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tags/tag5.xml" ContentType="application/vnd.openxmlformats-officedocument.presentationml.tags+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tags/tag6.xml" ContentType="application/vnd.openxmlformats-officedocument.presentationml.tags+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tags/tag7.xml" ContentType="application/vnd.openxmlformats-officedocument.presentationml.tags+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tags/tag8.xml" ContentType="application/vnd.openxmlformats-officedocument.presentationml.tags+xml"/>
  <Override PartName="/ppt/notesSlides/notesSlide9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6"/>
  </p:notesMasterIdLst>
  <p:sldIdLst>
    <p:sldId id="257" r:id="rId2"/>
    <p:sldId id="258" r:id="rId3"/>
    <p:sldId id="260" r:id="rId4"/>
    <p:sldId id="256" r:id="rId5"/>
    <p:sldId id="261" r:id="rId6"/>
    <p:sldId id="259" r:id="rId7"/>
    <p:sldId id="266" r:id="rId8"/>
    <p:sldId id="382" r:id="rId9"/>
    <p:sldId id="383" r:id="rId10"/>
    <p:sldId id="384" r:id="rId11"/>
    <p:sldId id="387" r:id="rId12"/>
    <p:sldId id="385" r:id="rId13"/>
    <p:sldId id="386" r:id="rId14"/>
    <p:sldId id="388" r:id="rId15"/>
    <p:sldId id="389" r:id="rId16"/>
    <p:sldId id="390" r:id="rId17"/>
    <p:sldId id="399" r:id="rId18"/>
    <p:sldId id="391" r:id="rId19"/>
    <p:sldId id="392" r:id="rId20"/>
    <p:sldId id="393" r:id="rId21"/>
    <p:sldId id="394" r:id="rId22"/>
    <p:sldId id="395" r:id="rId23"/>
    <p:sldId id="400" r:id="rId24"/>
    <p:sldId id="401" r:id="rId25"/>
    <p:sldId id="402" r:id="rId26"/>
    <p:sldId id="403" r:id="rId27"/>
    <p:sldId id="404" r:id="rId28"/>
    <p:sldId id="405" r:id="rId29"/>
    <p:sldId id="406" r:id="rId30"/>
    <p:sldId id="407" r:id="rId31"/>
    <p:sldId id="408" r:id="rId32"/>
    <p:sldId id="409" r:id="rId33"/>
    <p:sldId id="410" r:id="rId34"/>
    <p:sldId id="414" r:id="rId35"/>
    <p:sldId id="413" r:id="rId36"/>
    <p:sldId id="412" r:id="rId37"/>
    <p:sldId id="416" r:id="rId38"/>
    <p:sldId id="263" r:id="rId39"/>
    <p:sldId id="425" r:id="rId40"/>
    <p:sldId id="428" r:id="rId41"/>
    <p:sldId id="427" r:id="rId42"/>
    <p:sldId id="424" r:id="rId43"/>
    <p:sldId id="423" r:id="rId44"/>
    <p:sldId id="421" r:id="rId45"/>
    <p:sldId id="431" r:id="rId46"/>
    <p:sldId id="437" r:id="rId47"/>
    <p:sldId id="439" r:id="rId48"/>
    <p:sldId id="438" r:id="rId49"/>
    <p:sldId id="436" r:id="rId50"/>
    <p:sldId id="435" r:id="rId51"/>
    <p:sldId id="434" r:id="rId52"/>
    <p:sldId id="433" r:id="rId53"/>
    <p:sldId id="432" r:id="rId54"/>
    <p:sldId id="441" r:id="rId55"/>
    <p:sldId id="418" r:id="rId56"/>
    <p:sldId id="447" r:id="rId57"/>
    <p:sldId id="445" r:id="rId58"/>
    <p:sldId id="444" r:id="rId59"/>
    <p:sldId id="443" r:id="rId60"/>
    <p:sldId id="442" r:id="rId61"/>
    <p:sldId id="450" r:id="rId62"/>
    <p:sldId id="461" r:id="rId63"/>
    <p:sldId id="460" r:id="rId64"/>
    <p:sldId id="459" r:id="rId65"/>
    <p:sldId id="458" r:id="rId66"/>
    <p:sldId id="457" r:id="rId67"/>
    <p:sldId id="456" r:id="rId68"/>
    <p:sldId id="264" r:id="rId69"/>
    <p:sldId id="471" r:id="rId70"/>
    <p:sldId id="470" r:id="rId71"/>
    <p:sldId id="469" r:id="rId72"/>
    <p:sldId id="468" r:id="rId73"/>
    <p:sldId id="467" r:id="rId74"/>
    <p:sldId id="477" r:id="rId75"/>
    <p:sldId id="466" r:id="rId76"/>
    <p:sldId id="475" r:id="rId77"/>
    <p:sldId id="473" r:id="rId78"/>
    <p:sldId id="472" r:id="rId79"/>
    <p:sldId id="464" r:id="rId80"/>
    <p:sldId id="462" r:id="rId81"/>
    <p:sldId id="481" r:id="rId82"/>
    <p:sldId id="484" r:id="rId83"/>
    <p:sldId id="489" r:id="rId84"/>
    <p:sldId id="488" r:id="rId85"/>
    <p:sldId id="486" r:id="rId86"/>
    <p:sldId id="485" r:id="rId87"/>
    <p:sldId id="483" r:id="rId88"/>
    <p:sldId id="480" r:id="rId89"/>
    <p:sldId id="492" r:id="rId90"/>
    <p:sldId id="498" r:id="rId91"/>
    <p:sldId id="497" r:id="rId92"/>
    <p:sldId id="265" r:id="rId93"/>
    <p:sldId id="397" r:id="rId94"/>
    <p:sldId id="280" r:id="rId9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55A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E9639D4-E3E2-4D34-9284-5A2195B3D0D7}" styleName="浅色样式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393" autoAdjust="0"/>
    <p:restoredTop sz="94660"/>
  </p:normalViewPr>
  <p:slideViewPr>
    <p:cSldViewPr snapToGrid="0">
      <p:cViewPr varScale="1">
        <p:scale>
          <a:sx n="71" d="100"/>
          <a:sy n="71" d="100"/>
        </p:scale>
        <p:origin x="66" y="13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AA5671-5726-47C2-932C-C6CDA48235F4}" type="datetimeFigureOut">
              <a:rPr lang="zh-CN" altLang="en-US" smtClean="0"/>
              <a:t>2021-03-02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274400-4281-4B48-A669-12BA5BF12926}" type="slidenum">
              <a:rPr lang="zh-CN" altLang="en-US" smtClean="0"/>
              <a:t>‹#›</a:t>
            </a:fld>
            <a:endParaRPr lang="zh-CN" altLang="en-US"/>
          </a:p>
        </p:txBody>
      </p:sp>
    </p:spTree>
    <p:extLst>
      <p:ext uri="{BB962C8B-B14F-4D97-AF65-F5344CB8AC3E}">
        <p14:creationId xmlns:p14="http://schemas.microsoft.com/office/powerpoint/2010/main" val="34197433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a:t>
            </a:fld>
            <a:endParaRPr lang="zh-CN" altLang="en-US"/>
          </a:p>
        </p:txBody>
      </p:sp>
    </p:spTree>
    <p:extLst>
      <p:ext uri="{BB962C8B-B14F-4D97-AF65-F5344CB8AC3E}">
        <p14:creationId xmlns:p14="http://schemas.microsoft.com/office/powerpoint/2010/main" val="36341884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10</a:t>
            </a:fld>
            <a:endParaRPr lang="zh-CN" altLang="en-US"/>
          </a:p>
        </p:txBody>
      </p:sp>
    </p:spTree>
    <p:extLst>
      <p:ext uri="{BB962C8B-B14F-4D97-AF65-F5344CB8AC3E}">
        <p14:creationId xmlns:p14="http://schemas.microsoft.com/office/powerpoint/2010/main" val="42054359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11</a:t>
            </a:fld>
            <a:endParaRPr lang="zh-CN" altLang="en-US"/>
          </a:p>
        </p:txBody>
      </p:sp>
    </p:spTree>
    <p:extLst>
      <p:ext uri="{BB962C8B-B14F-4D97-AF65-F5344CB8AC3E}">
        <p14:creationId xmlns:p14="http://schemas.microsoft.com/office/powerpoint/2010/main" val="36873497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12</a:t>
            </a:fld>
            <a:endParaRPr lang="zh-CN" altLang="en-US"/>
          </a:p>
        </p:txBody>
      </p:sp>
    </p:spTree>
    <p:extLst>
      <p:ext uri="{BB962C8B-B14F-4D97-AF65-F5344CB8AC3E}">
        <p14:creationId xmlns:p14="http://schemas.microsoft.com/office/powerpoint/2010/main" val="41513371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13</a:t>
            </a:fld>
            <a:endParaRPr lang="zh-CN" altLang="en-US"/>
          </a:p>
        </p:txBody>
      </p:sp>
    </p:spTree>
    <p:extLst>
      <p:ext uri="{BB962C8B-B14F-4D97-AF65-F5344CB8AC3E}">
        <p14:creationId xmlns:p14="http://schemas.microsoft.com/office/powerpoint/2010/main" val="15240849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14</a:t>
            </a:fld>
            <a:endParaRPr lang="zh-CN" altLang="en-US"/>
          </a:p>
        </p:txBody>
      </p:sp>
    </p:spTree>
    <p:extLst>
      <p:ext uri="{BB962C8B-B14F-4D97-AF65-F5344CB8AC3E}">
        <p14:creationId xmlns:p14="http://schemas.microsoft.com/office/powerpoint/2010/main" val="3949637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15</a:t>
            </a:fld>
            <a:endParaRPr lang="zh-CN" altLang="en-US"/>
          </a:p>
        </p:txBody>
      </p:sp>
    </p:spTree>
    <p:extLst>
      <p:ext uri="{BB962C8B-B14F-4D97-AF65-F5344CB8AC3E}">
        <p14:creationId xmlns:p14="http://schemas.microsoft.com/office/powerpoint/2010/main" val="26192221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16</a:t>
            </a:fld>
            <a:endParaRPr lang="zh-CN" altLang="en-US"/>
          </a:p>
        </p:txBody>
      </p:sp>
    </p:spTree>
    <p:extLst>
      <p:ext uri="{BB962C8B-B14F-4D97-AF65-F5344CB8AC3E}">
        <p14:creationId xmlns:p14="http://schemas.microsoft.com/office/powerpoint/2010/main" val="3940593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17</a:t>
            </a:fld>
            <a:endParaRPr lang="zh-CN" altLang="en-US"/>
          </a:p>
        </p:txBody>
      </p:sp>
    </p:spTree>
    <p:extLst>
      <p:ext uri="{BB962C8B-B14F-4D97-AF65-F5344CB8AC3E}">
        <p14:creationId xmlns:p14="http://schemas.microsoft.com/office/powerpoint/2010/main" val="24829167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18</a:t>
            </a:fld>
            <a:endParaRPr lang="zh-CN" altLang="en-US"/>
          </a:p>
        </p:txBody>
      </p:sp>
    </p:spTree>
    <p:extLst>
      <p:ext uri="{BB962C8B-B14F-4D97-AF65-F5344CB8AC3E}">
        <p14:creationId xmlns:p14="http://schemas.microsoft.com/office/powerpoint/2010/main" val="37436856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19</a:t>
            </a:fld>
            <a:endParaRPr lang="zh-CN" altLang="en-US"/>
          </a:p>
        </p:txBody>
      </p:sp>
    </p:spTree>
    <p:extLst>
      <p:ext uri="{BB962C8B-B14F-4D97-AF65-F5344CB8AC3E}">
        <p14:creationId xmlns:p14="http://schemas.microsoft.com/office/powerpoint/2010/main" val="4591274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a:t>
            </a:fld>
            <a:endParaRPr lang="zh-CN" altLang="en-US"/>
          </a:p>
        </p:txBody>
      </p:sp>
    </p:spTree>
    <p:extLst>
      <p:ext uri="{BB962C8B-B14F-4D97-AF65-F5344CB8AC3E}">
        <p14:creationId xmlns:p14="http://schemas.microsoft.com/office/powerpoint/2010/main" val="26171145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20</a:t>
            </a:fld>
            <a:endParaRPr lang="zh-CN" altLang="en-US"/>
          </a:p>
        </p:txBody>
      </p:sp>
    </p:spTree>
    <p:extLst>
      <p:ext uri="{BB962C8B-B14F-4D97-AF65-F5344CB8AC3E}">
        <p14:creationId xmlns:p14="http://schemas.microsoft.com/office/powerpoint/2010/main" val="2705396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21</a:t>
            </a:fld>
            <a:endParaRPr lang="zh-CN" altLang="en-US"/>
          </a:p>
        </p:txBody>
      </p:sp>
    </p:spTree>
    <p:extLst>
      <p:ext uri="{BB962C8B-B14F-4D97-AF65-F5344CB8AC3E}">
        <p14:creationId xmlns:p14="http://schemas.microsoft.com/office/powerpoint/2010/main" val="12960318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22</a:t>
            </a:fld>
            <a:endParaRPr lang="zh-CN" altLang="en-US"/>
          </a:p>
        </p:txBody>
      </p:sp>
    </p:spTree>
    <p:extLst>
      <p:ext uri="{BB962C8B-B14F-4D97-AF65-F5344CB8AC3E}">
        <p14:creationId xmlns:p14="http://schemas.microsoft.com/office/powerpoint/2010/main" val="15487148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23</a:t>
            </a:fld>
            <a:endParaRPr lang="zh-CN" altLang="en-US"/>
          </a:p>
        </p:txBody>
      </p:sp>
    </p:spTree>
    <p:extLst>
      <p:ext uri="{BB962C8B-B14F-4D97-AF65-F5344CB8AC3E}">
        <p14:creationId xmlns:p14="http://schemas.microsoft.com/office/powerpoint/2010/main" val="19928215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24</a:t>
            </a:fld>
            <a:endParaRPr lang="zh-CN" altLang="en-US"/>
          </a:p>
        </p:txBody>
      </p:sp>
    </p:spTree>
    <p:extLst>
      <p:ext uri="{BB962C8B-B14F-4D97-AF65-F5344CB8AC3E}">
        <p14:creationId xmlns:p14="http://schemas.microsoft.com/office/powerpoint/2010/main" val="23808325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25</a:t>
            </a:fld>
            <a:endParaRPr lang="zh-CN" altLang="en-US"/>
          </a:p>
        </p:txBody>
      </p:sp>
    </p:spTree>
    <p:extLst>
      <p:ext uri="{BB962C8B-B14F-4D97-AF65-F5344CB8AC3E}">
        <p14:creationId xmlns:p14="http://schemas.microsoft.com/office/powerpoint/2010/main" val="13226541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26</a:t>
            </a:fld>
            <a:endParaRPr lang="zh-CN" altLang="en-US"/>
          </a:p>
        </p:txBody>
      </p:sp>
    </p:spTree>
    <p:extLst>
      <p:ext uri="{BB962C8B-B14F-4D97-AF65-F5344CB8AC3E}">
        <p14:creationId xmlns:p14="http://schemas.microsoft.com/office/powerpoint/2010/main" val="23257173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27</a:t>
            </a:fld>
            <a:endParaRPr lang="zh-CN" altLang="en-US"/>
          </a:p>
        </p:txBody>
      </p:sp>
    </p:spTree>
    <p:extLst>
      <p:ext uri="{BB962C8B-B14F-4D97-AF65-F5344CB8AC3E}">
        <p14:creationId xmlns:p14="http://schemas.microsoft.com/office/powerpoint/2010/main" val="11178737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28</a:t>
            </a:fld>
            <a:endParaRPr lang="zh-CN" altLang="en-US"/>
          </a:p>
        </p:txBody>
      </p:sp>
    </p:spTree>
    <p:extLst>
      <p:ext uri="{BB962C8B-B14F-4D97-AF65-F5344CB8AC3E}">
        <p14:creationId xmlns:p14="http://schemas.microsoft.com/office/powerpoint/2010/main" val="14015218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29</a:t>
            </a:fld>
            <a:endParaRPr lang="zh-CN" altLang="en-US"/>
          </a:p>
        </p:txBody>
      </p:sp>
    </p:spTree>
    <p:extLst>
      <p:ext uri="{BB962C8B-B14F-4D97-AF65-F5344CB8AC3E}">
        <p14:creationId xmlns:p14="http://schemas.microsoft.com/office/powerpoint/2010/main" val="42056094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a:t>
            </a:fld>
            <a:endParaRPr lang="zh-CN" altLang="en-US"/>
          </a:p>
        </p:txBody>
      </p:sp>
    </p:spTree>
    <p:extLst>
      <p:ext uri="{BB962C8B-B14F-4D97-AF65-F5344CB8AC3E}">
        <p14:creationId xmlns:p14="http://schemas.microsoft.com/office/powerpoint/2010/main" val="235562234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30</a:t>
            </a:fld>
            <a:endParaRPr lang="zh-CN" altLang="en-US"/>
          </a:p>
        </p:txBody>
      </p:sp>
    </p:spTree>
    <p:extLst>
      <p:ext uri="{BB962C8B-B14F-4D97-AF65-F5344CB8AC3E}">
        <p14:creationId xmlns:p14="http://schemas.microsoft.com/office/powerpoint/2010/main" val="424432752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31</a:t>
            </a:fld>
            <a:endParaRPr lang="zh-CN" altLang="en-US"/>
          </a:p>
        </p:txBody>
      </p:sp>
    </p:spTree>
    <p:extLst>
      <p:ext uri="{BB962C8B-B14F-4D97-AF65-F5344CB8AC3E}">
        <p14:creationId xmlns:p14="http://schemas.microsoft.com/office/powerpoint/2010/main" val="12072138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32</a:t>
            </a:fld>
            <a:endParaRPr lang="zh-CN" altLang="en-US"/>
          </a:p>
        </p:txBody>
      </p:sp>
    </p:spTree>
    <p:extLst>
      <p:ext uri="{BB962C8B-B14F-4D97-AF65-F5344CB8AC3E}">
        <p14:creationId xmlns:p14="http://schemas.microsoft.com/office/powerpoint/2010/main" val="80351642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33</a:t>
            </a:fld>
            <a:endParaRPr lang="zh-CN" altLang="en-US"/>
          </a:p>
        </p:txBody>
      </p:sp>
    </p:spTree>
    <p:extLst>
      <p:ext uri="{BB962C8B-B14F-4D97-AF65-F5344CB8AC3E}">
        <p14:creationId xmlns:p14="http://schemas.microsoft.com/office/powerpoint/2010/main" val="36243403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34</a:t>
            </a:fld>
            <a:endParaRPr lang="zh-CN" altLang="en-US"/>
          </a:p>
        </p:txBody>
      </p:sp>
    </p:spTree>
    <p:extLst>
      <p:ext uri="{BB962C8B-B14F-4D97-AF65-F5344CB8AC3E}">
        <p14:creationId xmlns:p14="http://schemas.microsoft.com/office/powerpoint/2010/main" val="274482496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35</a:t>
            </a:fld>
            <a:endParaRPr lang="zh-CN" altLang="en-US"/>
          </a:p>
        </p:txBody>
      </p:sp>
    </p:spTree>
    <p:extLst>
      <p:ext uri="{BB962C8B-B14F-4D97-AF65-F5344CB8AC3E}">
        <p14:creationId xmlns:p14="http://schemas.microsoft.com/office/powerpoint/2010/main" val="228285117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36</a:t>
            </a:fld>
            <a:endParaRPr lang="zh-CN" altLang="en-US"/>
          </a:p>
        </p:txBody>
      </p:sp>
    </p:spTree>
    <p:extLst>
      <p:ext uri="{BB962C8B-B14F-4D97-AF65-F5344CB8AC3E}">
        <p14:creationId xmlns:p14="http://schemas.microsoft.com/office/powerpoint/2010/main" val="264804569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37</a:t>
            </a:fld>
            <a:endParaRPr lang="zh-CN" altLang="en-US"/>
          </a:p>
        </p:txBody>
      </p:sp>
    </p:spTree>
    <p:extLst>
      <p:ext uri="{BB962C8B-B14F-4D97-AF65-F5344CB8AC3E}">
        <p14:creationId xmlns:p14="http://schemas.microsoft.com/office/powerpoint/2010/main" val="239148874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38</a:t>
            </a:fld>
            <a:endParaRPr lang="zh-CN" altLang="en-US"/>
          </a:p>
        </p:txBody>
      </p:sp>
    </p:spTree>
    <p:extLst>
      <p:ext uri="{BB962C8B-B14F-4D97-AF65-F5344CB8AC3E}">
        <p14:creationId xmlns:p14="http://schemas.microsoft.com/office/powerpoint/2010/main" val="140095552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39</a:t>
            </a:fld>
            <a:endParaRPr lang="zh-CN" altLang="en-US"/>
          </a:p>
        </p:txBody>
      </p:sp>
    </p:spTree>
    <p:extLst>
      <p:ext uri="{BB962C8B-B14F-4D97-AF65-F5344CB8AC3E}">
        <p14:creationId xmlns:p14="http://schemas.microsoft.com/office/powerpoint/2010/main" val="11313415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a:t>
            </a:fld>
            <a:endParaRPr lang="zh-CN" altLang="en-US"/>
          </a:p>
        </p:txBody>
      </p:sp>
    </p:spTree>
    <p:extLst>
      <p:ext uri="{BB962C8B-B14F-4D97-AF65-F5344CB8AC3E}">
        <p14:creationId xmlns:p14="http://schemas.microsoft.com/office/powerpoint/2010/main" val="218729235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40</a:t>
            </a:fld>
            <a:endParaRPr lang="zh-CN" altLang="en-US"/>
          </a:p>
        </p:txBody>
      </p:sp>
    </p:spTree>
    <p:extLst>
      <p:ext uri="{BB962C8B-B14F-4D97-AF65-F5344CB8AC3E}">
        <p14:creationId xmlns:p14="http://schemas.microsoft.com/office/powerpoint/2010/main" val="276507203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41</a:t>
            </a:fld>
            <a:endParaRPr lang="zh-CN" altLang="en-US"/>
          </a:p>
        </p:txBody>
      </p:sp>
    </p:spTree>
    <p:extLst>
      <p:ext uri="{BB962C8B-B14F-4D97-AF65-F5344CB8AC3E}">
        <p14:creationId xmlns:p14="http://schemas.microsoft.com/office/powerpoint/2010/main" val="203511593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42</a:t>
            </a:fld>
            <a:endParaRPr lang="zh-CN" altLang="en-US"/>
          </a:p>
        </p:txBody>
      </p:sp>
    </p:spTree>
    <p:extLst>
      <p:ext uri="{BB962C8B-B14F-4D97-AF65-F5344CB8AC3E}">
        <p14:creationId xmlns:p14="http://schemas.microsoft.com/office/powerpoint/2010/main" val="411184039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43</a:t>
            </a:fld>
            <a:endParaRPr lang="zh-CN" altLang="en-US"/>
          </a:p>
        </p:txBody>
      </p:sp>
    </p:spTree>
    <p:extLst>
      <p:ext uri="{BB962C8B-B14F-4D97-AF65-F5344CB8AC3E}">
        <p14:creationId xmlns:p14="http://schemas.microsoft.com/office/powerpoint/2010/main" val="267282696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44</a:t>
            </a:fld>
            <a:endParaRPr lang="zh-CN" altLang="en-US"/>
          </a:p>
        </p:txBody>
      </p:sp>
    </p:spTree>
    <p:extLst>
      <p:ext uri="{BB962C8B-B14F-4D97-AF65-F5344CB8AC3E}">
        <p14:creationId xmlns:p14="http://schemas.microsoft.com/office/powerpoint/2010/main" val="152307522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45</a:t>
            </a:fld>
            <a:endParaRPr lang="zh-CN" altLang="en-US"/>
          </a:p>
        </p:txBody>
      </p:sp>
    </p:spTree>
    <p:extLst>
      <p:ext uri="{BB962C8B-B14F-4D97-AF65-F5344CB8AC3E}">
        <p14:creationId xmlns:p14="http://schemas.microsoft.com/office/powerpoint/2010/main" val="319906151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46</a:t>
            </a:fld>
            <a:endParaRPr lang="zh-CN" altLang="en-US"/>
          </a:p>
        </p:txBody>
      </p:sp>
    </p:spTree>
    <p:extLst>
      <p:ext uri="{BB962C8B-B14F-4D97-AF65-F5344CB8AC3E}">
        <p14:creationId xmlns:p14="http://schemas.microsoft.com/office/powerpoint/2010/main" val="335752530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47</a:t>
            </a:fld>
            <a:endParaRPr lang="zh-CN" altLang="en-US"/>
          </a:p>
        </p:txBody>
      </p:sp>
    </p:spTree>
    <p:extLst>
      <p:ext uri="{BB962C8B-B14F-4D97-AF65-F5344CB8AC3E}">
        <p14:creationId xmlns:p14="http://schemas.microsoft.com/office/powerpoint/2010/main" val="56280501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48</a:t>
            </a:fld>
            <a:endParaRPr lang="zh-CN" altLang="en-US"/>
          </a:p>
        </p:txBody>
      </p:sp>
    </p:spTree>
    <p:extLst>
      <p:ext uri="{BB962C8B-B14F-4D97-AF65-F5344CB8AC3E}">
        <p14:creationId xmlns:p14="http://schemas.microsoft.com/office/powerpoint/2010/main" val="225690242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49</a:t>
            </a:fld>
            <a:endParaRPr lang="zh-CN" altLang="en-US"/>
          </a:p>
        </p:txBody>
      </p:sp>
    </p:spTree>
    <p:extLst>
      <p:ext uri="{BB962C8B-B14F-4D97-AF65-F5344CB8AC3E}">
        <p14:creationId xmlns:p14="http://schemas.microsoft.com/office/powerpoint/2010/main" val="2587907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a:t>
            </a:fld>
            <a:endParaRPr lang="zh-CN" altLang="en-US"/>
          </a:p>
        </p:txBody>
      </p:sp>
    </p:spTree>
    <p:extLst>
      <p:ext uri="{BB962C8B-B14F-4D97-AF65-F5344CB8AC3E}">
        <p14:creationId xmlns:p14="http://schemas.microsoft.com/office/powerpoint/2010/main" val="31688324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50</a:t>
            </a:fld>
            <a:endParaRPr lang="zh-CN" altLang="en-US"/>
          </a:p>
        </p:txBody>
      </p:sp>
    </p:spTree>
    <p:extLst>
      <p:ext uri="{BB962C8B-B14F-4D97-AF65-F5344CB8AC3E}">
        <p14:creationId xmlns:p14="http://schemas.microsoft.com/office/powerpoint/2010/main" val="301371388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51</a:t>
            </a:fld>
            <a:endParaRPr lang="zh-CN" altLang="en-US"/>
          </a:p>
        </p:txBody>
      </p:sp>
    </p:spTree>
    <p:extLst>
      <p:ext uri="{BB962C8B-B14F-4D97-AF65-F5344CB8AC3E}">
        <p14:creationId xmlns:p14="http://schemas.microsoft.com/office/powerpoint/2010/main" val="58279332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52</a:t>
            </a:fld>
            <a:endParaRPr lang="zh-CN" altLang="en-US"/>
          </a:p>
        </p:txBody>
      </p:sp>
    </p:spTree>
    <p:extLst>
      <p:ext uri="{BB962C8B-B14F-4D97-AF65-F5344CB8AC3E}">
        <p14:creationId xmlns:p14="http://schemas.microsoft.com/office/powerpoint/2010/main" val="225506892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53</a:t>
            </a:fld>
            <a:endParaRPr lang="zh-CN" altLang="en-US"/>
          </a:p>
        </p:txBody>
      </p:sp>
    </p:spTree>
    <p:extLst>
      <p:ext uri="{BB962C8B-B14F-4D97-AF65-F5344CB8AC3E}">
        <p14:creationId xmlns:p14="http://schemas.microsoft.com/office/powerpoint/2010/main" val="22535747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D274400-4281-4B48-A669-12BA5BF12926}"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08195298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55</a:t>
            </a:fld>
            <a:endParaRPr lang="zh-CN" altLang="en-US"/>
          </a:p>
        </p:txBody>
      </p:sp>
    </p:spTree>
    <p:extLst>
      <p:ext uri="{BB962C8B-B14F-4D97-AF65-F5344CB8AC3E}">
        <p14:creationId xmlns:p14="http://schemas.microsoft.com/office/powerpoint/2010/main" val="52556002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56</a:t>
            </a:fld>
            <a:endParaRPr lang="zh-CN" altLang="en-US"/>
          </a:p>
        </p:txBody>
      </p:sp>
    </p:spTree>
    <p:extLst>
      <p:ext uri="{BB962C8B-B14F-4D97-AF65-F5344CB8AC3E}">
        <p14:creationId xmlns:p14="http://schemas.microsoft.com/office/powerpoint/2010/main" val="19908890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57</a:t>
            </a:fld>
            <a:endParaRPr lang="zh-CN" altLang="en-US"/>
          </a:p>
        </p:txBody>
      </p:sp>
    </p:spTree>
    <p:extLst>
      <p:ext uri="{BB962C8B-B14F-4D97-AF65-F5344CB8AC3E}">
        <p14:creationId xmlns:p14="http://schemas.microsoft.com/office/powerpoint/2010/main" val="294998343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58</a:t>
            </a:fld>
            <a:endParaRPr lang="zh-CN" altLang="en-US"/>
          </a:p>
        </p:txBody>
      </p:sp>
    </p:spTree>
    <p:extLst>
      <p:ext uri="{BB962C8B-B14F-4D97-AF65-F5344CB8AC3E}">
        <p14:creationId xmlns:p14="http://schemas.microsoft.com/office/powerpoint/2010/main" val="198628498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59</a:t>
            </a:fld>
            <a:endParaRPr lang="zh-CN" altLang="en-US"/>
          </a:p>
        </p:txBody>
      </p:sp>
    </p:spTree>
    <p:extLst>
      <p:ext uri="{BB962C8B-B14F-4D97-AF65-F5344CB8AC3E}">
        <p14:creationId xmlns:p14="http://schemas.microsoft.com/office/powerpoint/2010/main" val="4311656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6</a:t>
            </a:fld>
            <a:endParaRPr lang="zh-CN" altLang="en-US"/>
          </a:p>
        </p:txBody>
      </p:sp>
    </p:spTree>
    <p:extLst>
      <p:ext uri="{BB962C8B-B14F-4D97-AF65-F5344CB8AC3E}">
        <p14:creationId xmlns:p14="http://schemas.microsoft.com/office/powerpoint/2010/main" val="214115083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60</a:t>
            </a:fld>
            <a:endParaRPr lang="zh-CN" altLang="en-US"/>
          </a:p>
        </p:txBody>
      </p:sp>
    </p:spTree>
    <p:extLst>
      <p:ext uri="{BB962C8B-B14F-4D97-AF65-F5344CB8AC3E}">
        <p14:creationId xmlns:p14="http://schemas.microsoft.com/office/powerpoint/2010/main" val="165608643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61</a:t>
            </a:fld>
            <a:endParaRPr lang="zh-CN" altLang="en-US"/>
          </a:p>
        </p:txBody>
      </p:sp>
    </p:spTree>
    <p:extLst>
      <p:ext uri="{BB962C8B-B14F-4D97-AF65-F5344CB8AC3E}">
        <p14:creationId xmlns:p14="http://schemas.microsoft.com/office/powerpoint/2010/main" val="106839723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62</a:t>
            </a:fld>
            <a:endParaRPr lang="zh-CN" altLang="en-US"/>
          </a:p>
        </p:txBody>
      </p:sp>
    </p:spTree>
    <p:extLst>
      <p:ext uri="{BB962C8B-B14F-4D97-AF65-F5344CB8AC3E}">
        <p14:creationId xmlns:p14="http://schemas.microsoft.com/office/powerpoint/2010/main" val="234981792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63</a:t>
            </a:fld>
            <a:endParaRPr lang="zh-CN" altLang="en-US"/>
          </a:p>
        </p:txBody>
      </p:sp>
    </p:spTree>
    <p:extLst>
      <p:ext uri="{BB962C8B-B14F-4D97-AF65-F5344CB8AC3E}">
        <p14:creationId xmlns:p14="http://schemas.microsoft.com/office/powerpoint/2010/main" val="297968011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64</a:t>
            </a:fld>
            <a:endParaRPr lang="zh-CN" altLang="en-US"/>
          </a:p>
        </p:txBody>
      </p:sp>
    </p:spTree>
    <p:extLst>
      <p:ext uri="{BB962C8B-B14F-4D97-AF65-F5344CB8AC3E}">
        <p14:creationId xmlns:p14="http://schemas.microsoft.com/office/powerpoint/2010/main" val="398196348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65</a:t>
            </a:fld>
            <a:endParaRPr lang="zh-CN" altLang="en-US"/>
          </a:p>
        </p:txBody>
      </p:sp>
    </p:spTree>
    <p:extLst>
      <p:ext uri="{BB962C8B-B14F-4D97-AF65-F5344CB8AC3E}">
        <p14:creationId xmlns:p14="http://schemas.microsoft.com/office/powerpoint/2010/main" val="280453323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66</a:t>
            </a:fld>
            <a:endParaRPr lang="zh-CN" altLang="en-US"/>
          </a:p>
        </p:txBody>
      </p:sp>
    </p:spTree>
    <p:extLst>
      <p:ext uri="{BB962C8B-B14F-4D97-AF65-F5344CB8AC3E}">
        <p14:creationId xmlns:p14="http://schemas.microsoft.com/office/powerpoint/2010/main" val="214629960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67</a:t>
            </a:fld>
            <a:endParaRPr lang="zh-CN" altLang="en-US"/>
          </a:p>
        </p:txBody>
      </p:sp>
    </p:spTree>
    <p:extLst>
      <p:ext uri="{BB962C8B-B14F-4D97-AF65-F5344CB8AC3E}">
        <p14:creationId xmlns:p14="http://schemas.microsoft.com/office/powerpoint/2010/main" val="289099541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68</a:t>
            </a:fld>
            <a:endParaRPr lang="zh-CN" altLang="en-US"/>
          </a:p>
        </p:txBody>
      </p:sp>
    </p:spTree>
    <p:extLst>
      <p:ext uri="{BB962C8B-B14F-4D97-AF65-F5344CB8AC3E}">
        <p14:creationId xmlns:p14="http://schemas.microsoft.com/office/powerpoint/2010/main" val="128946835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69</a:t>
            </a:fld>
            <a:endParaRPr lang="zh-CN" altLang="en-US"/>
          </a:p>
        </p:txBody>
      </p:sp>
    </p:spTree>
    <p:extLst>
      <p:ext uri="{BB962C8B-B14F-4D97-AF65-F5344CB8AC3E}">
        <p14:creationId xmlns:p14="http://schemas.microsoft.com/office/powerpoint/2010/main" val="17619675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7</a:t>
            </a:fld>
            <a:endParaRPr lang="zh-CN" altLang="en-US"/>
          </a:p>
        </p:txBody>
      </p:sp>
    </p:spTree>
    <p:extLst>
      <p:ext uri="{BB962C8B-B14F-4D97-AF65-F5344CB8AC3E}">
        <p14:creationId xmlns:p14="http://schemas.microsoft.com/office/powerpoint/2010/main" val="49056585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70</a:t>
            </a:fld>
            <a:endParaRPr lang="zh-CN" altLang="en-US"/>
          </a:p>
        </p:txBody>
      </p:sp>
    </p:spTree>
    <p:extLst>
      <p:ext uri="{BB962C8B-B14F-4D97-AF65-F5344CB8AC3E}">
        <p14:creationId xmlns:p14="http://schemas.microsoft.com/office/powerpoint/2010/main" val="12291925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71</a:t>
            </a:fld>
            <a:endParaRPr lang="zh-CN" altLang="en-US"/>
          </a:p>
        </p:txBody>
      </p:sp>
    </p:spTree>
    <p:extLst>
      <p:ext uri="{BB962C8B-B14F-4D97-AF65-F5344CB8AC3E}">
        <p14:creationId xmlns:p14="http://schemas.microsoft.com/office/powerpoint/2010/main" val="413430479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72</a:t>
            </a:fld>
            <a:endParaRPr lang="zh-CN" altLang="en-US"/>
          </a:p>
        </p:txBody>
      </p:sp>
    </p:spTree>
    <p:extLst>
      <p:ext uri="{BB962C8B-B14F-4D97-AF65-F5344CB8AC3E}">
        <p14:creationId xmlns:p14="http://schemas.microsoft.com/office/powerpoint/2010/main" val="202354648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73</a:t>
            </a:fld>
            <a:endParaRPr lang="zh-CN" altLang="en-US"/>
          </a:p>
        </p:txBody>
      </p:sp>
    </p:spTree>
    <p:extLst>
      <p:ext uri="{BB962C8B-B14F-4D97-AF65-F5344CB8AC3E}">
        <p14:creationId xmlns:p14="http://schemas.microsoft.com/office/powerpoint/2010/main" val="271889477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74</a:t>
            </a:fld>
            <a:endParaRPr lang="zh-CN" altLang="en-US"/>
          </a:p>
        </p:txBody>
      </p:sp>
    </p:spTree>
    <p:extLst>
      <p:ext uri="{BB962C8B-B14F-4D97-AF65-F5344CB8AC3E}">
        <p14:creationId xmlns:p14="http://schemas.microsoft.com/office/powerpoint/2010/main" val="112061727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75</a:t>
            </a:fld>
            <a:endParaRPr lang="zh-CN" altLang="en-US"/>
          </a:p>
        </p:txBody>
      </p:sp>
    </p:spTree>
    <p:extLst>
      <p:ext uri="{BB962C8B-B14F-4D97-AF65-F5344CB8AC3E}">
        <p14:creationId xmlns:p14="http://schemas.microsoft.com/office/powerpoint/2010/main" val="367262555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76</a:t>
            </a:fld>
            <a:endParaRPr lang="zh-CN" altLang="en-US"/>
          </a:p>
        </p:txBody>
      </p:sp>
    </p:spTree>
    <p:extLst>
      <p:ext uri="{BB962C8B-B14F-4D97-AF65-F5344CB8AC3E}">
        <p14:creationId xmlns:p14="http://schemas.microsoft.com/office/powerpoint/2010/main" val="338005663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77</a:t>
            </a:fld>
            <a:endParaRPr lang="zh-CN" altLang="en-US"/>
          </a:p>
        </p:txBody>
      </p:sp>
    </p:spTree>
    <p:extLst>
      <p:ext uri="{BB962C8B-B14F-4D97-AF65-F5344CB8AC3E}">
        <p14:creationId xmlns:p14="http://schemas.microsoft.com/office/powerpoint/2010/main" val="333396786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78</a:t>
            </a:fld>
            <a:endParaRPr lang="zh-CN" altLang="en-US"/>
          </a:p>
        </p:txBody>
      </p:sp>
    </p:spTree>
    <p:extLst>
      <p:ext uri="{BB962C8B-B14F-4D97-AF65-F5344CB8AC3E}">
        <p14:creationId xmlns:p14="http://schemas.microsoft.com/office/powerpoint/2010/main" val="337346663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79</a:t>
            </a:fld>
            <a:endParaRPr lang="zh-CN" altLang="en-US"/>
          </a:p>
        </p:txBody>
      </p:sp>
    </p:spTree>
    <p:extLst>
      <p:ext uri="{BB962C8B-B14F-4D97-AF65-F5344CB8AC3E}">
        <p14:creationId xmlns:p14="http://schemas.microsoft.com/office/powerpoint/2010/main" val="40934931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8</a:t>
            </a:fld>
            <a:endParaRPr lang="zh-CN" altLang="en-US"/>
          </a:p>
        </p:txBody>
      </p:sp>
    </p:spTree>
    <p:extLst>
      <p:ext uri="{BB962C8B-B14F-4D97-AF65-F5344CB8AC3E}">
        <p14:creationId xmlns:p14="http://schemas.microsoft.com/office/powerpoint/2010/main" val="325640217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80</a:t>
            </a:fld>
            <a:endParaRPr lang="zh-CN" altLang="en-US"/>
          </a:p>
        </p:txBody>
      </p:sp>
    </p:spTree>
    <p:extLst>
      <p:ext uri="{BB962C8B-B14F-4D97-AF65-F5344CB8AC3E}">
        <p14:creationId xmlns:p14="http://schemas.microsoft.com/office/powerpoint/2010/main" val="257790725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81</a:t>
            </a:fld>
            <a:endParaRPr lang="zh-CN" altLang="en-US"/>
          </a:p>
        </p:txBody>
      </p:sp>
    </p:spTree>
    <p:extLst>
      <p:ext uri="{BB962C8B-B14F-4D97-AF65-F5344CB8AC3E}">
        <p14:creationId xmlns:p14="http://schemas.microsoft.com/office/powerpoint/2010/main" val="159656543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82</a:t>
            </a:fld>
            <a:endParaRPr lang="zh-CN" altLang="en-US"/>
          </a:p>
        </p:txBody>
      </p:sp>
    </p:spTree>
    <p:extLst>
      <p:ext uri="{BB962C8B-B14F-4D97-AF65-F5344CB8AC3E}">
        <p14:creationId xmlns:p14="http://schemas.microsoft.com/office/powerpoint/2010/main" val="127665836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83</a:t>
            </a:fld>
            <a:endParaRPr lang="zh-CN" altLang="en-US"/>
          </a:p>
        </p:txBody>
      </p:sp>
    </p:spTree>
    <p:extLst>
      <p:ext uri="{BB962C8B-B14F-4D97-AF65-F5344CB8AC3E}">
        <p14:creationId xmlns:p14="http://schemas.microsoft.com/office/powerpoint/2010/main" val="338768666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84</a:t>
            </a:fld>
            <a:endParaRPr lang="zh-CN" altLang="en-US"/>
          </a:p>
        </p:txBody>
      </p:sp>
    </p:spTree>
    <p:extLst>
      <p:ext uri="{BB962C8B-B14F-4D97-AF65-F5344CB8AC3E}">
        <p14:creationId xmlns:p14="http://schemas.microsoft.com/office/powerpoint/2010/main" val="2206012685"/>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85</a:t>
            </a:fld>
            <a:endParaRPr lang="zh-CN" altLang="en-US"/>
          </a:p>
        </p:txBody>
      </p:sp>
    </p:spTree>
    <p:extLst>
      <p:ext uri="{BB962C8B-B14F-4D97-AF65-F5344CB8AC3E}">
        <p14:creationId xmlns:p14="http://schemas.microsoft.com/office/powerpoint/2010/main" val="356255191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86</a:t>
            </a:fld>
            <a:endParaRPr lang="zh-CN" altLang="en-US"/>
          </a:p>
        </p:txBody>
      </p:sp>
    </p:spTree>
    <p:extLst>
      <p:ext uri="{BB962C8B-B14F-4D97-AF65-F5344CB8AC3E}">
        <p14:creationId xmlns:p14="http://schemas.microsoft.com/office/powerpoint/2010/main" val="70140853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87</a:t>
            </a:fld>
            <a:endParaRPr lang="zh-CN" altLang="en-US"/>
          </a:p>
        </p:txBody>
      </p:sp>
    </p:spTree>
    <p:extLst>
      <p:ext uri="{BB962C8B-B14F-4D97-AF65-F5344CB8AC3E}">
        <p14:creationId xmlns:p14="http://schemas.microsoft.com/office/powerpoint/2010/main" val="313896732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88</a:t>
            </a:fld>
            <a:endParaRPr lang="zh-CN" altLang="en-US"/>
          </a:p>
        </p:txBody>
      </p:sp>
    </p:spTree>
    <p:extLst>
      <p:ext uri="{BB962C8B-B14F-4D97-AF65-F5344CB8AC3E}">
        <p14:creationId xmlns:p14="http://schemas.microsoft.com/office/powerpoint/2010/main" val="2889338947"/>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D274400-4281-4B48-A669-12BA5BF12926}"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89</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435461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9</a:t>
            </a:fld>
            <a:endParaRPr lang="zh-CN" altLang="en-US"/>
          </a:p>
        </p:txBody>
      </p:sp>
    </p:spTree>
    <p:extLst>
      <p:ext uri="{BB962C8B-B14F-4D97-AF65-F5344CB8AC3E}">
        <p14:creationId xmlns:p14="http://schemas.microsoft.com/office/powerpoint/2010/main" val="344841278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D274400-4281-4B48-A669-12BA5BF12926}"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90</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91129035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D274400-4281-4B48-A669-12BA5BF12926}"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91</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99702154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92</a:t>
            </a:fld>
            <a:endParaRPr lang="zh-CN" altLang="en-US"/>
          </a:p>
        </p:txBody>
      </p:sp>
    </p:spTree>
    <p:extLst>
      <p:ext uri="{BB962C8B-B14F-4D97-AF65-F5344CB8AC3E}">
        <p14:creationId xmlns:p14="http://schemas.microsoft.com/office/powerpoint/2010/main" val="2773053968"/>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93</a:t>
            </a:fld>
            <a:endParaRPr lang="zh-CN" altLang="en-US"/>
          </a:p>
        </p:txBody>
      </p:sp>
    </p:spTree>
    <p:extLst>
      <p:ext uri="{BB962C8B-B14F-4D97-AF65-F5344CB8AC3E}">
        <p14:creationId xmlns:p14="http://schemas.microsoft.com/office/powerpoint/2010/main" val="281710548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94</a:t>
            </a:fld>
            <a:endParaRPr lang="zh-CN" altLang="en-US"/>
          </a:p>
        </p:txBody>
      </p:sp>
    </p:spTree>
    <p:extLst>
      <p:ext uri="{BB962C8B-B14F-4D97-AF65-F5344CB8AC3E}">
        <p14:creationId xmlns:p14="http://schemas.microsoft.com/office/powerpoint/2010/main" val="250075439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圆角 6"/>
          <p:cNvSpPr/>
          <p:nvPr userDrawn="1"/>
        </p:nvSpPr>
        <p:spPr>
          <a:xfrm>
            <a:off x="248817" y="653144"/>
            <a:ext cx="11694368" cy="5906276"/>
          </a:xfrm>
          <a:prstGeom prst="roundRect">
            <a:avLst>
              <a:gd name="adj" fmla="val 36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672B384-4B7D-4D10-B9E5-378208D96E06}" type="datetimeFigureOut">
              <a:rPr lang="zh-CN" altLang="en-US" smtClean="0"/>
              <a:t>2021-03-02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67EEAB3-198B-4715-B3CD-C357C0232E5F}"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72B384-4B7D-4D10-B9E5-378208D96E06}" type="datetimeFigureOut">
              <a:rPr lang="zh-CN" altLang="en-US" smtClean="0"/>
              <a:t>2021-03-02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7EEAB3-198B-4715-B3CD-C357C0232E5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3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3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6.xml"/><Relationship Id="rId1" Type="http://schemas.openxmlformats.org/officeDocument/2006/relationships/slideLayout" Target="../slideLayouts/slideLayout1.xml"/><Relationship Id="rId4" Type="http://schemas.openxmlformats.org/officeDocument/2006/relationships/image" Target="../media/image32.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2.jpeg"/></Relationships>
</file>

<file path=ppt/slides/_rels/slide3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0.xml"/><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4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36.png"/></Relationships>
</file>

<file path=ppt/slides/_rels/slide4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image" Target="../media/image38.png"/></Relationships>
</file>

<file path=ppt/slides/_rels/slide4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3.xml"/><Relationship Id="rId1" Type="http://schemas.openxmlformats.org/officeDocument/2006/relationships/slideLayout" Target="../slideLayouts/slideLayout1.xml"/><Relationship Id="rId4" Type="http://schemas.openxmlformats.org/officeDocument/2006/relationships/image" Target="../media/image40.png"/></Relationships>
</file>

<file path=ppt/slides/_rels/slide4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4.xml"/><Relationship Id="rId1" Type="http://schemas.openxmlformats.org/officeDocument/2006/relationships/slideLayout" Target="../slideLayouts/slideLayout1.xml"/><Relationship Id="rId4" Type="http://schemas.openxmlformats.org/officeDocument/2006/relationships/image" Target="../media/image42.png"/></Relationships>
</file>

<file path=ppt/slides/_rels/slide4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6.xml"/><Relationship Id="rId1" Type="http://schemas.openxmlformats.org/officeDocument/2006/relationships/slideLayout" Target="../slideLayouts/slideLayout1.xml"/><Relationship Id="rId4" Type="http://schemas.openxmlformats.org/officeDocument/2006/relationships/image" Target="../media/image45.png"/></Relationships>
</file>

<file path=ppt/slides/_rels/slide4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7.xml"/><Relationship Id="rId1" Type="http://schemas.openxmlformats.org/officeDocument/2006/relationships/slideLayout" Target="../slideLayouts/slideLayout1.xml"/><Relationship Id="rId4" Type="http://schemas.openxmlformats.org/officeDocument/2006/relationships/image" Target="../media/image47.png"/></Relationships>
</file>

<file path=ppt/slides/_rels/slide4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2.jpeg"/></Relationships>
</file>

<file path=ppt/slides/_rels/slide5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1.xml"/><Relationship Id="rId1" Type="http://schemas.openxmlformats.org/officeDocument/2006/relationships/slideLayout" Target="../slideLayouts/slideLayout1.xml"/><Relationship Id="rId5" Type="http://schemas.openxmlformats.org/officeDocument/2006/relationships/image" Target="../media/image53.png"/><Relationship Id="rId4" Type="http://schemas.openxmlformats.org/officeDocument/2006/relationships/image" Target="../media/image52.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2.jpeg"/></Relationships>
</file>

<file path=ppt/slides/_rels/slide6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71.xml"/><Relationship Id="rId1" Type="http://schemas.openxmlformats.org/officeDocument/2006/relationships/slideLayout" Target="../slideLayouts/slideLayout1.xml"/><Relationship Id="rId4" Type="http://schemas.openxmlformats.org/officeDocument/2006/relationships/image" Target="../media/image63.png"/></Relationships>
</file>

<file path=ppt/slides/_rels/slide7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73.xml"/><Relationship Id="rId1" Type="http://schemas.openxmlformats.org/officeDocument/2006/relationships/slideLayout" Target="../slideLayouts/slideLayout1.xml"/><Relationship Id="rId5" Type="http://schemas.openxmlformats.org/officeDocument/2006/relationships/image" Target="../media/image67.png"/><Relationship Id="rId4" Type="http://schemas.openxmlformats.org/officeDocument/2006/relationships/image" Target="../media/image66.png"/></Relationships>
</file>

<file path=ppt/slides/_rels/slide7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74.xml"/><Relationship Id="rId1" Type="http://schemas.openxmlformats.org/officeDocument/2006/relationships/slideLayout" Target="../slideLayouts/slideLayout1.xml"/><Relationship Id="rId4" Type="http://schemas.openxmlformats.org/officeDocument/2006/relationships/image" Target="../media/image69.png"/></Relationships>
</file>

<file path=ppt/slides/_rels/slide7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76.xml"/><Relationship Id="rId1" Type="http://schemas.openxmlformats.org/officeDocument/2006/relationships/slideLayout" Target="../slideLayouts/slideLayout1.xml"/><Relationship Id="rId4" Type="http://schemas.openxmlformats.org/officeDocument/2006/relationships/image" Target="../media/image72.png"/></Relationships>
</file>

<file path=ppt/slides/_rels/slide77.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78.xml"/><Relationship Id="rId1" Type="http://schemas.openxmlformats.org/officeDocument/2006/relationships/slideLayout" Target="../slideLayouts/slideLayout1.xml"/><Relationship Id="rId4" Type="http://schemas.openxmlformats.org/officeDocument/2006/relationships/image" Target="../media/image75.png"/></Relationships>
</file>

<file path=ppt/slides/_rels/slide79.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79.xml"/><Relationship Id="rId1" Type="http://schemas.openxmlformats.org/officeDocument/2006/relationships/slideLayout" Target="../slideLayouts/slideLayout1.xml"/><Relationship Id="rId5" Type="http://schemas.openxmlformats.org/officeDocument/2006/relationships/image" Target="../media/image78.png"/><Relationship Id="rId4" Type="http://schemas.openxmlformats.org/officeDocument/2006/relationships/image" Target="../media/image77.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80.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81.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82.xml"/><Relationship Id="rId1" Type="http://schemas.openxmlformats.org/officeDocument/2006/relationships/slideLayout" Target="../slideLayouts/slideLayout1.xml"/><Relationship Id="rId4" Type="http://schemas.openxmlformats.org/officeDocument/2006/relationships/image" Target="../media/image82.png"/></Relationships>
</file>

<file path=ppt/slides/_rels/slide83.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84.xml"/><Relationship Id="rId1" Type="http://schemas.openxmlformats.org/officeDocument/2006/relationships/slideLayout" Target="../slideLayouts/slideLayout1.xml"/><Relationship Id="rId4" Type="http://schemas.openxmlformats.org/officeDocument/2006/relationships/image" Target="../media/image85.png"/></Relationships>
</file>

<file path=ppt/slides/_rels/slide85.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85.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86.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88.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2.jpeg"/></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2.xml"/><Relationship Id="rId1" Type="http://schemas.openxmlformats.org/officeDocument/2006/relationships/tags" Target="../tags/tag8.xml"/><Relationship Id="rId5" Type="http://schemas.openxmlformats.org/officeDocument/2006/relationships/image" Target="../media/image3.png"/><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
        <p:nvSpPr>
          <p:cNvPr id="3" name="矩形 2"/>
          <p:cNvSpPr/>
          <p:nvPr/>
        </p:nvSpPr>
        <p:spPr>
          <a:xfrm>
            <a:off x="3457185" y="266699"/>
            <a:ext cx="8758944" cy="1967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3"/>
          <p:cNvSpPr txBox="1"/>
          <p:nvPr/>
        </p:nvSpPr>
        <p:spPr>
          <a:xfrm>
            <a:off x="1518264" y="1977337"/>
            <a:ext cx="10341293" cy="1107996"/>
          </a:xfrm>
          <a:prstGeom prst="rect">
            <a:avLst/>
          </a:prstGeom>
          <a:noFill/>
        </p:spPr>
        <p:txBody>
          <a:bodyPr wrap="none" rtlCol="0">
            <a:spAutoFit/>
          </a:bodyPr>
          <a:lstStyle/>
          <a:p>
            <a:pPr algn="l"/>
            <a:r>
              <a:rPr lang="zh-CN" altLang="en-US" sz="66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itchFamily="34" charset="-122"/>
                <a:ea typeface="微软雅黑" pitchFamily="34" charset="-122"/>
                <a:cs typeface="Arial Unicode MS" panose="020B0604020202020204" pitchFamily="34" charset="-122"/>
              </a:rPr>
              <a:t>交直流传动系统装调维护</a:t>
            </a:r>
          </a:p>
        </p:txBody>
      </p:sp>
      <p:grpSp>
        <p:nvGrpSpPr>
          <p:cNvPr id="14" name="组合 13"/>
          <p:cNvGrpSpPr/>
          <p:nvPr/>
        </p:nvGrpSpPr>
        <p:grpSpPr>
          <a:xfrm>
            <a:off x="4960132" y="2671296"/>
            <a:ext cx="3528060" cy="2045970"/>
            <a:chOff x="4328610" y="4016474"/>
            <a:chExt cx="3528310" cy="1675040"/>
          </a:xfrm>
        </p:grpSpPr>
        <p:sp>
          <p:nvSpPr>
            <p:cNvPr id="9" name="圆角矩形 9"/>
            <p:cNvSpPr/>
            <p:nvPr/>
          </p:nvSpPr>
          <p:spPr>
            <a:xfrm flipH="1">
              <a:off x="4328610" y="4971514"/>
              <a:ext cx="3528310" cy="720000"/>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lvl="0" algn="r"/>
              <a:endParaRPr lang="zh-CN" altLang="en-US" sz="4400" dirty="0">
                <a:solidFill>
                  <a:srgbClr val="FF9300"/>
                </a:solidFill>
                <a:latin typeface="华康俪金黑W8(P)" pitchFamily="34" charset="-122"/>
                <a:ea typeface="华康俪金黑W8(P)" pitchFamily="34" charset="-122"/>
              </a:endParaRPr>
            </a:p>
          </p:txBody>
        </p:sp>
        <p:sp>
          <p:nvSpPr>
            <p:cNvPr id="10" name="矩形 9"/>
            <p:cNvSpPr/>
            <p:nvPr/>
          </p:nvSpPr>
          <p:spPr>
            <a:xfrm>
              <a:off x="4522285" y="4971514"/>
              <a:ext cx="3094355" cy="701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itchFamily="34" charset="-122"/>
                  <a:ea typeface="微软雅黑" pitchFamily="34" charset="-122"/>
                </a:rPr>
                <a:t>交直流传动系统安装</a:t>
              </a:r>
            </a:p>
          </p:txBody>
        </p:sp>
        <p:sp>
          <p:nvSpPr>
            <p:cNvPr id="12" name="矩形 11"/>
            <p:cNvSpPr/>
            <p:nvPr/>
          </p:nvSpPr>
          <p:spPr>
            <a:xfrm>
              <a:off x="4328610" y="4016474"/>
              <a:ext cx="2015449" cy="9361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2000" dirty="0">
                <a:solidFill>
                  <a:srgbClr val="FF9300"/>
                </a:solidFill>
                <a:latin typeface="华康俪金黑W8(P)" pitchFamily="34" charset="-122"/>
                <a:ea typeface="华康俪金黑W8(P)" pitchFamily="34" charset="-122"/>
              </a:endParaRPr>
            </a:p>
          </p:txBody>
        </p:sp>
      </p:gr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4" name="单圆角矩形 13"/>
          <p:cNvSpPr/>
          <p:nvPr/>
        </p:nvSpPr>
        <p:spPr>
          <a:xfrm>
            <a:off x="995348" y="851015"/>
            <a:ext cx="2382383" cy="369332"/>
          </a:xfrm>
          <a:prstGeom prst="round1Rect">
            <a:avLst/>
          </a:prstGeom>
        </p:spPr>
        <p:txBody>
          <a:bodyPr wrap="none">
            <a:spAutoFit/>
          </a:bodyPr>
          <a:lstStyle/>
          <a:p>
            <a:r>
              <a:rPr lang="en-US" altLang="zh-CN" b="1" dirty="0">
                <a:solidFill>
                  <a:schemeClr val="accent2">
                    <a:lumMod val="75000"/>
                  </a:schemeClr>
                </a:solidFill>
                <a:latin typeface="微软雅黑" pitchFamily="34" charset="-122"/>
                <a:ea typeface="微软雅黑" pitchFamily="34" charset="-122"/>
              </a:rPr>
              <a:t>2.2</a:t>
            </a:r>
            <a:r>
              <a:rPr lang="zh-CN" altLang="zh-CN" b="1" dirty="0">
                <a:solidFill>
                  <a:schemeClr val="accent2">
                    <a:lumMod val="75000"/>
                  </a:schemeClr>
                </a:solidFill>
                <a:latin typeface="微软雅黑" pitchFamily="34" charset="-122"/>
                <a:ea typeface="微软雅黑" pitchFamily="34" charset="-122"/>
              </a:rPr>
              <a:t>自动控制基本术语</a:t>
            </a:r>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a:solidFill>
                  <a:schemeClr val="bg1"/>
                </a:solidFill>
                <a:latin typeface="微软雅黑" charset="0"/>
                <a:ea typeface="微软雅黑" charset="0"/>
                <a:cs typeface="微软雅黑" charset="0"/>
              </a:rPr>
              <a:t>1.编码器</a:t>
            </a:r>
          </a:p>
        </p:txBody>
      </p:sp>
      <p:sp>
        <p:nvSpPr>
          <p:cNvPr id="21" name="文本框 20">
            <a:extLst>
              <a:ext uri="{FF2B5EF4-FFF2-40B4-BE49-F238E27FC236}">
                <a16:creationId xmlns:a16="http://schemas.microsoft.com/office/drawing/2014/main" xmlns="" id="{FCFC558C-0266-4FFD-9601-D51CB79E8868}"/>
              </a:ext>
            </a:extLst>
          </p:cNvPr>
          <p:cNvSpPr txBox="1"/>
          <p:nvPr/>
        </p:nvSpPr>
        <p:spPr>
          <a:xfrm>
            <a:off x="915375" y="1282203"/>
            <a:ext cx="10304780" cy="4739759"/>
          </a:xfrm>
          <a:prstGeom prst="rect">
            <a:avLst/>
          </a:prstGeom>
          <a:noFill/>
        </p:spPr>
        <p:txBody>
          <a:bodyPr wrap="square">
            <a:spAutoFit/>
          </a:bodyPr>
          <a:lstStyle/>
          <a:p>
            <a:pPr algn="just">
              <a:lnSpc>
                <a:spcPct val="200000"/>
              </a:lnSpc>
              <a:spcBef>
                <a:spcPts val="600"/>
              </a:spcBef>
              <a:spcAft>
                <a:spcPts val="600"/>
              </a:spcAft>
            </a:pP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1</a:t>
            </a:r>
            <a:r>
              <a:rPr lang="zh-CN" altLang="zh-CN" kern="100" dirty="0">
                <a:latin typeface="+mn-ea"/>
                <a:cs typeface="Times New Roman" panose="02020603050405020304" pitchFamily="18" charset="0"/>
              </a:rPr>
              <a:t>）受控对象，也称被控对象，指要求实现自动控制的机器设备或生产过程。</a:t>
            </a:r>
          </a:p>
          <a:p>
            <a:pPr algn="just">
              <a:lnSpc>
                <a:spcPct val="200000"/>
              </a:lnSpc>
              <a:spcBef>
                <a:spcPts val="600"/>
              </a:spcBef>
              <a:spcAft>
                <a:spcPts val="600"/>
              </a:spcAft>
            </a:pP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2</a:t>
            </a:r>
            <a:r>
              <a:rPr lang="zh-CN" altLang="zh-CN" kern="100" dirty="0">
                <a:latin typeface="+mn-ea"/>
                <a:cs typeface="Times New Roman" panose="02020603050405020304" pitchFamily="18" charset="0"/>
              </a:rPr>
              <a:t>）被控量，指受控对象中要求保持定数值或按给定值规律变化的物理量。</a:t>
            </a:r>
          </a:p>
          <a:p>
            <a:pPr algn="just">
              <a:lnSpc>
                <a:spcPct val="200000"/>
              </a:lnSpc>
              <a:spcBef>
                <a:spcPts val="600"/>
              </a:spcBef>
              <a:spcAft>
                <a:spcPts val="600"/>
              </a:spcAft>
            </a:pP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3</a:t>
            </a:r>
            <a:r>
              <a:rPr lang="zh-CN" altLang="zh-CN" kern="100" dirty="0">
                <a:latin typeface="+mn-ea"/>
                <a:cs typeface="Times New Roman" panose="02020603050405020304" pitchFamily="18" charset="0"/>
              </a:rPr>
              <a:t>）给定值，指作用于自动控制系统输入端并作为控制依据的物理量。</a:t>
            </a:r>
          </a:p>
          <a:p>
            <a:pPr algn="just">
              <a:lnSpc>
                <a:spcPct val="200000"/>
              </a:lnSpc>
              <a:spcBef>
                <a:spcPts val="600"/>
              </a:spcBef>
              <a:spcAft>
                <a:spcPts val="600"/>
              </a:spcAft>
            </a:pP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4</a:t>
            </a:r>
            <a:r>
              <a:rPr lang="zh-CN" altLang="zh-CN" kern="100" dirty="0">
                <a:latin typeface="+mn-ea"/>
                <a:cs typeface="Times New Roman" panose="02020603050405020304" pitchFamily="18" charset="0"/>
              </a:rPr>
              <a:t>）自动控制，又称为自动调节，指在不需要人直接参与的条件下，依靠控制装置使受控对象按规定要求工作。</a:t>
            </a:r>
          </a:p>
          <a:p>
            <a:pPr algn="just">
              <a:lnSpc>
                <a:spcPct val="200000"/>
              </a:lnSpc>
              <a:spcBef>
                <a:spcPts val="600"/>
              </a:spcBef>
              <a:spcAft>
                <a:spcPts val="600"/>
              </a:spcAft>
            </a:pP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5</a:t>
            </a:r>
            <a:r>
              <a:rPr lang="zh-CN" altLang="zh-CN" kern="100" dirty="0">
                <a:latin typeface="+mn-ea"/>
                <a:cs typeface="Times New Roman" panose="02020603050405020304" pitchFamily="18" charset="0"/>
              </a:rPr>
              <a:t>）自动控制系统，指受控对象和控制装置的总体。</a:t>
            </a:r>
          </a:p>
          <a:p>
            <a:pPr algn="just">
              <a:lnSpc>
                <a:spcPct val="200000"/>
              </a:lnSpc>
              <a:spcBef>
                <a:spcPts val="600"/>
              </a:spcBef>
              <a:spcAft>
                <a:spcPts val="600"/>
              </a:spcAft>
            </a:pP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6</a:t>
            </a:r>
            <a:r>
              <a:rPr lang="zh-CN" altLang="zh-CN" kern="100" dirty="0">
                <a:latin typeface="+mn-ea"/>
                <a:cs typeface="Times New Roman" panose="02020603050405020304" pitchFamily="18" charset="0"/>
              </a:rPr>
              <a:t>）干扰量，又称扰动量，干扰系统正常运行的</a:t>
            </a:r>
            <a:r>
              <a:rPr lang="zh-CN" altLang="zh-CN" kern="100" dirty="0" smtClean="0">
                <a:latin typeface="+mn-ea"/>
                <a:cs typeface="Times New Roman" panose="02020603050405020304" pitchFamily="18" charset="0"/>
              </a:rPr>
              <a:t>因素</a:t>
            </a:r>
            <a:r>
              <a:rPr lang="zh-CN" altLang="en-US" kern="100" dirty="0" smtClean="0">
                <a:latin typeface="+mn-ea"/>
                <a:cs typeface="Times New Roman" panose="02020603050405020304" pitchFamily="18" charset="0"/>
              </a:rPr>
              <a:t>。</a:t>
            </a:r>
            <a:endParaRPr lang="zh-CN" altLang="zh-CN" sz="2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3" name="TextBox 8"/>
          <p:cNvSpPr txBox="1"/>
          <p:nvPr/>
        </p:nvSpPr>
        <p:spPr>
          <a:xfrm>
            <a:off x="915375" y="186109"/>
            <a:ext cx="4386241" cy="338554"/>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交</a:t>
            </a:r>
            <a:r>
              <a:rPr lang="zh-CN" altLang="zh-CN" sz="1600" b="1" dirty="0">
                <a:solidFill>
                  <a:schemeClr val="bg1"/>
                </a:solidFill>
                <a:latin typeface="微软雅黑" pitchFamily="34" charset="-122"/>
                <a:ea typeface="微软雅黑" pitchFamily="34" charset="-122"/>
              </a:rPr>
              <a:t>直流传动</a:t>
            </a:r>
            <a:r>
              <a:rPr lang="zh-CN" altLang="zh-CN" sz="1600" b="1" dirty="0" smtClean="0">
                <a:solidFill>
                  <a:schemeClr val="bg1"/>
                </a:solidFill>
                <a:latin typeface="微软雅黑" pitchFamily="34" charset="-122"/>
                <a:ea typeface="微软雅黑" pitchFamily="34" charset="-122"/>
              </a:rPr>
              <a:t>系统安装</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013204336"/>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4" name="单圆角矩形 13"/>
          <p:cNvSpPr/>
          <p:nvPr/>
        </p:nvSpPr>
        <p:spPr>
          <a:xfrm>
            <a:off x="1028377" y="888221"/>
            <a:ext cx="2613216" cy="369332"/>
          </a:xfrm>
          <a:prstGeom prst="round1Rect">
            <a:avLst/>
          </a:prstGeom>
        </p:spPr>
        <p:txBody>
          <a:bodyPr wrap="none">
            <a:spAutoFit/>
          </a:bodyPr>
          <a:lstStyle/>
          <a:p>
            <a:r>
              <a:rPr lang="en-US" altLang="zh-CN" b="1" dirty="0">
                <a:solidFill>
                  <a:schemeClr val="accent2">
                    <a:lumMod val="75000"/>
                  </a:schemeClr>
                </a:solidFill>
                <a:latin typeface="微软雅黑" pitchFamily="34" charset="-122"/>
                <a:ea typeface="微软雅黑" pitchFamily="34" charset="-122"/>
              </a:rPr>
              <a:t>2.3</a:t>
            </a:r>
            <a:r>
              <a:rPr lang="zh-CN" altLang="zh-CN" b="1" dirty="0">
                <a:solidFill>
                  <a:schemeClr val="accent2">
                    <a:lumMod val="75000"/>
                  </a:schemeClr>
                </a:solidFill>
                <a:latin typeface="微软雅黑" pitchFamily="34" charset="-122"/>
                <a:ea typeface="微软雅黑" pitchFamily="34" charset="-122"/>
              </a:rPr>
              <a:t>自动控制系统的类型</a:t>
            </a:r>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20" name="文本框 19">
            <a:extLst>
              <a:ext uri="{FF2B5EF4-FFF2-40B4-BE49-F238E27FC236}">
                <a16:creationId xmlns:a16="http://schemas.microsoft.com/office/drawing/2014/main" xmlns="" id="{BE4E2C04-D13A-49DF-AC64-5DE04266C066}"/>
              </a:ext>
            </a:extLst>
          </p:cNvPr>
          <p:cNvSpPr txBox="1"/>
          <p:nvPr/>
        </p:nvSpPr>
        <p:spPr>
          <a:xfrm>
            <a:off x="460077" y="1369165"/>
            <a:ext cx="11255764" cy="1291379"/>
          </a:xfrm>
          <a:prstGeom prst="rect">
            <a:avLst/>
          </a:prstGeom>
          <a:noFill/>
        </p:spPr>
        <p:txBody>
          <a:bodyPr wrap="square">
            <a:spAutoFit/>
          </a:bodyPr>
          <a:lstStyle/>
          <a:p>
            <a:pPr indent="457200" algn="just">
              <a:lnSpc>
                <a:spcPct val="150000"/>
              </a:lnSpc>
            </a:pP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）开环控制系统</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indent="457200" algn="just">
              <a:lnSpc>
                <a:spcPct val="150000"/>
              </a:lnSpc>
            </a:pPr>
            <a:r>
              <a:rPr lang="zh-CN"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开环控制系统</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，是指系统不检测被控量，只根据给定值或干扰</a:t>
            </a:r>
            <a:r>
              <a:rPr lang="zh-CN"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进行控制</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或补偿。如图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所示为晶闸管整流开环控制系统的原理图。</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3" name="图片 22">
            <a:extLst>
              <a:ext uri="{FF2B5EF4-FFF2-40B4-BE49-F238E27FC236}">
                <a16:creationId xmlns:a16="http://schemas.microsoft.com/office/drawing/2014/main" xmlns="" id="{3C9FEB98-F61D-4291-8EF0-05ED271E60FE}"/>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888472" y="3081268"/>
            <a:ext cx="8398974" cy="2405132"/>
          </a:xfrm>
          <a:prstGeom prst="rect">
            <a:avLst/>
          </a:prstGeom>
          <a:noFill/>
          <a:ln>
            <a:noFill/>
          </a:ln>
        </p:spPr>
      </p:pic>
      <p:sp>
        <p:nvSpPr>
          <p:cNvPr id="24" name="文本框 23">
            <a:extLst>
              <a:ext uri="{FF2B5EF4-FFF2-40B4-BE49-F238E27FC236}">
                <a16:creationId xmlns:a16="http://schemas.microsoft.com/office/drawing/2014/main" xmlns="" id="{5A8C27CD-0F1A-4FF8-B26E-F94F7E2BE011}"/>
              </a:ext>
            </a:extLst>
          </p:cNvPr>
          <p:cNvSpPr txBox="1"/>
          <p:nvPr/>
        </p:nvSpPr>
        <p:spPr>
          <a:xfrm>
            <a:off x="3086101" y="5907124"/>
            <a:ext cx="6096000" cy="348813"/>
          </a:xfrm>
          <a:prstGeom prst="rect">
            <a:avLst/>
          </a:prstGeom>
          <a:noFill/>
        </p:spPr>
        <p:txBody>
          <a:bodyPr wrap="square">
            <a:spAutoFit/>
          </a:bodyPr>
          <a:lstStyle/>
          <a:p>
            <a:pPr indent="127000" algn="ctr">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5-1-3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开环控制系统原理图</a:t>
            </a:r>
          </a:p>
        </p:txBody>
      </p:sp>
      <p:sp>
        <p:nvSpPr>
          <p:cNvPr id="15" name="TextBox 8"/>
          <p:cNvSpPr txBox="1"/>
          <p:nvPr/>
        </p:nvSpPr>
        <p:spPr>
          <a:xfrm>
            <a:off x="915375" y="186109"/>
            <a:ext cx="4386241" cy="338554"/>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交</a:t>
            </a:r>
            <a:r>
              <a:rPr lang="zh-CN" altLang="zh-CN" sz="1600" b="1" dirty="0">
                <a:solidFill>
                  <a:schemeClr val="bg1"/>
                </a:solidFill>
                <a:latin typeface="微软雅黑" pitchFamily="34" charset="-122"/>
                <a:ea typeface="微软雅黑" pitchFamily="34" charset="-122"/>
              </a:rPr>
              <a:t>直流传动</a:t>
            </a:r>
            <a:r>
              <a:rPr lang="zh-CN" altLang="zh-CN" sz="1600" b="1" dirty="0" smtClean="0">
                <a:solidFill>
                  <a:schemeClr val="bg1"/>
                </a:solidFill>
                <a:latin typeface="微软雅黑" pitchFamily="34" charset="-122"/>
                <a:ea typeface="微软雅黑" pitchFamily="34" charset="-122"/>
              </a:rPr>
              <a:t>系统安装</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939823301"/>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7" name="文本框 16"/>
          <p:cNvSpPr txBox="1"/>
          <p:nvPr/>
        </p:nvSpPr>
        <p:spPr>
          <a:xfrm>
            <a:off x="655659" y="948032"/>
            <a:ext cx="11199001" cy="1338828"/>
          </a:xfrm>
          <a:prstGeom prst="rect">
            <a:avLst/>
          </a:prstGeom>
          <a:noFill/>
        </p:spPr>
        <p:txBody>
          <a:bodyPr wrap="square" rtlCol="0">
            <a:spAutoFit/>
          </a:bodyPr>
          <a:lstStyle/>
          <a:p>
            <a:pPr indent="457200" algn="just">
              <a:lnSpc>
                <a:spcPct val="150000"/>
              </a:lnSpc>
            </a:pP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）闭环控制系统</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indent="457200" algn="just">
              <a:lnSpc>
                <a:spcPct val="150000"/>
              </a:lnSpc>
            </a:pPr>
            <a:r>
              <a:rPr lang="zh-CN"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是</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指系统随时检测被控量，并将其送回输入端与给定值进行比较，根据给定值与被控量的偏差进行控制，如图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5-1-4</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9" name="图片 18">
            <a:extLst>
              <a:ext uri="{FF2B5EF4-FFF2-40B4-BE49-F238E27FC236}">
                <a16:creationId xmlns:a16="http://schemas.microsoft.com/office/drawing/2014/main" xmlns="" id="{5555AF6F-687B-47ED-B3D7-8E3F73A71A46}"/>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550160" y="2418854"/>
            <a:ext cx="7248596" cy="3011102"/>
          </a:xfrm>
          <a:prstGeom prst="rect">
            <a:avLst/>
          </a:prstGeom>
          <a:noFill/>
          <a:ln>
            <a:noFill/>
          </a:ln>
        </p:spPr>
      </p:pic>
      <p:sp>
        <p:nvSpPr>
          <p:cNvPr id="21" name="文本框 20">
            <a:extLst>
              <a:ext uri="{FF2B5EF4-FFF2-40B4-BE49-F238E27FC236}">
                <a16:creationId xmlns:a16="http://schemas.microsoft.com/office/drawing/2014/main" xmlns="" id="{274CF4C4-E9D7-42D5-B23E-890AFBAA29F8}"/>
              </a:ext>
            </a:extLst>
          </p:cNvPr>
          <p:cNvSpPr txBox="1"/>
          <p:nvPr/>
        </p:nvSpPr>
        <p:spPr>
          <a:xfrm>
            <a:off x="2998471" y="5958322"/>
            <a:ext cx="6096000" cy="348813"/>
          </a:xfrm>
          <a:prstGeom prst="rect">
            <a:avLst/>
          </a:prstGeom>
          <a:noFill/>
        </p:spPr>
        <p:txBody>
          <a:bodyPr wrap="square">
            <a:spAutoFit/>
          </a:bodyPr>
          <a:lstStyle/>
          <a:p>
            <a:pPr indent="127000" algn="ctr">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5-1-4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闭环控制系统原理图</a:t>
            </a:r>
          </a:p>
        </p:txBody>
      </p:sp>
      <p:sp>
        <p:nvSpPr>
          <p:cNvPr id="13" name="TextBox 8"/>
          <p:cNvSpPr txBox="1"/>
          <p:nvPr/>
        </p:nvSpPr>
        <p:spPr>
          <a:xfrm>
            <a:off x="915375" y="186109"/>
            <a:ext cx="4386241" cy="338554"/>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交</a:t>
            </a:r>
            <a:r>
              <a:rPr lang="zh-CN" altLang="zh-CN" sz="1600" b="1" dirty="0">
                <a:solidFill>
                  <a:schemeClr val="bg1"/>
                </a:solidFill>
                <a:latin typeface="微软雅黑" pitchFamily="34" charset="-122"/>
                <a:ea typeface="微软雅黑" pitchFamily="34" charset="-122"/>
              </a:rPr>
              <a:t>直流传动</a:t>
            </a:r>
            <a:r>
              <a:rPr lang="zh-CN" altLang="zh-CN" sz="1600" b="1" dirty="0" smtClean="0">
                <a:solidFill>
                  <a:schemeClr val="bg1"/>
                </a:solidFill>
                <a:latin typeface="微软雅黑" pitchFamily="34" charset="-122"/>
                <a:ea typeface="微软雅黑" pitchFamily="34" charset="-122"/>
              </a:rPr>
              <a:t>系统安装</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975642587"/>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4" name="单圆角矩形 13"/>
          <p:cNvSpPr/>
          <p:nvPr/>
        </p:nvSpPr>
        <p:spPr>
          <a:xfrm>
            <a:off x="1024722" y="932208"/>
            <a:ext cx="2613216" cy="369332"/>
          </a:xfrm>
          <a:prstGeom prst="round1Rect">
            <a:avLst/>
          </a:prstGeom>
        </p:spPr>
        <p:txBody>
          <a:bodyPr wrap="none">
            <a:spAutoFit/>
          </a:bodyPr>
          <a:lstStyle/>
          <a:p>
            <a:r>
              <a:rPr lang="en-US" altLang="zh-CN" b="1" dirty="0">
                <a:solidFill>
                  <a:schemeClr val="accent2">
                    <a:lumMod val="75000"/>
                  </a:schemeClr>
                </a:solidFill>
                <a:latin typeface="微软雅黑" pitchFamily="34" charset="-122"/>
                <a:ea typeface="微软雅黑" pitchFamily="34" charset="-122"/>
              </a:rPr>
              <a:t>2.4</a:t>
            </a:r>
            <a:r>
              <a:rPr lang="zh-CN" altLang="zh-CN" b="1" dirty="0">
                <a:solidFill>
                  <a:schemeClr val="accent2">
                    <a:lumMod val="75000"/>
                  </a:schemeClr>
                </a:solidFill>
                <a:latin typeface="微软雅黑" pitchFamily="34" charset="-122"/>
                <a:ea typeface="微软雅黑" pitchFamily="34" charset="-122"/>
              </a:rPr>
              <a:t>自动控制系统的要求</a:t>
            </a:r>
          </a:p>
        </p:txBody>
      </p:sp>
      <p:sp>
        <p:nvSpPr>
          <p:cNvPr id="18" name="文本框 17">
            <a:extLst>
              <a:ext uri="{FF2B5EF4-FFF2-40B4-BE49-F238E27FC236}">
                <a16:creationId xmlns:a16="http://schemas.microsoft.com/office/drawing/2014/main" xmlns="" id="{4A1FC7FE-FFED-4232-A256-A2B43F97BBB6}"/>
              </a:ext>
            </a:extLst>
          </p:cNvPr>
          <p:cNvSpPr txBox="1"/>
          <p:nvPr/>
        </p:nvSpPr>
        <p:spPr>
          <a:xfrm>
            <a:off x="1024721" y="1397564"/>
            <a:ext cx="10576039" cy="2616101"/>
          </a:xfrm>
          <a:prstGeom prst="rect">
            <a:avLst/>
          </a:prstGeom>
          <a:noFill/>
        </p:spPr>
        <p:txBody>
          <a:bodyPr wrap="square">
            <a:spAutoFit/>
          </a:bodyPr>
          <a:lstStyle/>
          <a:p>
            <a:pPr algn="just">
              <a:lnSpc>
                <a:spcPct val="200000"/>
              </a:lnSpc>
              <a:spcBef>
                <a:spcPts val="600"/>
              </a:spcBef>
              <a:spcAft>
                <a:spcPts val="600"/>
              </a:spcAft>
            </a:pPr>
            <a:r>
              <a:rPr lang="zh-CN" altLang="zh-CN" kern="100" dirty="0">
                <a:effectLst/>
                <a:latin typeface="+mn-ea"/>
                <a:cs typeface="Times New Roman" panose="02020603050405020304" pitchFamily="18" charset="0"/>
              </a:rPr>
              <a:t>工程上对自动控制系统性能提出了一些要求，主要有以下三个方面。</a:t>
            </a:r>
          </a:p>
          <a:p>
            <a:pPr algn="just">
              <a:lnSpc>
                <a:spcPct val="200000"/>
              </a:lnSpc>
              <a:spcBef>
                <a:spcPts val="600"/>
              </a:spcBef>
              <a:spcAft>
                <a:spcPts val="600"/>
              </a:spcAft>
            </a:pPr>
            <a:r>
              <a:rPr lang="zh-CN" altLang="zh-CN" kern="100" dirty="0">
                <a:effectLst/>
                <a:latin typeface="+mn-ea"/>
                <a:cs typeface="Times New Roman" panose="02020603050405020304" pitchFamily="18" charset="0"/>
              </a:rPr>
              <a:t>（</a:t>
            </a:r>
            <a:r>
              <a:rPr lang="en-US" altLang="zh-CN" kern="100" dirty="0">
                <a:effectLst/>
                <a:latin typeface="+mn-ea"/>
                <a:cs typeface="Times New Roman" panose="02020603050405020304" pitchFamily="18" charset="0"/>
              </a:rPr>
              <a:t>1</a:t>
            </a:r>
            <a:r>
              <a:rPr lang="zh-CN" altLang="zh-CN" kern="100" dirty="0">
                <a:effectLst/>
                <a:latin typeface="+mn-ea"/>
                <a:cs typeface="Times New Roman" panose="02020603050405020304" pitchFamily="18" charset="0"/>
              </a:rPr>
              <a:t>）稳定性；（</a:t>
            </a:r>
            <a:r>
              <a:rPr lang="en-US" altLang="zh-CN" kern="100" dirty="0">
                <a:effectLst/>
                <a:latin typeface="+mn-ea"/>
                <a:cs typeface="Times New Roman" panose="02020603050405020304" pitchFamily="18" charset="0"/>
              </a:rPr>
              <a:t>2</a:t>
            </a:r>
            <a:r>
              <a:rPr lang="zh-CN" altLang="zh-CN" kern="100" dirty="0">
                <a:effectLst/>
                <a:latin typeface="+mn-ea"/>
                <a:cs typeface="Times New Roman" panose="02020603050405020304" pitchFamily="18" charset="0"/>
              </a:rPr>
              <a:t>）准确性；（</a:t>
            </a:r>
            <a:r>
              <a:rPr lang="en-US" altLang="zh-CN" kern="100" dirty="0">
                <a:effectLst/>
                <a:latin typeface="+mn-ea"/>
                <a:cs typeface="Times New Roman" panose="02020603050405020304" pitchFamily="18" charset="0"/>
              </a:rPr>
              <a:t>3</a:t>
            </a:r>
            <a:r>
              <a:rPr lang="zh-CN" altLang="zh-CN" kern="100" dirty="0">
                <a:effectLst/>
                <a:latin typeface="+mn-ea"/>
                <a:cs typeface="Times New Roman" panose="02020603050405020304" pitchFamily="18" charset="0"/>
              </a:rPr>
              <a:t>）快速性。</a:t>
            </a:r>
          </a:p>
          <a:p>
            <a:pPr algn="just">
              <a:lnSpc>
                <a:spcPct val="200000"/>
              </a:lnSpc>
              <a:spcBef>
                <a:spcPts val="600"/>
              </a:spcBef>
              <a:spcAft>
                <a:spcPts val="600"/>
              </a:spcAft>
            </a:pPr>
            <a:r>
              <a:rPr lang="zh-CN" altLang="zh-CN" kern="100" dirty="0">
                <a:effectLst/>
                <a:latin typeface="+mn-ea"/>
                <a:cs typeface="Times New Roman" panose="02020603050405020304" pitchFamily="18" charset="0"/>
              </a:rPr>
              <a:t>对自动控制系统的基本要求是：响应动作要快、动态过程要稳、跟踪需要准确。也就是，在稳定的前提下，系统要稳、快、准。这个基本要求，通常称为自动控制系统的动态品质。</a:t>
            </a:r>
          </a:p>
        </p:txBody>
      </p:sp>
      <p:sp>
        <p:nvSpPr>
          <p:cNvPr id="12" name="TextBox 8"/>
          <p:cNvSpPr txBox="1"/>
          <p:nvPr/>
        </p:nvSpPr>
        <p:spPr>
          <a:xfrm>
            <a:off x="915375" y="186109"/>
            <a:ext cx="4386241" cy="338554"/>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交</a:t>
            </a:r>
            <a:r>
              <a:rPr lang="zh-CN" altLang="zh-CN" sz="1600" b="1" dirty="0">
                <a:solidFill>
                  <a:schemeClr val="bg1"/>
                </a:solidFill>
                <a:latin typeface="微软雅黑" pitchFamily="34" charset="-122"/>
                <a:ea typeface="微软雅黑" pitchFamily="34" charset="-122"/>
              </a:rPr>
              <a:t>直流传动</a:t>
            </a:r>
            <a:r>
              <a:rPr lang="zh-CN" altLang="zh-CN" sz="1600" b="1" dirty="0" smtClean="0">
                <a:solidFill>
                  <a:schemeClr val="bg1"/>
                </a:solidFill>
                <a:latin typeface="微软雅黑" pitchFamily="34" charset="-122"/>
                <a:ea typeface="微软雅黑" pitchFamily="34" charset="-122"/>
              </a:rPr>
              <a:t>系统安装</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236402785"/>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4" name="单圆角矩形 13"/>
          <p:cNvSpPr/>
          <p:nvPr/>
        </p:nvSpPr>
        <p:spPr>
          <a:xfrm>
            <a:off x="915375" y="923982"/>
            <a:ext cx="2844048" cy="369332"/>
          </a:xfrm>
          <a:prstGeom prst="round1Rect">
            <a:avLst/>
          </a:prstGeom>
        </p:spPr>
        <p:txBody>
          <a:bodyPr wrap="none">
            <a:spAutoFit/>
          </a:bodyPr>
          <a:lstStyle/>
          <a:p>
            <a:r>
              <a:rPr lang="en-US" altLang="zh-CN" b="1" dirty="0">
                <a:solidFill>
                  <a:schemeClr val="accent2">
                    <a:lumMod val="75000"/>
                  </a:schemeClr>
                </a:solidFill>
                <a:latin typeface="微软雅黑" pitchFamily="34" charset="-122"/>
                <a:ea typeface="微软雅黑" pitchFamily="34" charset="-122"/>
              </a:rPr>
              <a:t>2.5</a:t>
            </a:r>
            <a:r>
              <a:rPr lang="zh-CN" altLang="zh-CN" b="1" dirty="0">
                <a:solidFill>
                  <a:schemeClr val="accent2">
                    <a:lumMod val="75000"/>
                  </a:schemeClr>
                </a:solidFill>
                <a:latin typeface="微软雅黑" pitchFamily="34" charset="-122"/>
                <a:ea typeface="微软雅黑" pitchFamily="34" charset="-122"/>
              </a:rPr>
              <a:t>直流电动机的调速方式</a:t>
            </a:r>
          </a:p>
        </p:txBody>
      </p:sp>
      <p:pic>
        <p:nvPicPr>
          <p:cNvPr id="21" name="图片 20">
            <a:extLst>
              <a:ext uri="{FF2B5EF4-FFF2-40B4-BE49-F238E27FC236}">
                <a16:creationId xmlns:a16="http://schemas.microsoft.com/office/drawing/2014/main" xmlns="" id="{1B68B8DB-3554-499C-AF55-15CDDC7D49C8}"/>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3975024" y="1470666"/>
            <a:ext cx="1693882" cy="799443"/>
          </a:xfrm>
          <a:prstGeom prst="rect">
            <a:avLst/>
          </a:prstGeom>
          <a:noFill/>
          <a:ln>
            <a:noFill/>
          </a:ln>
        </p:spPr>
      </p:pic>
      <p:sp>
        <p:nvSpPr>
          <p:cNvPr id="24" name="文本框 23">
            <a:extLst>
              <a:ext uri="{FF2B5EF4-FFF2-40B4-BE49-F238E27FC236}">
                <a16:creationId xmlns:a16="http://schemas.microsoft.com/office/drawing/2014/main" xmlns="" id="{CB395F27-314D-427C-8071-2F8E2E8B799B}"/>
              </a:ext>
            </a:extLst>
          </p:cNvPr>
          <p:cNvSpPr txBox="1"/>
          <p:nvPr/>
        </p:nvSpPr>
        <p:spPr>
          <a:xfrm>
            <a:off x="1085851" y="2447461"/>
            <a:ext cx="6096000" cy="3354765"/>
          </a:xfrm>
          <a:prstGeom prst="rect">
            <a:avLst/>
          </a:prstGeom>
          <a:noFill/>
        </p:spPr>
        <p:txBody>
          <a:bodyPr wrap="square">
            <a:spAutoFit/>
          </a:bodyPr>
          <a:lstStyle/>
          <a:p>
            <a:pPr algn="just">
              <a:lnSpc>
                <a:spcPct val="150000"/>
              </a:lnSpc>
              <a:spcBef>
                <a:spcPts val="600"/>
              </a:spcBef>
              <a:spcAft>
                <a:spcPts val="600"/>
              </a:spcAft>
            </a:pPr>
            <a:r>
              <a:rPr lang="zh-CN" altLang="zh-CN" kern="100" dirty="0">
                <a:latin typeface="Calibri" panose="020F0502020204030204" pitchFamily="34" charset="0"/>
                <a:ea typeface="宋体" panose="02010600030101010101" pitchFamily="2" charset="-122"/>
                <a:cs typeface="Times New Roman" panose="02020603050405020304" pitchFamily="18" charset="0"/>
              </a:rPr>
              <a:t>上式中，</a:t>
            </a:r>
            <a:r>
              <a:rPr lang="en-US" altLang="zh-CN" i="1" kern="100" dirty="0">
                <a:latin typeface="Calibri" panose="020F0502020204030204" pitchFamily="34" charset="0"/>
                <a:ea typeface="宋体" panose="02010600030101010101" pitchFamily="2" charset="-122"/>
                <a:cs typeface="Times New Roman" panose="02020603050405020304" pitchFamily="18" charset="0"/>
              </a:rPr>
              <a:t>n</a:t>
            </a:r>
            <a:r>
              <a:rPr lang="en-US" altLang="zh-CN" kern="100" dirty="0">
                <a:latin typeface="Calibri" panose="020F0502020204030204" pitchFamily="34" charset="0"/>
                <a:ea typeface="宋体" panose="02010600030101010101" pitchFamily="2" charset="-122"/>
                <a:cs typeface="Times New Roman" panose="02020603050405020304" pitchFamily="18" charset="0"/>
              </a:rPr>
              <a:t> —</a:t>
            </a:r>
            <a:r>
              <a:rPr lang="zh-CN" altLang="zh-CN" kern="100" dirty="0">
                <a:latin typeface="Calibri" panose="020F0502020204030204" pitchFamily="34" charset="0"/>
                <a:ea typeface="宋体" panose="02010600030101010101" pitchFamily="2" charset="-122"/>
                <a:cs typeface="Times New Roman" panose="02020603050405020304" pitchFamily="18" charset="0"/>
              </a:rPr>
              <a:t>直流电动机的转速，单位为</a:t>
            </a:r>
            <a:r>
              <a:rPr lang="en-US" altLang="zh-CN" kern="100" dirty="0">
                <a:latin typeface="Calibri" panose="020F0502020204030204" pitchFamily="34" charset="0"/>
                <a:ea typeface="宋体" panose="02010600030101010101" pitchFamily="2" charset="-122"/>
                <a:cs typeface="Times New Roman" panose="02020603050405020304" pitchFamily="18" charset="0"/>
              </a:rPr>
              <a:t>r/min</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spcBef>
                <a:spcPts val="600"/>
              </a:spcBef>
              <a:spcAft>
                <a:spcPts val="600"/>
              </a:spcAft>
            </a:pPr>
            <a:r>
              <a:rPr lang="en-US" altLang="zh-CN" sz="1800" i="1" kern="100" dirty="0" err="1" smtClean="0">
                <a:effectLst/>
                <a:latin typeface="Calibri" panose="020F0502020204030204" pitchFamily="34" charset="0"/>
                <a:ea typeface="宋体" panose="02010600030101010101" pitchFamily="2" charset="-122"/>
                <a:cs typeface="Times New Roman" panose="02020603050405020304" pitchFamily="18" charset="0"/>
              </a:rPr>
              <a:t>U</a:t>
            </a:r>
            <a:r>
              <a:rPr lang="en-US" altLang="zh-CN" sz="1800" kern="100" baseline="-25000" dirty="0" err="1" smtClean="0">
                <a:effectLst/>
                <a:latin typeface="Calibri" panose="020F0502020204030204" pitchFamily="34" charset="0"/>
                <a:ea typeface="宋体" panose="02010600030101010101" pitchFamily="2" charset="-122"/>
                <a:cs typeface="Times New Roman" panose="02020603050405020304" pitchFamily="18" charset="0"/>
              </a:rPr>
              <a:t>a</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电枢电压，单位为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V</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spcBef>
                <a:spcPts val="600"/>
              </a:spcBef>
              <a:spcAft>
                <a:spcPts val="600"/>
              </a:spcAft>
            </a:pPr>
            <a:r>
              <a:rPr lang="en-US" altLang="zh-CN" sz="1800" i="1" kern="100" dirty="0" err="1" smtClean="0">
                <a:effectLst/>
                <a:latin typeface="Calibri" panose="020F0502020204030204" pitchFamily="34" charset="0"/>
                <a:ea typeface="宋体" panose="02010600030101010101" pitchFamily="2" charset="-122"/>
                <a:cs typeface="Times New Roman" panose="02020603050405020304" pitchFamily="18" charset="0"/>
              </a:rPr>
              <a:t>I</a:t>
            </a:r>
            <a:r>
              <a:rPr lang="en-US" altLang="zh-CN" sz="1800" kern="100" baseline="-25000" dirty="0" err="1" smtClean="0">
                <a:effectLst/>
                <a:latin typeface="Calibri" panose="020F0502020204030204" pitchFamily="34" charset="0"/>
                <a:ea typeface="宋体" panose="02010600030101010101" pitchFamily="2" charset="-122"/>
                <a:cs typeface="Times New Roman" panose="02020603050405020304" pitchFamily="18" charset="0"/>
              </a:rPr>
              <a:t>a</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电枢电流，单位为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spcBef>
                <a:spcPts val="600"/>
              </a:spcBef>
              <a:spcAft>
                <a:spcPts val="600"/>
              </a:spcAft>
            </a:pPr>
            <a:r>
              <a:rPr lang="en-US" altLang="zh-CN" sz="1800" i="1" kern="100" dirty="0" smtClean="0">
                <a:effectLst/>
                <a:latin typeface="Calibri" panose="020F0502020204030204" pitchFamily="34" charset="0"/>
                <a:ea typeface="宋体" panose="02010600030101010101" pitchFamily="2" charset="-122"/>
                <a:cs typeface="Times New Roman" panose="02020603050405020304" pitchFamily="18" charset="0"/>
              </a:rPr>
              <a:t>R</a:t>
            </a:r>
            <a:r>
              <a:rPr lang="en-US"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电枢回路总电阻，单位为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Ω</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spcBef>
                <a:spcPts val="600"/>
              </a:spcBef>
              <a:spcAft>
                <a:spcPts val="600"/>
              </a:spcAft>
            </a:pPr>
            <a:r>
              <a:rPr lang="en-US" altLang="zh-CN" sz="1800" i="1" kern="100" dirty="0" smtClean="0">
                <a:effectLst/>
                <a:latin typeface="Calibri" panose="020F0502020204030204" pitchFamily="34" charset="0"/>
                <a:ea typeface="宋体" panose="02010600030101010101" pitchFamily="2" charset="-122"/>
                <a:cs typeface="Times New Roman" panose="02020603050405020304" pitchFamily="18" charset="0"/>
              </a:rPr>
              <a:t>Φ</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励磁磁通，单位为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Wb</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spcBef>
                <a:spcPts val="600"/>
              </a:spcBef>
              <a:spcAft>
                <a:spcPts val="600"/>
              </a:spcAft>
            </a:pPr>
            <a:r>
              <a:rPr lang="en-US" altLang="zh-CN" sz="1800" i="1" kern="100" dirty="0" err="1" smtClean="0">
                <a:effectLst/>
                <a:latin typeface="Calibri" panose="020F0502020204030204" pitchFamily="34" charset="0"/>
                <a:ea typeface="宋体" panose="02010600030101010101" pitchFamily="2" charset="-122"/>
                <a:cs typeface="Times New Roman" panose="02020603050405020304" pitchFamily="18" charset="0"/>
              </a:rPr>
              <a:t>K</a:t>
            </a:r>
            <a:r>
              <a:rPr lang="en-US" altLang="zh-CN" sz="1800" kern="100" baseline="-25000" dirty="0" err="1" smtClean="0">
                <a:effectLst/>
                <a:latin typeface="Calibri" panose="020F0502020204030204" pitchFamily="34" charset="0"/>
                <a:ea typeface="宋体" panose="02010600030101010101" pitchFamily="2" charset="-122"/>
                <a:cs typeface="Times New Roman" panose="02020603050405020304" pitchFamily="18" charset="0"/>
              </a:rPr>
              <a:t>e</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由直流电动机结构决定的机电系数</a:t>
            </a:r>
          </a:p>
        </p:txBody>
      </p:sp>
      <p:sp>
        <p:nvSpPr>
          <p:cNvPr id="13" name="TextBox 8"/>
          <p:cNvSpPr txBox="1"/>
          <p:nvPr/>
        </p:nvSpPr>
        <p:spPr>
          <a:xfrm>
            <a:off x="915375" y="186109"/>
            <a:ext cx="4386241" cy="338554"/>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交</a:t>
            </a:r>
            <a:r>
              <a:rPr lang="zh-CN" altLang="zh-CN" sz="1600" b="1" dirty="0">
                <a:solidFill>
                  <a:schemeClr val="bg1"/>
                </a:solidFill>
                <a:latin typeface="微软雅黑" pitchFamily="34" charset="-122"/>
                <a:ea typeface="微软雅黑" pitchFamily="34" charset="-122"/>
              </a:rPr>
              <a:t>直流传动</a:t>
            </a:r>
            <a:r>
              <a:rPr lang="zh-CN" altLang="zh-CN" sz="1600" b="1" dirty="0" smtClean="0">
                <a:solidFill>
                  <a:schemeClr val="bg1"/>
                </a:solidFill>
                <a:latin typeface="微软雅黑" pitchFamily="34" charset="-122"/>
                <a:ea typeface="微软雅黑" pitchFamily="34" charset="-122"/>
              </a:rPr>
              <a:t>系统安装</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090334996"/>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8" name="文本框 17">
            <a:extLst>
              <a:ext uri="{FF2B5EF4-FFF2-40B4-BE49-F238E27FC236}">
                <a16:creationId xmlns:a16="http://schemas.microsoft.com/office/drawing/2014/main" xmlns="" id="{8C6E6987-D92B-4348-8C72-3F7864626E85}"/>
              </a:ext>
            </a:extLst>
          </p:cNvPr>
          <p:cNvSpPr txBox="1"/>
          <p:nvPr/>
        </p:nvSpPr>
        <p:spPr>
          <a:xfrm>
            <a:off x="490494" y="1200428"/>
            <a:ext cx="6096000" cy="460382"/>
          </a:xfrm>
          <a:prstGeom prst="rect">
            <a:avLst/>
          </a:prstGeom>
          <a:noFill/>
        </p:spPr>
        <p:txBody>
          <a:bodyPr wrap="square">
            <a:spAutoFit/>
          </a:bodyPr>
          <a:lstStyle/>
          <a:p>
            <a:pPr indent="266700" algn="just">
              <a:lnSpc>
                <a:spcPct val="150000"/>
              </a:lnSpc>
              <a:spcBef>
                <a:spcPts val="600"/>
              </a:spcBef>
              <a:spcAft>
                <a:spcPts val="600"/>
              </a:spcAf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如图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5-1-5</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改变电枢电压</a:t>
            </a:r>
            <a:r>
              <a:rPr lang="en-US" altLang="zh-CN" sz="1800" i="1" kern="100" dirty="0" err="1">
                <a:effectLst/>
                <a:latin typeface="Calibri" panose="020F0502020204030204" pitchFamily="34" charset="0"/>
                <a:ea typeface="宋体" panose="02010600030101010101" pitchFamily="2" charset="-122"/>
                <a:cs typeface="Times New Roman" panose="02020603050405020304" pitchFamily="18" charset="0"/>
              </a:rPr>
              <a:t>U</a:t>
            </a:r>
            <a:r>
              <a:rPr lang="en-US" altLang="zh-CN" sz="1800" kern="100" baseline="-25000" dirty="0" err="1">
                <a:effectLst/>
                <a:latin typeface="Calibri" panose="020F0502020204030204" pitchFamily="34" charset="0"/>
                <a:ea typeface="宋体" panose="02010600030101010101" pitchFamily="2" charset="-122"/>
                <a:cs typeface="Times New Roman" panose="02020603050405020304" pitchFamily="18" charset="0"/>
              </a:rPr>
              <a:t>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的调速方式。</a:t>
            </a:r>
          </a:p>
        </p:txBody>
      </p:sp>
      <p:pic>
        <p:nvPicPr>
          <p:cNvPr id="19" name="图片 18">
            <a:extLst>
              <a:ext uri="{FF2B5EF4-FFF2-40B4-BE49-F238E27FC236}">
                <a16:creationId xmlns:a16="http://schemas.microsoft.com/office/drawing/2014/main" xmlns="" id="{5D3948B7-EB5C-4F4E-AD6E-638E6B22BA20}"/>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894649" y="1908844"/>
            <a:ext cx="6324736" cy="3909350"/>
          </a:xfrm>
          <a:prstGeom prst="rect">
            <a:avLst/>
          </a:prstGeom>
          <a:noFill/>
          <a:ln>
            <a:noFill/>
          </a:ln>
        </p:spPr>
      </p:pic>
      <p:sp>
        <p:nvSpPr>
          <p:cNvPr id="23" name="文本框 22">
            <a:extLst>
              <a:ext uri="{FF2B5EF4-FFF2-40B4-BE49-F238E27FC236}">
                <a16:creationId xmlns:a16="http://schemas.microsoft.com/office/drawing/2014/main" xmlns="" id="{E73A956E-989B-4150-8784-5498D85A0B73}"/>
              </a:ext>
            </a:extLst>
          </p:cNvPr>
          <p:cNvSpPr txBox="1"/>
          <p:nvPr/>
        </p:nvSpPr>
        <p:spPr>
          <a:xfrm>
            <a:off x="2635674" y="5818194"/>
            <a:ext cx="6096000" cy="460382"/>
          </a:xfrm>
          <a:prstGeom prst="rect">
            <a:avLst/>
          </a:prstGeom>
          <a:noFill/>
        </p:spPr>
        <p:txBody>
          <a:bodyPr wrap="square">
            <a:spAutoFit/>
          </a:bodyPr>
          <a:lstStyle/>
          <a:p>
            <a:pPr indent="266700" algn="ctr">
              <a:lnSpc>
                <a:spcPct val="1500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5-1-5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改变电枢供电电压</a:t>
            </a:r>
            <a:r>
              <a:rPr lang="en-US" altLang="zh-CN" sz="1800" i="1" kern="100" dirty="0" err="1">
                <a:effectLst/>
                <a:latin typeface="Calibri" panose="020F0502020204030204" pitchFamily="34" charset="0"/>
                <a:ea typeface="宋体" panose="02010600030101010101" pitchFamily="2" charset="-122"/>
                <a:cs typeface="Times New Roman" panose="02020603050405020304" pitchFamily="18" charset="0"/>
              </a:rPr>
              <a:t>U</a:t>
            </a:r>
            <a:r>
              <a:rPr lang="en-US" altLang="zh-CN" sz="1800" kern="100" baseline="-25000" dirty="0" err="1">
                <a:effectLst/>
                <a:latin typeface="Calibri" panose="020F0502020204030204" pitchFamily="34" charset="0"/>
                <a:ea typeface="宋体" panose="02010600030101010101" pitchFamily="2" charset="-122"/>
                <a:cs typeface="Times New Roman" panose="02020603050405020304" pitchFamily="18" charset="0"/>
              </a:rPr>
              <a:t>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的调速机械特性曲线</a:t>
            </a:r>
          </a:p>
        </p:txBody>
      </p:sp>
      <p:sp>
        <p:nvSpPr>
          <p:cNvPr id="14" name="TextBox 8"/>
          <p:cNvSpPr txBox="1"/>
          <p:nvPr/>
        </p:nvSpPr>
        <p:spPr>
          <a:xfrm>
            <a:off x="915375" y="186109"/>
            <a:ext cx="4386241" cy="338554"/>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交</a:t>
            </a:r>
            <a:r>
              <a:rPr lang="zh-CN" altLang="zh-CN" sz="1600" b="1" dirty="0">
                <a:solidFill>
                  <a:schemeClr val="bg1"/>
                </a:solidFill>
                <a:latin typeface="微软雅黑" pitchFamily="34" charset="-122"/>
                <a:ea typeface="微软雅黑" pitchFamily="34" charset="-122"/>
              </a:rPr>
              <a:t>直流传动</a:t>
            </a:r>
            <a:r>
              <a:rPr lang="zh-CN" altLang="zh-CN" sz="1600" b="1" dirty="0" smtClean="0">
                <a:solidFill>
                  <a:schemeClr val="bg1"/>
                </a:solidFill>
                <a:latin typeface="微软雅黑" pitchFamily="34" charset="-122"/>
                <a:ea typeface="微软雅黑" pitchFamily="34" charset="-122"/>
              </a:rPr>
              <a:t>系统安装</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518976126"/>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8" name="文本框 17">
            <a:extLst>
              <a:ext uri="{FF2B5EF4-FFF2-40B4-BE49-F238E27FC236}">
                <a16:creationId xmlns:a16="http://schemas.microsoft.com/office/drawing/2014/main" xmlns="" id="{1805446D-83BA-40B8-B621-31B7A2BD74C6}"/>
              </a:ext>
            </a:extLst>
          </p:cNvPr>
          <p:cNvSpPr txBox="1"/>
          <p:nvPr/>
        </p:nvSpPr>
        <p:spPr>
          <a:xfrm>
            <a:off x="490494" y="1055644"/>
            <a:ext cx="6096000" cy="348813"/>
          </a:xfrm>
          <a:prstGeom prst="rect">
            <a:avLst/>
          </a:prstGeom>
          <a:noFill/>
        </p:spPr>
        <p:txBody>
          <a:bodyPr wrap="square">
            <a:spAutoFit/>
          </a:bodyPr>
          <a:lstStyle/>
          <a:p>
            <a:pPr indent="2667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如图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5-1-6</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所示，改变励磁磁通</a:t>
            </a:r>
            <a:r>
              <a:rPr lang="en-US" altLang="zh-CN" sz="1800" i="1" kern="100" dirty="0">
                <a:effectLst/>
                <a:latin typeface="Calibri" panose="020F0502020204030204" pitchFamily="34" charset="0"/>
                <a:ea typeface="宋体" panose="02010600030101010101" pitchFamily="2" charset="-122"/>
                <a:cs typeface="Times New Roman" panose="02020603050405020304" pitchFamily="18" charset="0"/>
              </a:rPr>
              <a:t>Φ</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的调速方式</a:t>
            </a:r>
          </a:p>
        </p:txBody>
      </p:sp>
      <p:pic>
        <p:nvPicPr>
          <p:cNvPr id="19" name="图片 18">
            <a:extLst>
              <a:ext uri="{FF2B5EF4-FFF2-40B4-BE49-F238E27FC236}">
                <a16:creationId xmlns:a16="http://schemas.microsoft.com/office/drawing/2014/main" xmlns="" id="{4EAD59D2-DDD7-4F04-A4D4-1E2A11E16AC0}"/>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419300" y="1890075"/>
            <a:ext cx="6132732" cy="3788235"/>
          </a:xfrm>
          <a:prstGeom prst="rect">
            <a:avLst/>
          </a:prstGeom>
          <a:noFill/>
          <a:ln>
            <a:noFill/>
          </a:ln>
        </p:spPr>
      </p:pic>
      <p:sp>
        <p:nvSpPr>
          <p:cNvPr id="20" name="文本框 19">
            <a:extLst>
              <a:ext uri="{FF2B5EF4-FFF2-40B4-BE49-F238E27FC236}">
                <a16:creationId xmlns:a16="http://schemas.microsoft.com/office/drawing/2014/main" xmlns="" id="{B4BB5AB4-94CA-4AC6-8545-87B7B92DF22E}"/>
              </a:ext>
            </a:extLst>
          </p:cNvPr>
          <p:cNvSpPr txBox="1"/>
          <p:nvPr/>
        </p:nvSpPr>
        <p:spPr>
          <a:xfrm>
            <a:off x="2364973" y="6032165"/>
            <a:ext cx="6096000" cy="460382"/>
          </a:xfrm>
          <a:prstGeom prst="rect">
            <a:avLst/>
          </a:prstGeom>
          <a:noFill/>
        </p:spPr>
        <p:txBody>
          <a:bodyPr wrap="square">
            <a:spAutoFit/>
          </a:bodyPr>
          <a:lstStyle/>
          <a:p>
            <a:pPr indent="266700" algn="ctr">
              <a:lnSpc>
                <a:spcPct val="1500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图</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5-1-6 </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改变励磁磁通</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Φ</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的调速机械特性曲线</a:t>
            </a:r>
          </a:p>
        </p:txBody>
      </p:sp>
      <p:sp>
        <p:nvSpPr>
          <p:cNvPr id="14" name="TextBox 8"/>
          <p:cNvSpPr txBox="1"/>
          <p:nvPr/>
        </p:nvSpPr>
        <p:spPr>
          <a:xfrm>
            <a:off x="915375" y="186109"/>
            <a:ext cx="4386241" cy="338554"/>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交</a:t>
            </a:r>
            <a:r>
              <a:rPr lang="zh-CN" altLang="zh-CN" sz="1600" b="1" dirty="0">
                <a:solidFill>
                  <a:schemeClr val="bg1"/>
                </a:solidFill>
                <a:latin typeface="微软雅黑" pitchFamily="34" charset="-122"/>
                <a:ea typeface="微软雅黑" pitchFamily="34" charset="-122"/>
              </a:rPr>
              <a:t>直流传动</a:t>
            </a:r>
            <a:r>
              <a:rPr lang="zh-CN" altLang="zh-CN" sz="1600" b="1" dirty="0" smtClean="0">
                <a:solidFill>
                  <a:schemeClr val="bg1"/>
                </a:solidFill>
                <a:latin typeface="微软雅黑" pitchFamily="34" charset="-122"/>
                <a:ea typeface="微软雅黑" pitchFamily="34" charset="-122"/>
              </a:rPr>
              <a:t>系统安装</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507157194"/>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8" name="文本框 17">
            <a:extLst>
              <a:ext uri="{FF2B5EF4-FFF2-40B4-BE49-F238E27FC236}">
                <a16:creationId xmlns:a16="http://schemas.microsoft.com/office/drawing/2014/main" xmlns="" id="{1805446D-83BA-40B8-B621-31B7A2BD74C6}"/>
              </a:ext>
            </a:extLst>
          </p:cNvPr>
          <p:cNvSpPr txBox="1"/>
          <p:nvPr/>
        </p:nvSpPr>
        <p:spPr>
          <a:xfrm>
            <a:off x="294640" y="1086622"/>
            <a:ext cx="6096000" cy="348813"/>
          </a:xfrm>
          <a:prstGeom prst="rect">
            <a:avLst/>
          </a:prstGeom>
          <a:noFill/>
        </p:spPr>
        <p:txBody>
          <a:bodyPr wrap="square">
            <a:spAutoFit/>
          </a:bodyPr>
          <a:lstStyle/>
          <a:p>
            <a:pPr indent="2667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如图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5-1-7</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所示，改变电枢回路电阻</a:t>
            </a:r>
            <a:r>
              <a:rPr lang="en-US" altLang="zh-CN" sz="1800" i="1" kern="100" dirty="0">
                <a:effectLst/>
                <a:latin typeface="Calibri" panose="020F0502020204030204" pitchFamily="34" charset="0"/>
                <a:ea typeface="宋体" panose="02010600030101010101" pitchFamily="2" charset="-122"/>
                <a:cs typeface="Times New Roman" panose="02020603050405020304" pitchFamily="18" charset="0"/>
              </a:rPr>
              <a:t>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的调速方式</a:t>
            </a:r>
          </a:p>
        </p:txBody>
      </p:sp>
      <p:sp>
        <p:nvSpPr>
          <p:cNvPr id="20" name="文本框 19">
            <a:extLst>
              <a:ext uri="{FF2B5EF4-FFF2-40B4-BE49-F238E27FC236}">
                <a16:creationId xmlns:a16="http://schemas.microsoft.com/office/drawing/2014/main" xmlns="" id="{B4BB5AB4-94CA-4AC6-8545-87B7B92DF22E}"/>
              </a:ext>
            </a:extLst>
          </p:cNvPr>
          <p:cNvSpPr txBox="1"/>
          <p:nvPr/>
        </p:nvSpPr>
        <p:spPr>
          <a:xfrm>
            <a:off x="2279228" y="6020877"/>
            <a:ext cx="6096000" cy="348813"/>
          </a:xfrm>
          <a:prstGeom prst="rect">
            <a:avLst/>
          </a:prstGeom>
          <a:noFill/>
        </p:spPr>
        <p:txBody>
          <a:bodyPr wrap="square">
            <a:spAutoFit/>
          </a:bodyPr>
          <a:lstStyle/>
          <a:p>
            <a:pPr indent="266700" algn="ctr">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5-1-7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改变电枢回路电阻</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的调速机械特性曲线</a:t>
            </a:r>
          </a:p>
        </p:txBody>
      </p:sp>
      <p:pic>
        <p:nvPicPr>
          <p:cNvPr id="14" name="图片 13">
            <a:extLst>
              <a:ext uri="{FF2B5EF4-FFF2-40B4-BE49-F238E27FC236}">
                <a16:creationId xmlns:a16="http://schemas.microsoft.com/office/drawing/2014/main" xmlns="" id="{3B2DF913-E037-4B99-A677-1A6E9420D152}"/>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419299" y="1784666"/>
            <a:ext cx="6285101" cy="3882355"/>
          </a:xfrm>
          <a:prstGeom prst="rect">
            <a:avLst/>
          </a:prstGeom>
          <a:noFill/>
          <a:ln>
            <a:noFill/>
          </a:ln>
        </p:spPr>
      </p:pic>
      <p:sp>
        <p:nvSpPr>
          <p:cNvPr id="15" name="TextBox 8"/>
          <p:cNvSpPr txBox="1"/>
          <p:nvPr/>
        </p:nvSpPr>
        <p:spPr>
          <a:xfrm>
            <a:off x="915375" y="186109"/>
            <a:ext cx="4386241" cy="338554"/>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交</a:t>
            </a:r>
            <a:r>
              <a:rPr lang="zh-CN" altLang="zh-CN" sz="1600" b="1" dirty="0">
                <a:solidFill>
                  <a:schemeClr val="bg1"/>
                </a:solidFill>
                <a:latin typeface="微软雅黑" pitchFamily="34" charset="-122"/>
                <a:ea typeface="微软雅黑" pitchFamily="34" charset="-122"/>
              </a:rPr>
              <a:t>直流传动</a:t>
            </a:r>
            <a:r>
              <a:rPr lang="zh-CN" altLang="zh-CN" sz="1600" b="1" dirty="0" smtClean="0">
                <a:solidFill>
                  <a:schemeClr val="bg1"/>
                </a:solidFill>
                <a:latin typeface="微软雅黑" pitchFamily="34" charset="-122"/>
                <a:ea typeface="微软雅黑" pitchFamily="34" charset="-122"/>
              </a:rPr>
              <a:t>系统安装</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68930791"/>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4" name="单圆角矩形 13"/>
          <p:cNvSpPr/>
          <p:nvPr/>
        </p:nvSpPr>
        <p:spPr>
          <a:xfrm>
            <a:off x="906982" y="856810"/>
            <a:ext cx="3536546" cy="369332"/>
          </a:xfrm>
          <a:prstGeom prst="round1Rect">
            <a:avLst/>
          </a:prstGeom>
        </p:spPr>
        <p:txBody>
          <a:bodyPr wrap="none">
            <a:spAutoFit/>
          </a:bodyPr>
          <a:lstStyle/>
          <a:p>
            <a:r>
              <a:rPr lang="en-US" altLang="zh-CN" b="1" dirty="0">
                <a:solidFill>
                  <a:schemeClr val="accent2">
                    <a:lumMod val="75000"/>
                  </a:schemeClr>
                </a:solidFill>
                <a:latin typeface="微软雅黑" pitchFamily="34" charset="-122"/>
                <a:ea typeface="微软雅黑" pitchFamily="34" charset="-122"/>
              </a:rPr>
              <a:t>2.6</a:t>
            </a:r>
            <a:r>
              <a:rPr lang="zh-CN" altLang="zh-CN" b="1" dirty="0">
                <a:solidFill>
                  <a:schemeClr val="accent2">
                    <a:lumMod val="75000"/>
                  </a:schemeClr>
                </a:solidFill>
                <a:latin typeface="微软雅黑" pitchFamily="34" charset="-122"/>
                <a:ea typeface="微软雅黑" pitchFamily="34" charset="-122"/>
              </a:rPr>
              <a:t>直流调压调速用可控直流电源</a:t>
            </a:r>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8" name="文本框 17">
            <a:extLst>
              <a:ext uri="{FF2B5EF4-FFF2-40B4-BE49-F238E27FC236}">
                <a16:creationId xmlns:a16="http://schemas.microsoft.com/office/drawing/2014/main" xmlns="" id="{DB35AD5A-E78D-4F9A-80A2-7A3A90C87D84}"/>
              </a:ext>
            </a:extLst>
          </p:cNvPr>
          <p:cNvSpPr txBox="1"/>
          <p:nvPr/>
        </p:nvSpPr>
        <p:spPr>
          <a:xfrm>
            <a:off x="465138" y="1315148"/>
            <a:ext cx="11337925" cy="369332"/>
          </a:xfrm>
          <a:prstGeom prst="rect">
            <a:avLst/>
          </a:prstGeom>
          <a:noFill/>
        </p:spPr>
        <p:txBody>
          <a:bodyPr wrap="square">
            <a:spAutoFit/>
          </a:bodyPr>
          <a:lstStyle/>
          <a:p>
            <a:pPr indent="266700" algn="just"/>
            <a:r>
              <a:rPr lang="zh-CN" altLang="en-US" dirty="0">
                <a:latin typeface="Calibri" panose="020F0502020204030204" pitchFamily="34" charset="0"/>
                <a:ea typeface="宋体" panose="02010600030101010101" pitchFamily="2" charset="-122"/>
                <a:cs typeface="Times New Roman" panose="02020603050405020304" pitchFamily="18" charset="0"/>
              </a:rPr>
              <a:t>（</a:t>
            </a:r>
            <a:r>
              <a:rPr lang="en-US" altLang="zh-CN" dirty="0">
                <a:latin typeface="Calibri" panose="020F0502020204030204" pitchFamily="34" charset="0"/>
                <a:ea typeface="宋体" panose="02010600030101010101" pitchFamily="2" charset="-122"/>
                <a:cs typeface="Times New Roman" panose="02020603050405020304" pitchFamily="18" charset="0"/>
              </a:rPr>
              <a:t>1</a:t>
            </a:r>
            <a:r>
              <a:rPr lang="zh-CN" altLang="en-US" dirty="0">
                <a:latin typeface="Calibri" panose="020F0502020204030204" pitchFamily="34" charset="0"/>
                <a:ea typeface="宋体" panose="02010600030101010101" pitchFamily="2" charset="-122"/>
                <a:cs typeface="Times New Roman" panose="02020603050405020304" pitchFamily="18" charset="0"/>
              </a:rPr>
              <a:t>）</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晶闸管脉冲相位控制系统（</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V—M</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系统），</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如图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5-1-8</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所示</a:t>
            </a:r>
            <a:r>
              <a:rPr lang="zh-CN" altLang="zh-CN" sz="1800" dirty="0" smtClean="0">
                <a:effectLst/>
                <a:latin typeface="Calibri" panose="020F0502020204030204" pitchFamily="34" charset="0"/>
                <a:ea typeface="宋体" panose="02010600030101010101" pitchFamily="2" charset="-122"/>
                <a:cs typeface="Times New Roman" panose="02020603050405020304" pitchFamily="18" charset="0"/>
              </a:rPr>
              <a:t>。</a:t>
            </a:r>
            <a:endParaRPr lang="en-US" altLang="zh-CN" sz="18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1" name="图片 20">
            <a:extLst>
              <a:ext uri="{FF2B5EF4-FFF2-40B4-BE49-F238E27FC236}">
                <a16:creationId xmlns:a16="http://schemas.microsoft.com/office/drawing/2014/main" xmlns="" id="{782EDF9D-9488-41F4-82EF-7675A370E4FE}"/>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745493" y="1851113"/>
            <a:ext cx="5047474" cy="4122464"/>
          </a:xfrm>
          <a:prstGeom prst="rect">
            <a:avLst/>
          </a:prstGeom>
          <a:noFill/>
          <a:ln>
            <a:noFill/>
          </a:ln>
        </p:spPr>
      </p:pic>
      <p:sp>
        <p:nvSpPr>
          <p:cNvPr id="19" name="文本框 18">
            <a:extLst>
              <a:ext uri="{FF2B5EF4-FFF2-40B4-BE49-F238E27FC236}">
                <a16:creationId xmlns:a16="http://schemas.microsoft.com/office/drawing/2014/main" xmlns="" id="{34289BBC-DBE2-42BB-8C86-856C8C6C7686}"/>
              </a:ext>
            </a:extLst>
          </p:cNvPr>
          <p:cNvSpPr txBox="1"/>
          <p:nvPr/>
        </p:nvSpPr>
        <p:spPr>
          <a:xfrm>
            <a:off x="3573334" y="6140210"/>
            <a:ext cx="4015740" cy="369332"/>
          </a:xfrm>
          <a:prstGeom prst="rect">
            <a:avLst/>
          </a:prstGeom>
          <a:noFill/>
        </p:spPr>
        <p:txBody>
          <a:bodyPr wrap="square" rtlCol="0">
            <a:spAutoFit/>
          </a:bodyPr>
          <a:lstStyle/>
          <a:p>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5-1-8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由</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V-M</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系统构成的直流调速</a:t>
            </a:r>
            <a:r>
              <a:rPr lang="zh-CN"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柜</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5" name="TextBox 8"/>
          <p:cNvSpPr txBox="1"/>
          <p:nvPr/>
        </p:nvSpPr>
        <p:spPr>
          <a:xfrm>
            <a:off x="915375" y="186109"/>
            <a:ext cx="4386241" cy="338554"/>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交</a:t>
            </a:r>
            <a:r>
              <a:rPr lang="zh-CN" altLang="zh-CN" sz="1600" b="1" dirty="0">
                <a:solidFill>
                  <a:schemeClr val="bg1"/>
                </a:solidFill>
                <a:latin typeface="微软雅黑" pitchFamily="34" charset="-122"/>
                <a:ea typeface="微软雅黑" pitchFamily="34" charset="-122"/>
              </a:rPr>
              <a:t>直流传动</a:t>
            </a:r>
            <a:r>
              <a:rPr lang="zh-CN" altLang="zh-CN" sz="1600" b="1" dirty="0" smtClean="0">
                <a:solidFill>
                  <a:schemeClr val="bg1"/>
                </a:solidFill>
                <a:latin typeface="微软雅黑" pitchFamily="34" charset="-122"/>
                <a:ea typeface="微软雅黑" pitchFamily="34" charset="-122"/>
              </a:rPr>
              <a:t>系统安装</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57082740"/>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4" name="单圆角矩形 13"/>
          <p:cNvSpPr/>
          <p:nvPr/>
        </p:nvSpPr>
        <p:spPr>
          <a:xfrm>
            <a:off x="915375" y="917302"/>
            <a:ext cx="5343129" cy="369332"/>
          </a:xfrm>
          <a:prstGeom prst="round1Rect">
            <a:avLst/>
          </a:prstGeom>
        </p:spPr>
        <p:txBody>
          <a:bodyPr wrap="none">
            <a:spAutoFit/>
          </a:bodyPr>
          <a:lstStyle/>
          <a:p>
            <a:r>
              <a:rPr lang="en-US" altLang="zh-CN" b="1" dirty="0">
                <a:solidFill>
                  <a:schemeClr val="accent2">
                    <a:lumMod val="75000"/>
                  </a:schemeClr>
                </a:solidFill>
                <a:latin typeface="微软雅黑" pitchFamily="34" charset="-122"/>
                <a:ea typeface="微软雅黑" pitchFamily="34" charset="-122"/>
              </a:rPr>
              <a:t>2.7</a:t>
            </a:r>
            <a:r>
              <a:rPr lang="zh-CN" altLang="zh-CN" b="1" dirty="0">
                <a:solidFill>
                  <a:schemeClr val="accent2">
                    <a:lumMod val="75000"/>
                  </a:schemeClr>
                </a:solidFill>
                <a:latin typeface="微软雅黑" pitchFamily="34" charset="-122"/>
                <a:ea typeface="微软雅黑" pitchFamily="34" charset="-122"/>
              </a:rPr>
              <a:t>晶闸管－电动机调速系统（</a:t>
            </a:r>
            <a:r>
              <a:rPr lang="en-US" altLang="zh-CN" b="1" dirty="0">
                <a:solidFill>
                  <a:schemeClr val="accent2">
                    <a:lumMod val="75000"/>
                  </a:schemeClr>
                </a:solidFill>
                <a:latin typeface="微软雅黑" pitchFamily="34" charset="-122"/>
                <a:ea typeface="微软雅黑" pitchFamily="34" charset="-122"/>
              </a:rPr>
              <a:t>V—M</a:t>
            </a:r>
            <a:r>
              <a:rPr lang="zh-CN" altLang="zh-CN" b="1" dirty="0">
                <a:solidFill>
                  <a:schemeClr val="accent2">
                    <a:lumMod val="75000"/>
                  </a:schemeClr>
                </a:solidFill>
                <a:latin typeface="微软雅黑" pitchFamily="34" charset="-122"/>
                <a:ea typeface="微软雅黑" pitchFamily="34" charset="-122"/>
              </a:rPr>
              <a:t>系统）的分类</a:t>
            </a:r>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8" name="文本框 17">
            <a:extLst>
              <a:ext uri="{FF2B5EF4-FFF2-40B4-BE49-F238E27FC236}">
                <a16:creationId xmlns:a16="http://schemas.microsoft.com/office/drawing/2014/main" xmlns="" id="{DB35AD5A-E78D-4F9A-80A2-7A3A90C87D84}"/>
              </a:ext>
            </a:extLst>
          </p:cNvPr>
          <p:cNvSpPr txBox="1"/>
          <p:nvPr/>
        </p:nvSpPr>
        <p:spPr>
          <a:xfrm>
            <a:off x="366395" y="1720840"/>
            <a:ext cx="4756447" cy="4447371"/>
          </a:xfrm>
          <a:prstGeom prst="rect">
            <a:avLst/>
          </a:prstGeom>
          <a:noFill/>
        </p:spPr>
        <p:txBody>
          <a:bodyPr wrap="square">
            <a:spAutoFit/>
          </a:bodyPr>
          <a:lstStyle/>
          <a:p>
            <a:pPr indent="266700" algn="just">
              <a:lnSpc>
                <a:spcPct val="150000"/>
              </a:lnSpc>
              <a:spcBef>
                <a:spcPts val="600"/>
              </a:spcBef>
              <a:spcAft>
                <a:spcPts val="600"/>
              </a:spcAf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以上三种调压调速用的可控直流电源中，最为典型且使用最为广泛的是晶闸管－电动机调速系统。晶闸管－电动机调速系统从控制方法上可分为以下三种。</a:t>
            </a:r>
          </a:p>
          <a:p>
            <a:pPr indent="266700" algn="just">
              <a:lnSpc>
                <a:spcPct val="150000"/>
              </a:lnSpc>
              <a:spcBef>
                <a:spcPts val="600"/>
              </a:spcBef>
              <a:spcAft>
                <a:spcPts val="600"/>
              </a:spcAf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）开环直流调速系统</a:t>
            </a:r>
          </a:p>
          <a:p>
            <a:pPr indent="266700" algn="just">
              <a:lnSpc>
                <a:spcPct val="150000"/>
              </a:lnSpc>
              <a:spcBef>
                <a:spcPts val="600"/>
              </a:spcBef>
              <a:spcAft>
                <a:spcPts val="600"/>
              </a:spcAf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）单闭环直流调速系统</a:t>
            </a:r>
          </a:p>
          <a:p>
            <a:pPr indent="266700" algn="just">
              <a:lnSpc>
                <a:spcPct val="150000"/>
              </a:lnSpc>
              <a:spcBef>
                <a:spcPts val="600"/>
              </a:spcBef>
              <a:spcAft>
                <a:spcPts val="600"/>
              </a:spcAf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）双闭环直流调速系统</a:t>
            </a:r>
          </a:p>
          <a:p>
            <a:pPr indent="266700" algn="just">
              <a:lnSpc>
                <a:spcPct val="150000"/>
              </a:lnSpc>
              <a:spcBef>
                <a:spcPts val="600"/>
              </a:spcBef>
              <a:spcAft>
                <a:spcPts val="600"/>
              </a:spcAf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三种直流调速系统的性能对比，如表</a:t>
            </a:r>
            <a:r>
              <a:rPr lang="en-US"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5-1-1</a:t>
            </a:r>
            <a:r>
              <a:rPr lang="zh-CN" altLang="en-US" kern="100" dirty="0">
                <a:latin typeface="Calibri" panose="020F0502020204030204" pitchFamily="34" charset="0"/>
                <a:ea typeface="宋体" panose="02010600030101010101" pitchFamily="2" charset="-122"/>
                <a:cs typeface="Times New Roman" panose="02020603050405020304" pitchFamily="18" charset="0"/>
              </a:rPr>
              <a:t>所示</a:t>
            </a: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9" name="图片 18">
            <a:extLst>
              <a:ext uri="{FF2B5EF4-FFF2-40B4-BE49-F238E27FC236}">
                <a16:creationId xmlns:a16="http://schemas.microsoft.com/office/drawing/2014/main" xmlns="" id="{FDF5681B-B65D-4536-8CF0-9D696CA95680}"/>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5729608" y="2142536"/>
            <a:ext cx="6233793" cy="3603978"/>
          </a:xfrm>
          <a:prstGeom prst="rect">
            <a:avLst/>
          </a:prstGeom>
          <a:noFill/>
          <a:ln>
            <a:noFill/>
          </a:ln>
        </p:spPr>
      </p:pic>
      <p:sp>
        <p:nvSpPr>
          <p:cNvPr id="2" name="矩形 1"/>
          <p:cNvSpPr/>
          <p:nvPr/>
        </p:nvSpPr>
        <p:spPr>
          <a:xfrm>
            <a:off x="5430913" y="1610260"/>
            <a:ext cx="4095993" cy="348813"/>
          </a:xfrm>
          <a:prstGeom prst="rect">
            <a:avLst/>
          </a:prstGeom>
        </p:spPr>
        <p:txBody>
          <a:bodyPr wrap="none">
            <a:spAutoFit/>
          </a:bodyPr>
          <a:lstStyle/>
          <a:p>
            <a:pPr indent="120650" algn="ctr">
              <a:lnSpc>
                <a:spcPts val="2000"/>
              </a:lnSpc>
              <a:spcAft>
                <a:spcPts val="0"/>
              </a:spcAft>
            </a:pP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表</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5-1-1 </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三种直流调速系统的性能对比</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5" name="TextBox 8"/>
          <p:cNvSpPr txBox="1"/>
          <p:nvPr/>
        </p:nvSpPr>
        <p:spPr>
          <a:xfrm>
            <a:off x="915375" y="186109"/>
            <a:ext cx="4386241" cy="338554"/>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交</a:t>
            </a:r>
            <a:r>
              <a:rPr lang="zh-CN" altLang="zh-CN" sz="1600" b="1" dirty="0">
                <a:solidFill>
                  <a:schemeClr val="bg1"/>
                </a:solidFill>
                <a:latin typeface="微软雅黑" pitchFamily="34" charset="-122"/>
                <a:ea typeface="微软雅黑" pitchFamily="34" charset="-122"/>
              </a:rPr>
              <a:t>直流传动</a:t>
            </a:r>
            <a:r>
              <a:rPr lang="zh-CN" altLang="zh-CN" sz="1600" b="1" dirty="0" smtClean="0">
                <a:solidFill>
                  <a:schemeClr val="bg1"/>
                </a:solidFill>
                <a:latin typeface="微软雅黑" pitchFamily="34" charset="-122"/>
                <a:ea typeface="微软雅黑" pitchFamily="34" charset="-122"/>
              </a:rPr>
              <a:t>系统安装</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034966472"/>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p:cNvSpPr/>
          <p:nvPr/>
        </p:nvSpPr>
        <p:spPr>
          <a:xfrm>
            <a:off x="904875" y="2134652"/>
            <a:ext cx="10382250" cy="2552700"/>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1743075" y="2615139"/>
            <a:ext cx="1114425" cy="1114425"/>
            <a:chOff x="1924050" y="2615139"/>
            <a:chExt cx="1114425" cy="1114425"/>
          </a:xfrm>
        </p:grpSpPr>
        <p:sp>
          <p:nvSpPr>
            <p:cNvPr id="6" name="椭圆 5"/>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p:cNvSpPr>
              <a:spLocks noChangeAspect="1"/>
            </p:cNvSpPr>
            <p:nvPr/>
          </p:nvSpPr>
          <p:spPr bwMode="auto">
            <a:xfrm>
              <a:off x="2195469" y="2931695"/>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grpSp>
        <p:nvGrpSpPr>
          <p:cNvPr id="46" name="Group 15"/>
          <p:cNvGrpSpPr/>
          <p:nvPr/>
        </p:nvGrpSpPr>
        <p:grpSpPr>
          <a:xfrm>
            <a:off x="3276600" y="2615139"/>
            <a:ext cx="1114425" cy="1114425"/>
            <a:chOff x="1924050" y="2615139"/>
            <a:chExt cx="1114425" cy="1114425"/>
          </a:xfrm>
        </p:grpSpPr>
        <p:sp>
          <p:nvSpPr>
            <p:cNvPr id="47" name="椭圆 46"/>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 name="iconfont-1187-868386"/>
            <p:cNvSpPr>
              <a:spLocks noChangeAspect="1"/>
            </p:cNvSpPr>
            <p:nvPr/>
          </p:nvSpPr>
          <p:spPr bwMode="auto">
            <a:xfrm>
              <a:off x="2195469" y="2933108"/>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4" name="Group 18"/>
          <p:cNvGrpSpPr/>
          <p:nvPr/>
        </p:nvGrpSpPr>
        <p:grpSpPr>
          <a:xfrm>
            <a:off x="4810125" y="2615139"/>
            <a:ext cx="1114425" cy="1114425"/>
            <a:chOff x="1924050" y="2615139"/>
            <a:chExt cx="1114425" cy="1114425"/>
          </a:xfrm>
        </p:grpSpPr>
        <p:sp>
          <p:nvSpPr>
            <p:cNvPr id="35" name="椭圆 34"/>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6" name="iconfont-1187-868386"/>
            <p:cNvSpPr>
              <a:spLocks noChangeAspect="1"/>
            </p:cNvSpPr>
            <p:nvPr/>
          </p:nvSpPr>
          <p:spPr bwMode="auto">
            <a:xfrm>
              <a:off x="2195469" y="2980195"/>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p>
          </p:txBody>
        </p:sp>
      </p:grpSp>
      <p:grpSp>
        <p:nvGrpSpPr>
          <p:cNvPr id="37" name="Group 21"/>
          <p:cNvGrpSpPr/>
          <p:nvPr/>
        </p:nvGrpSpPr>
        <p:grpSpPr>
          <a:xfrm>
            <a:off x="6343650" y="2615139"/>
            <a:ext cx="1114425" cy="1114425"/>
            <a:chOff x="1924050" y="2615139"/>
            <a:chExt cx="1114425" cy="1114425"/>
          </a:xfrm>
        </p:grpSpPr>
        <p:sp>
          <p:nvSpPr>
            <p:cNvPr id="38" name="椭圆 37"/>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9" name="iconfont-1187-868386"/>
            <p:cNvSpPr>
              <a:spLocks noChangeAspect="1"/>
            </p:cNvSpPr>
            <p:nvPr/>
          </p:nvSpPr>
          <p:spPr bwMode="auto">
            <a:xfrm>
              <a:off x="2195469" y="2892204"/>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grpSp>
        <p:nvGrpSpPr>
          <p:cNvPr id="40" name="Group 24"/>
          <p:cNvGrpSpPr/>
          <p:nvPr/>
        </p:nvGrpSpPr>
        <p:grpSpPr>
          <a:xfrm>
            <a:off x="7877175" y="2615139"/>
            <a:ext cx="1114425" cy="1114425"/>
            <a:chOff x="1924050" y="2615139"/>
            <a:chExt cx="1114425" cy="1114425"/>
          </a:xfrm>
        </p:grpSpPr>
        <p:sp>
          <p:nvSpPr>
            <p:cNvPr id="41" name="椭圆 40"/>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iconfont-1187-868386"/>
            <p:cNvSpPr>
              <a:spLocks noChangeAspect="1"/>
            </p:cNvSpPr>
            <p:nvPr/>
          </p:nvSpPr>
          <p:spPr bwMode="auto">
            <a:xfrm>
              <a:off x="2195469" y="2937263"/>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grpSp>
        <p:nvGrpSpPr>
          <p:cNvPr id="43" name="Group 27"/>
          <p:cNvGrpSpPr/>
          <p:nvPr/>
        </p:nvGrpSpPr>
        <p:grpSpPr>
          <a:xfrm>
            <a:off x="9410700" y="2615139"/>
            <a:ext cx="1114425" cy="1114425"/>
            <a:chOff x="1924050" y="2615139"/>
            <a:chExt cx="1114425" cy="1114425"/>
          </a:xfrm>
        </p:grpSpPr>
        <p:sp>
          <p:nvSpPr>
            <p:cNvPr id="44" name="椭圆 43"/>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iconfont-1187-868386"/>
            <p:cNvSpPr>
              <a:spLocks noChangeAspect="1"/>
            </p:cNvSpPr>
            <p:nvPr/>
          </p:nvSpPr>
          <p:spPr bwMode="auto">
            <a:xfrm>
              <a:off x="2199282" y="2886558"/>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solidFill>
            <a:ln>
              <a:noFill/>
            </a:ln>
          </p:spPr>
          <p:txBody>
            <a:bodyPr/>
            <a:lstStyle/>
            <a:p>
              <a:endParaRPr lang="zh-CN" altLang="en-US"/>
            </a:p>
          </p:txBody>
        </p:sp>
      </p:grpSp>
      <p:sp>
        <p:nvSpPr>
          <p:cNvPr id="8" name="文本框 7"/>
          <p:cNvSpPr txBox="1"/>
          <p:nvPr/>
        </p:nvSpPr>
        <p:spPr>
          <a:xfrm>
            <a:off x="2219325" y="1176864"/>
            <a:ext cx="825867" cy="861774"/>
          </a:xfrm>
          <a:prstGeom prst="rect">
            <a:avLst/>
          </a:prstGeom>
          <a:noFill/>
        </p:spPr>
        <p:txBody>
          <a:bodyPr wrap="none" rtlCol="0">
            <a:spAutoFit/>
          </a:bodyPr>
          <a:lstStyle/>
          <a:p>
            <a:r>
              <a:rPr lang="zh-CN" altLang="en-US" sz="5000" b="1" dirty="0">
                <a:solidFill>
                  <a:schemeClr val="bg1"/>
                </a:solidFill>
                <a:latin typeface="微软雅黑" pitchFamily="34" charset="-122"/>
                <a:ea typeface="微软雅黑" pitchFamily="34" charset="-122"/>
              </a:rPr>
              <a:t>目</a:t>
            </a:r>
          </a:p>
        </p:txBody>
      </p:sp>
      <p:sp>
        <p:nvSpPr>
          <p:cNvPr id="49" name="矩形 48"/>
          <p:cNvSpPr/>
          <p:nvPr/>
        </p:nvSpPr>
        <p:spPr>
          <a:xfrm>
            <a:off x="3045192" y="1248232"/>
            <a:ext cx="498108" cy="461665"/>
          </a:xfrm>
          <a:prstGeom prst="rect">
            <a:avLst/>
          </a:prstGeom>
        </p:spPr>
        <p:txBody>
          <a:bodyPr wrap="square">
            <a:spAutoFit/>
          </a:bodyPr>
          <a:lstStyle/>
          <a:p>
            <a:r>
              <a:rPr lang="zh-CN" altLang="en-US" sz="2400" b="1" dirty="0">
                <a:solidFill>
                  <a:schemeClr val="bg1"/>
                </a:solidFill>
                <a:latin typeface="微软雅黑" pitchFamily="34" charset="-122"/>
                <a:ea typeface="微软雅黑" pitchFamily="34" charset="-122"/>
              </a:rPr>
              <a:t>录</a:t>
            </a:r>
            <a:endParaRPr lang="zh-CN" altLang="en-US" sz="2400" dirty="0"/>
          </a:p>
        </p:txBody>
      </p:sp>
      <p:sp>
        <p:nvSpPr>
          <p:cNvPr id="50" name="矩形 49"/>
          <p:cNvSpPr/>
          <p:nvPr/>
        </p:nvSpPr>
        <p:spPr>
          <a:xfrm>
            <a:off x="3045192" y="1577887"/>
            <a:ext cx="1903004" cy="461665"/>
          </a:xfrm>
          <a:prstGeom prst="rect">
            <a:avLst/>
          </a:prstGeom>
        </p:spPr>
        <p:txBody>
          <a:bodyPr wrap="square">
            <a:spAutoFit/>
          </a:bodyPr>
          <a:lstStyle/>
          <a:p>
            <a:r>
              <a:rPr lang="en-US" altLang="zh-CN" sz="2400" b="1" dirty="0">
                <a:solidFill>
                  <a:schemeClr val="bg1"/>
                </a:solidFill>
              </a:rPr>
              <a:t>CONTENTS</a:t>
            </a:r>
            <a:endParaRPr lang="zh-CN" altLang="en-US" sz="2400" b="1" dirty="0">
              <a:solidFill>
                <a:schemeClr val="bg1"/>
              </a:solidFill>
            </a:endParaRPr>
          </a:p>
        </p:txBody>
      </p:sp>
      <p:sp>
        <p:nvSpPr>
          <p:cNvPr id="51" name="矩形 50"/>
          <p:cNvSpPr/>
          <p:nvPr/>
        </p:nvSpPr>
        <p:spPr>
          <a:xfrm>
            <a:off x="1657348" y="3862307"/>
            <a:ext cx="1323976" cy="400110"/>
          </a:xfrm>
          <a:prstGeom prst="rect">
            <a:avLst/>
          </a:prstGeom>
        </p:spPr>
        <p:txBody>
          <a:bodyPr wrap="square">
            <a:spAutoFit/>
          </a:bodyPr>
          <a:lstStyle/>
          <a:p>
            <a:pPr algn="ctr"/>
            <a:r>
              <a:rPr lang="zh-CN" altLang="en-US" sz="2000" b="1" dirty="0">
                <a:solidFill>
                  <a:schemeClr val="bg1"/>
                </a:solidFill>
                <a:latin typeface="微软雅黑" pitchFamily="34" charset="-122"/>
                <a:ea typeface="微软雅黑" pitchFamily="34" charset="-122"/>
              </a:rPr>
              <a:t>情境导入</a:t>
            </a:r>
          </a:p>
        </p:txBody>
      </p:sp>
      <p:sp>
        <p:nvSpPr>
          <p:cNvPr id="52" name="矩形 51"/>
          <p:cNvSpPr/>
          <p:nvPr/>
        </p:nvSpPr>
        <p:spPr>
          <a:xfrm>
            <a:off x="3174629" y="3857007"/>
            <a:ext cx="1323976" cy="400110"/>
          </a:xfrm>
          <a:prstGeom prst="rect">
            <a:avLst/>
          </a:prstGeom>
        </p:spPr>
        <p:txBody>
          <a:bodyPr wrap="square">
            <a:spAutoFit/>
          </a:bodyPr>
          <a:lstStyle/>
          <a:p>
            <a:pPr algn="ctr"/>
            <a:r>
              <a:rPr lang="zh-CN" altLang="en-US" sz="2000" b="1" dirty="0">
                <a:solidFill>
                  <a:schemeClr val="bg1"/>
                </a:solidFill>
                <a:latin typeface="微软雅黑" pitchFamily="34" charset="-122"/>
                <a:ea typeface="微软雅黑" pitchFamily="34" charset="-122"/>
              </a:rPr>
              <a:t>学习要求</a:t>
            </a:r>
          </a:p>
        </p:txBody>
      </p:sp>
      <p:sp>
        <p:nvSpPr>
          <p:cNvPr id="53" name="矩形 52"/>
          <p:cNvSpPr/>
          <p:nvPr/>
        </p:nvSpPr>
        <p:spPr>
          <a:xfrm>
            <a:off x="4701435" y="3851707"/>
            <a:ext cx="1323976" cy="400110"/>
          </a:xfrm>
          <a:prstGeom prst="rect">
            <a:avLst/>
          </a:prstGeom>
        </p:spPr>
        <p:txBody>
          <a:bodyPr wrap="square">
            <a:spAutoFit/>
          </a:bodyPr>
          <a:lstStyle/>
          <a:p>
            <a:pPr algn="ctr"/>
            <a:r>
              <a:rPr lang="zh-CN" altLang="en-US" sz="2000" b="1" dirty="0">
                <a:solidFill>
                  <a:schemeClr val="bg1"/>
                </a:solidFill>
                <a:latin typeface="微软雅黑" pitchFamily="34" charset="-122"/>
                <a:ea typeface="微软雅黑" pitchFamily="34" charset="-122"/>
              </a:rPr>
              <a:t>理论知识</a:t>
            </a:r>
          </a:p>
        </p:txBody>
      </p:sp>
      <p:sp>
        <p:nvSpPr>
          <p:cNvPr id="54" name="矩形 53"/>
          <p:cNvSpPr/>
          <p:nvPr/>
        </p:nvSpPr>
        <p:spPr>
          <a:xfrm>
            <a:off x="6237766" y="3846407"/>
            <a:ext cx="1323976" cy="400110"/>
          </a:xfrm>
          <a:prstGeom prst="rect">
            <a:avLst/>
          </a:prstGeom>
        </p:spPr>
        <p:txBody>
          <a:bodyPr wrap="square">
            <a:spAutoFit/>
          </a:bodyPr>
          <a:lstStyle/>
          <a:p>
            <a:pPr algn="ctr"/>
            <a:r>
              <a:rPr lang="zh-CN" altLang="en-US" sz="2000" b="1" dirty="0">
                <a:solidFill>
                  <a:schemeClr val="bg1"/>
                </a:solidFill>
                <a:latin typeface="微软雅黑" pitchFamily="34" charset="-122"/>
                <a:ea typeface="微软雅黑" pitchFamily="34" charset="-122"/>
              </a:rPr>
              <a:t>实践技能</a:t>
            </a:r>
          </a:p>
        </p:txBody>
      </p:sp>
      <p:sp>
        <p:nvSpPr>
          <p:cNvPr id="55" name="矩形 54"/>
          <p:cNvSpPr/>
          <p:nvPr/>
        </p:nvSpPr>
        <p:spPr>
          <a:xfrm>
            <a:off x="7774097" y="3841107"/>
            <a:ext cx="1323976" cy="400110"/>
          </a:xfrm>
          <a:prstGeom prst="rect">
            <a:avLst/>
          </a:prstGeom>
        </p:spPr>
        <p:txBody>
          <a:bodyPr wrap="square">
            <a:spAutoFit/>
          </a:bodyPr>
          <a:lstStyle/>
          <a:p>
            <a:pPr algn="ctr"/>
            <a:r>
              <a:rPr lang="zh-CN" altLang="en-US" sz="2000" b="1" dirty="0">
                <a:solidFill>
                  <a:schemeClr val="bg1"/>
                </a:solidFill>
                <a:latin typeface="微软雅黑" pitchFamily="34" charset="-122"/>
                <a:ea typeface="微软雅黑" pitchFamily="34" charset="-122"/>
              </a:rPr>
              <a:t>知识拓展</a:t>
            </a:r>
          </a:p>
        </p:txBody>
      </p:sp>
      <p:sp>
        <p:nvSpPr>
          <p:cNvPr id="56" name="矩形 55"/>
          <p:cNvSpPr/>
          <p:nvPr/>
        </p:nvSpPr>
        <p:spPr>
          <a:xfrm>
            <a:off x="9310428" y="3835807"/>
            <a:ext cx="1323976" cy="400110"/>
          </a:xfrm>
          <a:prstGeom prst="rect">
            <a:avLst/>
          </a:prstGeom>
        </p:spPr>
        <p:txBody>
          <a:bodyPr wrap="square">
            <a:spAutoFit/>
          </a:bodyPr>
          <a:lstStyle/>
          <a:p>
            <a:pPr algn="ctr"/>
            <a:r>
              <a:rPr lang="zh-CN" altLang="en-US" sz="2000" b="1" dirty="0">
                <a:solidFill>
                  <a:schemeClr val="bg1"/>
                </a:solidFill>
                <a:latin typeface="微软雅黑" pitchFamily="34" charset="-122"/>
                <a:ea typeface="微软雅黑" pitchFamily="34" charset="-122"/>
              </a:rPr>
              <a:t>学习小结</a:t>
            </a:r>
          </a:p>
        </p:txBody>
      </p:sp>
      <p:sp>
        <p:nvSpPr>
          <p:cNvPr id="32" name="矩形 31"/>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4" name="单圆角矩形 13"/>
          <p:cNvSpPr/>
          <p:nvPr/>
        </p:nvSpPr>
        <p:spPr>
          <a:xfrm>
            <a:off x="915375" y="917302"/>
            <a:ext cx="3074881" cy="369332"/>
          </a:xfrm>
          <a:prstGeom prst="round1Rect">
            <a:avLst/>
          </a:prstGeom>
        </p:spPr>
        <p:txBody>
          <a:bodyPr wrap="none">
            <a:spAutoFit/>
          </a:bodyPr>
          <a:lstStyle/>
          <a:p>
            <a:r>
              <a:rPr lang="en-US" altLang="zh-CN" b="1" dirty="0">
                <a:solidFill>
                  <a:schemeClr val="accent2">
                    <a:lumMod val="75000"/>
                  </a:schemeClr>
                </a:solidFill>
                <a:latin typeface="微软雅黑" pitchFamily="34" charset="-122"/>
                <a:ea typeface="微软雅黑" pitchFamily="34" charset="-122"/>
              </a:rPr>
              <a:t>2.8</a:t>
            </a:r>
            <a:r>
              <a:rPr lang="zh-CN" altLang="zh-CN" b="1" dirty="0">
                <a:solidFill>
                  <a:schemeClr val="accent2">
                    <a:lumMod val="75000"/>
                  </a:schemeClr>
                </a:solidFill>
                <a:latin typeface="微软雅黑" pitchFamily="34" charset="-122"/>
                <a:ea typeface="微软雅黑" pitchFamily="34" charset="-122"/>
              </a:rPr>
              <a:t>直流调速系统的性能指标</a:t>
            </a:r>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8" name="文本框 17">
            <a:extLst>
              <a:ext uri="{FF2B5EF4-FFF2-40B4-BE49-F238E27FC236}">
                <a16:creationId xmlns:a16="http://schemas.microsoft.com/office/drawing/2014/main" xmlns="" id="{DB35AD5A-E78D-4F9A-80A2-7A3A90C87D84}"/>
              </a:ext>
            </a:extLst>
          </p:cNvPr>
          <p:cNvSpPr txBox="1"/>
          <p:nvPr/>
        </p:nvSpPr>
        <p:spPr>
          <a:xfrm>
            <a:off x="460058" y="1286634"/>
            <a:ext cx="11348085" cy="3540585"/>
          </a:xfrm>
          <a:prstGeom prst="rect">
            <a:avLst/>
          </a:prstGeom>
          <a:noFill/>
        </p:spPr>
        <p:txBody>
          <a:bodyPr wrap="square">
            <a:spAutoFit/>
          </a:bodyPr>
          <a:lstStyle/>
          <a:p>
            <a:pPr indent="457200" algn="just">
              <a:lnSpc>
                <a:spcPct val="200000"/>
              </a:lnSpc>
              <a:spcBef>
                <a:spcPts val="600"/>
              </a:spcBef>
              <a:spcAft>
                <a:spcPts val="600"/>
              </a:spcAft>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衡量一个直流调速系统性能的优劣，除了定性分析外，还必须有定量的指标。此外，应用领域对系统的要求也必须进行量化，以作为设计、生产、调试的依据。</a:t>
            </a:r>
          </a:p>
          <a:p>
            <a:pPr indent="457200" algn="just">
              <a:lnSpc>
                <a:spcPct val="200000"/>
              </a:lnSpc>
              <a:spcBef>
                <a:spcPts val="600"/>
              </a:spcBef>
              <a:spcAft>
                <a:spcPts val="600"/>
              </a:spcAft>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）调速</a:t>
            </a:r>
          </a:p>
          <a:p>
            <a:pPr indent="457200" algn="just">
              <a:lnSpc>
                <a:spcPct val="200000"/>
              </a:lnSpc>
              <a:spcBef>
                <a:spcPts val="600"/>
              </a:spcBef>
              <a:spcAft>
                <a:spcPts val="600"/>
              </a:spcAft>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）稳速</a:t>
            </a:r>
          </a:p>
          <a:p>
            <a:pPr indent="457200" algn="just">
              <a:lnSpc>
                <a:spcPct val="200000"/>
              </a:lnSpc>
              <a:spcBef>
                <a:spcPts val="600"/>
              </a:spcBef>
              <a:spcAft>
                <a:spcPts val="600"/>
              </a:spcAft>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）启动、制动性能</a:t>
            </a:r>
          </a:p>
        </p:txBody>
      </p:sp>
      <p:sp>
        <p:nvSpPr>
          <p:cNvPr id="13" name="TextBox 8"/>
          <p:cNvSpPr txBox="1"/>
          <p:nvPr/>
        </p:nvSpPr>
        <p:spPr>
          <a:xfrm>
            <a:off x="915375" y="186109"/>
            <a:ext cx="4386241" cy="338554"/>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交</a:t>
            </a:r>
            <a:r>
              <a:rPr lang="zh-CN" altLang="zh-CN" sz="1600" b="1" dirty="0">
                <a:solidFill>
                  <a:schemeClr val="bg1"/>
                </a:solidFill>
                <a:latin typeface="微软雅黑" pitchFamily="34" charset="-122"/>
                <a:ea typeface="微软雅黑" pitchFamily="34" charset="-122"/>
              </a:rPr>
              <a:t>直流传动</a:t>
            </a:r>
            <a:r>
              <a:rPr lang="zh-CN" altLang="zh-CN" sz="1600" b="1" dirty="0" smtClean="0">
                <a:solidFill>
                  <a:schemeClr val="bg1"/>
                </a:solidFill>
                <a:latin typeface="微软雅黑" pitchFamily="34" charset="-122"/>
                <a:ea typeface="微软雅黑" pitchFamily="34" charset="-122"/>
              </a:rPr>
              <a:t>系统安装</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579161875"/>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4" name="单圆角矩形 13"/>
          <p:cNvSpPr/>
          <p:nvPr/>
        </p:nvSpPr>
        <p:spPr>
          <a:xfrm>
            <a:off x="915375" y="921420"/>
            <a:ext cx="2239716" cy="369332"/>
          </a:xfrm>
          <a:prstGeom prst="round1Rect">
            <a:avLst/>
          </a:prstGeom>
        </p:spPr>
        <p:txBody>
          <a:bodyPr wrap="none">
            <a:spAutoFit/>
          </a:bodyPr>
          <a:lstStyle/>
          <a:p>
            <a:r>
              <a:rPr lang="en-US" altLang="zh-CN" b="1" dirty="0">
                <a:solidFill>
                  <a:schemeClr val="accent2">
                    <a:lumMod val="75000"/>
                  </a:schemeClr>
                </a:solidFill>
                <a:latin typeface="微软雅黑" pitchFamily="34" charset="-122"/>
                <a:ea typeface="微软雅黑" pitchFamily="34" charset="-122"/>
              </a:rPr>
              <a:t>3.</a:t>
            </a:r>
            <a:r>
              <a:rPr lang="zh-CN" altLang="zh-CN" b="1" dirty="0">
                <a:solidFill>
                  <a:schemeClr val="accent2">
                    <a:lumMod val="75000"/>
                  </a:schemeClr>
                </a:solidFill>
                <a:latin typeface="微软雅黑" pitchFamily="34" charset="-122"/>
                <a:ea typeface="微软雅黑" pitchFamily="34" charset="-122"/>
              </a:rPr>
              <a:t>交流变频调速系统</a:t>
            </a:r>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9" name="文本框 18">
            <a:extLst>
              <a:ext uri="{FF2B5EF4-FFF2-40B4-BE49-F238E27FC236}">
                <a16:creationId xmlns:a16="http://schemas.microsoft.com/office/drawing/2014/main" xmlns="" id="{FFD6E78D-476D-4CB6-BB9D-57BDB852FA20}"/>
              </a:ext>
            </a:extLst>
          </p:cNvPr>
          <p:cNvSpPr txBox="1"/>
          <p:nvPr/>
        </p:nvSpPr>
        <p:spPr>
          <a:xfrm>
            <a:off x="490494" y="1428408"/>
            <a:ext cx="11050904" cy="1492716"/>
          </a:xfrm>
          <a:prstGeom prst="rect">
            <a:avLst/>
          </a:prstGeom>
          <a:noFill/>
        </p:spPr>
        <p:txBody>
          <a:bodyPr wrap="square">
            <a:spAutoFit/>
          </a:bodyPr>
          <a:lstStyle/>
          <a:p>
            <a:pPr indent="457200" algn="just">
              <a:lnSpc>
                <a:spcPct val="150000"/>
              </a:lnSpc>
              <a:spcBef>
                <a:spcPts val="600"/>
              </a:spcBef>
              <a:spcAft>
                <a:spcPts val="600"/>
              </a:spcAft>
            </a:pPr>
            <a:r>
              <a:rPr lang="en-US" altLang="zh-CN" sz="1800" b="1" kern="100" dirty="0">
                <a:effectLst/>
                <a:latin typeface="楷体" panose="02010609060101010101" pitchFamily="49" charset="-122"/>
                <a:ea typeface="楷体" panose="02010609060101010101" pitchFamily="49" charset="-122"/>
              </a:rPr>
              <a:t>3.1</a:t>
            </a:r>
            <a:r>
              <a:rPr lang="zh-CN" altLang="zh-CN" sz="1800" b="1" kern="100" dirty="0">
                <a:effectLst/>
                <a:latin typeface="楷体" panose="02010609060101010101" pitchFamily="49" charset="-122"/>
                <a:ea typeface="楷体" panose="02010609060101010101" pitchFamily="49" charset="-122"/>
              </a:rPr>
              <a:t>变频器的结构和</a:t>
            </a:r>
            <a:r>
              <a:rPr lang="zh-CN" altLang="zh-CN" sz="1800" b="1" kern="100" dirty="0" smtClean="0">
                <a:effectLst/>
                <a:latin typeface="楷体" panose="02010609060101010101" pitchFamily="49" charset="-122"/>
                <a:ea typeface="楷体" panose="02010609060101010101" pitchFamily="49" charset="-122"/>
              </a:rPr>
              <a:t>组成</a:t>
            </a:r>
            <a:endParaRPr lang="en-US" altLang="zh-CN" sz="1800" b="1" kern="100" dirty="0" smtClean="0">
              <a:effectLst/>
              <a:latin typeface="楷体" panose="02010609060101010101" pitchFamily="49" charset="-122"/>
              <a:ea typeface="楷体" panose="02010609060101010101" pitchFamily="49" charset="-122"/>
            </a:endParaRPr>
          </a:p>
          <a:p>
            <a:pPr indent="457200" algn="just">
              <a:lnSpc>
                <a:spcPct val="150000"/>
              </a:lnSpc>
              <a:spcBef>
                <a:spcPts val="600"/>
              </a:spcBef>
              <a:spcAft>
                <a:spcPts val="600"/>
              </a:spcAft>
            </a:pPr>
            <a:r>
              <a:rPr lang="zh-CN"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通用</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变频器主要由主电路和控制电路组成，而主电路又包括整流电路、直流中间电路和逆变电路三部分，其基本构成框图，</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如图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5-1-9</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r>
              <a:rPr lang="zh-CN"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1" name="图片 20">
            <a:extLst>
              <a:ext uri="{FF2B5EF4-FFF2-40B4-BE49-F238E27FC236}">
                <a16:creationId xmlns:a16="http://schemas.microsoft.com/office/drawing/2014/main" xmlns="" id="{B4B63C21-DECE-48A2-ABCB-65A67EAF32B4}"/>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3287395" y="2921124"/>
            <a:ext cx="6239511" cy="2635886"/>
          </a:xfrm>
          <a:prstGeom prst="rect">
            <a:avLst/>
          </a:prstGeom>
          <a:noFill/>
          <a:ln>
            <a:noFill/>
          </a:ln>
        </p:spPr>
      </p:pic>
      <p:sp>
        <p:nvSpPr>
          <p:cNvPr id="18" name="文本框 17">
            <a:extLst>
              <a:ext uri="{FF2B5EF4-FFF2-40B4-BE49-F238E27FC236}">
                <a16:creationId xmlns:a16="http://schemas.microsoft.com/office/drawing/2014/main" xmlns="" id="{92B5EBEC-70DB-400F-8274-5D8C680711EC}"/>
              </a:ext>
            </a:extLst>
          </p:cNvPr>
          <p:cNvSpPr txBox="1"/>
          <p:nvPr/>
        </p:nvSpPr>
        <p:spPr>
          <a:xfrm>
            <a:off x="4430845" y="5883571"/>
            <a:ext cx="3698240" cy="369332"/>
          </a:xfrm>
          <a:prstGeom prst="rect">
            <a:avLst/>
          </a:prstGeom>
          <a:noFill/>
        </p:spPr>
        <p:txBody>
          <a:bodyPr wrap="square" rtlCol="0">
            <a:spAutoFit/>
          </a:bodyPr>
          <a:lstStyle/>
          <a:p>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5-1-9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交</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直</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交变频器的基本</a:t>
            </a:r>
            <a:r>
              <a:rPr lang="zh-CN"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构成</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5" name="TextBox 8"/>
          <p:cNvSpPr txBox="1"/>
          <p:nvPr/>
        </p:nvSpPr>
        <p:spPr>
          <a:xfrm>
            <a:off x="915375" y="186109"/>
            <a:ext cx="4386241" cy="338554"/>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交</a:t>
            </a:r>
            <a:r>
              <a:rPr lang="zh-CN" altLang="zh-CN" sz="1600" b="1" dirty="0">
                <a:solidFill>
                  <a:schemeClr val="bg1"/>
                </a:solidFill>
                <a:latin typeface="微软雅黑" pitchFamily="34" charset="-122"/>
                <a:ea typeface="微软雅黑" pitchFamily="34" charset="-122"/>
              </a:rPr>
              <a:t>直流传动</a:t>
            </a:r>
            <a:r>
              <a:rPr lang="zh-CN" altLang="zh-CN" sz="1600" b="1" dirty="0" smtClean="0">
                <a:solidFill>
                  <a:schemeClr val="bg1"/>
                </a:solidFill>
                <a:latin typeface="微软雅黑" pitchFamily="34" charset="-122"/>
                <a:ea typeface="微软雅黑" pitchFamily="34" charset="-122"/>
              </a:rPr>
              <a:t>系统安装</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681797233"/>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9" name="文本框 18">
            <a:extLst>
              <a:ext uri="{FF2B5EF4-FFF2-40B4-BE49-F238E27FC236}">
                <a16:creationId xmlns:a16="http://schemas.microsoft.com/office/drawing/2014/main" xmlns="" id="{FFD6E78D-476D-4CB6-BB9D-57BDB852FA20}"/>
              </a:ext>
            </a:extLst>
          </p:cNvPr>
          <p:cNvSpPr txBox="1"/>
          <p:nvPr/>
        </p:nvSpPr>
        <p:spPr>
          <a:xfrm>
            <a:off x="915375" y="1223937"/>
            <a:ext cx="11050904" cy="605294"/>
          </a:xfrm>
          <a:prstGeom prst="rect">
            <a:avLst/>
          </a:prstGeom>
          <a:noFill/>
        </p:spPr>
        <p:txBody>
          <a:bodyPr wrap="square">
            <a:spAutoFit/>
          </a:bodyPr>
          <a:lstStyle/>
          <a:p>
            <a:pPr indent="266700" algn="just">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如图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5-1-10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所示，变频器的主电路。</a:t>
            </a: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8" name="图片 17">
            <a:extLst>
              <a:ext uri="{FF2B5EF4-FFF2-40B4-BE49-F238E27FC236}">
                <a16:creationId xmlns:a16="http://schemas.microsoft.com/office/drawing/2014/main" xmlns="" id="{08CA7B13-0D0C-4AA3-95EA-716E26665DDB}"/>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238852" y="1829232"/>
            <a:ext cx="8438113" cy="3670616"/>
          </a:xfrm>
          <a:prstGeom prst="rect">
            <a:avLst/>
          </a:prstGeom>
          <a:noFill/>
          <a:ln>
            <a:noFill/>
          </a:ln>
        </p:spPr>
      </p:pic>
      <p:sp>
        <p:nvSpPr>
          <p:cNvPr id="2" name="文本框 1">
            <a:extLst>
              <a:ext uri="{FF2B5EF4-FFF2-40B4-BE49-F238E27FC236}">
                <a16:creationId xmlns:a16="http://schemas.microsoft.com/office/drawing/2014/main" xmlns="" id="{4B22EEEC-22C7-4483-ACF6-64FDD3C4DFB5}"/>
              </a:ext>
            </a:extLst>
          </p:cNvPr>
          <p:cNvSpPr txBox="1"/>
          <p:nvPr/>
        </p:nvSpPr>
        <p:spPr>
          <a:xfrm>
            <a:off x="4646296" y="5722703"/>
            <a:ext cx="4023360" cy="369332"/>
          </a:xfrm>
          <a:prstGeom prst="rect">
            <a:avLst/>
          </a:prstGeom>
          <a:noFill/>
        </p:spPr>
        <p:txBody>
          <a:bodyPr wrap="square" rtlCol="0">
            <a:spAutoFit/>
          </a:bodyPr>
          <a:lstStyle/>
          <a:p>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5-1-10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交</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直</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交变频器的</a:t>
            </a:r>
            <a:r>
              <a:rPr lang="zh-CN"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主电路</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3" name="TextBox 8"/>
          <p:cNvSpPr txBox="1"/>
          <p:nvPr/>
        </p:nvSpPr>
        <p:spPr>
          <a:xfrm>
            <a:off x="915375" y="186109"/>
            <a:ext cx="4386241" cy="338554"/>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交</a:t>
            </a:r>
            <a:r>
              <a:rPr lang="zh-CN" altLang="zh-CN" sz="1600" b="1" dirty="0">
                <a:solidFill>
                  <a:schemeClr val="bg1"/>
                </a:solidFill>
                <a:latin typeface="微软雅黑" pitchFamily="34" charset="-122"/>
                <a:ea typeface="微软雅黑" pitchFamily="34" charset="-122"/>
              </a:rPr>
              <a:t>直流传动</a:t>
            </a:r>
            <a:r>
              <a:rPr lang="zh-CN" altLang="zh-CN" sz="1600" b="1" dirty="0" smtClean="0">
                <a:solidFill>
                  <a:schemeClr val="bg1"/>
                </a:solidFill>
                <a:latin typeface="微软雅黑" pitchFamily="34" charset="-122"/>
                <a:ea typeface="微软雅黑" pitchFamily="34" charset="-122"/>
              </a:rPr>
              <a:t>系统安装</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718452514"/>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9" name="文本框 18">
            <a:extLst>
              <a:ext uri="{FF2B5EF4-FFF2-40B4-BE49-F238E27FC236}">
                <a16:creationId xmlns:a16="http://schemas.microsoft.com/office/drawing/2014/main" xmlns="" id="{FFD6E78D-476D-4CB6-BB9D-57BDB852FA20}"/>
              </a:ext>
            </a:extLst>
          </p:cNvPr>
          <p:cNvSpPr txBox="1"/>
          <p:nvPr/>
        </p:nvSpPr>
        <p:spPr>
          <a:xfrm>
            <a:off x="702934" y="976256"/>
            <a:ext cx="11000104" cy="4969309"/>
          </a:xfrm>
          <a:prstGeom prst="rect">
            <a:avLst/>
          </a:prstGeom>
          <a:noFill/>
        </p:spPr>
        <p:txBody>
          <a:bodyPr wrap="square">
            <a:spAutoFit/>
          </a:bodyPr>
          <a:lstStyle/>
          <a:p>
            <a:pPr indent="457200" algn="just">
              <a:lnSpc>
                <a:spcPct val="150000"/>
              </a:lnSpc>
              <a:spcBef>
                <a:spcPts val="600"/>
              </a:spcBef>
              <a:spcAft>
                <a:spcPts val="600"/>
              </a:spcAf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整流电路</a:t>
            </a:r>
          </a:p>
          <a:p>
            <a:pPr indent="457200" algn="just">
              <a:lnSpc>
                <a:spcPct val="150000"/>
              </a:lnSpc>
              <a:spcBef>
                <a:spcPts val="600"/>
              </a:spcBef>
              <a:spcAft>
                <a:spcPts val="600"/>
              </a:spcAf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整流电路又称电网侧变流器，它将频率固定的三相交流电变换成直流电，给逆变电路和控制电路提供所需要的直流电源。</a:t>
            </a:r>
          </a:p>
          <a:p>
            <a:pPr indent="457200" algn="just">
              <a:lnSpc>
                <a:spcPct val="150000"/>
              </a:lnSpc>
              <a:spcBef>
                <a:spcPts val="600"/>
              </a:spcBef>
              <a:spcAft>
                <a:spcPts val="600"/>
              </a:spcAf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中间电路</a:t>
            </a:r>
          </a:p>
          <a:p>
            <a:pPr indent="457200" algn="just">
              <a:lnSpc>
                <a:spcPct val="150000"/>
              </a:lnSpc>
              <a:spcBef>
                <a:spcPts val="600"/>
              </a:spcBef>
              <a:spcAft>
                <a:spcPts val="600"/>
              </a:spcAf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滤波电容</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CF</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、限流电阻</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RL</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与开关</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、电源指示灯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HL</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组成的滤波电路与制动电阻</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RB</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、制动三极管</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VB</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组成的制动电路称为中间电路。</a:t>
            </a:r>
          </a:p>
          <a:p>
            <a:pPr indent="457200" algn="just">
              <a:lnSpc>
                <a:spcPct val="150000"/>
              </a:lnSpc>
              <a:spcBef>
                <a:spcPts val="600"/>
              </a:spcBef>
              <a:spcAft>
                <a:spcPts val="600"/>
              </a:spcAf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逆变器</a:t>
            </a:r>
          </a:p>
          <a:p>
            <a:pPr indent="457200" algn="just">
              <a:lnSpc>
                <a:spcPct val="150000"/>
              </a:lnSpc>
              <a:spcBef>
                <a:spcPts val="600"/>
              </a:spcBef>
              <a:spcAft>
                <a:spcPts val="600"/>
              </a:spcAf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逆变器又称负载侧变流器，是变频器最主要的部分之一。主要作用是在控制电路的控制下，将整流输出的直流电转换为频率和电压都可调的交流电。最常见的结构形式是由六个主开关器件组成三相桥式逆变电路，有规律地控制主开关器件的通与断，得到任意频率的三相交流电输出。</a:t>
            </a:r>
          </a:p>
        </p:txBody>
      </p:sp>
      <p:sp>
        <p:nvSpPr>
          <p:cNvPr id="12" name="TextBox 8"/>
          <p:cNvSpPr txBox="1"/>
          <p:nvPr/>
        </p:nvSpPr>
        <p:spPr>
          <a:xfrm>
            <a:off x="915375" y="186109"/>
            <a:ext cx="4386241" cy="338554"/>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交</a:t>
            </a:r>
            <a:r>
              <a:rPr lang="zh-CN" altLang="zh-CN" sz="1600" b="1" dirty="0">
                <a:solidFill>
                  <a:schemeClr val="bg1"/>
                </a:solidFill>
                <a:latin typeface="微软雅黑" pitchFamily="34" charset="-122"/>
                <a:ea typeface="微软雅黑" pitchFamily="34" charset="-122"/>
              </a:rPr>
              <a:t>直流传动</a:t>
            </a:r>
            <a:r>
              <a:rPr lang="zh-CN" altLang="zh-CN" sz="1600" b="1" dirty="0" smtClean="0">
                <a:solidFill>
                  <a:schemeClr val="bg1"/>
                </a:solidFill>
                <a:latin typeface="微软雅黑" pitchFamily="34" charset="-122"/>
                <a:ea typeface="微软雅黑" pitchFamily="34" charset="-122"/>
              </a:rPr>
              <a:t>系统安装</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276978458"/>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9" name="文本框 18">
            <a:extLst>
              <a:ext uri="{FF2B5EF4-FFF2-40B4-BE49-F238E27FC236}">
                <a16:creationId xmlns:a16="http://schemas.microsoft.com/office/drawing/2014/main" xmlns="" id="{FFD6E78D-476D-4CB6-BB9D-57BDB852FA20}"/>
              </a:ext>
            </a:extLst>
          </p:cNvPr>
          <p:cNvSpPr txBox="1"/>
          <p:nvPr/>
        </p:nvSpPr>
        <p:spPr>
          <a:xfrm>
            <a:off x="861384" y="1233973"/>
            <a:ext cx="11000104" cy="348813"/>
          </a:xfrm>
          <a:prstGeom prst="rect">
            <a:avLst/>
          </a:prstGeom>
          <a:noFill/>
        </p:spPr>
        <p:txBody>
          <a:bodyPr wrap="square">
            <a:spAutoFit/>
          </a:bodyPr>
          <a:lstStyle/>
          <a:p>
            <a:pPr indent="2667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变频器的控制电路，</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如图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5-1-11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r>
              <a:rPr lang="zh-CN"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4" name="图片 23">
            <a:extLst>
              <a:ext uri="{FF2B5EF4-FFF2-40B4-BE49-F238E27FC236}">
                <a16:creationId xmlns:a16="http://schemas.microsoft.com/office/drawing/2014/main" xmlns="" id="{67EBA2B6-50D3-4C7C-8276-68BCCC7835D5}"/>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3112985" y="1784667"/>
            <a:ext cx="5981486" cy="3863098"/>
          </a:xfrm>
          <a:prstGeom prst="rect">
            <a:avLst/>
          </a:prstGeom>
          <a:noFill/>
          <a:ln>
            <a:noFill/>
          </a:ln>
        </p:spPr>
      </p:pic>
      <p:sp>
        <p:nvSpPr>
          <p:cNvPr id="22" name="文本框 21">
            <a:extLst>
              <a:ext uri="{FF2B5EF4-FFF2-40B4-BE49-F238E27FC236}">
                <a16:creationId xmlns:a16="http://schemas.microsoft.com/office/drawing/2014/main" xmlns="" id="{193EDC83-43DC-4A8C-87D6-70524471A7E7}"/>
              </a:ext>
            </a:extLst>
          </p:cNvPr>
          <p:cNvSpPr txBox="1"/>
          <p:nvPr/>
        </p:nvSpPr>
        <p:spPr>
          <a:xfrm>
            <a:off x="4359916" y="5984403"/>
            <a:ext cx="4003040" cy="369332"/>
          </a:xfrm>
          <a:prstGeom prst="rect">
            <a:avLst/>
          </a:prstGeom>
          <a:noFill/>
        </p:spPr>
        <p:txBody>
          <a:bodyPr wrap="square" rtlCol="0">
            <a:spAutoFit/>
          </a:bodyPr>
          <a:lstStyle/>
          <a:p>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5-1-11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通用变频器的控制电路</a:t>
            </a:r>
            <a:r>
              <a:rPr lang="zh-CN"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框图</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TextBox 8"/>
          <p:cNvSpPr txBox="1"/>
          <p:nvPr/>
        </p:nvSpPr>
        <p:spPr>
          <a:xfrm>
            <a:off x="915375" y="186109"/>
            <a:ext cx="4386241" cy="338554"/>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交</a:t>
            </a:r>
            <a:r>
              <a:rPr lang="zh-CN" altLang="zh-CN" sz="1600" b="1" dirty="0">
                <a:solidFill>
                  <a:schemeClr val="bg1"/>
                </a:solidFill>
                <a:latin typeface="微软雅黑" pitchFamily="34" charset="-122"/>
                <a:ea typeface="微软雅黑" pitchFamily="34" charset="-122"/>
              </a:rPr>
              <a:t>直流传动</a:t>
            </a:r>
            <a:r>
              <a:rPr lang="zh-CN" altLang="zh-CN" sz="1600" b="1" dirty="0" smtClean="0">
                <a:solidFill>
                  <a:schemeClr val="bg1"/>
                </a:solidFill>
                <a:latin typeface="微软雅黑" pitchFamily="34" charset="-122"/>
                <a:ea typeface="微软雅黑" pitchFamily="34" charset="-122"/>
              </a:rPr>
              <a:t>系统安装</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904528501"/>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9" name="文本框 18">
            <a:extLst>
              <a:ext uri="{FF2B5EF4-FFF2-40B4-BE49-F238E27FC236}">
                <a16:creationId xmlns:a16="http://schemas.microsoft.com/office/drawing/2014/main" xmlns="" id="{FFD6E78D-476D-4CB6-BB9D-57BDB852FA20}"/>
              </a:ext>
            </a:extLst>
          </p:cNvPr>
          <p:cNvSpPr txBox="1"/>
          <p:nvPr/>
        </p:nvSpPr>
        <p:spPr>
          <a:xfrm>
            <a:off x="589981" y="851797"/>
            <a:ext cx="11209084" cy="5740033"/>
          </a:xfrm>
          <a:prstGeom prst="rect">
            <a:avLst/>
          </a:prstGeom>
          <a:noFill/>
        </p:spPr>
        <p:txBody>
          <a:bodyPr wrap="square">
            <a:spAutoFit/>
          </a:bodyPr>
          <a:lstStyle/>
          <a:p>
            <a:pPr indent="457200" algn="just">
              <a:lnSpc>
                <a:spcPct val="150000"/>
              </a:lnSpc>
              <a:spcBef>
                <a:spcPts val="600"/>
              </a:spcBef>
              <a:spcAft>
                <a:spcPts val="600"/>
              </a:spcAf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主控板</a:t>
            </a:r>
          </a:p>
          <a:p>
            <a:pPr indent="457200" algn="just">
              <a:lnSpc>
                <a:spcPct val="150000"/>
              </a:lnSpc>
              <a:spcBef>
                <a:spcPts val="600"/>
              </a:spcBef>
              <a:spcAft>
                <a:spcPts val="600"/>
              </a:spcAf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主控板是变频器的核心，是运行的控制中心。主控板的核心器件是微控制器（单片微机）或数字信号处理器（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DSP</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a:p>
            <a:pPr indent="457200" algn="just">
              <a:lnSpc>
                <a:spcPct val="150000"/>
              </a:lnSpc>
              <a:spcBef>
                <a:spcPts val="600"/>
              </a:spcBef>
              <a:spcAft>
                <a:spcPts val="600"/>
              </a:spcAf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键盘与显示板</a:t>
            </a:r>
          </a:p>
          <a:p>
            <a:pPr indent="457200" algn="just">
              <a:lnSpc>
                <a:spcPct val="150000"/>
              </a:lnSpc>
              <a:spcBef>
                <a:spcPts val="600"/>
              </a:spcBef>
              <a:spcAft>
                <a:spcPts val="600"/>
              </a:spcAf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键盘与显示板总是组合在一起，以便使操作人员与变频器实现人机对话。总的任务由操作人员按动键盘向主控板发出各种指令或信号，向变频器发出运行控制指令或修改运行数据等。</a:t>
            </a:r>
          </a:p>
          <a:p>
            <a:pPr indent="457200" algn="just">
              <a:lnSpc>
                <a:spcPct val="150000"/>
              </a:lnSpc>
              <a:spcBef>
                <a:spcPts val="600"/>
              </a:spcBef>
              <a:spcAft>
                <a:spcPts val="600"/>
              </a:spcAf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电源板与驱动板</a:t>
            </a:r>
          </a:p>
          <a:p>
            <a:pPr indent="457200" algn="just">
              <a:lnSpc>
                <a:spcPct val="150000"/>
              </a:lnSpc>
              <a:spcBef>
                <a:spcPts val="600"/>
              </a:spcBef>
              <a:spcAft>
                <a:spcPts val="600"/>
              </a:spcAf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变频器的内部电源普遍使用开关稳压电源。</a:t>
            </a:r>
          </a:p>
          <a:p>
            <a:pPr indent="457200" algn="just">
              <a:lnSpc>
                <a:spcPct val="150000"/>
              </a:lnSpc>
              <a:spcBef>
                <a:spcPts val="600"/>
              </a:spcBef>
              <a:spcAft>
                <a:spcPts val="600"/>
              </a:spcAf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外接控制电路</a:t>
            </a:r>
          </a:p>
          <a:p>
            <a:pPr indent="457200" algn="just">
              <a:lnSpc>
                <a:spcPct val="150000"/>
              </a:lnSpc>
              <a:spcBef>
                <a:spcPts val="600"/>
              </a:spcBef>
              <a:spcAft>
                <a:spcPts val="600"/>
              </a:spcAf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外接电路可实现由电位器、主令电器、继电器及其他自控设备对变频器的运行控制，并输出其运行状态、故障报警、运行数据信号等。一般包括外部给定电路、外接输入控制电路、外接输出电路、报警输出电路等</a:t>
            </a:r>
            <a:r>
              <a:rPr lang="zh-CN"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2" name="TextBox 8"/>
          <p:cNvSpPr txBox="1"/>
          <p:nvPr/>
        </p:nvSpPr>
        <p:spPr>
          <a:xfrm>
            <a:off x="915375" y="186109"/>
            <a:ext cx="4386241" cy="338554"/>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交</a:t>
            </a:r>
            <a:r>
              <a:rPr lang="zh-CN" altLang="zh-CN" sz="1600" b="1" dirty="0">
                <a:solidFill>
                  <a:schemeClr val="bg1"/>
                </a:solidFill>
                <a:latin typeface="微软雅黑" pitchFamily="34" charset="-122"/>
                <a:ea typeface="微软雅黑" pitchFamily="34" charset="-122"/>
              </a:rPr>
              <a:t>直流传动</a:t>
            </a:r>
            <a:r>
              <a:rPr lang="zh-CN" altLang="zh-CN" sz="1600" b="1" dirty="0" smtClean="0">
                <a:solidFill>
                  <a:schemeClr val="bg1"/>
                </a:solidFill>
                <a:latin typeface="微软雅黑" pitchFamily="34" charset="-122"/>
                <a:ea typeface="微软雅黑" pitchFamily="34" charset="-122"/>
              </a:rPr>
              <a:t>系统安装</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78612059"/>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9" name="文本框 18">
            <a:extLst>
              <a:ext uri="{FF2B5EF4-FFF2-40B4-BE49-F238E27FC236}">
                <a16:creationId xmlns:a16="http://schemas.microsoft.com/office/drawing/2014/main" xmlns="" id="{FFD6E78D-476D-4CB6-BB9D-57BDB852FA20}"/>
              </a:ext>
            </a:extLst>
          </p:cNvPr>
          <p:cNvSpPr txBox="1"/>
          <p:nvPr/>
        </p:nvSpPr>
        <p:spPr>
          <a:xfrm>
            <a:off x="702934" y="1276302"/>
            <a:ext cx="11000104" cy="460382"/>
          </a:xfrm>
          <a:prstGeom prst="rect">
            <a:avLst/>
          </a:prstGeom>
          <a:noFill/>
        </p:spPr>
        <p:txBody>
          <a:bodyPr wrap="square">
            <a:spAutoFit/>
          </a:bodyPr>
          <a:lstStyle/>
          <a:p>
            <a:pPr indent="266700" algn="just">
              <a:lnSpc>
                <a:spcPct val="150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根据三相交流异步电动机的转速公式 </a:t>
            </a:r>
          </a:p>
        </p:txBody>
      </p:sp>
      <p:pic>
        <p:nvPicPr>
          <p:cNvPr id="18" name="图片 17">
            <a:extLst>
              <a:ext uri="{FF2B5EF4-FFF2-40B4-BE49-F238E27FC236}">
                <a16:creationId xmlns:a16="http://schemas.microsoft.com/office/drawing/2014/main" xmlns="" id="{77FDC118-A657-4908-9250-1A708355AE6B}"/>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3403271" y="1784667"/>
            <a:ext cx="2799715" cy="919166"/>
          </a:xfrm>
          <a:prstGeom prst="rect">
            <a:avLst/>
          </a:prstGeom>
          <a:noFill/>
          <a:ln>
            <a:noFill/>
          </a:ln>
        </p:spPr>
      </p:pic>
      <p:sp>
        <p:nvSpPr>
          <p:cNvPr id="2" name="文本框 1">
            <a:extLst>
              <a:ext uri="{FF2B5EF4-FFF2-40B4-BE49-F238E27FC236}">
                <a16:creationId xmlns:a16="http://schemas.microsoft.com/office/drawing/2014/main" xmlns="" id="{F71328DF-DFB3-439A-BEA1-B40DA6DEC9F8}"/>
              </a:ext>
            </a:extLst>
          </p:cNvPr>
          <p:cNvSpPr txBox="1"/>
          <p:nvPr/>
        </p:nvSpPr>
        <p:spPr>
          <a:xfrm>
            <a:off x="877561" y="2751816"/>
            <a:ext cx="10745233" cy="2708434"/>
          </a:xfrm>
          <a:prstGeom prst="rect">
            <a:avLst/>
          </a:prstGeom>
          <a:noFill/>
        </p:spPr>
        <p:txBody>
          <a:bodyPr wrap="square" rtlCol="0">
            <a:spAutoFit/>
          </a:bodyPr>
          <a:lstStyle/>
          <a:p>
            <a:pPr indent="457200">
              <a:lnSpc>
                <a:spcPct val="150000"/>
              </a:lnSpc>
              <a:spcBef>
                <a:spcPts val="600"/>
              </a:spcBef>
              <a:spcAft>
                <a:spcPts val="600"/>
              </a:spcAft>
            </a:pPr>
            <a:r>
              <a:rPr lang="zh-CN" altLang="zh-CN" sz="2000" kern="100" dirty="0" smtClean="0">
                <a:effectLst/>
                <a:latin typeface="Calibri" panose="020F0502020204030204" pitchFamily="34" charset="0"/>
                <a:ea typeface="宋体" panose="02010600030101010101" pitchFamily="2" charset="-122"/>
                <a:cs typeface="Times New Roman" panose="02020603050405020304" pitchFamily="18" charset="0"/>
              </a:rPr>
              <a:t>可知</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，三相交流异步电动机的调速方法有三种：变频（</a:t>
            </a:r>
            <a:r>
              <a:rPr lang="en-US" altLang="zh-CN" sz="2000" i="1" kern="100" dirty="0">
                <a:effectLst/>
                <a:latin typeface="Calibri" panose="020F0502020204030204" pitchFamily="34" charset="0"/>
                <a:ea typeface="宋体" panose="02010600030101010101" pitchFamily="2" charset="-122"/>
                <a:cs typeface="Times New Roman" panose="02020603050405020304" pitchFamily="18" charset="0"/>
              </a:rPr>
              <a:t>f</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）调速、变极（</a:t>
            </a:r>
            <a:r>
              <a:rPr lang="en-US" altLang="zh-CN" sz="2000" i="1" kern="100" dirty="0">
                <a:effectLst/>
                <a:latin typeface="Calibri" panose="020F0502020204030204" pitchFamily="34" charset="0"/>
                <a:ea typeface="宋体" panose="02010600030101010101" pitchFamily="2" charset="-122"/>
                <a:cs typeface="Times New Roman" panose="02020603050405020304" pitchFamily="18" charset="0"/>
              </a:rPr>
              <a:t>p</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）调速、变转差率（</a:t>
            </a:r>
            <a:r>
              <a:rPr lang="en-US" altLang="zh-CN" sz="2000" i="1" kern="100" dirty="0">
                <a:effectLst/>
                <a:latin typeface="Calibri" panose="020F0502020204030204" pitchFamily="34" charset="0"/>
                <a:ea typeface="宋体" panose="02010600030101010101" pitchFamily="2" charset="-122"/>
                <a:cs typeface="Times New Roman" panose="02020603050405020304" pitchFamily="18" charset="0"/>
              </a:rPr>
              <a:t>s</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）调速三种</a:t>
            </a:r>
            <a:r>
              <a:rPr lang="zh-CN" altLang="zh-CN" sz="2000" kern="100" dirty="0" smtClean="0">
                <a:effectLst/>
                <a:latin typeface="Calibri" panose="020F0502020204030204" pitchFamily="34" charset="0"/>
                <a:ea typeface="宋体" panose="02010600030101010101" pitchFamily="2" charset="-122"/>
                <a:cs typeface="Times New Roman" panose="02020603050405020304" pitchFamily="18" charset="0"/>
              </a:rPr>
              <a:t>。</a:t>
            </a:r>
            <a:endParaRPr lang="en-US" altLang="zh-CN" sz="2000" kern="100" dirty="0">
              <a:latin typeface="Calibri" panose="020F0502020204030204" pitchFamily="34" charset="0"/>
              <a:ea typeface="宋体" panose="02010600030101010101" pitchFamily="2" charset="-122"/>
              <a:cs typeface="Times New Roman" panose="02020603050405020304" pitchFamily="18" charset="0"/>
            </a:endParaRPr>
          </a:p>
          <a:p>
            <a:pPr indent="457200" algn="just">
              <a:lnSpc>
                <a:spcPct val="150000"/>
              </a:lnSpc>
              <a:spcBef>
                <a:spcPts val="600"/>
              </a:spcBef>
              <a:spcAft>
                <a:spcPts val="600"/>
              </a:spcAft>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变极调速</a:t>
            </a:r>
          </a:p>
          <a:p>
            <a:pPr indent="457200" algn="just">
              <a:lnSpc>
                <a:spcPct val="150000"/>
              </a:lnSpc>
              <a:spcBef>
                <a:spcPts val="600"/>
              </a:spcBef>
              <a:spcAft>
                <a:spcPts val="600"/>
              </a:spcAft>
            </a:pPr>
            <a:r>
              <a:rPr lang="zh-CN" altLang="zh-CN" sz="2000" kern="100" dirty="0" smtClean="0">
                <a:effectLst/>
                <a:latin typeface="Calibri" panose="020F0502020204030204" pitchFamily="34" charset="0"/>
                <a:ea typeface="宋体" panose="02010600030101010101" pitchFamily="2" charset="-122"/>
                <a:cs typeface="Times New Roman" panose="02020603050405020304" pitchFamily="18" charset="0"/>
              </a:rPr>
              <a:t>三相</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交流异步电动机的变极调速是有级调速，通过改变磁极对数</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p</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，可以得到</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2:1</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调速、</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3:2</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调速、</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4:3</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调速及三速电动机等，调速的级数很少</a:t>
            </a:r>
            <a:r>
              <a:rPr lang="zh-CN" altLang="zh-CN" sz="2000" kern="100" dirty="0" smtClean="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1" name="矩形 10"/>
          <p:cNvSpPr/>
          <p:nvPr/>
        </p:nvSpPr>
        <p:spPr>
          <a:xfrm>
            <a:off x="702934" y="927489"/>
            <a:ext cx="2678618" cy="348813"/>
          </a:xfrm>
          <a:prstGeom prst="rect">
            <a:avLst/>
          </a:prstGeom>
        </p:spPr>
        <p:txBody>
          <a:bodyPr wrap="none">
            <a:spAutoFit/>
          </a:bodyPr>
          <a:lstStyle/>
          <a:p>
            <a:pPr indent="280670" algn="just">
              <a:lnSpc>
                <a:spcPts val="2000"/>
              </a:lnSpc>
            </a:pPr>
            <a:r>
              <a:rPr lang="en-US" altLang="zh-CN" b="1" kern="100" dirty="0">
                <a:latin typeface="楷体" panose="02010609060101010101" pitchFamily="49" charset="-122"/>
                <a:ea typeface="楷体" panose="02010609060101010101" pitchFamily="49" charset="-122"/>
              </a:rPr>
              <a:t>3.2</a:t>
            </a:r>
            <a:r>
              <a:rPr lang="zh-CN" altLang="zh-CN" b="1" kern="100" dirty="0">
                <a:latin typeface="楷体" panose="02010609060101010101" pitchFamily="49" charset="-122"/>
                <a:ea typeface="楷体" panose="02010609060101010101" pitchFamily="49" charset="-122"/>
              </a:rPr>
              <a:t>变频器的工作原理</a:t>
            </a:r>
          </a:p>
        </p:txBody>
      </p:sp>
      <p:sp>
        <p:nvSpPr>
          <p:cNvPr id="15" name="TextBox 8"/>
          <p:cNvSpPr txBox="1"/>
          <p:nvPr/>
        </p:nvSpPr>
        <p:spPr>
          <a:xfrm>
            <a:off x="915375" y="186109"/>
            <a:ext cx="4386241" cy="338554"/>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交</a:t>
            </a:r>
            <a:r>
              <a:rPr lang="zh-CN" altLang="zh-CN" sz="1600" b="1" dirty="0">
                <a:solidFill>
                  <a:schemeClr val="bg1"/>
                </a:solidFill>
                <a:latin typeface="微软雅黑" pitchFamily="34" charset="-122"/>
                <a:ea typeface="微软雅黑" pitchFamily="34" charset="-122"/>
              </a:rPr>
              <a:t>直流传动</a:t>
            </a:r>
            <a:r>
              <a:rPr lang="zh-CN" altLang="zh-CN" sz="1600" b="1" dirty="0" smtClean="0">
                <a:solidFill>
                  <a:schemeClr val="bg1"/>
                </a:solidFill>
                <a:latin typeface="微软雅黑" pitchFamily="34" charset="-122"/>
                <a:ea typeface="微软雅黑" pitchFamily="34" charset="-122"/>
              </a:rPr>
              <a:t>系统安装</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880589833"/>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9" name="文本框 18">
            <a:extLst>
              <a:ext uri="{FF2B5EF4-FFF2-40B4-BE49-F238E27FC236}">
                <a16:creationId xmlns:a16="http://schemas.microsoft.com/office/drawing/2014/main" xmlns="" id="{FFD6E78D-476D-4CB6-BB9D-57BDB852FA20}"/>
              </a:ext>
            </a:extLst>
          </p:cNvPr>
          <p:cNvSpPr txBox="1"/>
          <p:nvPr/>
        </p:nvSpPr>
        <p:spPr>
          <a:xfrm>
            <a:off x="608084" y="716359"/>
            <a:ext cx="11000104" cy="2862322"/>
          </a:xfrm>
          <a:prstGeom prst="rect">
            <a:avLst/>
          </a:prstGeom>
          <a:noFill/>
        </p:spPr>
        <p:txBody>
          <a:bodyPr wrap="square" rtlCol="0">
            <a:spAutoFit/>
          </a:bodyPr>
          <a:lstStyle>
            <a:defPPr>
              <a:defRPr lang="zh-CN"/>
            </a:defPPr>
            <a:lvl1pPr indent="457200">
              <a:lnSpc>
                <a:spcPct val="150000"/>
              </a:lnSpc>
              <a:spcBef>
                <a:spcPts val="600"/>
              </a:spcBef>
              <a:spcAft>
                <a:spcPts val="600"/>
              </a:spcAft>
              <a:defRPr sz="2000" kern="100">
                <a:effectLst/>
                <a:latin typeface="Calibri" panose="020F0502020204030204" pitchFamily="34" charset="0"/>
                <a:ea typeface="宋体" panose="02010600030101010101" pitchFamily="2" charset="-122"/>
                <a:cs typeface="Times New Roman" panose="02020603050405020304" pitchFamily="18" charset="0"/>
              </a:defRPr>
            </a:lvl1pPr>
          </a:lstStyle>
          <a:p>
            <a:r>
              <a:rPr lang="zh-CN" altLang="zh-CN" dirty="0"/>
              <a:t>变转差率调速</a:t>
            </a:r>
          </a:p>
          <a:p>
            <a:r>
              <a:rPr lang="zh-CN" altLang="zh-CN" dirty="0"/>
              <a:t>变转差率调速一般仅适用于绕线型异步电动机，具体实现调速的方法很多。例如：转子串电阻的串级调速、调压调速等。随着</a:t>
            </a:r>
            <a:r>
              <a:rPr lang="en-US" altLang="zh-CN" dirty="0"/>
              <a:t>s</a:t>
            </a:r>
            <a:r>
              <a:rPr lang="zh-CN" altLang="zh-CN" dirty="0"/>
              <a:t>的增大，电动机的机械特性变软，效率降低。</a:t>
            </a:r>
          </a:p>
          <a:p>
            <a:r>
              <a:rPr lang="zh-CN" altLang="zh-CN" dirty="0"/>
              <a:t>变频调速</a:t>
            </a:r>
          </a:p>
          <a:p>
            <a:r>
              <a:rPr lang="zh-CN" altLang="zh-CN" dirty="0"/>
              <a:t>（</a:t>
            </a:r>
            <a:r>
              <a:rPr lang="en-US" altLang="zh-CN" dirty="0"/>
              <a:t>1</a:t>
            </a:r>
            <a:r>
              <a:rPr lang="zh-CN" altLang="zh-CN" dirty="0"/>
              <a:t>）图</a:t>
            </a:r>
            <a:r>
              <a:rPr lang="en-US" altLang="zh-CN" dirty="0"/>
              <a:t>5-1-12  U/f </a:t>
            </a:r>
            <a:r>
              <a:rPr lang="zh-CN" altLang="zh-CN" dirty="0"/>
              <a:t>控制</a:t>
            </a:r>
          </a:p>
        </p:txBody>
      </p:sp>
      <p:pic>
        <p:nvPicPr>
          <p:cNvPr id="20" name="图片 19">
            <a:extLst>
              <a:ext uri="{FF2B5EF4-FFF2-40B4-BE49-F238E27FC236}">
                <a16:creationId xmlns:a16="http://schemas.microsoft.com/office/drawing/2014/main" xmlns="" id="{D2C1E39D-99C5-4CBB-9DBD-9C39D2927EE5}"/>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4092999" y="2815691"/>
            <a:ext cx="6177703" cy="2959176"/>
          </a:xfrm>
          <a:prstGeom prst="rect">
            <a:avLst/>
          </a:prstGeom>
          <a:noFill/>
          <a:ln>
            <a:noFill/>
          </a:ln>
        </p:spPr>
      </p:pic>
      <p:sp>
        <p:nvSpPr>
          <p:cNvPr id="11" name="文本框 10">
            <a:extLst>
              <a:ext uri="{FF2B5EF4-FFF2-40B4-BE49-F238E27FC236}">
                <a16:creationId xmlns:a16="http://schemas.microsoft.com/office/drawing/2014/main" xmlns="" id="{AC6D12CF-C4D0-4052-9DC0-32B044434D8C}"/>
              </a:ext>
            </a:extLst>
          </p:cNvPr>
          <p:cNvSpPr txBox="1"/>
          <p:nvPr/>
        </p:nvSpPr>
        <p:spPr>
          <a:xfrm>
            <a:off x="4936489" y="5915833"/>
            <a:ext cx="4490721" cy="369332"/>
          </a:xfrm>
          <a:prstGeom prst="rect">
            <a:avLst/>
          </a:prstGeom>
          <a:noFill/>
        </p:spPr>
        <p:txBody>
          <a:bodyPr wrap="square" rtlCol="0">
            <a:spAutoFit/>
          </a:bodyPr>
          <a:lstStyle/>
          <a:p>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5-1-12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异步电动机变频调速</a:t>
            </a:r>
            <a:r>
              <a:rPr lang="zh-CN"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控制特性</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TextBox 8"/>
          <p:cNvSpPr txBox="1"/>
          <p:nvPr/>
        </p:nvSpPr>
        <p:spPr>
          <a:xfrm>
            <a:off x="915375" y="186109"/>
            <a:ext cx="4386241" cy="338554"/>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交</a:t>
            </a:r>
            <a:r>
              <a:rPr lang="zh-CN" altLang="zh-CN" sz="1600" b="1" dirty="0">
                <a:solidFill>
                  <a:schemeClr val="bg1"/>
                </a:solidFill>
                <a:latin typeface="微软雅黑" pitchFamily="34" charset="-122"/>
                <a:ea typeface="微软雅黑" pitchFamily="34" charset="-122"/>
              </a:rPr>
              <a:t>直流传动</a:t>
            </a:r>
            <a:r>
              <a:rPr lang="zh-CN" altLang="zh-CN" sz="1600" b="1" dirty="0" smtClean="0">
                <a:solidFill>
                  <a:schemeClr val="bg1"/>
                </a:solidFill>
                <a:latin typeface="微软雅黑" pitchFamily="34" charset="-122"/>
                <a:ea typeface="微软雅黑" pitchFamily="34" charset="-122"/>
              </a:rPr>
              <a:t>系统安装</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379829662"/>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9" name="文本框 18">
            <a:extLst>
              <a:ext uri="{FF2B5EF4-FFF2-40B4-BE49-F238E27FC236}">
                <a16:creationId xmlns:a16="http://schemas.microsoft.com/office/drawing/2014/main" xmlns="" id="{FFD6E78D-476D-4CB6-BB9D-57BDB852FA20}"/>
              </a:ext>
            </a:extLst>
          </p:cNvPr>
          <p:cNvSpPr txBox="1"/>
          <p:nvPr/>
        </p:nvSpPr>
        <p:spPr>
          <a:xfrm>
            <a:off x="439422" y="764321"/>
            <a:ext cx="11000104" cy="553998"/>
          </a:xfrm>
          <a:prstGeom prst="rect">
            <a:avLst/>
          </a:prstGeom>
          <a:noFill/>
        </p:spPr>
        <p:txBody>
          <a:bodyPr wrap="square" rtlCol="0">
            <a:spAutoFit/>
          </a:bodyPr>
          <a:lstStyle>
            <a:defPPr>
              <a:defRPr lang="zh-CN"/>
            </a:defPPr>
            <a:lvl1pPr indent="457200">
              <a:lnSpc>
                <a:spcPct val="150000"/>
              </a:lnSpc>
              <a:spcBef>
                <a:spcPts val="600"/>
              </a:spcBef>
              <a:spcAft>
                <a:spcPts val="600"/>
              </a:spcAft>
              <a:defRPr sz="2000" kern="100">
                <a:effectLst/>
                <a:latin typeface="Calibri" panose="020F0502020204030204" pitchFamily="34" charset="0"/>
                <a:ea typeface="宋体" panose="02010600030101010101" pitchFamily="2" charset="-122"/>
                <a:cs typeface="Times New Roman" panose="02020603050405020304" pitchFamily="18" charset="0"/>
              </a:defRPr>
            </a:lvl1pPr>
          </a:lstStyle>
          <a:p>
            <a:r>
              <a:rPr lang="zh-CN" altLang="zh-CN" dirty="0"/>
              <a:t>（</a:t>
            </a:r>
            <a:r>
              <a:rPr lang="en-US" altLang="zh-CN" dirty="0"/>
              <a:t>2</a:t>
            </a:r>
            <a:r>
              <a:rPr lang="zh-CN" altLang="zh-CN" dirty="0"/>
              <a:t>）图</a:t>
            </a:r>
            <a:r>
              <a:rPr lang="en-US" altLang="zh-CN" dirty="0"/>
              <a:t>5-1-13 </a:t>
            </a:r>
            <a:r>
              <a:rPr lang="zh-CN" altLang="zh-CN" dirty="0"/>
              <a:t>逆变的基本工作原理</a:t>
            </a:r>
          </a:p>
        </p:txBody>
      </p:sp>
      <p:sp>
        <p:nvSpPr>
          <p:cNvPr id="2" name="文本框 1">
            <a:extLst>
              <a:ext uri="{FF2B5EF4-FFF2-40B4-BE49-F238E27FC236}">
                <a16:creationId xmlns:a16="http://schemas.microsoft.com/office/drawing/2014/main" xmlns="" id="{F71328DF-DFB3-439A-BEA1-B40DA6DEC9F8}"/>
              </a:ext>
            </a:extLst>
          </p:cNvPr>
          <p:cNvSpPr txBox="1"/>
          <p:nvPr/>
        </p:nvSpPr>
        <p:spPr>
          <a:xfrm>
            <a:off x="1482727" y="5514640"/>
            <a:ext cx="9432924" cy="348813"/>
          </a:xfrm>
          <a:prstGeom prst="rect">
            <a:avLst/>
          </a:prstGeom>
          <a:noFill/>
        </p:spPr>
        <p:txBody>
          <a:bodyPr wrap="square" rtlCol="0">
            <a:spAutoFit/>
          </a:bodyPr>
          <a:lstStyle/>
          <a:p>
            <a:pPr indent="266700" algn="ctr">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5-1-13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三相逆变电路</a:t>
            </a:r>
          </a:p>
        </p:txBody>
      </p:sp>
      <p:pic>
        <p:nvPicPr>
          <p:cNvPr id="20" name="图片 19">
            <a:extLst>
              <a:ext uri="{FF2B5EF4-FFF2-40B4-BE49-F238E27FC236}">
                <a16:creationId xmlns:a16="http://schemas.microsoft.com/office/drawing/2014/main" xmlns="" id="{3CDF40E2-867B-4AC2-9CE7-48D7CF5AB82C}"/>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961196" y="1318319"/>
            <a:ext cx="8352697" cy="3991136"/>
          </a:xfrm>
          <a:prstGeom prst="rect">
            <a:avLst/>
          </a:prstGeom>
          <a:noFill/>
          <a:ln>
            <a:noFill/>
          </a:ln>
        </p:spPr>
      </p:pic>
      <p:sp>
        <p:nvSpPr>
          <p:cNvPr id="14" name="TextBox 8"/>
          <p:cNvSpPr txBox="1"/>
          <p:nvPr/>
        </p:nvSpPr>
        <p:spPr>
          <a:xfrm>
            <a:off x="915375" y="186109"/>
            <a:ext cx="4386241" cy="338554"/>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交</a:t>
            </a:r>
            <a:r>
              <a:rPr lang="zh-CN" altLang="zh-CN" sz="1600" b="1" dirty="0">
                <a:solidFill>
                  <a:schemeClr val="bg1"/>
                </a:solidFill>
                <a:latin typeface="微软雅黑" pitchFamily="34" charset="-122"/>
                <a:ea typeface="微软雅黑" pitchFamily="34" charset="-122"/>
              </a:rPr>
              <a:t>直流传动</a:t>
            </a:r>
            <a:r>
              <a:rPr lang="zh-CN" altLang="zh-CN" sz="1600" b="1" dirty="0" smtClean="0">
                <a:solidFill>
                  <a:schemeClr val="bg1"/>
                </a:solidFill>
                <a:latin typeface="微软雅黑" pitchFamily="34" charset="-122"/>
                <a:ea typeface="微软雅黑" pitchFamily="34" charset="-122"/>
              </a:rPr>
              <a:t>系统安装</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810973846"/>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9" name="文本框 18">
            <a:extLst>
              <a:ext uri="{FF2B5EF4-FFF2-40B4-BE49-F238E27FC236}">
                <a16:creationId xmlns:a16="http://schemas.microsoft.com/office/drawing/2014/main" xmlns="" id="{FFD6E78D-476D-4CB6-BB9D-57BDB852FA20}"/>
              </a:ext>
            </a:extLst>
          </p:cNvPr>
          <p:cNvSpPr txBox="1"/>
          <p:nvPr/>
        </p:nvSpPr>
        <p:spPr>
          <a:xfrm>
            <a:off x="439422" y="840168"/>
            <a:ext cx="11000104" cy="553998"/>
          </a:xfrm>
          <a:prstGeom prst="rect">
            <a:avLst/>
          </a:prstGeom>
          <a:noFill/>
        </p:spPr>
        <p:txBody>
          <a:bodyPr wrap="square" rtlCol="0">
            <a:spAutoFit/>
          </a:bodyPr>
          <a:lstStyle>
            <a:defPPr>
              <a:defRPr lang="zh-CN"/>
            </a:defPPr>
            <a:lvl1pPr indent="457200">
              <a:lnSpc>
                <a:spcPct val="150000"/>
              </a:lnSpc>
              <a:spcBef>
                <a:spcPts val="600"/>
              </a:spcBef>
              <a:spcAft>
                <a:spcPts val="600"/>
              </a:spcAft>
              <a:defRPr sz="2000" kern="100">
                <a:effectLst/>
                <a:latin typeface="Calibri" panose="020F0502020204030204" pitchFamily="34" charset="0"/>
                <a:ea typeface="宋体" panose="02010600030101010101" pitchFamily="2" charset="-122"/>
                <a:cs typeface="Times New Roman" panose="02020603050405020304" pitchFamily="18" charset="0"/>
              </a:defRPr>
            </a:lvl1pPr>
          </a:lstStyle>
          <a:p>
            <a:r>
              <a:rPr lang="zh-CN" altLang="zh-CN" dirty="0"/>
              <a:t>（</a:t>
            </a:r>
            <a:r>
              <a:rPr lang="en-US" altLang="zh-CN" dirty="0"/>
              <a:t>3</a:t>
            </a:r>
            <a:r>
              <a:rPr lang="zh-CN" altLang="zh-CN" dirty="0"/>
              <a:t>）图</a:t>
            </a:r>
            <a:r>
              <a:rPr lang="en-US" altLang="zh-CN" dirty="0"/>
              <a:t>5-1-14 </a:t>
            </a:r>
            <a:r>
              <a:rPr lang="zh-CN" altLang="zh-CN" dirty="0"/>
              <a:t>脉冲宽度调制（</a:t>
            </a:r>
            <a:r>
              <a:rPr lang="en-US" altLang="zh-CN" dirty="0"/>
              <a:t>PWM</a:t>
            </a:r>
            <a:r>
              <a:rPr lang="zh-CN" altLang="zh-CN" dirty="0"/>
              <a:t>）技术</a:t>
            </a:r>
          </a:p>
        </p:txBody>
      </p:sp>
      <p:sp>
        <p:nvSpPr>
          <p:cNvPr id="2" name="文本框 1">
            <a:extLst>
              <a:ext uri="{FF2B5EF4-FFF2-40B4-BE49-F238E27FC236}">
                <a16:creationId xmlns:a16="http://schemas.microsoft.com/office/drawing/2014/main" xmlns="" id="{F71328DF-DFB3-439A-BEA1-B40DA6DEC9F8}"/>
              </a:ext>
            </a:extLst>
          </p:cNvPr>
          <p:cNvSpPr txBox="1"/>
          <p:nvPr/>
        </p:nvSpPr>
        <p:spPr>
          <a:xfrm>
            <a:off x="1247139" y="5404244"/>
            <a:ext cx="4276301" cy="348813"/>
          </a:xfrm>
          <a:prstGeom prst="rect">
            <a:avLst/>
          </a:prstGeom>
          <a:noFill/>
        </p:spPr>
        <p:txBody>
          <a:bodyPr wrap="square" rtlCol="0">
            <a:spAutoFit/>
          </a:bodyPr>
          <a:lstStyle/>
          <a:p>
            <a:pPr indent="666750" algn="just">
              <a:lnSpc>
                <a:spcPts val="2000"/>
              </a:lnSpc>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PWM</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输出电压基本</a:t>
            </a:r>
            <a:r>
              <a:rPr lang="zh-CN"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波形</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0" name="图片 19">
            <a:extLst>
              <a:ext uri="{FF2B5EF4-FFF2-40B4-BE49-F238E27FC236}">
                <a16:creationId xmlns:a16="http://schemas.microsoft.com/office/drawing/2014/main" xmlns="" id="{74CD4337-48B1-4BD2-9956-D35D3FD8D024}"/>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247139" y="1727851"/>
            <a:ext cx="4267199" cy="3342708"/>
          </a:xfrm>
          <a:prstGeom prst="rect">
            <a:avLst/>
          </a:prstGeom>
          <a:noFill/>
          <a:ln>
            <a:noFill/>
          </a:ln>
        </p:spPr>
      </p:pic>
      <p:pic>
        <p:nvPicPr>
          <p:cNvPr id="21" name="Picture 3">
            <a:extLst>
              <a:ext uri="{FF2B5EF4-FFF2-40B4-BE49-F238E27FC236}">
                <a16:creationId xmlns:a16="http://schemas.microsoft.com/office/drawing/2014/main" xmlns="" id="{F28D3370-27E6-42CF-8348-EDC2AE4675A0}"/>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6492311" y="1727851"/>
            <a:ext cx="4156569" cy="3127142"/>
          </a:xfrm>
          <a:prstGeom prst="rect">
            <a:avLst/>
          </a:prstGeom>
          <a:noFill/>
          <a:ln>
            <a:noFill/>
          </a:ln>
        </p:spPr>
      </p:pic>
      <p:sp>
        <p:nvSpPr>
          <p:cNvPr id="11" name="矩形 10"/>
          <p:cNvSpPr/>
          <p:nvPr/>
        </p:nvSpPr>
        <p:spPr>
          <a:xfrm>
            <a:off x="4129019" y="5910861"/>
            <a:ext cx="4010164" cy="348813"/>
          </a:xfrm>
          <a:prstGeom prst="rect">
            <a:avLst/>
          </a:prstGeom>
        </p:spPr>
        <p:txBody>
          <a:bodyPr wrap="square">
            <a:spAutoFit/>
          </a:bodyPr>
          <a:lstStyle/>
          <a:p>
            <a:pPr indent="666750" algn="just">
              <a:lnSpc>
                <a:spcPts val="2000"/>
              </a:lnSpc>
            </a:pPr>
            <a:r>
              <a:rPr lang="zh-CN" altLang="zh-CN" kern="100" dirty="0" smtClean="0">
                <a:latin typeface="Times New Roman" panose="02020603050405020304" pitchFamily="18" charset="0"/>
                <a:ea typeface="宋体" panose="02010600030101010101" pitchFamily="2" charset="-122"/>
                <a:cs typeface="Times New Roman" panose="02020603050405020304" pitchFamily="18" charset="0"/>
              </a:rPr>
              <a:t>图</a:t>
            </a:r>
            <a:r>
              <a:rPr lang="en-US" altLang="zh-CN" kern="100" dirty="0">
                <a:latin typeface="Calibri" panose="020F0502020204030204" pitchFamily="34" charset="0"/>
                <a:ea typeface="宋体" panose="02010600030101010101" pitchFamily="2" charset="-122"/>
                <a:cs typeface="Times New Roman" panose="02020603050405020304" pitchFamily="18" charset="0"/>
              </a:rPr>
              <a:t>5-1-14 </a:t>
            </a:r>
            <a:r>
              <a:rPr lang="zh-CN" altLang="zh-CN" kern="100" dirty="0">
                <a:latin typeface="Calibri" panose="020F0502020204030204" pitchFamily="34" charset="0"/>
                <a:ea typeface="宋体" panose="02010600030101010101" pitchFamily="2" charset="-122"/>
                <a:cs typeface="Times New Roman" panose="02020603050405020304" pitchFamily="18" charset="0"/>
              </a:rPr>
              <a:t>脉冲宽度调制</a:t>
            </a:r>
            <a:endParaRPr lang="zh-CN" altLang="en-US" dirty="0"/>
          </a:p>
        </p:txBody>
      </p:sp>
      <p:sp>
        <p:nvSpPr>
          <p:cNvPr id="12" name="矩形 11"/>
          <p:cNvSpPr/>
          <p:nvPr/>
        </p:nvSpPr>
        <p:spPr>
          <a:xfrm>
            <a:off x="7614286" y="5382251"/>
            <a:ext cx="1556836" cy="369332"/>
          </a:xfrm>
          <a:prstGeom prst="rect">
            <a:avLst/>
          </a:prstGeom>
        </p:spPr>
        <p:txBody>
          <a:bodyPr wrap="none">
            <a:spAutoFit/>
          </a:bodyPr>
          <a:lstStyle/>
          <a:p>
            <a:r>
              <a:rPr lang="en-US" altLang="zh-CN" kern="100" dirty="0">
                <a:latin typeface="Calibri" panose="020F0502020204030204" pitchFamily="34" charset="0"/>
                <a:ea typeface="宋体" panose="02010600030101010101" pitchFamily="2" charset="-122"/>
                <a:cs typeface="Times New Roman" panose="02020603050405020304" pitchFamily="18" charset="0"/>
              </a:rPr>
              <a:t> SPWM</a:t>
            </a:r>
            <a:r>
              <a:rPr lang="zh-CN" altLang="zh-CN" kern="100" dirty="0">
                <a:latin typeface="Calibri" panose="020F0502020204030204" pitchFamily="34" charset="0"/>
                <a:ea typeface="宋体" panose="02010600030101010101" pitchFamily="2" charset="-122"/>
                <a:cs typeface="Times New Roman" panose="02020603050405020304" pitchFamily="18" charset="0"/>
              </a:rPr>
              <a:t>的原理</a:t>
            </a:r>
            <a:endParaRPr lang="zh-CN" altLang="en-US" dirty="0"/>
          </a:p>
        </p:txBody>
      </p:sp>
      <p:sp>
        <p:nvSpPr>
          <p:cNvPr id="16" name="TextBox 8"/>
          <p:cNvSpPr txBox="1"/>
          <p:nvPr/>
        </p:nvSpPr>
        <p:spPr>
          <a:xfrm>
            <a:off x="915375" y="186109"/>
            <a:ext cx="4386241" cy="338554"/>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交</a:t>
            </a:r>
            <a:r>
              <a:rPr lang="zh-CN" altLang="zh-CN" sz="1600" b="1" dirty="0">
                <a:solidFill>
                  <a:schemeClr val="bg1"/>
                </a:solidFill>
                <a:latin typeface="微软雅黑" pitchFamily="34" charset="-122"/>
                <a:ea typeface="微软雅黑" pitchFamily="34" charset="-122"/>
              </a:rPr>
              <a:t>直流传动</a:t>
            </a:r>
            <a:r>
              <a:rPr lang="zh-CN" altLang="zh-CN" sz="1600" b="1" dirty="0" smtClean="0">
                <a:solidFill>
                  <a:schemeClr val="bg1"/>
                </a:solidFill>
                <a:latin typeface="微软雅黑" pitchFamily="34" charset="-122"/>
                <a:ea typeface="微软雅黑" pitchFamily="34" charset="-122"/>
              </a:rPr>
              <a:t>系统安装</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876324275"/>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3924300" y="2586564"/>
            <a:ext cx="1114425" cy="1114425"/>
            <a:chOff x="1924050" y="2615139"/>
            <a:chExt cx="1114425" cy="1114425"/>
          </a:xfrm>
        </p:grpSpPr>
        <p:sp>
          <p:nvSpPr>
            <p:cNvPr id="6" name="椭圆 5"/>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p:cNvSpPr>
              <a:spLocks noChangeAspect="1"/>
            </p:cNvSpPr>
            <p:nvPr/>
          </p:nvSpPr>
          <p:spPr bwMode="auto">
            <a:xfrm>
              <a:off x="2195469" y="2931695"/>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itchFamily="34" charset="-122"/>
                <a:ea typeface="微软雅黑" pitchFamily="34" charset="-122"/>
              </a:rPr>
              <a:t>情境导入</a:t>
            </a:r>
          </a:p>
        </p:txBody>
      </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9" name="文本框 18">
            <a:extLst>
              <a:ext uri="{FF2B5EF4-FFF2-40B4-BE49-F238E27FC236}">
                <a16:creationId xmlns:a16="http://schemas.microsoft.com/office/drawing/2014/main" xmlns="" id="{FFD6E78D-476D-4CB6-BB9D-57BDB852FA20}"/>
              </a:ext>
            </a:extLst>
          </p:cNvPr>
          <p:cNvSpPr txBox="1"/>
          <p:nvPr/>
        </p:nvSpPr>
        <p:spPr>
          <a:xfrm>
            <a:off x="490494" y="1093909"/>
            <a:ext cx="11000104" cy="2646878"/>
          </a:xfrm>
          <a:prstGeom prst="rect">
            <a:avLst/>
          </a:prstGeom>
          <a:noFill/>
        </p:spPr>
        <p:txBody>
          <a:bodyPr wrap="square">
            <a:spAutoFit/>
          </a:bodyPr>
          <a:lstStyle/>
          <a:p>
            <a:pPr indent="457200" algn="just">
              <a:spcBef>
                <a:spcPts val="600"/>
              </a:spcBef>
              <a:spcAft>
                <a:spcPts val="600"/>
              </a:spcAf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变频器在使用前，必须认真阅读产品说明书等有关资料，熟悉各输入、输出端子的名称、作用，接线时的注意事项以及变频器的操作方法。</a:t>
            </a:r>
          </a:p>
          <a:p>
            <a:pPr indent="457200" algn="just">
              <a:spcBef>
                <a:spcPts val="600"/>
              </a:spcBef>
              <a:spcAft>
                <a:spcPts val="600"/>
              </a:spcAft>
            </a:pP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变频器的接线</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457200" algn="just">
              <a:spcBef>
                <a:spcPts val="600"/>
              </a:spcBef>
              <a:spcAft>
                <a:spcPts val="600"/>
              </a:spcAf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卸下变频器的表面盖板，露出接线端子。端子分两种，体积大的是主回路端子，体积小的是控制回路端子。</a:t>
            </a:r>
          </a:p>
          <a:p>
            <a:pPr indent="457200" algn="just">
              <a:spcBef>
                <a:spcPts val="600"/>
              </a:spcBef>
              <a:spcAft>
                <a:spcPts val="600"/>
              </a:spcAft>
            </a:pP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操作面板</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457200" algn="just">
              <a:spcBef>
                <a:spcPts val="600"/>
              </a:spcBef>
              <a:spcAft>
                <a:spcPts val="600"/>
              </a:spcAf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5-1-15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操作面板的名称和功能</a:t>
            </a:r>
          </a:p>
        </p:txBody>
      </p:sp>
      <p:pic>
        <p:nvPicPr>
          <p:cNvPr id="20" name="图片 19">
            <a:extLst>
              <a:ext uri="{FF2B5EF4-FFF2-40B4-BE49-F238E27FC236}">
                <a16:creationId xmlns:a16="http://schemas.microsoft.com/office/drawing/2014/main" xmlns="" id="{66686C2B-4FDC-4CA7-9298-0060F88A4BD0}"/>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5486063" y="2651594"/>
            <a:ext cx="5751142" cy="3396666"/>
          </a:xfrm>
          <a:prstGeom prst="rect">
            <a:avLst/>
          </a:prstGeom>
          <a:noFill/>
          <a:ln>
            <a:noFill/>
          </a:ln>
        </p:spPr>
      </p:pic>
      <p:sp>
        <p:nvSpPr>
          <p:cNvPr id="11" name="文本框 10">
            <a:extLst>
              <a:ext uri="{FF2B5EF4-FFF2-40B4-BE49-F238E27FC236}">
                <a16:creationId xmlns:a16="http://schemas.microsoft.com/office/drawing/2014/main" xmlns="" id="{212DF034-9808-4F13-A68D-A68CC502D8AC}"/>
              </a:ext>
            </a:extLst>
          </p:cNvPr>
          <p:cNvSpPr txBox="1"/>
          <p:nvPr/>
        </p:nvSpPr>
        <p:spPr>
          <a:xfrm>
            <a:off x="7346316" y="6180868"/>
            <a:ext cx="4361180" cy="369332"/>
          </a:xfrm>
          <a:prstGeom prst="rect">
            <a:avLst/>
          </a:prstGeom>
          <a:noFill/>
        </p:spPr>
        <p:txBody>
          <a:bodyPr wrap="square" rtlCol="0">
            <a:spAutoFit/>
          </a:bodyPr>
          <a:lstStyle/>
          <a:p>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5-1-15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变频器操作面板及各部分</a:t>
            </a:r>
            <a:r>
              <a:rPr lang="zh-CN"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名称</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p:nvPr/>
        </p:nvSpPr>
        <p:spPr>
          <a:xfrm>
            <a:off x="702934" y="745096"/>
            <a:ext cx="2854949" cy="348813"/>
          </a:xfrm>
          <a:prstGeom prst="rect">
            <a:avLst/>
          </a:prstGeom>
        </p:spPr>
        <p:txBody>
          <a:bodyPr wrap="none">
            <a:spAutoFit/>
          </a:bodyPr>
          <a:lstStyle/>
          <a:p>
            <a:pPr indent="280670" algn="just">
              <a:lnSpc>
                <a:spcPts val="2000"/>
              </a:lnSpc>
            </a:pPr>
            <a:r>
              <a:rPr lang="en-US" altLang="zh-CN" b="1" dirty="0">
                <a:latin typeface="Calibri" panose="020F0502020204030204" pitchFamily="34" charset="0"/>
                <a:ea typeface="宋体" panose="02010600030101010101" pitchFamily="2" charset="-122"/>
                <a:cs typeface="Times New Roman" panose="02020603050405020304" pitchFamily="18" charset="0"/>
              </a:rPr>
              <a:t>3.3</a:t>
            </a:r>
            <a:r>
              <a:rPr lang="zh-CN" altLang="zh-CN" b="1" dirty="0">
                <a:latin typeface="Calibri" panose="020F0502020204030204" pitchFamily="34" charset="0"/>
                <a:ea typeface="宋体" panose="02010600030101010101" pitchFamily="2" charset="-122"/>
                <a:cs typeface="Times New Roman" panose="02020603050405020304" pitchFamily="18" charset="0"/>
              </a:rPr>
              <a:t>变频器的接线和使用</a:t>
            </a:r>
            <a:endParaRPr lang="zh-CN" altLang="zh-CN" b="1" kern="100" dirty="0">
              <a:latin typeface="楷体" panose="02010609060101010101" pitchFamily="49" charset="-122"/>
              <a:ea typeface="楷体" panose="02010609060101010101" pitchFamily="49" charset="-122"/>
            </a:endParaRPr>
          </a:p>
        </p:txBody>
      </p:sp>
      <p:sp>
        <p:nvSpPr>
          <p:cNvPr id="15" name="TextBox 8"/>
          <p:cNvSpPr txBox="1"/>
          <p:nvPr/>
        </p:nvSpPr>
        <p:spPr>
          <a:xfrm>
            <a:off x="915375" y="186109"/>
            <a:ext cx="4386241" cy="338554"/>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交</a:t>
            </a:r>
            <a:r>
              <a:rPr lang="zh-CN" altLang="zh-CN" sz="1600" b="1" dirty="0">
                <a:solidFill>
                  <a:schemeClr val="bg1"/>
                </a:solidFill>
                <a:latin typeface="微软雅黑" pitchFamily="34" charset="-122"/>
                <a:ea typeface="微软雅黑" pitchFamily="34" charset="-122"/>
              </a:rPr>
              <a:t>直流传动</a:t>
            </a:r>
            <a:r>
              <a:rPr lang="zh-CN" altLang="zh-CN" sz="1600" b="1" dirty="0" smtClean="0">
                <a:solidFill>
                  <a:schemeClr val="bg1"/>
                </a:solidFill>
                <a:latin typeface="微软雅黑" pitchFamily="34" charset="-122"/>
                <a:ea typeface="微软雅黑" pitchFamily="34" charset="-122"/>
              </a:rPr>
              <a:t>系统安装</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361154706"/>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9" name="文本框 18">
            <a:extLst>
              <a:ext uri="{FF2B5EF4-FFF2-40B4-BE49-F238E27FC236}">
                <a16:creationId xmlns:a16="http://schemas.microsoft.com/office/drawing/2014/main" xmlns="" id="{FFD6E78D-476D-4CB6-BB9D-57BDB852FA20}"/>
              </a:ext>
            </a:extLst>
          </p:cNvPr>
          <p:cNvSpPr txBox="1"/>
          <p:nvPr/>
        </p:nvSpPr>
        <p:spPr>
          <a:xfrm>
            <a:off x="634049" y="883422"/>
            <a:ext cx="11000104" cy="348813"/>
          </a:xfrm>
          <a:prstGeom prst="rect">
            <a:avLst/>
          </a:prstGeom>
          <a:noFill/>
        </p:spPr>
        <p:txBody>
          <a:bodyPr wrap="square">
            <a:spAutoFit/>
          </a:bodyPr>
          <a:lstStyle/>
          <a:p>
            <a:pPr indent="2667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旋钮、按键功能，如表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5-1-2</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graphicFrame>
        <p:nvGraphicFramePr>
          <p:cNvPr id="2" name="表格 1"/>
          <p:cNvGraphicFramePr>
            <a:graphicFrameLocks noGrp="1"/>
          </p:cNvGraphicFramePr>
          <p:nvPr>
            <p:extLst>
              <p:ext uri="{D42A27DB-BD31-4B8C-83A1-F6EECF244321}">
                <p14:modId xmlns:p14="http://schemas.microsoft.com/office/powerpoint/2010/main" val="3026997797"/>
              </p:ext>
            </p:extLst>
          </p:nvPr>
        </p:nvGraphicFramePr>
        <p:xfrm>
          <a:off x="915375" y="1343257"/>
          <a:ext cx="10718778" cy="4959593"/>
        </p:xfrm>
        <a:graphic>
          <a:graphicData uri="http://schemas.openxmlformats.org/drawingml/2006/table">
            <a:tbl>
              <a:tblPr>
                <a:tableStyleId>{5940675A-B579-460E-94D1-54222C63F5DA}</a:tableStyleId>
              </a:tblPr>
              <a:tblGrid>
                <a:gridCol w="3028664"/>
                <a:gridCol w="7690114"/>
              </a:tblGrid>
              <a:tr h="234184">
                <a:tc>
                  <a:txBody>
                    <a:bodyPr/>
                    <a:lstStyle/>
                    <a:p>
                      <a:pPr indent="266700" algn="ctr">
                        <a:lnSpc>
                          <a:spcPts val="2000"/>
                        </a:lnSpc>
                        <a:spcAft>
                          <a:spcPts val="0"/>
                        </a:spcAft>
                      </a:pPr>
                      <a:r>
                        <a:rPr lang="zh-CN" sz="1600" kern="100" dirty="0">
                          <a:effectLst/>
                        </a:rPr>
                        <a:t>旋钮和按键</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1990" marR="61990" marT="30995" marB="30995" anchor="ctr"/>
                </a:tc>
                <a:tc>
                  <a:txBody>
                    <a:bodyPr/>
                    <a:lstStyle/>
                    <a:p>
                      <a:pPr indent="266700" algn="ctr">
                        <a:lnSpc>
                          <a:spcPts val="2000"/>
                        </a:lnSpc>
                        <a:spcAft>
                          <a:spcPts val="0"/>
                        </a:spcAft>
                      </a:pPr>
                      <a:r>
                        <a:rPr lang="zh-CN" sz="1600" kern="100">
                          <a:effectLst/>
                        </a:rPr>
                        <a:t>功</a:t>
                      </a:r>
                      <a:r>
                        <a:rPr lang="en-US" sz="1600" kern="100">
                          <a:effectLst/>
                        </a:rPr>
                        <a:t>    </a:t>
                      </a:r>
                      <a:r>
                        <a:rPr lang="zh-CN" sz="1600" kern="100">
                          <a:effectLst/>
                        </a:rPr>
                        <a:t>能</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1990" marR="61990" marT="30995" marB="30995" anchor="ctr"/>
                </a:tc>
              </a:tr>
              <a:tr h="707717">
                <a:tc>
                  <a:txBody>
                    <a:bodyPr/>
                    <a:lstStyle/>
                    <a:p>
                      <a:pPr indent="266700" algn="ctr">
                        <a:lnSpc>
                          <a:spcPts val="2000"/>
                        </a:lnSpc>
                        <a:spcAft>
                          <a:spcPts val="0"/>
                        </a:spcAft>
                      </a:pPr>
                      <a:r>
                        <a:rPr lang="en-US" sz="1600" kern="100" dirty="0">
                          <a:effectLst/>
                        </a:rPr>
                        <a:t>M</a:t>
                      </a:r>
                      <a:r>
                        <a:rPr lang="zh-CN" sz="1600" kern="100" dirty="0">
                          <a:effectLst/>
                        </a:rPr>
                        <a:t>旋钮（三菱变频器旋钮）</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1990" marR="61990" marT="30995" marB="30995" anchor="ctr"/>
                </a:tc>
                <a:tc>
                  <a:txBody>
                    <a:bodyPr/>
                    <a:lstStyle/>
                    <a:p>
                      <a:pPr indent="127000" algn="l">
                        <a:lnSpc>
                          <a:spcPts val="1500"/>
                        </a:lnSpc>
                        <a:spcAft>
                          <a:spcPts val="0"/>
                        </a:spcAft>
                      </a:pPr>
                      <a:r>
                        <a:rPr lang="zh-CN" sz="1600" kern="100" dirty="0">
                          <a:effectLst/>
                        </a:rPr>
                        <a:t>用于变更频率设定、参数的设定值</a:t>
                      </a:r>
                    </a:p>
                    <a:p>
                      <a:pPr indent="127000" algn="l">
                        <a:lnSpc>
                          <a:spcPts val="1500"/>
                        </a:lnSpc>
                        <a:spcAft>
                          <a:spcPts val="0"/>
                        </a:spcAft>
                      </a:pPr>
                      <a:r>
                        <a:rPr lang="zh-CN" sz="1600" kern="100" dirty="0">
                          <a:effectLst/>
                        </a:rPr>
                        <a:t>按该旋钮可显示以下内容</a:t>
                      </a:r>
                    </a:p>
                    <a:p>
                      <a:pPr indent="127000" algn="l">
                        <a:lnSpc>
                          <a:spcPts val="1500"/>
                        </a:lnSpc>
                        <a:spcAft>
                          <a:spcPts val="0"/>
                        </a:spcAft>
                      </a:pPr>
                      <a:r>
                        <a:rPr lang="zh-CN" sz="1600" kern="100" dirty="0">
                          <a:effectLst/>
                        </a:rPr>
                        <a:t>监视模式时的设定频率</a:t>
                      </a:r>
                    </a:p>
                    <a:p>
                      <a:pPr indent="127000" algn="l">
                        <a:lnSpc>
                          <a:spcPts val="1500"/>
                        </a:lnSpc>
                        <a:spcAft>
                          <a:spcPts val="0"/>
                        </a:spcAft>
                      </a:pPr>
                      <a:r>
                        <a:rPr lang="zh-CN" sz="1600" kern="100" dirty="0">
                          <a:effectLst/>
                        </a:rPr>
                        <a:t>校正时的当前设定值</a:t>
                      </a:r>
                    </a:p>
                    <a:p>
                      <a:pPr indent="127000" algn="l">
                        <a:lnSpc>
                          <a:spcPts val="1500"/>
                        </a:lnSpc>
                        <a:spcAft>
                          <a:spcPts val="0"/>
                        </a:spcAft>
                      </a:pPr>
                      <a:r>
                        <a:rPr lang="zh-CN" sz="1600" kern="100" dirty="0">
                          <a:effectLst/>
                        </a:rPr>
                        <a:t>报警历史模式时的顺序</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1990" marR="61990" marT="30995" marB="30995" anchor="ctr"/>
                </a:tc>
              </a:tr>
              <a:tr h="578571">
                <a:tc>
                  <a:txBody>
                    <a:bodyPr/>
                    <a:lstStyle/>
                    <a:p>
                      <a:pPr indent="266700" algn="ctr">
                        <a:lnSpc>
                          <a:spcPts val="2000"/>
                        </a:lnSpc>
                        <a:spcAft>
                          <a:spcPts val="0"/>
                        </a:spcAft>
                      </a:pPr>
                      <a:r>
                        <a:rPr lang="zh-CN" sz="1600" kern="100">
                          <a:effectLst/>
                        </a:rPr>
                        <a:t>模式切换键</a:t>
                      </a:r>
                      <a:r>
                        <a:rPr lang="en-US" sz="1600" kern="100">
                          <a:effectLst/>
                        </a:rPr>
                        <a:t>MODE</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1990" marR="61990" marT="30995" marB="30995" anchor="ctr"/>
                </a:tc>
                <a:tc>
                  <a:txBody>
                    <a:bodyPr/>
                    <a:lstStyle/>
                    <a:p>
                      <a:pPr indent="127000" algn="l">
                        <a:lnSpc>
                          <a:spcPts val="1500"/>
                        </a:lnSpc>
                        <a:spcAft>
                          <a:spcPts val="0"/>
                        </a:spcAft>
                      </a:pPr>
                      <a:r>
                        <a:rPr lang="zh-CN" sz="1600" kern="100" dirty="0">
                          <a:effectLst/>
                        </a:rPr>
                        <a:t>用于切换各设定模式</a:t>
                      </a:r>
                    </a:p>
                    <a:p>
                      <a:pPr indent="127000" algn="l">
                        <a:lnSpc>
                          <a:spcPts val="1500"/>
                        </a:lnSpc>
                        <a:spcAft>
                          <a:spcPts val="0"/>
                        </a:spcAft>
                      </a:pPr>
                      <a:r>
                        <a:rPr lang="zh-CN" sz="1600" kern="100" dirty="0">
                          <a:effectLst/>
                        </a:rPr>
                        <a:t>和</a:t>
                      </a:r>
                      <a:r>
                        <a:rPr lang="en-US" sz="1600" kern="100" dirty="0">
                          <a:effectLst/>
                        </a:rPr>
                        <a:t>PU/EXT</a:t>
                      </a:r>
                      <a:r>
                        <a:rPr lang="zh-CN" sz="1600" kern="100" dirty="0">
                          <a:effectLst/>
                        </a:rPr>
                        <a:t>键同时按下也可以用来切换运行模式</a:t>
                      </a:r>
                    </a:p>
                    <a:p>
                      <a:pPr indent="127000" algn="l">
                        <a:lnSpc>
                          <a:spcPts val="1500"/>
                        </a:lnSpc>
                        <a:spcAft>
                          <a:spcPts val="0"/>
                        </a:spcAft>
                      </a:pPr>
                      <a:r>
                        <a:rPr lang="zh-CN" sz="1600" kern="100" dirty="0">
                          <a:effectLst/>
                        </a:rPr>
                        <a:t>长按此键（</a:t>
                      </a:r>
                      <a:r>
                        <a:rPr lang="en-US" sz="1600" kern="100" dirty="0">
                          <a:effectLst/>
                        </a:rPr>
                        <a:t>2</a:t>
                      </a:r>
                      <a:r>
                        <a:rPr lang="zh-CN" sz="1600" kern="100" dirty="0">
                          <a:effectLst/>
                        </a:rPr>
                        <a:t>秒）可以锁定操作</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1990" marR="61990" marT="30995" marB="30995" anchor="ctr"/>
                </a:tc>
              </a:tr>
              <a:tr h="707717">
                <a:tc>
                  <a:txBody>
                    <a:bodyPr/>
                    <a:lstStyle/>
                    <a:p>
                      <a:pPr indent="266700" algn="ctr">
                        <a:lnSpc>
                          <a:spcPts val="2000"/>
                        </a:lnSpc>
                        <a:spcAft>
                          <a:spcPts val="0"/>
                        </a:spcAft>
                      </a:pPr>
                      <a:r>
                        <a:rPr lang="zh-CN" sz="1600" kern="100">
                          <a:effectLst/>
                        </a:rPr>
                        <a:t>设定确认键</a:t>
                      </a:r>
                      <a:r>
                        <a:rPr lang="en-US" sz="1600" kern="100">
                          <a:effectLst/>
                        </a:rPr>
                        <a:t>SET</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1990" marR="61990" marT="30995" marB="30995" anchor="ctr"/>
                </a:tc>
                <a:tc>
                  <a:txBody>
                    <a:bodyPr/>
                    <a:lstStyle/>
                    <a:p>
                      <a:pPr indent="127000" algn="l">
                        <a:lnSpc>
                          <a:spcPts val="1500"/>
                        </a:lnSpc>
                        <a:spcAft>
                          <a:spcPts val="0"/>
                        </a:spcAft>
                      </a:pPr>
                      <a:r>
                        <a:rPr lang="zh-CN" sz="1600" kern="100" dirty="0">
                          <a:effectLst/>
                        </a:rPr>
                        <a:t>各设定的确认</a:t>
                      </a:r>
                    </a:p>
                    <a:p>
                      <a:pPr indent="127000" algn="l">
                        <a:lnSpc>
                          <a:spcPts val="1500"/>
                        </a:lnSpc>
                        <a:spcAft>
                          <a:spcPts val="0"/>
                        </a:spcAft>
                      </a:pPr>
                      <a:r>
                        <a:rPr lang="zh-CN" sz="1600" kern="100" dirty="0">
                          <a:effectLst/>
                        </a:rPr>
                        <a:t>此外，运行中按此键则监视器出现以下显示：</a:t>
                      </a:r>
                    </a:p>
                    <a:p>
                      <a:pPr indent="127000" algn="l">
                        <a:lnSpc>
                          <a:spcPts val="1500"/>
                        </a:lnSpc>
                        <a:spcAft>
                          <a:spcPts val="0"/>
                        </a:spcAft>
                      </a:pPr>
                      <a:r>
                        <a:rPr lang="zh-CN" sz="1600" kern="100" dirty="0">
                          <a:effectLst/>
                        </a:rPr>
                        <a:t>运行频率</a:t>
                      </a:r>
                      <a:r>
                        <a:rPr lang="en-US" sz="1600" kern="100" dirty="0">
                          <a:effectLst/>
                        </a:rPr>
                        <a:t>→</a:t>
                      </a:r>
                      <a:r>
                        <a:rPr lang="zh-CN" sz="1600" kern="100" dirty="0">
                          <a:effectLst/>
                        </a:rPr>
                        <a:t>输出电流</a:t>
                      </a:r>
                      <a:r>
                        <a:rPr lang="en-US" sz="1600" kern="100" dirty="0">
                          <a:effectLst/>
                        </a:rPr>
                        <a:t>→</a:t>
                      </a:r>
                      <a:r>
                        <a:rPr lang="zh-CN" sz="1600" kern="100" dirty="0">
                          <a:effectLst/>
                        </a:rPr>
                        <a:t>输出电压</a:t>
                      </a:r>
                      <a:r>
                        <a:rPr lang="en-US" sz="1600" kern="100" dirty="0">
                          <a:effectLst/>
                        </a:rPr>
                        <a:t>→</a:t>
                      </a:r>
                      <a:r>
                        <a:rPr lang="zh-CN" sz="1600" kern="100" dirty="0">
                          <a:effectLst/>
                        </a:rPr>
                        <a:t>运行频率</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1990" marR="61990" marT="30995" marB="30995" anchor="ctr"/>
                </a:tc>
              </a:tr>
              <a:tr h="1353443">
                <a:tc>
                  <a:txBody>
                    <a:bodyPr/>
                    <a:lstStyle/>
                    <a:p>
                      <a:pPr indent="266700" algn="ctr">
                        <a:lnSpc>
                          <a:spcPts val="2000"/>
                        </a:lnSpc>
                        <a:spcAft>
                          <a:spcPts val="0"/>
                        </a:spcAft>
                      </a:pPr>
                      <a:r>
                        <a:rPr lang="zh-CN" sz="1600" kern="100" dirty="0">
                          <a:effectLst/>
                        </a:rPr>
                        <a:t>运行模式切换键</a:t>
                      </a:r>
                      <a:r>
                        <a:rPr lang="en-US" sz="1600" kern="100" dirty="0">
                          <a:effectLst/>
                        </a:rPr>
                        <a:t>PU/EXT</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1990" marR="61990" marT="30995" marB="30995" anchor="ctr"/>
                </a:tc>
                <a:tc>
                  <a:txBody>
                    <a:bodyPr/>
                    <a:lstStyle/>
                    <a:p>
                      <a:pPr indent="127000" algn="l">
                        <a:lnSpc>
                          <a:spcPts val="1500"/>
                        </a:lnSpc>
                        <a:spcAft>
                          <a:spcPts val="0"/>
                        </a:spcAft>
                      </a:pPr>
                      <a:r>
                        <a:rPr lang="zh-CN" sz="1600" kern="100" dirty="0">
                          <a:effectLst/>
                        </a:rPr>
                        <a:t>用于切换</a:t>
                      </a:r>
                      <a:r>
                        <a:rPr lang="en-US" sz="1600" kern="100" dirty="0">
                          <a:effectLst/>
                        </a:rPr>
                        <a:t>PU/</a:t>
                      </a:r>
                      <a:r>
                        <a:rPr lang="zh-CN" sz="1600" kern="100" dirty="0">
                          <a:effectLst/>
                        </a:rPr>
                        <a:t>外部运行模式</a:t>
                      </a:r>
                    </a:p>
                    <a:p>
                      <a:pPr indent="127000" algn="l">
                        <a:lnSpc>
                          <a:spcPts val="1500"/>
                        </a:lnSpc>
                        <a:spcAft>
                          <a:spcPts val="0"/>
                        </a:spcAft>
                      </a:pPr>
                      <a:r>
                        <a:rPr lang="zh-CN" sz="1600" kern="100" dirty="0">
                          <a:effectLst/>
                        </a:rPr>
                        <a:t>使用外部运行模式（通过另接的频率设定电位器和启动信号启动的运行）时请按此键，使表示运行模式的</a:t>
                      </a:r>
                      <a:r>
                        <a:rPr lang="en-US" sz="1600" kern="100" dirty="0">
                          <a:effectLst/>
                        </a:rPr>
                        <a:t>EXT</a:t>
                      </a:r>
                      <a:r>
                        <a:rPr lang="zh-CN" sz="1600" kern="100" dirty="0">
                          <a:effectLst/>
                        </a:rPr>
                        <a:t>处于亮灯状态</a:t>
                      </a:r>
                    </a:p>
                    <a:p>
                      <a:pPr indent="127000" algn="l">
                        <a:lnSpc>
                          <a:spcPts val="1500"/>
                        </a:lnSpc>
                        <a:spcAft>
                          <a:spcPts val="0"/>
                        </a:spcAft>
                      </a:pPr>
                      <a:r>
                        <a:rPr lang="zh-CN" sz="1600" kern="100" dirty="0">
                          <a:effectLst/>
                        </a:rPr>
                        <a:t>（切换至组合模式时，可同时按</a:t>
                      </a:r>
                      <a:r>
                        <a:rPr lang="en-US" sz="1600" kern="100" dirty="0">
                          <a:effectLst/>
                        </a:rPr>
                        <a:t>MODE</a:t>
                      </a:r>
                      <a:r>
                        <a:rPr lang="zh-CN" sz="1600" kern="100" dirty="0">
                          <a:effectLst/>
                        </a:rPr>
                        <a:t>键</a:t>
                      </a:r>
                      <a:r>
                        <a:rPr lang="en-US" sz="1600" kern="100" dirty="0">
                          <a:effectLst/>
                        </a:rPr>
                        <a:t>0.5</a:t>
                      </a:r>
                      <a:r>
                        <a:rPr lang="zh-CN" sz="1600" kern="100" dirty="0">
                          <a:effectLst/>
                        </a:rPr>
                        <a:t>秒或变更参数</a:t>
                      </a:r>
                      <a:r>
                        <a:rPr lang="en-US" sz="1600" kern="100" dirty="0">
                          <a:effectLst/>
                        </a:rPr>
                        <a:t>Pr.79</a:t>
                      </a:r>
                      <a:r>
                        <a:rPr lang="zh-CN" sz="1600" kern="100" dirty="0">
                          <a:effectLst/>
                        </a:rPr>
                        <a:t>）</a:t>
                      </a:r>
                    </a:p>
                    <a:p>
                      <a:pPr indent="127000" algn="l">
                        <a:lnSpc>
                          <a:spcPts val="1500"/>
                        </a:lnSpc>
                        <a:spcAft>
                          <a:spcPts val="0"/>
                        </a:spcAft>
                      </a:pPr>
                      <a:r>
                        <a:rPr lang="en-US" sz="1600" kern="100" dirty="0">
                          <a:effectLst/>
                        </a:rPr>
                        <a:t>PU</a:t>
                      </a:r>
                      <a:r>
                        <a:rPr lang="zh-CN" sz="1600" kern="100" dirty="0">
                          <a:effectLst/>
                        </a:rPr>
                        <a:t>：</a:t>
                      </a:r>
                      <a:r>
                        <a:rPr lang="en-US" sz="1600" kern="100" dirty="0">
                          <a:effectLst/>
                        </a:rPr>
                        <a:t>PU</a:t>
                      </a:r>
                      <a:r>
                        <a:rPr lang="zh-CN" sz="1600" kern="100" dirty="0">
                          <a:effectLst/>
                        </a:rPr>
                        <a:t>运行模式</a:t>
                      </a:r>
                    </a:p>
                    <a:p>
                      <a:pPr indent="127000" algn="l">
                        <a:lnSpc>
                          <a:spcPts val="1500"/>
                        </a:lnSpc>
                        <a:spcAft>
                          <a:spcPts val="0"/>
                        </a:spcAft>
                      </a:pPr>
                      <a:r>
                        <a:rPr lang="en-US" sz="1600" kern="100" dirty="0">
                          <a:effectLst/>
                        </a:rPr>
                        <a:t>EXT</a:t>
                      </a:r>
                      <a:r>
                        <a:rPr lang="zh-CN" sz="1600" kern="100" dirty="0">
                          <a:effectLst/>
                        </a:rPr>
                        <a:t>：外部运行模式</a:t>
                      </a:r>
                    </a:p>
                    <a:p>
                      <a:pPr indent="127000" algn="l">
                        <a:lnSpc>
                          <a:spcPts val="1500"/>
                        </a:lnSpc>
                        <a:spcAft>
                          <a:spcPts val="0"/>
                        </a:spcAft>
                      </a:pPr>
                      <a:r>
                        <a:rPr lang="zh-CN" sz="1600" kern="100" dirty="0">
                          <a:effectLst/>
                        </a:rPr>
                        <a:t>也可以解除</a:t>
                      </a:r>
                      <a:r>
                        <a:rPr lang="en-US" sz="1600" kern="100" dirty="0">
                          <a:effectLst/>
                        </a:rPr>
                        <a:t>PU</a:t>
                      </a:r>
                      <a:r>
                        <a:rPr lang="zh-CN" sz="1600" kern="100" dirty="0">
                          <a:effectLst/>
                        </a:rPr>
                        <a:t>停止</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1990" marR="61990" marT="30995" marB="30995" anchor="ctr"/>
                </a:tc>
              </a:tr>
              <a:tr h="320281">
                <a:tc>
                  <a:txBody>
                    <a:bodyPr/>
                    <a:lstStyle/>
                    <a:p>
                      <a:pPr indent="266700" algn="ctr">
                        <a:lnSpc>
                          <a:spcPts val="2000"/>
                        </a:lnSpc>
                        <a:spcAft>
                          <a:spcPts val="0"/>
                        </a:spcAft>
                      </a:pPr>
                      <a:r>
                        <a:rPr lang="zh-CN" sz="1600" kern="100">
                          <a:effectLst/>
                        </a:rPr>
                        <a:t>启动指令键</a:t>
                      </a:r>
                      <a:r>
                        <a:rPr lang="en-US" sz="1600" kern="100">
                          <a:effectLst/>
                        </a:rPr>
                        <a:t>RUN</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1990" marR="61990" marT="30995" marB="30995" anchor="ctr"/>
                </a:tc>
                <a:tc>
                  <a:txBody>
                    <a:bodyPr/>
                    <a:lstStyle/>
                    <a:p>
                      <a:pPr indent="127000" algn="l">
                        <a:lnSpc>
                          <a:spcPts val="1500"/>
                        </a:lnSpc>
                        <a:spcAft>
                          <a:spcPts val="0"/>
                        </a:spcAft>
                      </a:pPr>
                      <a:r>
                        <a:rPr lang="zh-CN" sz="1600" kern="100" dirty="0">
                          <a:effectLst/>
                        </a:rPr>
                        <a:t>在</a:t>
                      </a:r>
                      <a:r>
                        <a:rPr lang="en-US" sz="1600" kern="100" dirty="0">
                          <a:effectLst/>
                        </a:rPr>
                        <a:t>PU</a:t>
                      </a:r>
                      <a:r>
                        <a:rPr lang="zh-CN" sz="1600" kern="100" dirty="0">
                          <a:effectLst/>
                        </a:rPr>
                        <a:t>模式下，按此键启动运行</a:t>
                      </a:r>
                    </a:p>
                    <a:p>
                      <a:pPr indent="127000" algn="l">
                        <a:lnSpc>
                          <a:spcPts val="1500"/>
                        </a:lnSpc>
                        <a:spcAft>
                          <a:spcPts val="0"/>
                        </a:spcAft>
                      </a:pPr>
                      <a:r>
                        <a:rPr lang="zh-CN" sz="1600" kern="100" dirty="0">
                          <a:effectLst/>
                        </a:rPr>
                        <a:t>通过</a:t>
                      </a:r>
                      <a:r>
                        <a:rPr lang="en-US" sz="1600" kern="100" dirty="0">
                          <a:effectLst/>
                        </a:rPr>
                        <a:t>Pr.40</a:t>
                      </a:r>
                      <a:r>
                        <a:rPr lang="zh-CN" sz="1600" kern="100" dirty="0">
                          <a:effectLst/>
                        </a:rPr>
                        <a:t>的设定，可以选择旋转方向</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1990" marR="61990" marT="30995" marB="30995" anchor="ctr"/>
                </a:tc>
              </a:tr>
              <a:tr h="449426">
                <a:tc>
                  <a:txBody>
                    <a:bodyPr/>
                    <a:lstStyle/>
                    <a:p>
                      <a:pPr indent="266700" algn="ctr">
                        <a:lnSpc>
                          <a:spcPts val="2000"/>
                        </a:lnSpc>
                        <a:spcAft>
                          <a:spcPts val="0"/>
                        </a:spcAft>
                      </a:pPr>
                      <a:r>
                        <a:rPr lang="zh-CN" sz="1600" kern="100">
                          <a:effectLst/>
                        </a:rPr>
                        <a:t>停止运行键</a:t>
                      </a:r>
                      <a:r>
                        <a:rPr lang="en-US" sz="1600" kern="100">
                          <a:effectLst/>
                        </a:rPr>
                        <a:t>STOP/RESET</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1990" marR="61990" marT="30995" marB="30995" anchor="ctr"/>
                </a:tc>
                <a:tc>
                  <a:txBody>
                    <a:bodyPr/>
                    <a:lstStyle/>
                    <a:p>
                      <a:pPr indent="127000" algn="l">
                        <a:lnSpc>
                          <a:spcPts val="1500"/>
                        </a:lnSpc>
                        <a:spcAft>
                          <a:spcPts val="0"/>
                        </a:spcAft>
                      </a:pPr>
                      <a:r>
                        <a:rPr lang="zh-CN" sz="1600" kern="100" dirty="0">
                          <a:effectLst/>
                        </a:rPr>
                        <a:t>在</a:t>
                      </a:r>
                      <a:r>
                        <a:rPr lang="en-US" sz="1600" kern="100" dirty="0">
                          <a:effectLst/>
                        </a:rPr>
                        <a:t>PU</a:t>
                      </a:r>
                      <a:r>
                        <a:rPr lang="zh-CN" sz="1600" kern="100" dirty="0">
                          <a:effectLst/>
                        </a:rPr>
                        <a:t>模式下，按此键停止运转</a:t>
                      </a:r>
                    </a:p>
                    <a:p>
                      <a:pPr indent="127000" algn="l">
                        <a:lnSpc>
                          <a:spcPts val="1500"/>
                        </a:lnSpc>
                        <a:spcAft>
                          <a:spcPts val="0"/>
                        </a:spcAft>
                      </a:pPr>
                      <a:r>
                        <a:rPr lang="zh-CN" sz="1600" kern="100" dirty="0">
                          <a:effectLst/>
                        </a:rPr>
                        <a:t>保护功能（严重故障）生效时，也可进行报警复位</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1990" marR="61990" marT="30995" marB="30995" anchor="ctr"/>
                </a:tc>
              </a:tr>
            </a:tbl>
          </a:graphicData>
        </a:graphic>
      </p:graphicFrame>
      <p:sp>
        <p:nvSpPr>
          <p:cNvPr id="13" name="TextBox 8"/>
          <p:cNvSpPr txBox="1"/>
          <p:nvPr/>
        </p:nvSpPr>
        <p:spPr>
          <a:xfrm>
            <a:off x="915375" y="186109"/>
            <a:ext cx="4386241" cy="338554"/>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交</a:t>
            </a:r>
            <a:r>
              <a:rPr lang="zh-CN" altLang="zh-CN" sz="1600" b="1" dirty="0">
                <a:solidFill>
                  <a:schemeClr val="bg1"/>
                </a:solidFill>
                <a:latin typeface="微软雅黑" pitchFamily="34" charset="-122"/>
                <a:ea typeface="微软雅黑" pitchFamily="34" charset="-122"/>
              </a:rPr>
              <a:t>直流传动</a:t>
            </a:r>
            <a:r>
              <a:rPr lang="zh-CN" altLang="zh-CN" sz="1600" b="1" dirty="0" smtClean="0">
                <a:solidFill>
                  <a:schemeClr val="bg1"/>
                </a:solidFill>
                <a:latin typeface="微软雅黑" pitchFamily="34" charset="-122"/>
                <a:ea typeface="微软雅黑" pitchFamily="34" charset="-122"/>
              </a:rPr>
              <a:t>系统安装</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704639307"/>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9" name="文本框 18">
            <a:extLst>
              <a:ext uri="{FF2B5EF4-FFF2-40B4-BE49-F238E27FC236}">
                <a16:creationId xmlns:a16="http://schemas.microsoft.com/office/drawing/2014/main" xmlns="" id="{FFD6E78D-476D-4CB6-BB9D-57BDB852FA20}"/>
              </a:ext>
            </a:extLst>
          </p:cNvPr>
          <p:cNvSpPr txBox="1"/>
          <p:nvPr/>
        </p:nvSpPr>
        <p:spPr>
          <a:xfrm>
            <a:off x="634049" y="761475"/>
            <a:ext cx="3497276" cy="348813"/>
          </a:xfrm>
          <a:prstGeom prst="rect">
            <a:avLst/>
          </a:prstGeom>
          <a:noFill/>
        </p:spPr>
        <p:txBody>
          <a:bodyPr wrap="square">
            <a:spAutoFit/>
          </a:bodyPr>
          <a:lstStyle/>
          <a:p>
            <a:pPr indent="2667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运行状态显示，如表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5-1-3</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graphicFrame>
        <p:nvGraphicFramePr>
          <p:cNvPr id="11" name="表格 10">
            <a:extLst>
              <a:ext uri="{FF2B5EF4-FFF2-40B4-BE49-F238E27FC236}">
                <a16:creationId xmlns:a16="http://schemas.microsoft.com/office/drawing/2014/main" xmlns="" id="{EFAFEC41-E0CE-4FCA-B7A3-37A661BC6BE1}"/>
              </a:ext>
            </a:extLst>
          </p:cNvPr>
          <p:cNvGraphicFramePr>
            <a:graphicFrameLocks noGrp="1"/>
          </p:cNvGraphicFramePr>
          <p:nvPr>
            <p:extLst>
              <p:ext uri="{D42A27DB-BD31-4B8C-83A1-F6EECF244321}">
                <p14:modId xmlns:p14="http://schemas.microsoft.com/office/powerpoint/2010/main" val="2138141765"/>
              </p:ext>
            </p:extLst>
          </p:nvPr>
        </p:nvGraphicFramePr>
        <p:xfrm>
          <a:off x="1509993" y="1234676"/>
          <a:ext cx="9248216" cy="4811552"/>
        </p:xfrm>
        <a:graphic>
          <a:graphicData uri="http://schemas.openxmlformats.org/drawingml/2006/table">
            <a:tbl>
              <a:tblPr>
                <a:tableStyleId>{5940675A-B579-460E-94D1-54222C63F5DA}</a:tableStyleId>
              </a:tblPr>
              <a:tblGrid>
                <a:gridCol w="2710586">
                  <a:extLst>
                    <a:ext uri="{9D8B030D-6E8A-4147-A177-3AD203B41FA5}">
                      <a16:colId xmlns:a16="http://schemas.microsoft.com/office/drawing/2014/main" xmlns="" val="3872948256"/>
                    </a:ext>
                  </a:extLst>
                </a:gridCol>
                <a:gridCol w="6537630">
                  <a:extLst>
                    <a:ext uri="{9D8B030D-6E8A-4147-A177-3AD203B41FA5}">
                      <a16:colId xmlns:a16="http://schemas.microsoft.com/office/drawing/2014/main" xmlns="" val="1657068745"/>
                    </a:ext>
                  </a:extLst>
                </a:gridCol>
              </a:tblGrid>
              <a:tr h="362079">
                <a:tc>
                  <a:txBody>
                    <a:bodyPr/>
                    <a:lstStyle/>
                    <a:p>
                      <a:pPr indent="266700" algn="ctr">
                        <a:lnSpc>
                          <a:spcPts val="2000"/>
                        </a:lnSpc>
                      </a:pPr>
                      <a:r>
                        <a:rPr lang="zh-CN" sz="1600" kern="100" dirty="0">
                          <a:effectLst/>
                        </a:rPr>
                        <a:t>显</a:t>
                      </a:r>
                      <a:r>
                        <a:rPr lang="en-US" sz="1600" kern="100" dirty="0">
                          <a:effectLst/>
                        </a:rPr>
                        <a:t>    </a:t>
                      </a:r>
                      <a:r>
                        <a:rPr lang="zh-CN" sz="1600" kern="100" dirty="0">
                          <a:effectLst/>
                        </a:rPr>
                        <a:t>示</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96474" marR="96474" marT="48238" marB="48238" anchor="ctr"/>
                </a:tc>
                <a:tc>
                  <a:txBody>
                    <a:bodyPr/>
                    <a:lstStyle/>
                    <a:p>
                      <a:pPr indent="266700" algn="ctr">
                        <a:lnSpc>
                          <a:spcPts val="2000"/>
                        </a:lnSpc>
                      </a:pPr>
                      <a:r>
                        <a:rPr lang="zh-CN" sz="1600" kern="100" dirty="0">
                          <a:effectLst/>
                        </a:rPr>
                        <a:t>功</a:t>
                      </a:r>
                      <a:r>
                        <a:rPr lang="en-US" sz="1600" kern="100" dirty="0">
                          <a:effectLst/>
                        </a:rPr>
                        <a:t>    </a:t>
                      </a:r>
                      <a:r>
                        <a:rPr lang="zh-CN" sz="1600" kern="100" dirty="0">
                          <a:effectLst/>
                        </a:rPr>
                        <a:t>能</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96474" marR="96474" marT="48238" marB="48238" anchor="ctr"/>
                </a:tc>
                <a:extLst>
                  <a:ext uri="{0D108BD9-81ED-4DB2-BD59-A6C34878D82A}">
                    <a16:rowId xmlns:a16="http://schemas.microsoft.com/office/drawing/2014/main" xmlns="" val="253517057"/>
                  </a:ext>
                </a:extLst>
              </a:tr>
              <a:tr h="1348387">
                <a:tc>
                  <a:txBody>
                    <a:bodyPr/>
                    <a:lstStyle/>
                    <a:p>
                      <a:pPr indent="127000" algn="ctr">
                        <a:lnSpc>
                          <a:spcPts val="2000"/>
                        </a:lnSpc>
                      </a:pPr>
                      <a:r>
                        <a:rPr lang="zh-CN" sz="1600" kern="100" dirty="0">
                          <a:effectLst/>
                        </a:rPr>
                        <a:t>运行模式显示</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96474" marR="96474" marT="48238" marB="48238" anchor="ctr"/>
                </a:tc>
                <a:tc>
                  <a:txBody>
                    <a:bodyPr/>
                    <a:lstStyle/>
                    <a:p>
                      <a:pPr indent="127000" algn="l">
                        <a:lnSpc>
                          <a:spcPts val="1500"/>
                        </a:lnSpc>
                      </a:pPr>
                      <a:r>
                        <a:rPr lang="en-US" sz="1600" kern="100" dirty="0">
                          <a:effectLst/>
                        </a:rPr>
                        <a:t>PU</a:t>
                      </a:r>
                      <a:r>
                        <a:rPr lang="zh-CN" sz="1600" kern="100" dirty="0">
                          <a:effectLst/>
                        </a:rPr>
                        <a:t>：</a:t>
                      </a:r>
                      <a:r>
                        <a:rPr lang="en-US" sz="1600" kern="100" dirty="0">
                          <a:effectLst/>
                        </a:rPr>
                        <a:t>PU</a:t>
                      </a:r>
                      <a:r>
                        <a:rPr lang="zh-CN" sz="1600" kern="100" dirty="0">
                          <a:effectLst/>
                        </a:rPr>
                        <a:t>运行模式时亮灯</a:t>
                      </a:r>
                    </a:p>
                    <a:p>
                      <a:pPr indent="127000" algn="l">
                        <a:lnSpc>
                          <a:spcPts val="1500"/>
                        </a:lnSpc>
                      </a:pPr>
                      <a:r>
                        <a:rPr lang="en-US" sz="1600" kern="100" dirty="0">
                          <a:effectLst/>
                        </a:rPr>
                        <a:t>EXT</a:t>
                      </a:r>
                      <a:r>
                        <a:rPr lang="zh-CN" sz="1600" kern="100" dirty="0">
                          <a:effectLst/>
                        </a:rPr>
                        <a:t>：外部运行模式时亮灯</a:t>
                      </a:r>
                    </a:p>
                    <a:p>
                      <a:pPr indent="127000" algn="l">
                        <a:lnSpc>
                          <a:spcPts val="1500"/>
                        </a:lnSpc>
                      </a:pPr>
                      <a:r>
                        <a:rPr lang="zh-CN" sz="1600" kern="100" dirty="0">
                          <a:effectLst/>
                        </a:rPr>
                        <a:t>（初始设定状态下，在电源</a:t>
                      </a:r>
                      <a:r>
                        <a:rPr lang="en-US" sz="1600" kern="100" dirty="0">
                          <a:effectLst/>
                        </a:rPr>
                        <a:t>ON</a:t>
                      </a:r>
                      <a:r>
                        <a:rPr lang="zh-CN" sz="1600" kern="100" dirty="0">
                          <a:effectLst/>
                        </a:rPr>
                        <a:t>时亮）</a:t>
                      </a:r>
                    </a:p>
                    <a:p>
                      <a:pPr indent="127000" algn="l">
                        <a:lnSpc>
                          <a:spcPts val="1500"/>
                        </a:lnSpc>
                      </a:pPr>
                      <a:r>
                        <a:rPr lang="en-US" sz="1600" kern="100" dirty="0">
                          <a:effectLst/>
                        </a:rPr>
                        <a:t>NET</a:t>
                      </a:r>
                      <a:r>
                        <a:rPr lang="zh-CN" sz="1600" kern="100" dirty="0">
                          <a:effectLst/>
                        </a:rPr>
                        <a:t>：网络运行模式时亮灯</a:t>
                      </a:r>
                    </a:p>
                    <a:p>
                      <a:pPr indent="127000" algn="l">
                        <a:lnSpc>
                          <a:spcPts val="1500"/>
                        </a:lnSpc>
                      </a:pPr>
                      <a:r>
                        <a:rPr lang="en-US" sz="1600" kern="100" dirty="0">
                          <a:effectLst/>
                        </a:rPr>
                        <a:t>PU</a:t>
                      </a:r>
                      <a:r>
                        <a:rPr lang="zh-CN" sz="1600" kern="100" dirty="0">
                          <a:effectLst/>
                        </a:rPr>
                        <a:t>、</a:t>
                      </a:r>
                      <a:r>
                        <a:rPr lang="en-US" sz="1600" kern="100" dirty="0">
                          <a:effectLst/>
                        </a:rPr>
                        <a:t>EXT</a:t>
                      </a:r>
                      <a:r>
                        <a:rPr lang="zh-CN" sz="1600" kern="100" dirty="0">
                          <a:effectLst/>
                        </a:rPr>
                        <a:t>：在外部／</a:t>
                      </a:r>
                      <a:r>
                        <a:rPr lang="en-US" sz="1600" kern="100" dirty="0">
                          <a:effectLst/>
                        </a:rPr>
                        <a:t>PU</a:t>
                      </a:r>
                      <a:r>
                        <a:rPr lang="zh-CN" sz="1600" kern="100" dirty="0">
                          <a:effectLst/>
                        </a:rPr>
                        <a:t>组合运行模式</a:t>
                      </a:r>
                      <a:r>
                        <a:rPr lang="en-US" sz="1600" kern="100" dirty="0">
                          <a:effectLst/>
                        </a:rPr>
                        <a:t>1</a:t>
                      </a:r>
                      <a:r>
                        <a:rPr lang="zh-CN" sz="1600" kern="100" dirty="0">
                          <a:effectLst/>
                        </a:rPr>
                        <a:t>、</a:t>
                      </a:r>
                      <a:r>
                        <a:rPr lang="en-US" sz="1600" kern="100" dirty="0">
                          <a:effectLst/>
                        </a:rPr>
                        <a:t>2</a:t>
                      </a:r>
                      <a:r>
                        <a:rPr lang="zh-CN" sz="1600" kern="100" dirty="0">
                          <a:effectLst/>
                        </a:rPr>
                        <a:t>时点亮</a:t>
                      </a:r>
                    </a:p>
                    <a:p>
                      <a:pPr indent="127000" algn="l">
                        <a:lnSpc>
                          <a:spcPts val="1500"/>
                        </a:lnSpc>
                      </a:pPr>
                      <a:r>
                        <a:rPr lang="zh-CN" sz="1600" kern="100" dirty="0">
                          <a:effectLst/>
                        </a:rPr>
                        <a:t>操作面板无指令权时，全部熄灭</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96474" marR="96474" marT="48238" marB="48238" anchor="ctr"/>
                </a:tc>
                <a:extLst>
                  <a:ext uri="{0D108BD9-81ED-4DB2-BD59-A6C34878D82A}">
                    <a16:rowId xmlns:a16="http://schemas.microsoft.com/office/drawing/2014/main" xmlns="" val="1001292211"/>
                  </a:ext>
                </a:extLst>
              </a:tr>
              <a:tr h="362079">
                <a:tc>
                  <a:txBody>
                    <a:bodyPr/>
                    <a:lstStyle/>
                    <a:p>
                      <a:pPr indent="127000" algn="ctr">
                        <a:lnSpc>
                          <a:spcPts val="2000"/>
                        </a:lnSpc>
                      </a:pPr>
                      <a:r>
                        <a:rPr lang="zh-CN" sz="1600" kern="100">
                          <a:effectLst/>
                        </a:rPr>
                        <a:t>监视器（</a:t>
                      </a:r>
                      <a:r>
                        <a:rPr lang="en-US" sz="1600" kern="100">
                          <a:effectLst/>
                        </a:rPr>
                        <a:t>4</a:t>
                      </a:r>
                      <a:r>
                        <a:rPr lang="zh-CN" sz="1600" kern="100">
                          <a:effectLst/>
                        </a:rPr>
                        <a:t>位</a:t>
                      </a:r>
                      <a:r>
                        <a:rPr lang="en-US" sz="1600" kern="100">
                          <a:effectLst/>
                        </a:rPr>
                        <a:t>LED</a:t>
                      </a:r>
                      <a:r>
                        <a:rPr lang="zh-CN" sz="1600" kern="100">
                          <a:effectLst/>
                        </a:rPr>
                        <a:t>）</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96474" marR="96474" marT="48238" marB="48238" anchor="ctr"/>
                </a:tc>
                <a:tc>
                  <a:txBody>
                    <a:bodyPr/>
                    <a:lstStyle/>
                    <a:p>
                      <a:pPr indent="127000" algn="l">
                        <a:lnSpc>
                          <a:spcPts val="1500"/>
                        </a:lnSpc>
                      </a:pPr>
                      <a:r>
                        <a:rPr lang="zh-CN" sz="1600" kern="100" dirty="0">
                          <a:effectLst/>
                        </a:rPr>
                        <a:t>显示频率、参数编号等</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96474" marR="96474" marT="48238" marB="48238" anchor="ctr"/>
                </a:tc>
                <a:extLst>
                  <a:ext uri="{0D108BD9-81ED-4DB2-BD59-A6C34878D82A}">
                    <a16:rowId xmlns:a16="http://schemas.microsoft.com/office/drawing/2014/main" xmlns="" val="3841496772"/>
                  </a:ext>
                </a:extLst>
              </a:tr>
              <a:tr h="715092">
                <a:tc>
                  <a:txBody>
                    <a:bodyPr/>
                    <a:lstStyle/>
                    <a:p>
                      <a:pPr indent="127000" algn="ctr">
                        <a:lnSpc>
                          <a:spcPts val="2000"/>
                        </a:lnSpc>
                      </a:pPr>
                      <a:r>
                        <a:rPr lang="zh-CN" sz="1600" kern="100" dirty="0">
                          <a:effectLst/>
                        </a:rPr>
                        <a:t>监视数据单位显示</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96474" marR="96474" marT="48238" marB="48238" anchor="ctr"/>
                </a:tc>
                <a:tc>
                  <a:txBody>
                    <a:bodyPr/>
                    <a:lstStyle/>
                    <a:p>
                      <a:pPr indent="127000" algn="l">
                        <a:lnSpc>
                          <a:spcPts val="1500"/>
                        </a:lnSpc>
                      </a:pPr>
                      <a:r>
                        <a:rPr lang="en-US" sz="1600" kern="100" dirty="0">
                          <a:effectLst/>
                        </a:rPr>
                        <a:t>Hz</a:t>
                      </a:r>
                      <a:r>
                        <a:rPr lang="zh-CN" sz="1600" kern="100" dirty="0">
                          <a:effectLst/>
                        </a:rPr>
                        <a:t>：显示频率时亮灯（显示设定频率监视时闪烁 ）</a:t>
                      </a:r>
                    </a:p>
                    <a:p>
                      <a:pPr indent="127000" algn="l">
                        <a:lnSpc>
                          <a:spcPts val="1500"/>
                        </a:lnSpc>
                      </a:pPr>
                      <a:r>
                        <a:rPr lang="en-US" sz="1600" kern="100" dirty="0">
                          <a:effectLst/>
                        </a:rPr>
                        <a:t>A</a:t>
                      </a:r>
                      <a:r>
                        <a:rPr lang="zh-CN" sz="1600" kern="100" dirty="0">
                          <a:effectLst/>
                        </a:rPr>
                        <a:t>：显示电流时亮灯</a:t>
                      </a:r>
                    </a:p>
                    <a:p>
                      <a:pPr indent="127000" algn="l">
                        <a:lnSpc>
                          <a:spcPts val="1500"/>
                        </a:lnSpc>
                      </a:pPr>
                      <a:r>
                        <a:rPr lang="zh-CN" sz="1600" kern="100" dirty="0">
                          <a:effectLst/>
                        </a:rPr>
                        <a:t>（显示上述以外的内容时，“</a:t>
                      </a:r>
                      <a:r>
                        <a:rPr lang="en-US" sz="1600" kern="100" dirty="0" err="1">
                          <a:effectLst/>
                        </a:rPr>
                        <a:t>Hz”“A</a:t>
                      </a:r>
                      <a:r>
                        <a:rPr lang="en-US" sz="1600" kern="100" dirty="0">
                          <a:effectLst/>
                        </a:rPr>
                        <a:t>”</a:t>
                      </a:r>
                      <a:r>
                        <a:rPr lang="zh-CN" sz="1600" kern="100" dirty="0">
                          <a:effectLst/>
                        </a:rPr>
                        <a:t>一齐熄灭）</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96474" marR="96474" marT="48238" marB="48238" anchor="ctr"/>
                </a:tc>
                <a:extLst>
                  <a:ext uri="{0D108BD9-81ED-4DB2-BD59-A6C34878D82A}">
                    <a16:rowId xmlns:a16="http://schemas.microsoft.com/office/drawing/2014/main" xmlns="" val="1650370789"/>
                  </a:ext>
                </a:extLst>
              </a:tr>
              <a:tr h="1342901">
                <a:tc>
                  <a:txBody>
                    <a:bodyPr/>
                    <a:lstStyle/>
                    <a:p>
                      <a:pPr indent="127000" algn="ctr" eaLnBrk="0" fontAlgn="base" hangingPunct="0">
                        <a:lnSpc>
                          <a:spcPts val="1500"/>
                        </a:lnSpc>
                      </a:pPr>
                      <a:r>
                        <a:rPr lang="zh-CN" sz="1600" kern="1200" dirty="0">
                          <a:effectLst/>
                        </a:rPr>
                        <a:t>运行状态显示</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96474" marR="96474" marT="48238" marB="48238" anchor="ctr"/>
                </a:tc>
                <a:tc>
                  <a:txBody>
                    <a:bodyPr/>
                    <a:lstStyle/>
                    <a:p>
                      <a:pPr indent="127000" algn="l" eaLnBrk="0" fontAlgn="base" hangingPunct="0">
                        <a:lnSpc>
                          <a:spcPts val="1500"/>
                        </a:lnSpc>
                      </a:pPr>
                      <a:r>
                        <a:rPr lang="zh-CN" sz="1600" kern="1200" dirty="0">
                          <a:effectLst/>
                        </a:rPr>
                        <a:t>变频器动作中亮灯或者闪烁。其中：</a:t>
                      </a:r>
                      <a:endParaRPr lang="zh-CN" sz="1600" kern="100" dirty="0">
                        <a:effectLst/>
                      </a:endParaRPr>
                    </a:p>
                    <a:p>
                      <a:pPr indent="127000" algn="l" eaLnBrk="0" fontAlgn="base" hangingPunct="0">
                        <a:lnSpc>
                          <a:spcPts val="1500"/>
                        </a:lnSpc>
                      </a:pPr>
                      <a:r>
                        <a:rPr lang="zh-CN" sz="1600" kern="1200" dirty="0">
                          <a:effectLst/>
                        </a:rPr>
                        <a:t>亮灯</a:t>
                      </a:r>
                      <a:r>
                        <a:rPr lang="en-US" sz="1600" kern="1200" dirty="0">
                          <a:effectLst/>
                        </a:rPr>
                        <a:t>——</a:t>
                      </a:r>
                      <a:r>
                        <a:rPr lang="zh-CN" sz="1600" kern="1200" dirty="0">
                          <a:effectLst/>
                        </a:rPr>
                        <a:t>正转运行中</a:t>
                      </a:r>
                      <a:endParaRPr lang="zh-CN" sz="1600" kern="100" dirty="0">
                        <a:effectLst/>
                      </a:endParaRPr>
                    </a:p>
                    <a:p>
                      <a:pPr indent="127000" algn="l" eaLnBrk="0" fontAlgn="base" hangingPunct="0">
                        <a:lnSpc>
                          <a:spcPts val="1500"/>
                        </a:lnSpc>
                      </a:pPr>
                      <a:r>
                        <a:rPr lang="zh-CN" sz="1600" kern="1200" dirty="0">
                          <a:effectLst/>
                        </a:rPr>
                        <a:t>缓慢闪烁（</a:t>
                      </a:r>
                      <a:r>
                        <a:rPr lang="en-US" sz="1600" kern="1200" dirty="0">
                          <a:effectLst/>
                        </a:rPr>
                        <a:t>1.4</a:t>
                      </a:r>
                      <a:r>
                        <a:rPr lang="zh-CN" sz="1600" kern="1200" dirty="0">
                          <a:effectLst/>
                        </a:rPr>
                        <a:t>秒循环）：</a:t>
                      </a:r>
                      <a:r>
                        <a:rPr lang="en-US" sz="1600" kern="1200" dirty="0">
                          <a:effectLst/>
                        </a:rPr>
                        <a:t>——</a:t>
                      </a:r>
                      <a:r>
                        <a:rPr lang="zh-CN" sz="1600" kern="1200" dirty="0">
                          <a:effectLst/>
                        </a:rPr>
                        <a:t>反转运行中</a:t>
                      </a:r>
                      <a:endParaRPr lang="zh-CN" sz="1600" kern="100" dirty="0">
                        <a:effectLst/>
                      </a:endParaRPr>
                    </a:p>
                    <a:p>
                      <a:pPr indent="127000" algn="l" eaLnBrk="0" fontAlgn="base" hangingPunct="0">
                        <a:lnSpc>
                          <a:spcPts val="1500"/>
                        </a:lnSpc>
                      </a:pPr>
                      <a:r>
                        <a:rPr lang="zh-CN" sz="1600" kern="1200" dirty="0">
                          <a:effectLst/>
                        </a:rPr>
                        <a:t>下列情况出现快速闪烁（</a:t>
                      </a:r>
                      <a:r>
                        <a:rPr lang="en-US" sz="1600" kern="1200" dirty="0">
                          <a:effectLst/>
                        </a:rPr>
                        <a:t>0.2</a:t>
                      </a:r>
                      <a:r>
                        <a:rPr lang="zh-CN" sz="1600" kern="1200" dirty="0">
                          <a:effectLst/>
                        </a:rPr>
                        <a:t>秒循环）：</a:t>
                      </a:r>
                      <a:endParaRPr lang="zh-CN" sz="1600" kern="100" dirty="0">
                        <a:effectLst/>
                      </a:endParaRPr>
                    </a:p>
                    <a:p>
                      <a:pPr indent="127000" algn="l" eaLnBrk="0" fontAlgn="base" hangingPunct="0">
                        <a:lnSpc>
                          <a:spcPts val="1500"/>
                        </a:lnSpc>
                      </a:pPr>
                      <a:r>
                        <a:rPr lang="zh-CN" sz="1600" kern="1200" dirty="0">
                          <a:effectLst/>
                        </a:rPr>
                        <a:t>按</a:t>
                      </a:r>
                      <a:r>
                        <a:rPr lang="en-US" sz="1600" kern="1200" dirty="0">
                          <a:effectLst/>
                        </a:rPr>
                        <a:t>RUN</a:t>
                      </a:r>
                      <a:r>
                        <a:rPr lang="zh-CN" sz="1600" kern="1200" dirty="0">
                          <a:effectLst/>
                        </a:rPr>
                        <a:t>键或输入启动指令都无法运行时</a:t>
                      </a:r>
                      <a:endParaRPr lang="zh-CN" sz="1600" kern="100" dirty="0">
                        <a:effectLst/>
                      </a:endParaRPr>
                    </a:p>
                    <a:p>
                      <a:pPr indent="127000" algn="l" eaLnBrk="0" fontAlgn="base" hangingPunct="0">
                        <a:lnSpc>
                          <a:spcPts val="1500"/>
                        </a:lnSpc>
                      </a:pPr>
                      <a:r>
                        <a:rPr lang="zh-CN" sz="1600" kern="1200" dirty="0">
                          <a:effectLst/>
                        </a:rPr>
                        <a:t>有启动指令、频率指令在启动频率以下时</a:t>
                      </a:r>
                      <a:endParaRPr lang="zh-CN" sz="1600" kern="100" dirty="0">
                        <a:effectLst/>
                      </a:endParaRPr>
                    </a:p>
                    <a:p>
                      <a:pPr indent="127000" algn="l" eaLnBrk="0" fontAlgn="base" hangingPunct="0">
                        <a:lnSpc>
                          <a:spcPts val="1500"/>
                        </a:lnSpc>
                      </a:pPr>
                      <a:r>
                        <a:rPr lang="zh-CN" sz="1600" kern="1200" dirty="0">
                          <a:effectLst/>
                        </a:rPr>
                        <a:t>输入了</a:t>
                      </a:r>
                      <a:r>
                        <a:rPr lang="en-US" sz="1600" kern="1200" dirty="0">
                          <a:effectLst/>
                        </a:rPr>
                        <a:t>MRS</a:t>
                      </a:r>
                      <a:r>
                        <a:rPr lang="zh-CN" sz="1600" kern="1200" dirty="0">
                          <a:effectLst/>
                        </a:rPr>
                        <a:t>信号时</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96474" marR="96474" marT="48238" marB="48238" anchor="ctr"/>
                </a:tc>
                <a:extLst>
                  <a:ext uri="{0D108BD9-81ED-4DB2-BD59-A6C34878D82A}">
                    <a16:rowId xmlns:a16="http://schemas.microsoft.com/office/drawing/2014/main" xmlns="" val="1162512914"/>
                  </a:ext>
                </a:extLst>
              </a:tr>
              <a:tr h="295874">
                <a:tc>
                  <a:txBody>
                    <a:bodyPr/>
                    <a:lstStyle/>
                    <a:p>
                      <a:pPr indent="127000" algn="ctr" eaLnBrk="0" fontAlgn="base" hangingPunct="0">
                        <a:lnSpc>
                          <a:spcPts val="1500"/>
                        </a:lnSpc>
                      </a:pPr>
                      <a:r>
                        <a:rPr lang="zh-CN" sz="1600" kern="1200">
                          <a:effectLst/>
                        </a:rPr>
                        <a:t>参数设定模式显示</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96474" marR="96474" marT="48238" marB="48238" anchor="ctr"/>
                </a:tc>
                <a:tc>
                  <a:txBody>
                    <a:bodyPr/>
                    <a:lstStyle/>
                    <a:p>
                      <a:pPr indent="127000" algn="l" eaLnBrk="0" fontAlgn="base" hangingPunct="0">
                        <a:lnSpc>
                          <a:spcPts val="1500"/>
                        </a:lnSpc>
                      </a:pPr>
                      <a:r>
                        <a:rPr lang="zh-CN" sz="1600" kern="1200" dirty="0">
                          <a:effectLst/>
                        </a:rPr>
                        <a:t>参数设定模式时亮灯</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96474" marR="96474" marT="48238" marB="48238" anchor="ctr"/>
                </a:tc>
                <a:extLst>
                  <a:ext uri="{0D108BD9-81ED-4DB2-BD59-A6C34878D82A}">
                    <a16:rowId xmlns:a16="http://schemas.microsoft.com/office/drawing/2014/main" xmlns="" val="2986168481"/>
                  </a:ext>
                </a:extLst>
              </a:tr>
              <a:tr h="298065">
                <a:tc>
                  <a:txBody>
                    <a:bodyPr/>
                    <a:lstStyle/>
                    <a:p>
                      <a:pPr indent="127000" algn="ctr" eaLnBrk="0" fontAlgn="base" hangingPunct="0">
                        <a:lnSpc>
                          <a:spcPts val="1500"/>
                        </a:lnSpc>
                      </a:pPr>
                      <a:r>
                        <a:rPr lang="zh-CN" sz="1600" kern="1200" dirty="0">
                          <a:effectLst/>
                        </a:rPr>
                        <a:t>监视器显示</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96474" marR="96474" marT="48238" marB="48238" anchor="ctr"/>
                </a:tc>
                <a:tc>
                  <a:txBody>
                    <a:bodyPr/>
                    <a:lstStyle/>
                    <a:p>
                      <a:pPr indent="127000" algn="l" eaLnBrk="0" fontAlgn="base" hangingPunct="0">
                        <a:lnSpc>
                          <a:spcPts val="1500"/>
                        </a:lnSpc>
                      </a:pPr>
                      <a:r>
                        <a:rPr lang="zh-CN" sz="1600" kern="1200" dirty="0">
                          <a:effectLst/>
                        </a:rPr>
                        <a:t>监视模式时亮灯</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96474" marR="96474" marT="48238" marB="48238" anchor="ctr"/>
                </a:tc>
                <a:extLst>
                  <a:ext uri="{0D108BD9-81ED-4DB2-BD59-A6C34878D82A}">
                    <a16:rowId xmlns:a16="http://schemas.microsoft.com/office/drawing/2014/main" xmlns="" val="3617568803"/>
                  </a:ext>
                </a:extLst>
              </a:tr>
            </a:tbl>
          </a:graphicData>
        </a:graphic>
      </p:graphicFrame>
      <p:sp>
        <p:nvSpPr>
          <p:cNvPr id="13" name="TextBox 8"/>
          <p:cNvSpPr txBox="1"/>
          <p:nvPr/>
        </p:nvSpPr>
        <p:spPr>
          <a:xfrm>
            <a:off x="915375" y="186109"/>
            <a:ext cx="4386241" cy="338554"/>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交</a:t>
            </a:r>
            <a:r>
              <a:rPr lang="zh-CN" altLang="zh-CN" sz="1600" b="1" dirty="0">
                <a:solidFill>
                  <a:schemeClr val="bg1"/>
                </a:solidFill>
                <a:latin typeface="微软雅黑" pitchFamily="34" charset="-122"/>
                <a:ea typeface="微软雅黑" pitchFamily="34" charset="-122"/>
              </a:rPr>
              <a:t>直流传动</a:t>
            </a:r>
            <a:r>
              <a:rPr lang="zh-CN" altLang="zh-CN" sz="1600" b="1" dirty="0" smtClean="0">
                <a:solidFill>
                  <a:schemeClr val="bg1"/>
                </a:solidFill>
                <a:latin typeface="微软雅黑" pitchFamily="34" charset="-122"/>
                <a:ea typeface="微软雅黑" pitchFamily="34" charset="-122"/>
              </a:rPr>
              <a:t>系统安装</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476506422"/>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1" name="文本框 10"/>
          <p:cNvSpPr txBox="1"/>
          <p:nvPr/>
        </p:nvSpPr>
        <p:spPr>
          <a:xfrm>
            <a:off x="280391" y="806823"/>
            <a:ext cx="5136776" cy="507831"/>
          </a:xfrm>
          <a:prstGeom prst="rect">
            <a:avLst/>
          </a:prstGeom>
          <a:noFill/>
        </p:spPr>
        <p:txBody>
          <a:bodyPr wrap="square" rtlCol="0">
            <a:spAutoFit/>
          </a:bodyPr>
          <a:lstStyle/>
          <a:p>
            <a:pPr indent="457200">
              <a:lnSpc>
                <a:spcPct val="150000"/>
              </a:lnSpc>
              <a:spcBef>
                <a:spcPts val="600"/>
              </a:spcBef>
              <a:spcAft>
                <a:spcPts val="600"/>
              </a:spcAft>
            </a:pPr>
            <a:r>
              <a:rPr lang="zh-CN" altLang="en-US" dirty="0" smtClean="0">
                <a:latin typeface="+mn-ea"/>
              </a:rPr>
              <a:t>（</a:t>
            </a:r>
            <a:r>
              <a:rPr lang="en-US" altLang="zh-CN" dirty="0" smtClean="0">
                <a:latin typeface="+mn-ea"/>
              </a:rPr>
              <a:t>2</a:t>
            </a:r>
            <a:r>
              <a:rPr lang="zh-CN" altLang="en-US" dirty="0" smtClean="0">
                <a:latin typeface="+mn-ea"/>
              </a:rPr>
              <a:t>）操作面板的使用 </a:t>
            </a:r>
            <a:endParaRPr lang="zh-CN" altLang="en-US" dirty="0">
              <a:latin typeface="+mn-ea"/>
            </a:endParaRPr>
          </a:p>
        </p:txBody>
      </p:sp>
      <p:sp>
        <p:nvSpPr>
          <p:cNvPr id="12" name="矩形 11"/>
          <p:cNvSpPr/>
          <p:nvPr/>
        </p:nvSpPr>
        <p:spPr>
          <a:xfrm>
            <a:off x="702934" y="1234025"/>
            <a:ext cx="2416046" cy="348813"/>
          </a:xfrm>
          <a:prstGeom prst="rect">
            <a:avLst/>
          </a:prstGeom>
        </p:spPr>
        <p:txBody>
          <a:bodyPr wrap="none">
            <a:spAutoFit/>
          </a:bodyPr>
          <a:lstStyle/>
          <a:p>
            <a:pPr indent="266700" algn="just">
              <a:lnSpc>
                <a:spcPts val="2000"/>
              </a:lnSpc>
              <a:spcAft>
                <a:spcPts val="0"/>
              </a:spcAft>
            </a:pP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）运行模式的切换</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5" name="图片 14" descr="C:\Users\407_5\AppData\Roaming\Tencent\Users\532440458\QQ\WinTemp\RichOle\`_0%XM6AP{}J{0YDL4$`{EX.png"/>
          <p:cNvPicPr/>
          <p:nvPr/>
        </p:nvPicPr>
        <p:blipFill>
          <a:blip r:embed="rId3">
            <a:extLst>
              <a:ext uri="{28A0092B-C50C-407E-A947-70E740481C1C}">
                <a14:useLocalDpi xmlns:a14="http://schemas.microsoft.com/office/drawing/2010/main" val="0"/>
              </a:ext>
            </a:extLst>
          </a:blip>
          <a:srcRect/>
          <a:stretch>
            <a:fillRect/>
          </a:stretch>
        </p:blipFill>
        <p:spPr bwMode="auto">
          <a:xfrm>
            <a:off x="1456447" y="1741856"/>
            <a:ext cx="8050624" cy="1028238"/>
          </a:xfrm>
          <a:prstGeom prst="rect">
            <a:avLst/>
          </a:prstGeom>
          <a:noFill/>
          <a:ln>
            <a:noFill/>
          </a:ln>
        </p:spPr>
      </p:pic>
      <p:sp>
        <p:nvSpPr>
          <p:cNvPr id="13" name="矩形 12"/>
          <p:cNvSpPr/>
          <p:nvPr/>
        </p:nvSpPr>
        <p:spPr>
          <a:xfrm>
            <a:off x="1044246" y="3012630"/>
            <a:ext cx="3057247" cy="369332"/>
          </a:xfrm>
          <a:prstGeom prst="rect">
            <a:avLst/>
          </a:prstGeom>
        </p:spPr>
        <p:txBody>
          <a:bodyPr wrap="none">
            <a:spAutoFit/>
          </a:bodyPr>
          <a:lstStyle/>
          <a:p>
            <a:r>
              <a:rPr lang="en-US" altLang="zh-CN" dirty="0">
                <a:latin typeface="Times New Roman" panose="02020603050405020304" pitchFamily="18" charset="0"/>
                <a:ea typeface="宋体" panose="02010600030101010101" pitchFamily="2" charset="-122"/>
              </a:rPr>
              <a:t>2</a:t>
            </a:r>
            <a:r>
              <a:rPr lang="zh-CN" altLang="zh-CN" dirty="0">
                <a:latin typeface="Times New Roman" panose="02020603050405020304" pitchFamily="18" charset="0"/>
                <a:ea typeface="宋体" panose="02010600030101010101" pitchFamily="2" charset="-122"/>
                <a:cs typeface="Times New Roman" panose="02020603050405020304" pitchFamily="18" charset="0"/>
              </a:rPr>
              <a:t>）按</a:t>
            </a:r>
            <a:r>
              <a:rPr lang="en-US" altLang="zh-CN" dirty="0">
                <a:latin typeface="Times New Roman" panose="02020603050405020304" pitchFamily="18" charset="0"/>
                <a:ea typeface="宋体" panose="02010600030101010101" pitchFamily="2" charset="-122"/>
              </a:rPr>
              <a:t>MODE</a:t>
            </a:r>
            <a:r>
              <a:rPr lang="zh-CN" altLang="zh-CN" dirty="0">
                <a:latin typeface="Times New Roman" panose="02020603050405020304" pitchFamily="18" charset="0"/>
                <a:ea typeface="宋体" panose="02010600030101010101" pitchFamily="2" charset="-122"/>
                <a:cs typeface="Times New Roman" panose="02020603050405020304" pitchFamily="18" charset="0"/>
              </a:rPr>
              <a:t>键改变工作模式</a:t>
            </a:r>
            <a:endParaRPr lang="zh-CN" altLang="en-US" dirty="0"/>
          </a:p>
        </p:txBody>
      </p:sp>
      <p:pic>
        <p:nvPicPr>
          <p:cNvPr id="18" name="图片 17" descr="C:\Users\407_5\AppData\Roaming\Tencent\Users\532440458\QQ\WinTemp\RichOle\(C%1I]3T%%~(3GOQ`9}9}XO.png"/>
          <p:cNvPicPr/>
          <p:nvPr/>
        </p:nvPicPr>
        <p:blipFill>
          <a:blip r:embed="rId4">
            <a:extLst>
              <a:ext uri="{28A0092B-C50C-407E-A947-70E740481C1C}">
                <a14:useLocalDpi xmlns:a14="http://schemas.microsoft.com/office/drawing/2010/main" val="0"/>
              </a:ext>
            </a:extLst>
          </a:blip>
          <a:srcRect/>
          <a:stretch>
            <a:fillRect/>
          </a:stretch>
        </p:blipFill>
        <p:spPr bwMode="auto">
          <a:xfrm>
            <a:off x="1672665" y="3631736"/>
            <a:ext cx="7834406" cy="819239"/>
          </a:xfrm>
          <a:prstGeom prst="rect">
            <a:avLst/>
          </a:prstGeom>
          <a:noFill/>
          <a:ln>
            <a:noFill/>
          </a:ln>
        </p:spPr>
      </p:pic>
      <p:sp>
        <p:nvSpPr>
          <p:cNvPr id="14" name="矩形 13"/>
          <p:cNvSpPr/>
          <p:nvPr/>
        </p:nvSpPr>
        <p:spPr>
          <a:xfrm>
            <a:off x="915374" y="4811754"/>
            <a:ext cx="10877697" cy="1492716"/>
          </a:xfrm>
          <a:prstGeom prst="rect">
            <a:avLst/>
          </a:prstGeom>
          <a:noFill/>
        </p:spPr>
        <p:txBody>
          <a:bodyPr wrap="square" rtlCol="0">
            <a:spAutoFit/>
          </a:bodyPr>
          <a:lstStyle/>
          <a:p>
            <a:pPr indent="457200">
              <a:lnSpc>
                <a:spcPct val="150000"/>
              </a:lnSpc>
              <a:spcBef>
                <a:spcPts val="600"/>
              </a:spcBef>
              <a:spcAft>
                <a:spcPts val="600"/>
              </a:spcAft>
            </a:pPr>
            <a:r>
              <a:rPr lang="en-US" altLang="zh-CN" dirty="0">
                <a:latin typeface="+mn-ea"/>
              </a:rPr>
              <a:t>3</a:t>
            </a:r>
            <a:r>
              <a:rPr lang="zh-CN" altLang="zh-CN" dirty="0">
                <a:latin typeface="+mn-ea"/>
              </a:rPr>
              <a:t>）频率设定模式</a:t>
            </a:r>
          </a:p>
          <a:p>
            <a:pPr indent="457200">
              <a:lnSpc>
                <a:spcPct val="150000"/>
              </a:lnSpc>
              <a:spcBef>
                <a:spcPts val="600"/>
              </a:spcBef>
              <a:spcAft>
                <a:spcPts val="600"/>
              </a:spcAft>
            </a:pPr>
            <a:r>
              <a:rPr lang="zh-CN" altLang="zh-CN" dirty="0">
                <a:latin typeface="+mn-ea"/>
              </a:rPr>
              <a:t>在</a:t>
            </a:r>
            <a:r>
              <a:rPr lang="en-US" altLang="zh-CN" dirty="0">
                <a:latin typeface="+mn-ea"/>
              </a:rPr>
              <a:t>PU</a:t>
            </a:r>
            <a:r>
              <a:rPr lang="zh-CN" altLang="zh-CN" dirty="0">
                <a:latin typeface="+mn-ea"/>
              </a:rPr>
              <a:t>运行模式下，旋转</a:t>
            </a:r>
            <a:r>
              <a:rPr lang="en-US" altLang="zh-CN" dirty="0">
                <a:latin typeface="+mn-ea"/>
              </a:rPr>
              <a:t>M</a:t>
            </a:r>
            <a:r>
              <a:rPr lang="zh-CN" altLang="zh-CN" dirty="0">
                <a:latin typeface="+mn-ea"/>
              </a:rPr>
              <a:t>旋钮至要设定的频率（如</a:t>
            </a:r>
            <a:r>
              <a:rPr lang="en-US" altLang="zh-CN" dirty="0">
                <a:latin typeface="+mn-ea"/>
              </a:rPr>
              <a:t>50Hz</a:t>
            </a:r>
            <a:r>
              <a:rPr lang="zh-CN" altLang="zh-CN" dirty="0">
                <a:latin typeface="+mn-ea"/>
              </a:rPr>
              <a:t>），进行频率的数值变更，所设频率闪烁约</a:t>
            </a:r>
            <a:r>
              <a:rPr lang="en-US" altLang="zh-CN" dirty="0">
                <a:latin typeface="+mn-ea"/>
              </a:rPr>
              <a:t>5</a:t>
            </a:r>
            <a:r>
              <a:rPr lang="zh-CN" altLang="zh-CN" dirty="0">
                <a:latin typeface="+mn-ea"/>
              </a:rPr>
              <a:t>秒。在数值闪烁期间按下</a:t>
            </a:r>
            <a:r>
              <a:rPr lang="en-US" altLang="zh-CN" dirty="0">
                <a:latin typeface="+mn-ea"/>
              </a:rPr>
              <a:t>SET</a:t>
            </a:r>
            <a:r>
              <a:rPr lang="zh-CN" altLang="zh-CN" dirty="0">
                <a:latin typeface="+mn-ea"/>
              </a:rPr>
              <a:t>键设定频率，</a:t>
            </a:r>
            <a:r>
              <a:rPr lang="en-US" altLang="zh-CN" dirty="0">
                <a:latin typeface="+mn-ea"/>
              </a:rPr>
              <a:t>“F”</a:t>
            </a:r>
            <a:r>
              <a:rPr lang="zh-CN" altLang="zh-CN" dirty="0">
                <a:latin typeface="+mn-ea"/>
              </a:rPr>
              <a:t>和</a:t>
            </a:r>
            <a:r>
              <a:rPr lang="en-US" altLang="zh-CN" dirty="0">
                <a:latin typeface="+mn-ea"/>
              </a:rPr>
              <a:t>“50.00”</a:t>
            </a:r>
            <a:r>
              <a:rPr lang="zh-CN" altLang="zh-CN" dirty="0">
                <a:latin typeface="+mn-ea"/>
              </a:rPr>
              <a:t>交替闪烁，频率设定写入完成。</a:t>
            </a:r>
          </a:p>
        </p:txBody>
      </p:sp>
      <p:sp>
        <p:nvSpPr>
          <p:cNvPr id="16" name="TextBox 8"/>
          <p:cNvSpPr txBox="1"/>
          <p:nvPr/>
        </p:nvSpPr>
        <p:spPr>
          <a:xfrm>
            <a:off x="915375" y="186109"/>
            <a:ext cx="4386241" cy="338554"/>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交</a:t>
            </a:r>
            <a:r>
              <a:rPr lang="zh-CN" altLang="zh-CN" sz="1600" b="1" dirty="0">
                <a:solidFill>
                  <a:schemeClr val="bg1"/>
                </a:solidFill>
                <a:latin typeface="微软雅黑" pitchFamily="34" charset="-122"/>
                <a:ea typeface="微软雅黑" pitchFamily="34" charset="-122"/>
              </a:rPr>
              <a:t>直流传动</a:t>
            </a:r>
            <a:r>
              <a:rPr lang="zh-CN" altLang="zh-CN" sz="1600" b="1" dirty="0" smtClean="0">
                <a:solidFill>
                  <a:schemeClr val="bg1"/>
                </a:solidFill>
                <a:latin typeface="微软雅黑" pitchFamily="34" charset="-122"/>
                <a:ea typeface="微软雅黑" pitchFamily="34" charset="-122"/>
              </a:rPr>
              <a:t>系统安装</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531178994"/>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2" name="文本框 1">
            <a:extLst>
              <a:ext uri="{FF2B5EF4-FFF2-40B4-BE49-F238E27FC236}">
                <a16:creationId xmlns:a16="http://schemas.microsoft.com/office/drawing/2014/main" xmlns="" id="{F71328DF-DFB3-439A-BEA1-B40DA6DEC9F8}"/>
              </a:ext>
            </a:extLst>
          </p:cNvPr>
          <p:cNvSpPr txBox="1"/>
          <p:nvPr/>
        </p:nvSpPr>
        <p:spPr>
          <a:xfrm>
            <a:off x="1052196" y="3429000"/>
            <a:ext cx="9432924" cy="677108"/>
          </a:xfrm>
          <a:prstGeom prst="rect">
            <a:avLst/>
          </a:prstGeom>
          <a:noFill/>
        </p:spPr>
        <p:txBody>
          <a:bodyPr wrap="square" rtlCol="0">
            <a:spAutoFit/>
          </a:bodyPr>
          <a:lstStyle/>
          <a:p>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 </a:t>
            </a:r>
          </a:p>
          <a:p>
            <a:endParaRPr lang="zh-CN" altLang="en-US" dirty="0"/>
          </a:p>
        </p:txBody>
      </p:sp>
      <p:sp>
        <p:nvSpPr>
          <p:cNvPr id="13" name="文本框 12">
            <a:extLst>
              <a:ext uri="{FF2B5EF4-FFF2-40B4-BE49-F238E27FC236}">
                <a16:creationId xmlns:a16="http://schemas.microsoft.com/office/drawing/2014/main" xmlns="" id="{BF644832-E65F-47C7-825B-473DCF120346}"/>
              </a:ext>
            </a:extLst>
          </p:cNvPr>
          <p:cNvSpPr txBox="1"/>
          <p:nvPr/>
        </p:nvSpPr>
        <p:spPr>
          <a:xfrm>
            <a:off x="915375" y="3030696"/>
            <a:ext cx="3108960" cy="369332"/>
          </a:xfrm>
          <a:prstGeom prst="rect">
            <a:avLst/>
          </a:prstGeom>
          <a:noFill/>
        </p:spPr>
        <p:txBody>
          <a:bodyPr wrap="square" rtlCol="0">
            <a:spAutoFit/>
          </a:bodyPr>
          <a:lstStyle/>
          <a:p>
            <a:r>
              <a:rPr lang="en-US" altLang="zh-CN"/>
              <a:t> </a:t>
            </a:r>
            <a:r>
              <a:rPr lang="zh-CN" altLang="zh-CN"/>
              <a:t>① 参数设定</a:t>
            </a:r>
            <a:endParaRPr lang="zh-CN" altLang="zh-CN" dirty="0"/>
          </a:p>
        </p:txBody>
      </p:sp>
      <p:pic>
        <p:nvPicPr>
          <p:cNvPr id="21" name="图片 20">
            <a:extLst>
              <a:ext uri="{FF2B5EF4-FFF2-40B4-BE49-F238E27FC236}">
                <a16:creationId xmlns:a16="http://schemas.microsoft.com/office/drawing/2014/main" xmlns="" id="{00A63F0C-775D-4ABF-8433-68F4B5ACFD62}"/>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371600" y="3656028"/>
            <a:ext cx="8679181" cy="1113501"/>
          </a:xfrm>
          <a:prstGeom prst="rect">
            <a:avLst/>
          </a:prstGeom>
          <a:noFill/>
          <a:ln>
            <a:noFill/>
          </a:ln>
        </p:spPr>
      </p:pic>
      <p:sp>
        <p:nvSpPr>
          <p:cNvPr id="20" name="文本框 19">
            <a:extLst>
              <a:ext uri="{FF2B5EF4-FFF2-40B4-BE49-F238E27FC236}">
                <a16:creationId xmlns:a16="http://schemas.microsoft.com/office/drawing/2014/main" xmlns="" id="{0D2BD2EB-E30C-4CA1-AAD2-A15E979F1400}"/>
              </a:ext>
            </a:extLst>
          </p:cNvPr>
          <p:cNvSpPr txBox="1"/>
          <p:nvPr/>
        </p:nvSpPr>
        <p:spPr>
          <a:xfrm>
            <a:off x="702934" y="4918859"/>
            <a:ext cx="11307742" cy="1118255"/>
          </a:xfrm>
          <a:prstGeom prst="rect">
            <a:avLst/>
          </a:prstGeom>
          <a:noFill/>
        </p:spPr>
        <p:txBody>
          <a:bodyPr wrap="square" rtlCol="0">
            <a:spAutoFit/>
          </a:bodyPr>
          <a:lstStyle/>
          <a:p>
            <a:pPr indent="457200">
              <a:lnSpc>
                <a:spcPct val="200000"/>
              </a:lnSpc>
              <a:spcBef>
                <a:spcPts val="600"/>
              </a:spcBef>
              <a:spcAft>
                <a:spcPts val="600"/>
              </a:spcAf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按</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MODE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键使变频器进入参数设定模式：旋动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M</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旋钮，选择参数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Pr.79</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SET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键确定之；然后再旋动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M</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旋钮选择</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SET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键确定之。此时参数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P.79</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和设定值</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闪烁，表明</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Pr.79= 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设定</a:t>
            </a:r>
            <a:r>
              <a:rPr lang="zh-CN"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完成</a:t>
            </a:r>
            <a:r>
              <a:rPr lang="zh-CN" altLang="en-US" kern="100" dirty="0">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1" name="矩形 10"/>
          <p:cNvSpPr/>
          <p:nvPr/>
        </p:nvSpPr>
        <p:spPr>
          <a:xfrm>
            <a:off x="702934" y="897372"/>
            <a:ext cx="1954381" cy="348813"/>
          </a:xfrm>
          <a:prstGeom prst="rect">
            <a:avLst/>
          </a:prstGeom>
        </p:spPr>
        <p:txBody>
          <a:bodyPr wrap="none">
            <a:spAutoFit/>
          </a:bodyPr>
          <a:lstStyle/>
          <a:p>
            <a:pPr indent="266700" algn="just">
              <a:lnSpc>
                <a:spcPts val="2000"/>
              </a:lnSpc>
              <a:spcAft>
                <a:spcPts val="0"/>
              </a:spcAft>
            </a:pP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）监视器模式</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8" name="图片 17" descr="C:\Users\407_5\AppData\Roaming\Tencent\Users\532440458\QQ\WinTemp\RichOle\U701@@Z2EA8O1NOV7GM50CD.png"/>
          <p:cNvPicPr/>
          <p:nvPr/>
        </p:nvPicPr>
        <p:blipFill>
          <a:blip r:embed="rId4">
            <a:extLst>
              <a:ext uri="{28A0092B-C50C-407E-A947-70E740481C1C}">
                <a14:useLocalDpi xmlns:a14="http://schemas.microsoft.com/office/drawing/2010/main" val="0"/>
              </a:ext>
            </a:extLst>
          </a:blip>
          <a:srcRect/>
          <a:stretch>
            <a:fillRect/>
          </a:stretch>
        </p:blipFill>
        <p:spPr bwMode="auto">
          <a:xfrm>
            <a:off x="1052196" y="1601559"/>
            <a:ext cx="8253169" cy="818912"/>
          </a:xfrm>
          <a:prstGeom prst="rect">
            <a:avLst/>
          </a:prstGeom>
          <a:noFill/>
          <a:ln>
            <a:noFill/>
          </a:ln>
        </p:spPr>
      </p:pic>
      <p:sp>
        <p:nvSpPr>
          <p:cNvPr id="12" name="矩形 11"/>
          <p:cNvSpPr/>
          <p:nvPr/>
        </p:nvSpPr>
        <p:spPr>
          <a:xfrm>
            <a:off x="702934" y="2652440"/>
            <a:ext cx="2185214" cy="348813"/>
          </a:xfrm>
          <a:prstGeom prst="rect">
            <a:avLst/>
          </a:prstGeom>
        </p:spPr>
        <p:txBody>
          <a:bodyPr wrap="none">
            <a:spAutoFit/>
          </a:bodyPr>
          <a:lstStyle/>
          <a:p>
            <a:pPr indent="266700" algn="just">
              <a:lnSpc>
                <a:spcPts val="2000"/>
              </a:lnSpc>
              <a:spcAft>
                <a:spcPts val="0"/>
              </a:spcAft>
            </a:pP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）参数设定模式</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9" name="TextBox 8"/>
          <p:cNvSpPr txBox="1"/>
          <p:nvPr/>
        </p:nvSpPr>
        <p:spPr>
          <a:xfrm>
            <a:off x="915375" y="186109"/>
            <a:ext cx="4386241" cy="338554"/>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交</a:t>
            </a:r>
            <a:r>
              <a:rPr lang="zh-CN" altLang="zh-CN" sz="1600" b="1" dirty="0">
                <a:solidFill>
                  <a:schemeClr val="bg1"/>
                </a:solidFill>
                <a:latin typeface="微软雅黑" pitchFamily="34" charset="-122"/>
                <a:ea typeface="微软雅黑" pitchFamily="34" charset="-122"/>
              </a:rPr>
              <a:t>直流传动</a:t>
            </a:r>
            <a:r>
              <a:rPr lang="zh-CN" altLang="zh-CN" sz="1600" b="1" dirty="0" smtClean="0">
                <a:solidFill>
                  <a:schemeClr val="bg1"/>
                </a:solidFill>
                <a:latin typeface="微软雅黑" pitchFamily="34" charset="-122"/>
                <a:ea typeface="微软雅黑" pitchFamily="34" charset="-122"/>
              </a:rPr>
              <a:t>系统安装</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174217195"/>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2" name="文本框 1">
            <a:extLst>
              <a:ext uri="{FF2B5EF4-FFF2-40B4-BE49-F238E27FC236}">
                <a16:creationId xmlns:a16="http://schemas.microsoft.com/office/drawing/2014/main" xmlns="" id="{F71328DF-DFB3-439A-BEA1-B40DA6DEC9F8}"/>
              </a:ext>
            </a:extLst>
          </p:cNvPr>
          <p:cNvSpPr txBox="1"/>
          <p:nvPr/>
        </p:nvSpPr>
        <p:spPr>
          <a:xfrm>
            <a:off x="1103632" y="3337560"/>
            <a:ext cx="9432924" cy="677108"/>
          </a:xfrm>
          <a:prstGeom prst="rect">
            <a:avLst/>
          </a:prstGeom>
          <a:noFill/>
        </p:spPr>
        <p:txBody>
          <a:bodyPr wrap="square" rtlCol="0">
            <a:spAutoFit/>
          </a:bodyPr>
          <a:lstStyle/>
          <a:p>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 </a:t>
            </a:r>
          </a:p>
          <a:p>
            <a:endParaRPr lang="zh-CN" altLang="en-US" dirty="0"/>
          </a:p>
        </p:txBody>
      </p:sp>
      <p:pic>
        <p:nvPicPr>
          <p:cNvPr id="20" name="图片 19">
            <a:extLst>
              <a:ext uri="{FF2B5EF4-FFF2-40B4-BE49-F238E27FC236}">
                <a16:creationId xmlns:a16="http://schemas.microsoft.com/office/drawing/2014/main" xmlns="" id="{660CE512-B192-44AD-BE70-BD15E8F5BE39}"/>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635039" y="918915"/>
            <a:ext cx="7208208" cy="5508779"/>
          </a:xfrm>
          <a:prstGeom prst="rect">
            <a:avLst/>
          </a:prstGeom>
          <a:noFill/>
          <a:ln>
            <a:noFill/>
          </a:ln>
        </p:spPr>
      </p:pic>
      <p:sp>
        <p:nvSpPr>
          <p:cNvPr id="13" name="TextBox 8"/>
          <p:cNvSpPr txBox="1"/>
          <p:nvPr/>
        </p:nvSpPr>
        <p:spPr>
          <a:xfrm>
            <a:off x="915375" y="186109"/>
            <a:ext cx="4386241" cy="338554"/>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交</a:t>
            </a:r>
            <a:r>
              <a:rPr lang="zh-CN" altLang="zh-CN" sz="1600" b="1" dirty="0">
                <a:solidFill>
                  <a:schemeClr val="bg1"/>
                </a:solidFill>
                <a:latin typeface="微软雅黑" pitchFamily="34" charset="-122"/>
                <a:ea typeface="微软雅黑" pitchFamily="34" charset="-122"/>
              </a:rPr>
              <a:t>直流传动</a:t>
            </a:r>
            <a:r>
              <a:rPr lang="zh-CN" altLang="zh-CN" sz="1600" b="1" dirty="0" smtClean="0">
                <a:solidFill>
                  <a:schemeClr val="bg1"/>
                </a:solidFill>
                <a:latin typeface="微软雅黑" pitchFamily="34" charset="-122"/>
                <a:ea typeface="微软雅黑" pitchFamily="34" charset="-122"/>
              </a:rPr>
              <a:t>系统安装</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445130493"/>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9" name="文本框 18">
            <a:extLst>
              <a:ext uri="{FF2B5EF4-FFF2-40B4-BE49-F238E27FC236}">
                <a16:creationId xmlns:a16="http://schemas.microsoft.com/office/drawing/2014/main" xmlns="" id="{FFD6E78D-476D-4CB6-BB9D-57BDB852FA20}"/>
              </a:ext>
            </a:extLst>
          </p:cNvPr>
          <p:cNvSpPr txBox="1"/>
          <p:nvPr/>
        </p:nvSpPr>
        <p:spPr>
          <a:xfrm>
            <a:off x="702934" y="788893"/>
            <a:ext cx="11000104" cy="348813"/>
          </a:xfrm>
          <a:prstGeom prst="rect">
            <a:avLst/>
          </a:prstGeom>
          <a:noFill/>
        </p:spPr>
        <p:txBody>
          <a:bodyPr wrap="square">
            <a:spAutoFit/>
          </a:bodyPr>
          <a:lstStyle/>
          <a:p>
            <a:pPr indent="2667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② 参数清除</a:t>
            </a:r>
          </a:p>
        </p:txBody>
      </p:sp>
      <p:sp>
        <p:nvSpPr>
          <p:cNvPr id="2" name="文本框 1">
            <a:extLst>
              <a:ext uri="{FF2B5EF4-FFF2-40B4-BE49-F238E27FC236}">
                <a16:creationId xmlns:a16="http://schemas.microsoft.com/office/drawing/2014/main" xmlns="" id="{F71328DF-DFB3-439A-BEA1-B40DA6DEC9F8}"/>
              </a:ext>
            </a:extLst>
          </p:cNvPr>
          <p:cNvSpPr txBox="1"/>
          <p:nvPr/>
        </p:nvSpPr>
        <p:spPr>
          <a:xfrm>
            <a:off x="2138047" y="6629400"/>
            <a:ext cx="9432924" cy="400110"/>
          </a:xfrm>
          <a:prstGeom prst="rect">
            <a:avLst/>
          </a:prstGeom>
          <a:noFill/>
        </p:spPr>
        <p:txBody>
          <a:bodyPr wrap="square" rtlCol="0">
            <a:spAutoFit/>
          </a:bodyPr>
          <a:lstStyle/>
          <a:p>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altLang="en-US" dirty="0"/>
          </a:p>
        </p:txBody>
      </p:sp>
      <p:sp>
        <p:nvSpPr>
          <p:cNvPr id="11" name="Rectangle 2">
            <a:extLst>
              <a:ext uri="{FF2B5EF4-FFF2-40B4-BE49-F238E27FC236}">
                <a16:creationId xmlns:a16="http://schemas.microsoft.com/office/drawing/2014/main" xmlns="" id="{39CAAA57-DDDB-40A3-B2CF-63968B2A7330}"/>
              </a:ext>
            </a:extLst>
          </p:cNvPr>
          <p:cNvSpPr>
            <a:spLocks noChangeArrowheads="1"/>
          </p:cNvSpPr>
          <p:nvPr/>
        </p:nvSpPr>
        <p:spPr bwMode="auto">
          <a:xfrm>
            <a:off x="490494" y="1210032"/>
            <a:ext cx="10526654" cy="13388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1270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457200" algn="l" defTabSz="914400" rtl="0" eaLnBrk="0" fontAlgn="base" latinLnBrk="0" hangingPunct="0">
              <a:lnSpc>
                <a:spcPct val="150000"/>
              </a:lnSpc>
              <a:spcBef>
                <a:spcPts val="600"/>
              </a:spcBef>
              <a:spcAft>
                <a:spcPts val="600"/>
              </a:spcAft>
              <a:buClrTx/>
              <a:buSzTx/>
              <a:buFontTx/>
              <a:buNone/>
              <a:tabLst/>
            </a:pPr>
            <a:r>
              <a:rPr kumimoji="0" lang="zh-CN" altLang="zh-CN"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在参数设定模式下，还可进行参数的清除。在参数设定模式下旋转</a:t>
            </a:r>
            <a:r>
              <a:rPr kumimoji="0" lang="en-US" altLang="zh-CN"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M</a:t>
            </a:r>
            <a:r>
              <a:rPr kumimoji="0" lang="zh-CN" altLang="en-US"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旋钮直至显示</a:t>
            </a:r>
            <a:r>
              <a:rPr kumimoji="0" lang="en-US" altLang="zh-CN"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Pr.CL</a:t>
            </a:r>
            <a:r>
              <a:rPr kumimoji="0" lang="zh-CN" altLang="en-US"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，可进行参数清除，旋转</a:t>
            </a:r>
            <a:r>
              <a:rPr kumimoji="0" lang="en-US" altLang="zh-CN"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M</a:t>
            </a:r>
            <a:r>
              <a:rPr kumimoji="0" lang="zh-CN" altLang="en-US"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旋钮直至显示</a:t>
            </a:r>
            <a:r>
              <a:rPr kumimoji="0" lang="en-US" altLang="zh-CN"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ALLC</a:t>
            </a:r>
            <a:r>
              <a:rPr kumimoji="0" lang="zh-CN" altLang="en-US"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，可进行参数全部清除，旋转</a:t>
            </a:r>
            <a:r>
              <a:rPr kumimoji="0" lang="en-US" altLang="zh-CN"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M</a:t>
            </a:r>
            <a:r>
              <a:rPr kumimoji="0" lang="zh-CN" altLang="en-US"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旋钮直至显示</a:t>
            </a:r>
            <a:r>
              <a:rPr kumimoji="0" lang="en-US" altLang="zh-CN"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Er.LC</a:t>
            </a:r>
            <a:r>
              <a:rPr kumimoji="0" lang="zh-CN" altLang="en-US"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，可进行报警履历清除，旋转</a:t>
            </a:r>
            <a:r>
              <a:rPr kumimoji="0" lang="en-US" altLang="zh-CN"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M</a:t>
            </a:r>
            <a:r>
              <a:rPr kumimoji="0" lang="zh-CN" altLang="en-US"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旋钮直至显示</a:t>
            </a:r>
            <a:r>
              <a:rPr kumimoji="0" lang="en-US" altLang="zh-CN"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Pr.CH</a:t>
            </a:r>
            <a:r>
              <a:rPr kumimoji="0" lang="zh-CN" altLang="en-US"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，为初始值变更清单</a:t>
            </a:r>
            <a:r>
              <a:rPr kumimoji="0" lang="zh-CN" altLang="en-US"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endParaRPr kumimoji="0" lang="zh-CN" altLang="en-US" b="0" i="0" u="none" strike="noStrike" cap="none" normalizeH="0" baseline="0" dirty="0">
              <a:ln>
                <a:noFill/>
              </a:ln>
              <a:solidFill>
                <a:schemeClr val="tx1"/>
              </a:solidFill>
              <a:effectLst/>
            </a:endParaRPr>
          </a:p>
        </p:txBody>
      </p:sp>
      <p:pic>
        <p:nvPicPr>
          <p:cNvPr id="17409" name="图片 50194">
            <a:extLst>
              <a:ext uri="{FF2B5EF4-FFF2-40B4-BE49-F238E27FC236}">
                <a16:creationId xmlns:a16="http://schemas.microsoft.com/office/drawing/2014/main" xmlns="" id="{12360507-92AF-4E81-8360-529455986D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96017" y="2621186"/>
            <a:ext cx="8413938" cy="1208958"/>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a:off x="702934" y="3936962"/>
            <a:ext cx="1723549" cy="348813"/>
          </a:xfrm>
          <a:prstGeom prst="rect">
            <a:avLst/>
          </a:prstGeom>
        </p:spPr>
        <p:txBody>
          <a:bodyPr wrap="none">
            <a:spAutoFit/>
          </a:bodyPr>
          <a:lstStyle/>
          <a:p>
            <a:pPr indent="266700" algn="just">
              <a:lnSpc>
                <a:spcPts val="2000"/>
              </a:lnSpc>
              <a:spcAft>
                <a:spcPts val="0"/>
              </a:spcAft>
            </a:pP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6</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）报警履历</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5" name="矩形 14"/>
          <p:cNvSpPr/>
          <p:nvPr/>
        </p:nvSpPr>
        <p:spPr>
          <a:xfrm>
            <a:off x="490494" y="4387627"/>
            <a:ext cx="10475930" cy="1338828"/>
          </a:xfrm>
          <a:prstGeom prst="rect">
            <a:avLst/>
          </a:prstGeom>
        </p:spPr>
        <p:txBody>
          <a:bodyPr wrap="square">
            <a:spAutoFit/>
          </a:bodyPr>
          <a:lstStyle/>
          <a:p>
            <a:pPr indent="457200">
              <a:lnSpc>
                <a:spcPct val="150000"/>
              </a:lnSpc>
            </a:pPr>
            <a:r>
              <a:rPr lang="zh-CN" altLang="zh-CN" dirty="0">
                <a:latin typeface="Times New Roman" panose="02020603050405020304" pitchFamily="18" charset="0"/>
                <a:ea typeface="宋体" panose="02010600030101010101" pitchFamily="2" charset="-122"/>
                <a:cs typeface="Times New Roman" panose="02020603050405020304" pitchFamily="18" charset="0"/>
              </a:rPr>
              <a:t>报警显示可显示过去</a:t>
            </a:r>
            <a:r>
              <a:rPr lang="en-US" altLang="zh-CN" dirty="0">
                <a:latin typeface="Times New Roman" panose="02020603050405020304" pitchFamily="18" charset="0"/>
                <a:ea typeface="宋体" panose="02010600030101010101" pitchFamily="2" charset="-122"/>
              </a:rPr>
              <a:t>8</a:t>
            </a:r>
            <a:r>
              <a:rPr lang="zh-CN" altLang="zh-CN" dirty="0">
                <a:latin typeface="Times New Roman" panose="02020603050405020304" pitchFamily="18" charset="0"/>
                <a:ea typeface="宋体" panose="02010600030101010101" pitchFamily="2" charset="-122"/>
                <a:cs typeface="Times New Roman" panose="02020603050405020304" pitchFamily="18" charset="0"/>
              </a:rPr>
              <a:t>次的报警内容，最新一次的报警历史带有</a:t>
            </a:r>
            <a:r>
              <a:rPr lang="en-US" altLang="zh-CN" dirty="0" smtClean="0">
                <a:latin typeface="Times New Roman" panose="02020603050405020304" pitchFamily="18" charset="0"/>
                <a:ea typeface="宋体" panose="02010600030101010101" pitchFamily="2" charset="-122"/>
              </a:rPr>
              <a:t>“.”</a:t>
            </a:r>
            <a:r>
              <a:rPr lang="zh-CN" altLang="zh-CN" dirty="0">
                <a:latin typeface="Times New Roman" panose="02020603050405020304" pitchFamily="18" charset="0"/>
                <a:ea typeface="宋体" panose="02010600030101010101" pitchFamily="2" charset="-122"/>
                <a:cs typeface="Times New Roman" panose="02020603050405020304" pitchFamily="18" charset="0"/>
              </a:rPr>
              <a:t>符号。无报警履历显示</a:t>
            </a:r>
            <a:r>
              <a:rPr lang="zh-CN" altLang="zh-CN" dirty="0">
                <a:ea typeface="Times New Roman" panose="02020603050405020304" pitchFamily="18" charset="0"/>
              </a:rPr>
              <a:t> </a:t>
            </a:r>
            <a:r>
              <a:rPr lang="en-US" altLang="zh-CN" dirty="0" smtClean="0">
                <a:ea typeface="Times New Roman" panose="02020603050405020304" pitchFamily="18" charset="0"/>
              </a:rPr>
              <a:t>       </a:t>
            </a:r>
            <a:r>
              <a:rPr lang="zh-CN" altLang="zh-CN"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宋体" panose="02010600030101010101" pitchFamily="2" charset="-122"/>
                <a:cs typeface="Times New Roman" panose="02020603050405020304" pitchFamily="18" charset="0"/>
              </a:rPr>
              <a:t>在报警显示时，每按一次</a:t>
            </a:r>
            <a:r>
              <a:rPr lang="en-US" altLang="zh-CN" dirty="0">
                <a:latin typeface="Times New Roman" panose="02020603050405020304" pitchFamily="18" charset="0"/>
                <a:ea typeface="宋体" panose="02010600030101010101" pitchFamily="2" charset="-122"/>
              </a:rPr>
              <a:t>SET</a:t>
            </a:r>
            <a:r>
              <a:rPr lang="zh-CN" altLang="zh-CN" dirty="0">
                <a:latin typeface="Times New Roman" panose="02020603050405020304" pitchFamily="18" charset="0"/>
                <a:ea typeface="宋体" panose="02010600030101010101" pitchFamily="2" charset="-122"/>
                <a:cs typeface="Times New Roman" panose="02020603050405020304" pitchFamily="18" charset="0"/>
              </a:rPr>
              <a:t>键，报警显示将按照发生报警时的输出频率</a:t>
            </a:r>
            <a:r>
              <a:rPr lang="en-US" altLang="zh-CN" dirty="0">
                <a:latin typeface="Times New Roman" panose="02020603050405020304" pitchFamily="18" charset="0"/>
                <a:ea typeface="宋体" panose="02010600030101010101" pitchFamily="2" charset="-122"/>
              </a:rPr>
              <a:t>→</a:t>
            </a:r>
            <a:r>
              <a:rPr lang="zh-CN" altLang="zh-CN" dirty="0">
                <a:latin typeface="Times New Roman" panose="02020603050405020304" pitchFamily="18" charset="0"/>
                <a:ea typeface="宋体" panose="02010600030101010101" pitchFamily="2" charset="-122"/>
                <a:cs typeface="Times New Roman" panose="02020603050405020304" pitchFamily="18" charset="0"/>
              </a:rPr>
              <a:t>输出电流</a:t>
            </a:r>
            <a:r>
              <a:rPr lang="en-US" altLang="zh-CN" dirty="0">
                <a:latin typeface="Times New Roman" panose="02020603050405020304" pitchFamily="18" charset="0"/>
                <a:ea typeface="宋体" panose="02010600030101010101" pitchFamily="2" charset="-122"/>
              </a:rPr>
              <a:t>→</a:t>
            </a:r>
            <a:r>
              <a:rPr lang="zh-CN" altLang="zh-CN" dirty="0">
                <a:latin typeface="Times New Roman" panose="02020603050405020304" pitchFamily="18" charset="0"/>
                <a:ea typeface="宋体" panose="02010600030101010101" pitchFamily="2" charset="-122"/>
                <a:cs typeface="Times New Roman" panose="02020603050405020304" pitchFamily="18" charset="0"/>
              </a:rPr>
              <a:t>输出电压</a:t>
            </a:r>
            <a:r>
              <a:rPr lang="en-US" altLang="zh-CN" dirty="0">
                <a:latin typeface="Times New Roman" panose="02020603050405020304" pitchFamily="18" charset="0"/>
                <a:ea typeface="宋体" panose="02010600030101010101" pitchFamily="2" charset="-122"/>
              </a:rPr>
              <a:t>→</a:t>
            </a:r>
            <a:r>
              <a:rPr lang="zh-CN" altLang="zh-CN" dirty="0">
                <a:latin typeface="Times New Roman" panose="02020603050405020304" pitchFamily="18" charset="0"/>
                <a:ea typeface="宋体" panose="02010600030101010101" pitchFamily="2" charset="-122"/>
                <a:cs typeface="Times New Roman" panose="02020603050405020304" pitchFamily="18" charset="0"/>
              </a:rPr>
              <a:t>通电时间的顺序切换显示。按下</a:t>
            </a:r>
            <a:r>
              <a:rPr lang="en-US" altLang="zh-CN" dirty="0">
                <a:latin typeface="Times New Roman" panose="02020603050405020304" pitchFamily="18" charset="0"/>
                <a:ea typeface="宋体" panose="02010600030101010101" pitchFamily="2" charset="-122"/>
              </a:rPr>
              <a:t>M</a:t>
            </a:r>
            <a:r>
              <a:rPr lang="zh-CN" altLang="zh-CN" dirty="0">
                <a:latin typeface="Times New Roman" panose="02020603050405020304" pitchFamily="18" charset="0"/>
                <a:ea typeface="宋体" panose="02010600030101010101" pitchFamily="2" charset="-122"/>
                <a:cs typeface="Times New Roman" panose="02020603050405020304" pitchFamily="18" charset="0"/>
              </a:rPr>
              <a:t>旋钮将显示此报警在以往</a:t>
            </a:r>
            <a:r>
              <a:rPr lang="en-US" altLang="zh-CN" dirty="0">
                <a:latin typeface="Times New Roman" panose="02020603050405020304" pitchFamily="18" charset="0"/>
                <a:ea typeface="宋体" panose="02010600030101010101" pitchFamily="2" charset="-122"/>
              </a:rPr>
              <a:t>8</a:t>
            </a:r>
            <a:r>
              <a:rPr lang="zh-CN" altLang="zh-CN" dirty="0">
                <a:latin typeface="Times New Roman" panose="02020603050405020304" pitchFamily="18" charset="0"/>
                <a:ea typeface="宋体" panose="02010600030101010101" pitchFamily="2" charset="-122"/>
                <a:cs typeface="Times New Roman" panose="02020603050405020304" pitchFamily="18" charset="0"/>
              </a:rPr>
              <a:t>次报警履历中的顺序。</a:t>
            </a:r>
            <a:endParaRPr lang="zh-CN" altLang="en-US" dirty="0"/>
          </a:p>
        </p:txBody>
      </p:sp>
      <p:pic>
        <p:nvPicPr>
          <p:cNvPr id="20" name="图片 19" descr="C:\Users\407_5\AppData\Roaming\Tencent\Users\532440458\QQ\WinTemp\RichOle\%SP12}ERP`~`ME2C4O(2H4N.png"/>
          <p:cNvPicPr/>
          <p:nvPr/>
        </p:nvPicPr>
        <p:blipFill>
          <a:blip r:embed="rId4">
            <a:extLst>
              <a:ext uri="{28A0092B-C50C-407E-A947-70E740481C1C}">
                <a14:useLocalDpi xmlns:a14="http://schemas.microsoft.com/office/drawing/2010/main" val="0"/>
              </a:ext>
            </a:extLst>
          </a:blip>
          <a:srcRect/>
          <a:stretch>
            <a:fillRect/>
          </a:stretch>
        </p:blipFill>
        <p:spPr bwMode="auto">
          <a:xfrm>
            <a:off x="9938275" y="4501804"/>
            <a:ext cx="591185" cy="241300"/>
          </a:xfrm>
          <a:prstGeom prst="rect">
            <a:avLst/>
          </a:prstGeom>
          <a:noFill/>
          <a:ln>
            <a:noFill/>
          </a:ln>
        </p:spPr>
      </p:pic>
      <p:sp>
        <p:nvSpPr>
          <p:cNvPr id="17" name="TextBox 8"/>
          <p:cNvSpPr txBox="1"/>
          <p:nvPr/>
        </p:nvSpPr>
        <p:spPr>
          <a:xfrm>
            <a:off x="915375" y="186109"/>
            <a:ext cx="4386241" cy="338554"/>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交</a:t>
            </a:r>
            <a:r>
              <a:rPr lang="zh-CN" altLang="zh-CN" sz="1600" b="1" dirty="0">
                <a:solidFill>
                  <a:schemeClr val="bg1"/>
                </a:solidFill>
                <a:latin typeface="微软雅黑" pitchFamily="34" charset="-122"/>
                <a:ea typeface="微软雅黑" pitchFamily="34" charset="-122"/>
              </a:rPr>
              <a:t>直流传动</a:t>
            </a:r>
            <a:r>
              <a:rPr lang="zh-CN" altLang="zh-CN" sz="1600" b="1" dirty="0" smtClean="0">
                <a:solidFill>
                  <a:schemeClr val="bg1"/>
                </a:solidFill>
                <a:latin typeface="微软雅黑" pitchFamily="34" charset="-122"/>
                <a:ea typeface="微软雅黑" pitchFamily="34" charset="-122"/>
              </a:rPr>
              <a:t>系统安装</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219935078"/>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9" name="文本框 18">
            <a:extLst>
              <a:ext uri="{FF2B5EF4-FFF2-40B4-BE49-F238E27FC236}">
                <a16:creationId xmlns:a16="http://schemas.microsoft.com/office/drawing/2014/main" xmlns="" id="{FFD6E78D-476D-4CB6-BB9D-57BDB852FA20}"/>
              </a:ext>
            </a:extLst>
          </p:cNvPr>
          <p:cNvSpPr txBox="1"/>
          <p:nvPr/>
        </p:nvSpPr>
        <p:spPr>
          <a:xfrm>
            <a:off x="712401" y="1315998"/>
            <a:ext cx="11000104" cy="348813"/>
          </a:xfrm>
          <a:prstGeom prst="rect">
            <a:avLst/>
          </a:prstGeom>
          <a:noFill/>
        </p:spPr>
        <p:txBody>
          <a:bodyPr wrap="square">
            <a:spAutoFit/>
          </a:bodyPr>
          <a:lstStyle/>
          <a:p>
            <a:pPr indent="2667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运行模式选择，如表</a:t>
            </a:r>
            <a:r>
              <a:rPr lang="en-US"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5-1-4</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graphicFrame>
        <p:nvGraphicFramePr>
          <p:cNvPr id="2" name="表格 1">
            <a:extLst>
              <a:ext uri="{FF2B5EF4-FFF2-40B4-BE49-F238E27FC236}">
                <a16:creationId xmlns:a16="http://schemas.microsoft.com/office/drawing/2014/main" xmlns="" id="{1BA99DE6-37C6-4A02-91A9-AAB5A086300D}"/>
              </a:ext>
            </a:extLst>
          </p:cNvPr>
          <p:cNvGraphicFramePr>
            <a:graphicFrameLocks noGrp="1"/>
          </p:cNvGraphicFramePr>
          <p:nvPr>
            <p:extLst>
              <p:ext uri="{D42A27DB-BD31-4B8C-83A1-F6EECF244321}">
                <p14:modId xmlns:p14="http://schemas.microsoft.com/office/powerpoint/2010/main" val="2183787514"/>
              </p:ext>
            </p:extLst>
          </p:nvPr>
        </p:nvGraphicFramePr>
        <p:xfrm>
          <a:off x="1276725" y="1784667"/>
          <a:ext cx="10287746" cy="4325482"/>
        </p:xfrm>
        <a:graphic>
          <a:graphicData uri="http://schemas.openxmlformats.org/drawingml/2006/table">
            <a:tbl>
              <a:tblPr>
                <a:tableStyleId>{5940675A-B579-460E-94D1-54222C63F5DA}</a:tableStyleId>
              </a:tblPr>
              <a:tblGrid>
                <a:gridCol w="1033808">
                  <a:extLst>
                    <a:ext uri="{9D8B030D-6E8A-4147-A177-3AD203B41FA5}">
                      <a16:colId xmlns:a16="http://schemas.microsoft.com/office/drawing/2014/main" xmlns="" val="1602341127"/>
                    </a:ext>
                  </a:extLst>
                </a:gridCol>
                <a:gridCol w="9253938">
                  <a:extLst>
                    <a:ext uri="{9D8B030D-6E8A-4147-A177-3AD203B41FA5}">
                      <a16:colId xmlns:a16="http://schemas.microsoft.com/office/drawing/2014/main" xmlns="" val="2961603015"/>
                    </a:ext>
                  </a:extLst>
                </a:gridCol>
              </a:tblGrid>
              <a:tr h="747473">
                <a:tc>
                  <a:txBody>
                    <a:bodyPr/>
                    <a:lstStyle/>
                    <a:p>
                      <a:pPr indent="127000" algn="ctr">
                        <a:lnSpc>
                          <a:spcPts val="2000"/>
                        </a:lnSpc>
                      </a:pPr>
                      <a:r>
                        <a:rPr lang="zh-CN" sz="1600" kern="100" dirty="0">
                          <a:effectLst/>
                        </a:rPr>
                        <a:t>设定值</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266700" algn="ctr">
                        <a:lnSpc>
                          <a:spcPts val="2000"/>
                        </a:lnSpc>
                      </a:pPr>
                      <a:r>
                        <a:rPr lang="zh-CN" sz="1600" kern="100" dirty="0">
                          <a:effectLst/>
                        </a:rPr>
                        <a:t>内</a:t>
                      </a:r>
                      <a:r>
                        <a:rPr lang="en-US" sz="1600" kern="100" dirty="0">
                          <a:effectLst/>
                        </a:rPr>
                        <a:t>    </a:t>
                      </a:r>
                      <a:r>
                        <a:rPr lang="zh-CN" sz="1600" kern="100" dirty="0">
                          <a:effectLst/>
                        </a:rPr>
                        <a:t>容</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anchor="ctr"/>
                </a:tc>
                <a:extLst>
                  <a:ext uri="{0D108BD9-81ED-4DB2-BD59-A6C34878D82A}">
                    <a16:rowId xmlns:a16="http://schemas.microsoft.com/office/drawing/2014/main" xmlns="" val="3751392218"/>
                  </a:ext>
                </a:extLst>
              </a:tr>
              <a:tr h="602114">
                <a:tc>
                  <a:txBody>
                    <a:bodyPr/>
                    <a:lstStyle/>
                    <a:p>
                      <a:pPr indent="127000" algn="ctr">
                        <a:lnSpc>
                          <a:spcPts val="2000"/>
                        </a:lnSpc>
                      </a:pPr>
                      <a:r>
                        <a:rPr lang="en-US" sz="1600" kern="100">
                          <a:effectLst/>
                        </a:rPr>
                        <a:t>0</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0" algn="l">
                        <a:lnSpc>
                          <a:spcPts val="2000"/>
                        </a:lnSpc>
                      </a:pPr>
                      <a:r>
                        <a:rPr lang="zh-CN" sz="1600" kern="100" dirty="0">
                          <a:effectLst/>
                        </a:rPr>
                        <a:t>外部</a:t>
                      </a:r>
                      <a:r>
                        <a:rPr lang="en-US" sz="1600" kern="100" dirty="0">
                          <a:effectLst/>
                        </a:rPr>
                        <a:t>/PU</a:t>
                      </a:r>
                      <a:r>
                        <a:rPr lang="zh-CN" sz="1600" kern="100" dirty="0">
                          <a:effectLst/>
                        </a:rPr>
                        <a:t>切换模式，通过</a:t>
                      </a:r>
                      <a:r>
                        <a:rPr lang="en-US" sz="1600" kern="100" dirty="0">
                          <a:effectLst/>
                        </a:rPr>
                        <a:t>PU/EXT</a:t>
                      </a:r>
                      <a:r>
                        <a:rPr lang="zh-CN" sz="1600" kern="100" dirty="0">
                          <a:effectLst/>
                        </a:rPr>
                        <a:t>键可切换</a:t>
                      </a:r>
                      <a:r>
                        <a:rPr lang="en-US" sz="1600" kern="100" dirty="0">
                          <a:effectLst/>
                        </a:rPr>
                        <a:t>PU</a:t>
                      </a:r>
                      <a:r>
                        <a:rPr lang="zh-CN" sz="1600" kern="100" dirty="0">
                          <a:effectLst/>
                        </a:rPr>
                        <a:t>与外部运行模式。</a:t>
                      </a:r>
                    </a:p>
                    <a:p>
                      <a:pPr indent="0" algn="l">
                        <a:lnSpc>
                          <a:spcPts val="2000"/>
                        </a:lnSpc>
                      </a:pPr>
                      <a:r>
                        <a:rPr lang="zh-CN" sz="1600" kern="100" dirty="0">
                          <a:effectLst/>
                        </a:rPr>
                        <a:t>注意：接通电源时为外部运行模式</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anchor="ctr"/>
                </a:tc>
                <a:extLst>
                  <a:ext uri="{0D108BD9-81ED-4DB2-BD59-A6C34878D82A}">
                    <a16:rowId xmlns:a16="http://schemas.microsoft.com/office/drawing/2014/main" xmlns="" val="1096739552"/>
                  </a:ext>
                </a:extLst>
              </a:tr>
              <a:tr h="415225">
                <a:tc>
                  <a:txBody>
                    <a:bodyPr/>
                    <a:lstStyle/>
                    <a:p>
                      <a:pPr indent="127000" algn="ctr">
                        <a:lnSpc>
                          <a:spcPts val="2000"/>
                        </a:lnSpc>
                      </a:pPr>
                      <a:r>
                        <a:rPr lang="en-US" sz="1600" kern="100">
                          <a:effectLst/>
                        </a:rPr>
                        <a:t>1</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marL="0" indent="0" algn="l" defTabSz="914400" rtl="0" eaLnBrk="1" latinLnBrk="0" hangingPunct="1">
                        <a:lnSpc>
                          <a:spcPts val="2000"/>
                        </a:lnSpc>
                      </a:pPr>
                      <a:r>
                        <a:rPr lang="zh-CN" sz="1600" kern="100">
                          <a:solidFill>
                            <a:schemeClr val="tx1"/>
                          </a:solidFill>
                          <a:effectLst/>
                          <a:latin typeface="+mn-lt"/>
                          <a:ea typeface="+mn-ea"/>
                          <a:cs typeface="+mn-cs"/>
                        </a:rPr>
                        <a:t>固定为</a:t>
                      </a:r>
                      <a:r>
                        <a:rPr lang="en-US" sz="1600" kern="100">
                          <a:solidFill>
                            <a:schemeClr val="tx1"/>
                          </a:solidFill>
                          <a:effectLst/>
                          <a:latin typeface="+mn-lt"/>
                          <a:ea typeface="+mn-ea"/>
                          <a:cs typeface="+mn-cs"/>
                        </a:rPr>
                        <a:t>PU</a:t>
                      </a:r>
                      <a:r>
                        <a:rPr lang="zh-CN" sz="1600" kern="100">
                          <a:solidFill>
                            <a:schemeClr val="tx1"/>
                          </a:solidFill>
                          <a:effectLst/>
                          <a:latin typeface="+mn-lt"/>
                          <a:ea typeface="+mn-ea"/>
                          <a:cs typeface="+mn-cs"/>
                        </a:rPr>
                        <a:t>运行模式</a:t>
                      </a:r>
                    </a:p>
                  </a:txBody>
                  <a:tcPr anchor="ctr"/>
                </a:tc>
                <a:extLst>
                  <a:ext uri="{0D108BD9-81ED-4DB2-BD59-A6C34878D82A}">
                    <a16:rowId xmlns:a16="http://schemas.microsoft.com/office/drawing/2014/main" xmlns="" val="85583101"/>
                  </a:ext>
                </a:extLst>
              </a:tr>
              <a:tr h="415225">
                <a:tc>
                  <a:txBody>
                    <a:bodyPr/>
                    <a:lstStyle/>
                    <a:p>
                      <a:pPr indent="127000" algn="ctr">
                        <a:lnSpc>
                          <a:spcPts val="2000"/>
                        </a:lnSpc>
                      </a:pPr>
                      <a:r>
                        <a:rPr lang="en-US" sz="1600" kern="100">
                          <a:effectLst/>
                        </a:rPr>
                        <a:t>2</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marL="0" indent="0" algn="l" defTabSz="914400" rtl="0" eaLnBrk="1" latinLnBrk="0" hangingPunct="1">
                        <a:lnSpc>
                          <a:spcPts val="2000"/>
                        </a:lnSpc>
                      </a:pPr>
                      <a:r>
                        <a:rPr lang="zh-CN" sz="1600" kern="100" dirty="0">
                          <a:solidFill>
                            <a:schemeClr val="tx1"/>
                          </a:solidFill>
                          <a:effectLst/>
                          <a:latin typeface="+mn-lt"/>
                          <a:ea typeface="+mn-ea"/>
                          <a:cs typeface="+mn-cs"/>
                        </a:rPr>
                        <a:t>固定为外部运行模式，可以在外部、网络运行模式间切换运行</a:t>
                      </a:r>
                    </a:p>
                  </a:txBody>
                  <a:tcPr anchor="ctr"/>
                </a:tc>
                <a:extLst>
                  <a:ext uri="{0D108BD9-81ED-4DB2-BD59-A6C34878D82A}">
                    <a16:rowId xmlns:a16="http://schemas.microsoft.com/office/drawing/2014/main" xmlns="" val="4212383272"/>
                  </a:ext>
                </a:extLst>
              </a:tr>
              <a:tr h="851300">
                <a:tc>
                  <a:txBody>
                    <a:bodyPr/>
                    <a:lstStyle/>
                    <a:p>
                      <a:pPr indent="127000" algn="ctr">
                        <a:lnSpc>
                          <a:spcPts val="2000"/>
                        </a:lnSpc>
                      </a:pPr>
                      <a:r>
                        <a:rPr lang="en-US" sz="1600" kern="100">
                          <a:effectLst/>
                        </a:rPr>
                        <a:t>3</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marL="0" indent="0" algn="l" defTabSz="914400" rtl="0" eaLnBrk="1" latinLnBrk="0" hangingPunct="1">
                        <a:lnSpc>
                          <a:spcPts val="2000"/>
                        </a:lnSpc>
                      </a:pPr>
                      <a:r>
                        <a:rPr lang="zh-CN" sz="1600" kern="100" dirty="0">
                          <a:solidFill>
                            <a:schemeClr val="tx1"/>
                          </a:solidFill>
                          <a:effectLst/>
                          <a:latin typeface="+mn-lt"/>
                          <a:ea typeface="+mn-ea"/>
                          <a:cs typeface="+mn-cs"/>
                        </a:rPr>
                        <a:t>外部</a:t>
                      </a:r>
                      <a:r>
                        <a:rPr lang="en-US" sz="1600" kern="100" dirty="0">
                          <a:solidFill>
                            <a:schemeClr val="tx1"/>
                          </a:solidFill>
                          <a:effectLst/>
                          <a:latin typeface="+mn-lt"/>
                          <a:ea typeface="+mn-ea"/>
                          <a:cs typeface="+mn-cs"/>
                        </a:rPr>
                        <a:t>/PU</a:t>
                      </a:r>
                      <a:r>
                        <a:rPr lang="zh-CN" sz="1600" kern="100" dirty="0">
                          <a:solidFill>
                            <a:schemeClr val="tx1"/>
                          </a:solidFill>
                          <a:effectLst/>
                          <a:latin typeface="+mn-lt"/>
                          <a:ea typeface="+mn-ea"/>
                          <a:cs typeface="+mn-cs"/>
                        </a:rPr>
                        <a:t>组合运行模式</a:t>
                      </a:r>
                      <a:r>
                        <a:rPr lang="en-US" sz="1600" kern="100" dirty="0">
                          <a:solidFill>
                            <a:schemeClr val="tx1"/>
                          </a:solidFill>
                          <a:effectLst/>
                          <a:latin typeface="+mn-lt"/>
                          <a:ea typeface="+mn-ea"/>
                          <a:cs typeface="+mn-cs"/>
                        </a:rPr>
                        <a:t>1</a:t>
                      </a:r>
                      <a:r>
                        <a:rPr lang="zh-CN" sz="1600" kern="100" dirty="0">
                          <a:solidFill>
                            <a:schemeClr val="tx1"/>
                          </a:solidFill>
                          <a:effectLst/>
                          <a:latin typeface="+mn-lt"/>
                          <a:ea typeface="+mn-ea"/>
                          <a:cs typeface="+mn-cs"/>
                        </a:rPr>
                        <a:t>：用外部信号启动变频器，用操作面板或参数单元或外部输入信号（仅限多段速度设定）来设定频率</a:t>
                      </a:r>
                    </a:p>
                    <a:p>
                      <a:pPr marL="0" indent="0" algn="l" defTabSz="914400" rtl="0" eaLnBrk="1" latinLnBrk="0" hangingPunct="1">
                        <a:lnSpc>
                          <a:spcPts val="2000"/>
                        </a:lnSpc>
                      </a:pPr>
                      <a:r>
                        <a:rPr lang="zh-CN" sz="1600" kern="100" dirty="0">
                          <a:solidFill>
                            <a:schemeClr val="tx1"/>
                          </a:solidFill>
                          <a:effectLst/>
                          <a:latin typeface="+mn-lt"/>
                          <a:ea typeface="+mn-ea"/>
                          <a:cs typeface="+mn-cs"/>
                        </a:rPr>
                        <a:t>外部</a:t>
                      </a:r>
                      <a:r>
                        <a:rPr lang="en-US" sz="1600" kern="100" dirty="0">
                          <a:solidFill>
                            <a:schemeClr val="tx1"/>
                          </a:solidFill>
                          <a:effectLst/>
                          <a:latin typeface="+mn-lt"/>
                          <a:ea typeface="+mn-ea"/>
                          <a:cs typeface="+mn-cs"/>
                        </a:rPr>
                        <a:t>/PU</a:t>
                      </a:r>
                      <a:r>
                        <a:rPr lang="zh-CN" sz="1600" kern="100" dirty="0">
                          <a:solidFill>
                            <a:schemeClr val="tx1"/>
                          </a:solidFill>
                          <a:effectLst/>
                          <a:latin typeface="+mn-lt"/>
                          <a:ea typeface="+mn-ea"/>
                          <a:cs typeface="+mn-cs"/>
                        </a:rPr>
                        <a:t>组合运行模式</a:t>
                      </a:r>
                      <a:r>
                        <a:rPr lang="en-US" sz="1600" kern="100" dirty="0">
                          <a:solidFill>
                            <a:schemeClr val="tx1"/>
                          </a:solidFill>
                          <a:effectLst/>
                          <a:latin typeface="+mn-lt"/>
                          <a:ea typeface="+mn-ea"/>
                          <a:cs typeface="+mn-cs"/>
                        </a:rPr>
                        <a:t>2</a:t>
                      </a:r>
                      <a:r>
                        <a:rPr lang="zh-CN" sz="1600" kern="100" dirty="0">
                          <a:solidFill>
                            <a:schemeClr val="tx1"/>
                          </a:solidFill>
                          <a:effectLst/>
                          <a:latin typeface="+mn-lt"/>
                          <a:ea typeface="+mn-ea"/>
                          <a:cs typeface="+mn-cs"/>
                        </a:rPr>
                        <a:t>：通过操作面板按键启动变频器，用外部信号调节变频器的频率</a:t>
                      </a:r>
                    </a:p>
                  </a:txBody>
                  <a:tcPr anchor="ctr"/>
                </a:tc>
                <a:extLst>
                  <a:ext uri="{0D108BD9-81ED-4DB2-BD59-A6C34878D82A}">
                    <a16:rowId xmlns:a16="http://schemas.microsoft.com/office/drawing/2014/main" xmlns="" val="4106626636"/>
                  </a:ext>
                </a:extLst>
              </a:tr>
              <a:tr h="438565">
                <a:tc>
                  <a:txBody>
                    <a:bodyPr/>
                    <a:lstStyle/>
                    <a:p>
                      <a:pPr indent="127000" algn="ctr">
                        <a:lnSpc>
                          <a:spcPts val="2000"/>
                        </a:lnSpc>
                      </a:pPr>
                      <a:r>
                        <a:rPr lang="en-US" sz="1600" kern="100">
                          <a:effectLst/>
                        </a:rPr>
                        <a:t>6</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marL="0" indent="0" algn="l" defTabSz="914400" rtl="0" eaLnBrk="1" latinLnBrk="0" hangingPunct="1">
                        <a:lnSpc>
                          <a:spcPts val="2000"/>
                        </a:lnSpc>
                      </a:pPr>
                      <a:r>
                        <a:rPr lang="zh-CN" sz="1600" kern="100" dirty="0">
                          <a:solidFill>
                            <a:schemeClr val="tx1"/>
                          </a:solidFill>
                          <a:effectLst/>
                          <a:latin typeface="+mn-lt"/>
                          <a:ea typeface="+mn-ea"/>
                          <a:cs typeface="+mn-cs"/>
                        </a:rPr>
                        <a:t>切换模式在保持运行状态的同时，进行</a:t>
                      </a:r>
                      <a:r>
                        <a:rPr lang="en-US" sz="1600" kern="100" dirty="0">
                          <a:solidFill>
                            <a:schemeClr val="tx1"/>
                          </a:solidFill>
                          <a:effectLst/>
                          <a:latin typeface="+mn-lt"/>
                          <a:ea typeface="+mn-ea"/>
                          <a:cs typeface="+mn-cs"/>
                        </a:rPr>
                        <a:t>PU</a:t>
                      </a:r>
                      <a:r>
                        <a:rPr lang="zh-CN" sz="1600" kern="100" dirty="0">
                          <a:solidFill>
                            <a:schemeClr val="tx1"/>
                          </a:solidFill>
                          <a:effectLst/>
                          <a:latin typeface="+mn-lt"/>
                          <a:ea typeface="+mn-ea"/>
                          <a:cs typeface="+mn-cs"/>
                        </a:rPr>
                        <a:t>运行、外部运行、网络运行的切换</a:t>
                      </a:r>
                    </a:p>
                  </a:txBody>
                  <a:tcPr anchor="ctr"/>
                </a:tc>
                <a:extLst>
                  <a:ext uri="{0D108BD9-81ED-4DB2-BD59-A6C34878D82A}">
                    <a16:rowId xmlns:a16="http://schemas.microsoft.com/office/drawing/2014/main" xmlns="" val="3776883214"/>
                  </a:ext>
                </a:extLst>
              </a:tr>
              <a:tr h="851300">
                <a:tc>
                  <a:txBody>
                    <a:bodyPr/>
                    <a:lstStyle/>
                    <a:p>
                      <a:pPr indent="127000" algn="ctr">
                        <a:lnSpc>
                          <a:spcPts val="2000"/>
                        </a:lnSpc>
                      </a:pPr>
                      <a:r>
                        <a:rPr lang="en-US" sz="1600" kern="100" dirty="0">
                          <a:effectLst/>
                        </a:rPr>
                        <a:t>7</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marL="0" indent="0" algn="l" defTabSz="914400" rtl="0" eaLnBrk="1" latinLnBrk="0" hangingPunct="1">
                        <a:lnSpc>
                          <a:spcPts val="2000"/>
                        </a:lnSpc>
                      </a:pPr>
                      <a:r>
                        <a:rPr lang="zh-CN" sz="1600" kern="100" dirty="0">
                          <a:solidFill>
                            <a:schemeClr val="tx1"/>
                          </a:solidFill>
                          <a:effectLst/>
                          <a:latin typeface="+mn-lt"/>
                          <a:ea typeface="+mn-ea"/>
                          <a:cs typeface="+mn-cs"/>
                        </a:rPr>
                        <a:t>外部运行模式（</a:t>
                      </a:r>
                      <a:r>
                        <a:rPr lang="en-US" sz="1600" kern="100" dirty="0">
                          <a:solidFill>
                            <a:schemeClr val="tx1"/>
                          </a:solidFill>
                          <a:effectLst/>
                          <a:latin typeface="+mn-lt"/>
                          <a:ea typeface="+mn-ea"/>
                          <a:cs typeface="+mn-cs"/>
                        </a:rPr>
                        <a:t>PU</a:t>
                      </a:r>
                      <a:r>
                        <a:rPr lang="zh-CN" sz="1600" kern="100" dirty="0">
                          <a:solidFill>
                            <a:schemeClr val="tx1"/>
                          </a:solidFill>
                          <a:effectLst/>
                          <a:latin typeface="+mn-lt"/>
                          <a:ea typeface="+mn-ea"/>
                          <a:cs typeface="+mn-cs"/>
                        </a:rPr>
                        <a:t>运行互锁）</a:t>
                      </a:r>
                    </a:p>
                    <a:p>
                      <a:pPr marL="0" indent="0" algn="l" defTabSz="914400" rtl="0" eaLnBrk="1" latinLnBrk="0" hangingPunct="1">
                        <a:lnSpc>
                          <a:spcPts val="2000"/>
                        </a:lnSpc>
                      </a:pPr>
                      <a:r>
                        <a:rPr lang="en-US" sz="1600" kern="100" dirty="0">
                          <a:solidFill>
                            <a:schemeClr val="tx1"/>
                          </a:solidFill>
                          <a:effectLst/>
                          <a:latin typeface="+mn-lt"/>
                          <a:ea typeface="+mn-ea"/>
                          <a:cs typeface="+mn-cs"/>
                        </a:rPr>
                        <a:t>X12</a:t>
                      </a:r>
                      <a:r>
                        <a:rPr lang="zh-CN" sz="1600" kern="100" dirty="0">
                          <a:solidFill>
                            <a:schemeClr val="tx1"/>
                          </a:solidFill>
                          <a:effectLst/>
                          <a:latin typeface="+mn-lt"/>
                          <a:ea typeface="+mn-ea"/>
                          <a:cs typeface="+mn-cs"/>
                        </a:rPr>
                        <a:t>信号</a:t>
                      </a:r>
                      <a:r>
                        <a:rPr lang="en-US" sz="1600" kern="100" dirty="0">
                          <a:solidFill>
                            <a:schemeClr val="tx1"/>
                          </a:solidFill>
                          <a:effectLst/>
                          <a:latin typeface="+mn-lt"/>
                          <a:ea typeface="+mn-ea"/>
                          <a:cs typeface="+mn-cs"/>
                        </a:rPr>
                        <a:t>ON</a:t>
                      </a:r>
                      <a:r>
                        <a:rPr lang="zh-CN" sz="1600" kern="100" dirty="0">
                          <a:solidFill>
                            <a:schemeClr val="tx1"/>
                          </a:solidFill>
                          <a:effectLst/>
                          <a:latin typeface="+mn-lt"/>
                          <a:ea typeface="+mn-ea"/>
                          <a:cs typeface="+mn-cs"/>
                        </a:rPr>
                        <a:t>时，可切换到</a:t>
                      </a:r>
                      <a:r>
                        <a:rPr lang="en-US" sz="1600" kern="100" dirty="0">
                          <a:solidFill>
                            <a:schemeClr val="tx1"/>
                          </a:solidFill>
                          <a:effectLst/>
                          <a:latin typeface="+mn-lt"/>
                          <a:ea typeface="+mn-ea"/>
                          <a:cs typeface="+mn-cs"/>
                        </a:rPr>
                        <a:t>PU</a:t>
                      </a:r>
                      <a:r>
                        <a:rPr lang="zh-CN" sz="1600" kern="100" dirty="0">
                          <a:solidFill>
                            <a:schemeClr val="tx1"/>
                          </a:solidFill>
                          <a:effectLst/>
                          <a:latin typeface="+mn-lt"/>
                          <a:ea typeface="+mn-ea"/>
                          <a:cs typeface="+mn-cs"/>
                        </a:rPr>
                        <a:t>运行模式（外部运行中输出停止）</a:t>
                      </a:r>
                    </a:p>
                    <a:p>
                      <a:pPr marL="0" indent="0" algn="l" defTabSz="914400" rtl="0" eaLnBrk="1" latinLnBrk="0" hangingPunct="1">
                        <a:lnSpc>
                          <a:spcPts val="2000"/>
                        </a:lnSpc>
                      </a:pPr>
                      <a:r>
                        <a:rPr lang="en-US" sz="1600" kern="100" dirty="0">
                          <a:solidFill>
                            <a:schemeClr val="tx1"/>
                          </a:solidFill>
                          <a:effectLst/>
                          <a:latin typeface="+mn-lt"/>
                          <a:ea typeface="+mn-ea"/>
                          <a:cs typeface="+mn-cs"/>
                        </a:rPr>
                        <a:t>X12</a:t>
                      </a:r>
                      <a:r>
                        <a:rPr lang="zh-CN" sz="1600" kern="100" dirty="0">
                          <a:solidFill>
                            <a:schemeClr val="tx1"/>
                          </a:solidFill>
                          <a:effectLst/>
                          <a:latin typeface="+mn-lt"/>
                          <a:ea typeface="+mn-ea"/>
                          <a:cs typeface="+mn-cs"/>
                        </a:rPr>
                        <a:t>信号</a:t>
                      </a:r>
                      <a:r>
                        <a:rPr lang="en-US" sz="1600" kern="100" dirty="0">
                          <a:solidFill>
                            <a:schemeClr val="tx1"/>
                          </a:solidFill>
                          <a:effectLst/>
                          <a:latin typeface="+mn-lt"/>
                          <a:ea typeface="+mn-ea"/>
                          <a:cs typeface="+mn-cs"/>
                        </a:rPr>
                        <a:t>OFF</a:t>
                      </a:r>
                      <a:r>
                        <a:rPr lang="zh-CN" sz="1600" kern="100" dirty="0">
                          <a:solidFill>
                            <a:schemeClr val="tx1"/>
                          </a:solidFill>
                          <a:effectLst/>
                          <a:latin typeface="+mn-lt"/>
                          <a:ea typeface="+mn-ea"/>
                          <a:cs typeface="+mn-cs"/>
                        </a:rPr>
                        <a:t>时，禁止切换到</a:t>
                      </a:r>
                      <a:r>
                        <a:rPr lang="en-US" sz="1600" kern="100" dirty="0">
                          <a:solidFill>
                            <a:schemeClr val="tx1"/>
                          </a:solidFill>
                          <a:effectLst/>
                          <a:latin typeface="+mn-lt"/>
                          <a:ea typeface="+mn-ea"/>
                          <a:cs typeface="+mn-cs"/>
                        </a:rPr>
                        <a:t>PU</a:t>
                      </a:r>
                      <a:r>
                        <a:rPr lang="zh-CN" sz="1600" kern="100" dirty="0">
                          <a:solidFill>
                            <a:schemeClr val="tx1"/>
                          </a:solidFill>
                          <a:effectLst/>
                          <a:latin typeface="+mn-lt"/>
                          <a:ea typeface="+mn-ea"/>
                          <a:cs typeface="+mn-cs"/>
                        </a:rPr>
                        <a:t>运行模式</a:t>
                      </a:r>
                    </a:p>
                  </a:txBody>
                  <a:tcPr anchor="ctr"/>
                </a:tc>
                <a:extLst>
                  <a:ext uri="{0D108BD9-81ED-4DB2-BD59-A6C34878D82A}">
                    <a16:rowId xmlns:a16="http://schemas.microsoft.com/office/drawing/2014/main" xmlns="" val="4230521898"/>
                  </a:ext>
                </a:extLst>
              </a:tr>
            </a:tbl>
          </a:graphicData>
        </a:graphic>
      </p:graphicFrame>
      <p:sp>
        <p:nvSpPr>
          <p:cNvPr id="11" name="矩形 10"/>
          <p:cNvSpPr/>
          <p:nvPr/>
        </p:nvSpPr>
        <p:spPr>
          <a:xfrm>
            <a:off x="702934" y="877787"/>
            <a:ext cx="2678618" cy="348813"/>
          </a:xfrm>
          <a:prstGeom prst="rect">
            <a:avLst/>
          </a:prstGeom>
        </p:spPr>
        <p:txBody>
          <a:bodyPr wrap="none">
            <a:spAutoFit/>
          </a:bodyPr>
          <a:lstStyle/>
          <a:p>
            <a:pPr indent="280670" algn="just">
              <a:lnSpc>
                <a:spcPts val="2000"/>
              </a:lnSpc>
            </a:pPr>
            <a:r>
              <a:rPr lang="en-US" altLang="zh-CN" b="1" kern="100" dirty="0">
                <a:latin typeface="楷体" panose="02010609060101010101" pitchFamily="49" charset="-122"/>
                <a:ea typeface="楷体" panose="02010609060101010101" pitchFamily="49" charset="-122"/>
              </a:rPr>
              <a:t>3.4</a:t>
            </a:r>
            <a:r>
              <a:rPr lang="zh-CN" altLang="zh-CN" b="1" kern="100" dirty="0">
                <a:latin typeface="楷体" panose="02010609060101010101" pitchFamily="49" charset="-122"/>
                <a:ea typeface="楷体" panose="02010609060101010101" pitchFamily="49" charset="-122"/>
              </a:rPr>
              <a:t>变频器的运行模式</a:t>
            </a:r>
          </a:p>
        </p:txBody>
      </p:sp>
      <p:sp>
        <p:nvSpPr>
          <p:cNvPr id="14" name="TextBox 8"/>
          <p:cNvSpPr txBox="1"/>
          <p:nvPr/>
        </p:nvSpPr>
        <p:spPr>
          <a:xfrm>
            <a:off x="915375" y="186109"/>
            <a:ext cx="4386241" cy="338554"/>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交</a:t>
            </a:r>
            <a:r>
              <a:rPr lang="zh-CN" altLang="zh-CN" sz="1600" b="1" dirty="0">
                <a:solidFill>
                  <a:schemeClr val="bg1"/>
                </a:solidFill>
                <a:latin typeface="微软雅黑" pitchFamily="34" charset="-122"/>
                <a:ea typeface="微软雅黑" pitchFamily="34" charset="-122"/>
              </a:rPr>
              <a:t>直流传动</a:t>
            </a:r>
            <a:r>
              <a:rPr lang="zh-CN" altLang="zh-CN" sz="1600" b="1" dirty="0" smtClean="0">
                <a:solidFill>
                  <a:schemeClr val="bg1"/>
                </a:solidFill>
                <a:latin typeface="微软雅黑" pitchFamily="34" charset="-122"/>
                <a:ea typeface="微软雅黑" pitchFamily="34" charset="-122"/>
              </a:rPr>
              <a:t>系统安装</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865465712"/>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itchFamily="34" charset="-122"/>
                <a:ea typeface="微软雅黑" pitchFamily="34" charset="-122"/>
              </a:rPr>
              <a:t>实践技能</a:t>
            </a:r>
          </a:p>
        </p:txBody>
      </p:sp>
      <p:grpSp>
        <p:nvGrpSpPr>
          <p:cNvPr id="12" name="Group 21"/>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892204"/>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sp>
        <p:nvSpPr>
          <p:cNvPr id="11" name="矩形 10"/>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
        <p:nvSpPr>
          <p:cNvPr id="2" name="矩形 1"/>
          <p:cNvSpPr/>
          <p:nvPr/>
        </p:nvSpPr>
        <p:spPr>
          <a:xfrm>
            <a:off x="5192776" y="4423481"/>
            <a:ext cx="2319866" cy="507831"/>
          </a:xfrm>
          <a:prstGeom prst="rect">
            <a:avLst/>
          </a:prstGeom>
        </p:spPr>
        <p:txBody>
          <a:bodyPr wrap="square">
            <a:spAutoFit/>
          </a:bodyPr>
          <a:lstStyle/>
          <a:p>
            <a:pPr marL="285750" indent="-285750">
              <a:lnSpc>
                <a:spcPct val="150000"/>
              </a:lnSpc>
              <a:spcAft>
                <a:spcPts val="600"/>
              </a:spcAft>
              <a:buFont typeface="Arial" panose="020B0604020202090204" pitchFamily="34" charset="0"/>
              <a:buChar char="•"/>
            </a:pPr>
            <a:r>
              <a:rPr lang="zh-CN" altLang="zh-CN" b="1" dirty="0">
                <a:solidFill>
                  <a:schemeClr val="bg1"/>
                </a:solidFill>
                <a:latin typeface="微软雅黑" pitchFamily="34" charset="-122"/>
                <a:ea typeface="微软雅黑" pitchFamily="34" charset="-122"/>
              </a:rPr>
              <a:t>开环直流调速系统</a:t>
            </a:r>
            <a:endParaRPr lang="zh-CN" altLang="en-US" b="1" dirty="0">
              <a:solidFill>
                <a:schemeClr val="bg1"/>
              </a:solidFill>
              <a:latin typeface="微软雅黑" pitchFamily="34" charset="-122"/>
              <a:ea typeface="微软雅黑" pitchFamily="34" charset="-122"/>
            </a:endParaRPr>
          </a:p>
        </p:txBody>
      </p:sp>
      <p:sp>
        <p:nvSpPr>
          <p:cNvPr id="3" name="矩形 2"/>
          <p:cNvSpPr/>
          <p:nvPr/>
        </p:nvSpPr>
        <p:spPr>
          <a:xfrm>
            <a:off x="5192776" y="4931312"/>
            <a:ext cx="2781531" cy="507831"/>
          </a:xfrm>
          <a:prstGeom prst="rect">
            <a:avLst/>
          </a:prstGeom>
        </p:spPr>
        <p:txBody>
          <a:bodyPr wrap="square">
            <a:spAutoFit/>
          </a:bodyPr>
          <a:lstStyle/>
          <a:p>
            <a:pPr marL="285750" indent="-285750">
              <a:lnSpc>
                <a:spcPct val="150000"/>
              </a:lnSpc>
              <a:spcAft>
                <a:spcPts val="600"/>
              </a:spcAft>
              <a:buFont typeface="Arial" panose="020B0604020202090204" pitchFamily="34" charset="0"/>
              <a:buChar char="•"/>
            </a:pPr>
            <a:r>
              <a:rPr lang="zh-CN" altLang="zh-CN" b="1" dirty="0">
                <a:solidFill>
                  <a:schemeClr val="bg1"/>
                </a:solidFill>
                <a:latin typeface="微软雅黑" pitchFamily="34" charset="-122"/>
                <a:ea typeface="微软雅黑" pitchFamily="34" charset="-122"/>
              </a:rPr>
              <a:t>交流变频调速系统安装</a:t>
            </a:r>
            <a:endParaRPr lang="zh-CN" altLang="en-US" b="1" dirty="0">
              <a:solidFill>
                <a:schemeClr val="bg1"/>
              </a:solidFill>
              <a:latin typeface="微软雅黑" pitchFamily="34" charset="-122"/>
              <a:ea typeface="微软雅黑" pitchFamily="34" charset="-122"/>
            </a:endParaRPr>
          </a:p>
        </p:txBody>
      </p:sp>
    </p:spTree>
    <p:custDataLst>
      <p:tags r:id="rId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文本框 18">
            <a:extLst>
              <a:ext uri="{FF2B5EF4-FFF2-40B4-BE49-F238E27FC236}">
                <a16:creationId xmlns:a16="http://schemas.microsoft.com/office/drawing/2014/main" xmlns="" id="{FFD6E78D-476D-4CB6-BB9D-57BDB852FA20}"/>
              </a:ext>
            </a:extLst>
          </p:cNvPr>
          <p:cNvSpPr txBox="1"/>
          <p:nvPr/>
        </p:nvSpPr>
        <p:spPr>
          <a:xfrm>
            <a:off x="561976" y="1784667"/>
            <a:ext cx="11050904" cy="605294"/>
          </a:xfrm>
          <a:prstGeom prst="rect">
            <a:avLst/>
          </a:prstGeom>
          <a:noFill/>
        </p:spPr>
        <p:txBody>
          <a:bodyPr wrap="square">
            <a:spAutoFit/>
          </a:bodyPr>
          <a:lstStyle/>
          <a:p>
            <a:pPr indent="266700" algn="just">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如图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5-1-10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所示，变频器的主电路。</a:t>
            </a: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8" name="图片 17">
            <a:extLst>
              <a:ext uri="{FF2B5EF4-FFF2-40B4-BE49-F238E27FC236}">
                <a16:creationId xmlns:a16="http://schemas.microsoft.com/office/drawing/2014/main" xmlns="" id="{08CA7B13-0D0C-4AA3-95EA-716E26665DDB}"/>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794954" y="2414587"/>
            <a:ext cx="5251767" cy="3115628"/>
          </a:xfrm>
          <a:prstGeom prst="rect">
            <a:avLst/>
          </a:prstGeom>
          <a:noFill/>
          <a:ln>
            <a:noFill/>
          </a:ln>
        </p:spPr>
      </p:pic>
      <p:sp>
        <p:nvSpPr>
          <p:cNvPr id="2" name="文本框 1">
            <a:extLst>
              <a:ext uri="{FF2B5EF4-FFF2-40B4-BE49-F238E27FC236}">
                <a16:creationId xmlns:a16="http://schemas.microsoft.com/office/drawing/2014/main" xmlns="" id="{4B22EEEC-22C7-4483-ACF6-64FDD3C4DFB5}"/>
              </a:ext>
            </a:extLst>
          </p:cNvPr>
          <p:cNvSpPr txBox="1"/>
          <p:nvPr/>
        </p:nvSpPr>
        <p:spPr>
          <a:xfrm>
            <a:off x="3637280" y="5709920"/>
            <a:ext cx="4023360" cy="646331"/>
          </a:xfrm>
          <a:prstGeom prst="rect">
            <a:avLst/>
          </a:prstGeom>
          <a:noFill/>
        </p:spPr>
        <p:txBody>
          <a:bodyPr wrap="square" rtlCol="0">
            <a:spAutoFit/>
          </a:bodyPr>
          <a:lstStyle/>
          <a:p>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5-1-10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交</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直</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交变频器的主电路</a:t>
            </a:r>
          </a:p>
          <a:p>
            <a:endParaRPr lang="zh-CN" altLang="en-US" dirty="0"/>
          </a:p>
        </p:txBody>
      </p:sp>
      <p:sp>
        <p:nvSpPr>
          <p:cNvPr id="11" name="矩形 10"/>
          <p:cNvSpPr/>
          <p:nvPr/>
        </p:nvSpPr>
        <p:spPr>
          <a:xfrm>
            <a:off x="968813" y="211354"/>
            <a:ext cx="2419846" cy="338554"/>
          </a:xfrm>
          <a:prstGeom prst="rect">
            <a:avLst/>
          </a:prstGeom>
          <a:noFill/>
        </p:spPr>
        <p:txBody>
          <a:bodyPr wrap="square" rtlCol="0">
            <a:spAutoFit/>
          </a:bodyPr>
          <a:lstStyle/>
          <a:p>
            <a:r>
              <a:rPr lang="en-US" altLang="zh-CN"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开环</a:t>
            </a:r>
            <a:r>
              <a:rPr lang="zh-CN" altLang="zh-CN" sz="1600" b="1" dirty="0">
                <a:solidFill>
                  <a:schemeClr val="bg1"/>
                </a:solidFill>
                <a:latin typeface="微软雅黑" pitchFamily="34" charset="-122"/>
                <a:ea typeface="微软雅黑" pitchFamily="34" charset="-122"/>
              </a:rPr>
              <a:t>直流调速系统</a:t>
            </a:r>
            <a:endParaRPr lang="zh-CN" altLang="en-US" sz="1600" b="1" dirty="0">
              <a:solidFill>
                <a:schemeClr val="bg1"/>
              </a:solidFill>
              <a:latin typeface="微软雅黑" pitchFamily="34" charset="-122"/>
              <a:ea typeface="微软雅黑" pitchFamily="34" charset="-122"/>
            </a:endParaRPr>
          </a:p>
        </p:txBody>
      </p:sp>
      <p:sp>
        <p:nvSpPr>
          <p:cNvPr id="12" name="矩形 11"/>
          <p:cNvSpPr/>
          <p:nvPr/>
        </p:nvSpPr>
        <p:spPr>
          <a:xfrm>
            <a:off x="968813" y="789702"/>
            <a:ext cx="2252540" cy="369332"/>
          </a:xfrm>
          <a:prstGeom prst="rect">
            <a:avLst/>
          </a:prstGeom>
        </p:spPr>
        <p:txBody>
          <a:bodyPr wrap="none">
            <a:spAutoFit/>
          </a:bodyPr>
          <a:lstStyle/>
          <a:p>
            <a:r>
              <a:rPr lang="en-US" altLang="zh-CN" b="1" dirty="0">
                <a:solidFill>
                  <a:schemeClr val="accent2">
                    <a:lumMod val="75000"/>
                  </a:schemeClr>
                </a:solidFill>
                <a:latin typeface="微软雅黑" pitchFamily="34" charset="-122"/>
                <a:ea typeface="微软雅黑" pitchFamily="34" charset="-122"/>
              </a:rPr>
              <a:t>1.</a:t>
            </a:r>
            <a:r>
              <a:rPr lang="zh-CN" altLang="zh-CN" b="1" dirty="0">
                <a:solidFill>
                  <a:schemeClr val="accent2">
                    <a:lumMod val="75000"/>
                  </a:schemeClr>
                </a:solidFill>
                <a:latin typeface="微软雅黑" pitchFamily="34" charset="-122"/>
                <a:ea typeface="微软雅黑" pitchFamily="34" charset="-122"/>
              </a:rPr>
              <a:t>开环直流调速系统</a:t>
            </a:r>
          </a:p>
        </p:txBody>
      </p:sp>
      <p:sp>
        <p:nvSpPr>
          <p:cNvPr id="14"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1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1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17"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实践技能</a:t>
            </a:r>
          </a:p>
        </p:txBody>
      </p:sp>
      <p:sp>
        <p:nvSpPr>
          <p:cNvPr id="20"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21"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Tree>
    <p:extLst>
      <p:ext uri="{BB962C8B-B14F-4D97-AF65-F5344CB8AC3E}">
        <p14:creationId xmlns:p14="http://schemas.microsoft.com/office/powerpoint/2010/main" val="2698471781"/>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对角圆角 12"/>
          <p:cNvSpPr/>
          <p:nvPr/>
        </p:nvSpPr>
        <p:spPr>
          <a:xfrm>
            <a:off x="613410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accent2">
                    <a:lumMod val="75000"/>
                  </a:schemeClr>
                </a:solidFill>
                <a:latin typeface="微软雅黑" pitchFamily="34" charset="-122"/>
                <a:ea typeface="微软雅黑" pitchFamily="34" charset="-122"/>
              </a:rPr>
              <a:t>情境导入</a:t>
            </a:r>
          </a:p>
        </p:txBody>
      </p:sp>
      <p:sp>
        <p:nvSpPr>
          <p:cNvPr id="14" name="矩形: 对角圆角 13"/>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学习要求</a:t>
            </a:r>
          </a:p>
        </p:txBody>
      </p:sp>
      <p:sp>
        <p:nvSpPr>
          <p:cNvPr id="15" name="矩形: 对角圆角 14"/>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理论知识</a:t>
            </a:r>
          </a:p>
        </p:txBody>
      </p:sp>
      <p:sp>
        <p:nvSpPr>
          <p:cNvPr id="16" name="矩形: 对角圆角 15"/>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17" name="矩形: 对角圆角 16"/>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18" name="矩形: 对角圆角 17"/>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4" name="文本框 3">
            <a:extLst>
              <a:ext uri="{FF2B5EF4-FFF2-40B4-BE49-F238E27FC236}">
                <a16:creationId xmlns:a16="http://schemas.microsoft.com/office/drawing/2014/main" xmlns="" id="{6A494B7F-EE6C-4866-9BC8-373525214795}"/>
              </a:ext>
            </a:extLst>
          </p:cNvPr>
          <p:cNvSpPr txBox="1"/>
          <p:nvPr/>
        </p:nvSpPr>
        <p:spPr>
          <a:xfrm>
            <a:off x="5441545" y="2422080"/>
            <a:ext cx="6258101" cy="3093154"/>
          </a:xfrm>
          <a:prstGeom prst="rect">
            <a:avLst/>
          </a:prstGeom>
          <a:noFill/>
        </p:spPr>
        <p:txBody>
          <a:bodyPr wrap="square" rtlCol="0">
            <a:spAutoFit/>
          </a:bodyPr>
          <a:lstStyle/>
          <a:p>
            <a:pPr>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学生：一般物流仓库分拣物品时，同样的物品一般都是通过传送带运送到同一个地方，那么传送带的转动是利用什么设备实现的呢？</a:t>
            </a:r>
          </a:p>
          <a:p>
            <a:pPr>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教师：是利用传动系统。</a:t>
            </a:r>
          </a:p>
          <a:p>
            <a:pPr>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学生：传动系统有哪些呢？</a:t>
            </a:r>
          </a:p>
          <a:p>
            <a:pPr>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教师：有直流传送系统和交流传送</a:t>
            </a:r>
            <a:r>
              <a:rPr lang="zh-CN" altLang="zh-CN" sz="2000" dirty="0" smtClean="0">
                <a:solidFill>
                  <a:schemeClr val="bg1">
                    <a:lumMod val="50000"/>
                  </a:schemeClr>
                </a:solidFill>
                <a:latin typeface="微软雅黑" panose="020B0503020204020204" pitchFamily="34" charset="-122"/>
                <a:ea typeface="微软雅黑" panose="020B0503020204020204" pitchFamily="34" charset="-122"/>
              </a:rPr>
              <a:t>系</a:t>
            </a:r>
            <a:r>
              <a:rPr lang="zh-CN" altLang="zh-CN" sz="2000" dirty="0">
                <a:solidFill>
                  <a:schemeClr val="bg1">
                    <a:lumMod val="50000"/>
                  </a:schemeClr>
                </a:solidFill>
                <a:latin typeface="微软雅黑" panose="020B0503020204020204" pitchFamily="34" charset="-122"/>
                <a:ea typeface="微软雅黑" panose="020B0503020204020204" pitchFamily="34" charset="-122"/>
              </a:rPr>
              <a:t>统</a:t>
            </a:r>
            <a:r>
              <a:rPr lang="en-US" altLang="zh-CN" sz="2000" dirty="0">
                <a:solidFill>
                  <a:schemeClr val="bg1">
                    <a:lumMod val="50000"/>
                  </a:schemeClr>
                </a:solidFill>
                <a:latin typeface="微软雅黑" panose="020B0503020204020204" pitchFamily="34" charset="-122"/>
                <a:ea typeface="微软雅黑" panose="020B0503020204020204" pitchFamily="34" charset="-122"/>
              </a:rPr>
              <a:t>.</a:t>
            </a:r>
            <a:endParaRPr lang="zh-CN" altLang="zh-CN" sz="20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1026" name="Picture 2" descr="https://gimg2.baidu.com/image_search/src=http%3A%2F%2Fwww.syjiancai.com%2Fpic%2F20100616%2F2237304197.jpg&amp;refer=http%3A%2F%2Fwww.syjiancai.com&amp;app=2002&amp;size=f9999,10000&amp;q=a80&amp;n=0&amp;g=0n&amp;fmt=jpeg?sec=1617199469&amp;t=6af007ea3adb92446b6bb88e30d200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2318" y="2509520"/>
            <a:ext cx="4072591" cy="2918274"/>
          </a:xfrm>
          <a:prstGeom prst="rect">
            <a:avLst/>
          </a:prstGeom>
          <a:noFill/>
          <a:extLst>
            <a:ext uri="{909E8E84-426E-40DD-AFC4-6F175D3DCCD1}">
              <a14:hiddenFill xmlns:a14="http://schemas.microsoft.com/office/drawing/2010/main">
                <a:solidFill>
                  <a:srgbClr val="FFFFFF"/>
                </a:solidFill>
              </a14:hiddenFill>
            </a:ext>
          </a:extLst>
        </p:spPr>
      </p:pic>
      <p:sp>
        <p:nvSpPr>
          <p:cNvPr id="10"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9" name="文本框 18">
            <a:extLst>
              <a:ext uri="{FF2B5EF4-FFF2-40B4-BE49-F238E27FC236}">
                <a16:creationId xmlns:a16="http://schemas.microsoft.com/office/drawing/2014/main" xmlns="" id="{FFD6E78D-476D-4CB6-BB9D-57BDB852FA20}"/>
              </a:ext>
            </a:extLst>
          </p:cNvPr>
          <p:cNvSpPr txBox="1"/>
          <p:nvPr/>
        </p:nvSpPr>
        <p:spPr>
          <a:xfrm>
            <a:off x="702934" y="1306780"/>
            <a:ext cx="11050904" cy="605294"/>
          </a:xfrm>
          <a:prstGeom prst="rect">
            <a:avLst/>
          </a:prstGeom>
          <a:noFill/>
        </p:spPr>
        <p:txBody>
          <a:bodyPr wrap="square">
            <a:spAutoFit/>
          </a:bodyPr>
          <a:lstStyle/>
          <a:p>
            <a:pPr indent="266700" algn="just">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开环直流调速系统的应用，如图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5-1-16</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p>
          <a:p>
            <a:pPr indent="266700" algn="just">
              <a:lnSpc>
                <a:spcPts val="2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文本框 1">
            <a:extLst>
              <a:ext uri="{FF2B5EF4-FFF2-40B4-BE49-F238E27FC236}">
                <a16:creationId xmlns:a16="http://schemas.microsoft.com/office/drawing/2014/main" xmlns="" id="{4B22EEEC-22C7-4483-ACF6-64FDD3C4DFB5}"/>
              </a:ext>
            </a:extLst>
          </p:cNvPr>
          <p:cNvSpPr txBox="1"/>
          <p:nvPr/>
        </p:nvSpPr>
        <p:spPr>
          <a:xfrm>
            <a:off x="3590925" y="5690246"/>
            <a:ext cx="4023360" cy="646331"/>
          </a:xfrm>
          <a:prstGeom prst="rect">
            <a:avLst/>
          </a:prstGeom>
          <a:noFill/>
        </p:spPr>
        <p:txBody>
          <a:bodyPr wrap="square" rtlCol="0">
            <a:spAutoFit/>
          </a:bodyPr>
          <a:lstStyle/>
          <a:p>
            <a:pPr indent="127000" algn="ctr">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5-1-16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开环直流调速系统的应用</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pic>
        <p:nvPicPr>
          <p:cNvPr id="20" name="图片 19">
            <a:extLst>
              <a:ext uri="{FF2B5EF4-FFF2-40B4-BE49-F238E27FC236}">
                <a16:creationId xmlns:a16="http://schemas.microsoft.com/office/drawing/2014/main" xmlns="" id="{95A75DCC-C36B-4F70-A01D-B13CCE2B4592}"/>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234283" y="1912074"/>
            <a:ext cx="3368322" cy="3420578"/>
          </a:xfrm>
          <a:prstGeom prst="rect">
            <a:avLst/>
          </a:prstGeom>
          <a:noFill/>
          <a:ln>
            <a:noFill/>
          </a:ln>
        </p:spPr>
      </p:pic>
      <p:pic>
        <p:nvPicPr>
          <p:cNvPr id="21" name="图片 20">
            <a:extLst>
              <a:ext uri="{FF2B5EF4-FFF2-40B4-BE49-F238E27FC236}">
                <a16:creationId xmlns:a16="http://schemas.microsoft.com/office/drawing/2014/main" xmlns="" id="{AFEDCE68-35D9-4C8C-8877-680E321C3724}"/>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6366793" y="2014855"/>
            <a:ext cx="3359855" cy="3332131"/>
          </a:xfrm>
          <a:prstGeom prst="rect">
            <a:avLst/>
          </a:prstGeom>
          <a:noFill/>
          <a:ln>
            <a:noFill/>
          </a:ln>
        </p:spPr>
      </p:pic>
      <p:sp>
        <p:nvSpPr>
          <p:cNvPr id="18" name="矩形 17"/>
          <p:cNvSpPr/>
          <p:nvPr/>
        </p:nvSpPr>
        <p:spPr>
          <a:xfrm>
            <a:off x="968813" y="789702"/>
            <a:ext cx="2252540" cy="369332"/>
          </a:xfrm>
          <a:prstGeom prst="rect">
            <a:avLst/>
          </a:prstGeom>
        </p:spPr>
        <p:txBody>
          <a:bodyPr wrap="none">
            <a:spAutoFit/>
          </a:bodyPr>
          <a:lstStyle/>
          <a:p>
            <a:r>
              <a:rPr lang="en-US" altLang="zh-CN" b="1" dirty="0">
                <a:solidFill>
                  <a:schemeClr val="accent2">
                    <a:lumMod val="75000"/>
                  </a:schemeClr>
                </a:solidFill>
                <a:latin typeface="微软雅黑" pitchFamily="34" charset="-122"/>
                <a:ea typeface="微软雅黑" pitchFamily="34" charset="-122"/>
              </a:rPr>
              <a:t>1.</a:t>
            </a:r>
            <a:r>
              <a:rPr lang="zh-CN" altLang="zh-CN" b="1" dirty="0">
                <a:solidFill>
                  <a:schemeClr val="accent2">
                    <a:lumMod val="75000"/>
                  </a:schemeClr>
                </a:solidFill>
                <a:latin typeface="微软雅黑" pitchFamily="34" charset="-122"/>
                <a:ea typeface="微软雅黑" pitchFamily="34" charset="-122"/>
              </a:rPr>
              <a:t>开环直流调速系统</a:t>
            </a:r>
          </a:p>
        </p:txBody>
      </p:sp>
      <p:sp>
        <p:nvSpPr>
          <p:cNvPr id="22" name="矩形 21"/>
          <p:cNvSpPr/>
          <p:nvPr/>
        </p:nvSpPr>
        <p:spPr>
          <a:xfrm>
            <a:off x="968813" y="211354"/>
            <a:ext cx="2419846" cy="338554"/>
          </a:xfrm>
          <a:prstGeom prst="rect">
            <a:avLst/>
          </a:prstGeom>
          <a:noFill/>
        </p:spPr>
        <p:txBody>
          <a:bodyPr wrap="square" rtlCol="0">
            <a:spAutoFit/>
          </a:bodyPr>
          <a:lstStyle/>
          <a:p>
            <a:r>
              <a:rPr lang="en-US" altLang="zh-CN"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开环</a:t>
            </a:r>
            <a:r>
              <a:rPr lang="zh-CN" altLang="zh-CN" sz="1600" b="1" dirty="0">
                <a:solidFill>
                  <a:schemeClr val="bg1"/>
                </a:solidFill>
                <a:latin typeface="微软雅黑" pitchFamily="34" charset="-122"/>
                <a:ea typeface="微软雅黑" pitchFamily="34" charset="-122"/>
              </a:rPr>
              <a:t>直流调速系统</a:t>
            </a:r>
            <a:endParaRPr lang="zh-CN" altLang="en-US" sz="1600" b="1" dirty="0">
              <a:solidFill>
                <a:schemeClr val="bg1"/>
              </a:solidFill>
              <a:latin typeface="微软雅黑" pitchFamily="34" charset="-122"/>
              <a:ea typeface="微软雅黑" pitchFamily="34" charset="-122"/>
            </a:endParaRPr>
          </a:p>
        </p:txBody>
      </p:sp>
      <p:sp>
        <p:nvSpPr>
          <p:cNvPr id="2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24"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25"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26"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实践技能</a:t>
            </a:r>
          </a:p>
        </p:txBody>
      </p:sp>
      <p:sp>
        <p:nvSpPr>
          <p:cNvPr id="27"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28"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Tree>
    <p:extLst>
      <p:ext uri="{BB962C8B-B14F-4D97-AF65-F5344CB8AC3E}">
        <p14:creationId xmlns:p14="http://schemas.microsoft.com/office/powerpoint/2010/main" val="3080630836"/>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9" name="文本框 18">
            <a:extLst>
              <a:ext uri="{FF2B5EF4-FFF2-40B4-BE49-F238E27FC236}">
                <a16:creationId xmlns:a16="http://schemas.microsoft.com/office/drawing/2014/main" xmlns="" id="{FFD6E78D-476D-4CB6-BB9D-57BDB852FA20}"/>
              </a:ext>
            </a:extLst>
          </p:cNvPr>
          <p:cNvSpPr txBox="1"/>
          <p:nvPr/>
        </p:nvSpPr>
        <p:spPr>
          <a:xfrm>
            <a:off x="655659" y="1761133"/>
            <a:ext cx="11050904" cy="348813"/>
          </a:xfrm>
          <a:prstGeom prst="rect">
            <a:avLst/>
          </a:prstGeom>
          <a:noFill/>
        </p:spPr>
        <p:txBody>
          <a:bodyPr wrap="square">
            <a:spAutoFit/>
          </a:bodyPr>
          <a:lstStyle/>
          <a:p>
            <a:pPr indent="266700" algn="just">
              <a:lnSpc>
                <a:spcPts val="2000"/>
              </a:lnSpc>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5-1-17</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系统组成原理图，图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5-1-18</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系统组成</a:t>
            </a:r>
            <a:r>
              <a:rPr lang="zh-CN"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结构图</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文本框 1">
            <a:extLst>
              <a:ext uri="{FF2B5EF4-FFF2-40B4-BE49-F238E27FC236}">
                <a16:creationId xmlns:a16="http://schemas.microsoft.com/office/drawing/2014/main" xmlns="" id="{4B22EEEC-22C7-4483-ACF6-64FDD3C4DFB5}"/>
              </a:ext>
            </a:extLst>
          </p:cNvPr>
          <p:cNvSpPr txBox="1"/>
          <p:nvPr/>
        </p:nvSpPr>
        <p:spPr>
          <a:xfrm>
            <a:off x="490494" y="5810682"/>
            <a:ext cx="5011420" cy="348813"/>
          </a:xfrm>
          <a:prstGeom prst="rect">
            <a:avLst/>
          </a:prstGeom>
          <a:noFill/>
        </p:spPr>
        <p:txBody>
          <a:bodyPr wrap="square" rtlCol="0">
            <a:spAutoFit/>
          </a:bodyPr>
          <a:lstStyle/>
          <a:p>
            <a:pPr indent="266700" algn="ctr">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图</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5-1-17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开环直流调速系统组成</a:t>
            </a:r>
            <a:r>
              <a:rPr lang="zh-CN"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原理图</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0" name="图片 19">
            <a:extLst>
              <a:ext uri="{FF2B5EF4-FFF2-40B4-BE49-F238E27FC236}">
                <a16:creationId xmlns:a16="http://schemas.microsoft.com/office/drawing/2014/main" xmlns="" id="{3ECC96A9-163C-4162-90FB-D174BE04AEEB}"/>
              </a:ext>
            </a:extLst>
          </p:cNvPr>
          <p:cNvPicPr/>
          <p:nvPr/>
        </p:nvPicPr>
        <p:blipFill rotWithShape="1">
          <a:blip r:embed="rId3">
            <a:extLst>
              <a:ext uri="{28A0092B-C50C-407E-A947-70E740481C1C}">
                <a14:useLocalDpi xmlns:a14="http://schemas.microsoft.com/office/drawing/2010/main" val="0"/>
              </a:ext>
            </a:extLst>
          </a:blip>
          <a:srcRect b="13812"/>
          <a:stretch/>
        </p:blipFill>
        <p:spPr bwMode="auto">
          <a:xfrm>
            <a:off x="1184737" y="2437943"/>
            <a:ext cx="4317177" cy="3114557"/>
          </a:xfrm>
          <a:prstGeom prst="rect">
            <a:avLst/>
          </a:prstGeom>
          <a:noFill/>
          <a:ln>
            <a:noFill/>
          </a:ln>
          <a:extLst>
            <a:ext uri="{53640926-AAD7-44D8-BBD7-CCE9431645EC}">
              <a14:shadowObscured xmlns:a14="http://schemas.microsoft.com/office/drawing/2010/main"/>
            </a:ext>
          </a:extLst>
        </p:spPr>
      </p:pic>
      <p:sp>
        <p:nvSpPr>
          <p:cNvPr id="11" name="矩形 10"/>
          <p:cNvSpPr/>
          <p:nvPr/>
        </p:nvSpPr>
        <p:spPr>
          <a:xfrm>
            <a:off x="702934" y="1276747"/>
            <a:ext cx="4073231" cy="348813"/>
          </a:xfrm>
          <a:prstGeom prst="rect">
            <a:avLst/>
          </a:prstGeom>
        </p:spPr>
        <p:txBody>
          <a:bodyPr wrap="none">
            <a:spAutoFit/>
          </a:bodyPr>
          <a:lstStyle/>
          <a:p>
            <a:pPr indent="280670" algn="just">
              <a:lnSpc>
                <a:spcPts val="2000"/>
              </a:lnSpc>
            </a:pPr>
            <a:r>
              <a:rPr lang="en-US" altLang="zh-CN" b="1" kern="100" dirty="0">
                <a:latin typeface="楷体" panose="02010609060101010101" pitchFamily="49" charset="-122"/>
                <a:ea typeface="楷体" panose="02010609060101010101" pitchFamily="49" charset="-122"/>
              </a:rPr>
              <a:t>1.1</a:t>
            </a:r>
            <a:r>
              <a:rPr lang="zh-CN" altLang="zh-CN" b="1" kern="100" dirty="0">
                <a:latin typeface="楷体" panose="02010609060101010101" pitchFamily="49" charset="-122"/>
                <a:ea typeface="楷体" panose="02010609060101010101" pitchFamily="49" charset="-122"/>
              </a:rPr>
              <a:t>开环直流调速系统的组成和原理</a:t>
            </a:r>
          </a:p>
        </p:txBody>
      </p:sp>
      <p:sp>
        <p:nvSpPr>
          <p:cNvPr id="18" name="矩形 17"/>
          <p:cNvSpPr/>
          <p:nvPr/>
        </p:nvSpPr>
        <p:spPr>
          <a:xfrm>
            <a:off x="968813" y="789702"/>
            <a:ext cx="2252540" cy="369332"/>
          </a:xfrm>
          <a:prstGeom prst="rect">
            <a:avLst/>
          </a:prstGeom>
        </p:spPr>
        <p:txBody>
          <a:bodyPr wrap="none">
            <a:spAutoFit/>
          </a:bodyPr>
          <a:lstStyle/>
          <a:p>
            <a:r>
              <a:rPr lang="en-US" altLang="zh-CN" b="1" dirty="0">
                <a:solidFill>
                  <a:schemeClr val="accent2">
                    <a:lumMod val="75000"/>
                  </a:schemeClr>
                </a:solidFill>
                <a:latin typeface="微软雅黑" pitchFamily="34" charset="-122"/>
                <a:ea typeface="微软雅黑" pitchFamily="34" charset="-122"/>
              </a:rPr>
              <a:t>1.</a:t>
            </a:r>
            <a:r>
              <a:rPr lang="zh-CN" altLang="zh-CN" b="1" dirty="0">
                <a:solidFill>
                  <a:schemeClr val="accent2">
                    <a:lumMod val="75000"/>
                  </a:schemeClr>
                </a:solidFill>
                <a:latin typeface="微软雅黑" pitchFamily="34" charset="-122"/>
                <a:ea typeface="微软雅黑" pitchFamily="34" charset="-122"/>
              </a:rPr>
              <a:t>开环直流调速系统</a:t>
            </a:r>
          </a:p>
        </p:txBody>
      </p:sp>
      <p:pic>
        <p:nvPicPr>
          <p:cNvPr id="21" name="图片 20">
            <a:extLst>
              <a:ext uri="{FF2B5EF4-FFF2-40B4-BE49-F238E27FC236}">
                <a16:creationId xmlns:a16="http://schemas.microsoft.com/office/drawing/2014/main" xmlns="" id="{75DE77F7-485E-439E-AD0D-FFF74D1A70A4}"/>
              </a:ext>
            </a:extLst>
          </p:cNvPr>
          <p:cNvPicPr/>
          <p:nvPr/>
        </p:nvPicPr>
        <p:blipFill rotWithShape="1">
          <a:blip r:embed="rId4">
            <a:extLst>
              <a:ext uri="{28A0092B-C50C-407E-A947-70E740481C1C}">
                <a14:useLocalDpi xmlns:a14="http://schemas.microsoft.com/office/drawing/2010/main" val="0"/>
              </a:ext>
            </a:extLst>
          </a:blip>
          <a:srcRect l="-1676" r="-1676" b="5783"/>
          <a:stretch/>
        </p:blipFill>
        <p:spPr bwMode="auto">
          <a:xfrm>
            <a:off x="6100775" y="2235953"/>
            <a:ext cx="5350816" cy="3316547"/>
          </a:xfrm>
          <a:prstGeom prst="rect">
            <a:avLst/>
          </a:prstGeom>
          <a:noFill/>
          <a:ln>
            <a:noFill/>
          </a:ln>
          <a:extLst>
            <a:ext uri="{53640926-AAD7-44D8-BBD7-CCE9431645EC}">
              <a14:shadowObscured xmlns:a14="http://schemas.microsoft.com/office/drawing/2010/main"/>
            </a:ext>
          </a:extLst>
        </p:spPr>
      </p:pic>
      <p:sp>
        <p:nvSpPr>
          <p:cNvPr id="22" name="文本框 21">
            <a:extLst>
              <a:ext uri="{FF2B5EF4-FFF2-40B4-BE49-F238E27FC236}">
                <a16:creationId xmlns:a16="http://schemas.microsoft.com/office/drawing/2014/main" xmlns="" id="{4B22EEEC-22C7-4483-ACF6-64FDD3C4DFB5}"/>
              </a:ext>
            </a:extLst>
          </p:cNvPr>
          <p:cNvSpPr txBox="1"/>
          <p:nvPr/>
        </p:nvSpPr>
        <p:spPr>
          <a:xfrm>
            <a:off x="6554471" y="5810683"/>
            <a:ext cx="4897120" cy="348813"/>
          </a:xfrm>
          <a:prstGeom prst="rect">
            <a:avLst/>
          </a:prstGeom>
          <a:noFill/>
        </p:spPr>
        <p:txBody>
          <a:bodyPr wrap="square" rtlCol="0">
            <a:spAutoFit/>
          </a:bodyPr>
          <a:lstStyle/>
          <a:p>
            <a:pPr indent="266700" algn="ctr">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5-1-18</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开环直流调速系统结构</a:t>
            </a:r>
            <a:r>
              <a:rPr lang="zh-CN"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原理图</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3" name="矩形 22"/>
          <p:cNvSpPr/>
          <p:nvPr/>
        </p:nvSpPr>
        <p:spPr>
          <a:xfrm>
            <a:off x="968813" y="211354"/>
            <a:ext cx="2419846" cy="338554"/>
          </a:xfrm>
          <a:prstGeom prst="rect">
            <a:avLst/>
          </a:prstGeom>
          <a:noFill/>
        </p:spPr>
        <p:txBody>
          <a:bodyPr wrap="square" rtlCol="0">
            <a:spAutoFit/>
          </a:bodyPr>
          <a:lstStyle/>
          <a:p>
            <a:r>
              <a:rPr lang="en-US" altLang="zh-CN"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开环</a:t>
            </a:r>
            <a:r>
              <a:rPr lang="zh-CN" altLang="zh-CN" sz="1600" b="1" dirty="0">
                <a:solidFill>
                  <a:schemeClr val="bg1"/>
                </a:solidFill>
                <a:latin typeface="微软雅黑" pitchFamily="34" charset="-122"/>
                <a:ea typeface="微软雅黑" pitchFamily="34" charset="-122"/>
              </a:rPr>
              <a:t>直流调速系统</a:t>
            </a:r>
            <a:endParaRPr lang="zh-CN" altLang="en-US" sz="1600" b="1" dirty="0">
              <a:solidFill>
                <a:schemeClr val="bg1"/>
              </a:solidFill>
              <a:latin typeface="微软雅黑" pitchFamily="34" charset="-122"/>
              <a:ea typeface="微软雅黑" pitchFamily="34" charset="-122"/>
            </a:endParaRPr>
          </a:p>
        </p:txBody>
      </p:sp>
      <p:sp>
        <p:nvSpPr>
          <p:cNvPr id="24"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2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2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27"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实践技能</a:t>
            </a:r>
          </a:p>
        </p:txBody>
      </p:sp>
      <p:sp>
        <p:nvSpPr>
          <p:cNvPr id="2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2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Tree>
    <p:extLst>
      <p:ext uri="{BB962C8B-B14F-4D97-AF65-F5344CB8AC3E}">
        <p14:creationId xmlns:p14="http://schemas.microsoft.com/office/powerpoint/2010/main" val="4279984950"/>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9" name="文本框 18">
            <a:extLst>
              <a:ext uri="{FF2B5EF4-FFF2-40B4-BE49-F238E27FC236}">
                <a16:creationId xmlns:a16="http://schemas.microsoft.com/office/drawing/2014/main" xmlns="" id="{FFD6E78D-476D-4CB6-BB9D-57BDB852FA20}"/>
              </a:ext>
            </a:extLst>
          </p:cNvPr>
          <p:cNvSpPr txBox="1"/>
          <p:nvPr/>
        </p:nvSpPr>
        <p:spPr>
          <a:xfrm>
            <a:off x="415179" y="1073467"/>
            <a:ext cx="11050904" cy="605294"/>
          </a:xfrm>
          <a:prstGeom prst="rect">
            <a:avLst/>
          </a:prstGeom>
          <a:noFill/>
        </p:spPr>
        <p:txBody>
          <a:bodyPr wrap="square">
            <a:spAutoFit/>
          </a:bodyPr>
          <a:lstStyle/>
          <a:p>
            <a:pPr indent="266700" algn="just">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5-1-19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直流电动机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文本框 1">
            <a:extLst>
              <a:ext uri="{FF2B5EF4-FFF2-40B4-BE49-F238E27FC236}">
                <a16:creationId xmlns:a16="http://schemas.microsoft.com/office/drawing/2014/main" xmlns="" id="{4B22EEEC-22C7-4483-ACF6-64FDD3C4DFB5}"/>
              </a:ext>
            </a:extLst>
          </p:cNvPr>
          <p:cNvSpPr txBox="1"/>
          <p:nvPr/>
        </p:nvSpPr>
        <p:spPr>
          <a:xfrm>
            <a:off x="2690850" y="5175549"/>
            <a:ext cx="1593849" cy="369332"/>
          </a:xfrm>
          <a:prstGeom prst="rect">
            <a:avLst/>
          </a:prstGeom>
          <a:noFill/>
        </p:spPr>
        <p:txBody>
          <a:bodyPr wrap="square" rtlCol="0">
            <a:spAutoFit/>
          </a:bodyPr>
          <a:lstStyle/>
          <a:p>
            <a:r>
              <a:rPr lang="en-US" altLang="zh-CN" sz="1800" dirty="0">
                <a:effectLst/>
                <a:latin typeface="Times New Roman" panose="02020603050405020304" pitchFamily="18" charset="0"/>
                <a:ea typeface="宋体" panose="02010600030101010101" pitchFamily="2" charset="-122"/>
              </a:rPr>
              <a:t>a) </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直流电动机</a:t>
            </a:r>
            <a:endParaRPr lang="zh-CN" altLang="en-US" dirty="0"/>
          </a:p>
        </p:txBody>
      </p:sp>
      <p:pic>
        <p:nvPicPr>
          <p:cNvPr id="20" name="图片 19">
            <a:extLst>
              <a:ext uri="{FF2B5EF4-FFF2-40B4-BE49-F238E27FC236}">
                <a16:creationId xmlns:a16="http://schemas.microsoft.com/office/drawing/2014/main" xmlns="" id="{136DD51B-43BE-4249-A4EA-F8FB49CFCEF0}"/>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247140" y="1803159"/>
            <a:ext cx="4047349" cy="3298760"/>
          </a:xfrm>
          <a:prstGeom prst="rect">
            <a:avLst/>
          </a:prstGeom>
          <a:noFill/>
          <a:ln>
            <a:noFill/>
          </a:ln>
        </p:spPr>
      </p:pic>
      <p:pic>
        <p:nvPicPr>
          <p:cNvPr id="21" name="图片 20">
            <a:extLst>
              <a:ext uri="{FF2B5EF4-FFF2-40B4-BE49-F238E27FC236}">
                <a16:creationId xmlns:a16="http://schemas.microsoft.com/office/drawing/2014/main" xmlns="" id="{1C74C551-162A-49B3-BF98-A7228F565A28}"/>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6315373" y="1911360"/>
            <a:ext cx="4510446" cy="2882053"/>
          </a:xfrm>
          <a:prstGeom prst="rect">
            <a:avLst/>
          </a:prstGeom>
          <a:noFill/>
          <a:ln>
            <a:noFill/>
          </a:ln>
        </p:spPr>
      </p:pic>
      <p:sp>
        <p:nvSpPr>
          <p:cNvPr id="11" name="文本框 10">
            <a:extLst>
              <a:ext uri="{FF2B5EF4-FFF2-40B4-BE49-F238E27FC236}">
                <a16:creationId xmlns:a16="http://schemas.microsoft.com/office/drawing/2014/main" xmlns="" id="{5C2D888A-12B3-44EB-AF67-2A18B0DD97B9}"/>
              </a:ext>
            </a:extLst>
          </p:cNvPr>
          <p:cNvSpPr txBox="1"/>
          <p:nvPr/>
        </p:nvSpPr>
        <p:spPr>
          <a:xfrm>
            <a:off x="7352348" y="5257421"/>
            <a:ext cx="2436495" cy="348813"/>
          </a:xfrm>
          <a:prstGeom prst="rect">
            <a:avLst/>
          </a:prstGeom>
          <a:noFill/>
        </p:spPr>
        <p:txBody>
          <a:bodyPr wrap="square" rtlCol="0">
            <a:spAutoFit/>
          </a:bodyPr>
          <a:lstStyle/>
          <a:p>
            <a:pPr indent="266700" algn="ctr">
              <a:lnSpc>
                <a:spcPts val="2000"/>
              </a:lnSpc>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b)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直流电动机绕组</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2" name="文本框 11">
            <a:extLst>
              <a:ext uri="{FF2B5EF4-FFF2-40B4-BE49-F238E27FC236}">
                <a16:creationId xmlns:a16="http://schemas.microsoft.com/office/drawing/2014/main" xmlns="" id="{CC6AD2CF-1C48-49EA-A75E-9F70759E8AEF}"/>
              </a:ext>
            </a:extLst>
          </p:cNvPr>
          <p:cNvSpPr txBox="1"/>
          <p:nvPr/>
        </p:nvSpPr>
        <p:spPr>
          <a:xfrm>
            <a:off x="4284699" y="5945168"/>
            <a:ext cx="3479800" cy="348813"/>
          </a:xfrm>
          <a:prstGeom prst="rect">
            <a:avLst/>
          </a:prstGeom>
          <a:noFill/>
        </p:spPr>
        <p:txBody>
          <a:bodyPr wrap="square" rtlCol="0">
            <a:spAutoFit/>
          </a:bodyPr>
          <a:lstStyle/>
          <a:p>
            <a:pPr indent="266700" algn="ctr">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5-1-18</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直流电动机</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8" name="矩形 17"/>
          <p:cNvSpPr/>
          <p:nvPr/>
        </p:nvSpPr>
        <p:spPr>
          <a:xfrm>
            <a:off x="968813" y="211354"/>
            <a:ext cx="2419846" cy="338554"/>
          </a:xfrm>
          <a:prstGeom prst="rect">
            <a:avLst/>
          </a:prstGeom>
          <a:noFill/>
        </p:spPr>
        <p:txBody>
          <a:bodyPr wrap="square" rtlCol="0">
            <a:spAutoFit/>
          </a:bodyPr>
          <a:lstStyle/>
          <a:p>
            <a:r>
              <a:rPr lang="en-US" altLang="zh-CN"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开环</a:t>
            </a:r>
            <a:r>
              <a:rPr lang="zh-CN" altLang="zh-CN" sz="1600" b="1" dirty="0">
                <a:solidFill>
                  <a:schemeClr val="bg1"/>
                </a:solidFill>
                <a:latin typeface="微软雅黑" pitchFamily="34" charset="-122"/>
                <a:ea typeface="微软雅黑" pitchFamily="34" charset="-122"/>
              </a:rPr>
              <a:t>直流调速系统</a:t>
            </a:r>
            <a:endParaRPr lang="zh-CN" altLang="en-US" sz="1600" b="1" dirty="0">
              <a:solidFill>
                <a:schemeClr val="bg1"/>
              </a:solidFill>
              <a:latin typeface="微软雅黑" pitchFamily="34" charset="-122"/>
              <a:ea typeface="微软雅黑" pitchFamily="34" charset="-122"/>
            </a:endParaRPr>
          </a:p>
        </p:txBody>
      </p:sp>
      <p:sp>
        <p:nvSpPr>
          <p:cNvPr id="22"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23"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24"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25"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实践技能</a:t>
            </a:r>
          </a:p>
        </p:txBody>
      </p:sp>
      <p:sp>
        <p:nvSpPr>
          <p:cNvPr id="26"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27"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Tree>
    <p:extLst>
      <p:ext uri="{BB962C8B-B14F-4D97-AF65-F5344CB8AC3E}">
        <p14:creationId xmlns:p14="http://schemas.microsoft.com/office/powerpoint/2010/main" val="350960296"/>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9" name="文本框 18">
            <a:extLst>
              <a:ext uri="{FF2B5EF4-FFF2-40B4-BE49-F238E27FC236}">
                <a16:creationId xmlns:a16="http://schemas.microsoft.com/office/drawing/2014/main" xmlns="" id="{FFD6E78D-476D-4CB6-BB9D-57BDB852FA20}"/>
              </a:ext>
            </a:extLst>
          </p:cNvPr>
          <p:cNvSpPr txBox="1"/>
          <p:nvPr/>
        </p:nvSpPr>
        <p:spPr>
          <a:xfrm>
            <a:off x="388622" y="1179373"/>
            <a:ext cx="11050904" cy="605294"/>
          </a:xfrm>
          <a:prstGeom prst="rect">
            <a:avLst/>
          </a:prstGeom>
          <a:noFill/>
        </p:spPr>
        <p:txBody>
          <a:bodyPr wrap="square">
            <a:spAutoFit/>
          </a:bodyPr>
          <a:lstStyle/>
          <a:p>
            <a:pPr indent="266700" algn="just">
              <a:lnSpc>
                <a:spcPts val="2000"/>
              </a:lnSpc>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5-1-20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晶闸管可控整流电路</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VT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文本框 1">
            <a:extLst>
              <a:ext uri="{FF2B5EF4-FFF2-40B4-BE49-F238E27FC236}">
                <a16:creationId xmlns:a16="http://schemas.microsoft.com/office/drawing/2014/main" xmlns="" id="{4B22EEEC-22C7-4483-ACF6-64FDD3C4DFB5}"/>
              </a:ext>
            </a:extLst>
          </p:cNvPr>
          <p:cNvSpPr txBox="1"/>
          <p:nvPr/>
        </p:nvSpPr>
        <p:spPr>
          <a:xfrm>
            <a:off x="1018540" y="5385594"/>
            <a:ext cx="4023360" cy="646331"/>
          </a:xfrm>
          <a:prstGeom prst="rect">
            <a:avLst/>
          </a:prstGeom>
          <a:noFill/>
        </p:spPr>
        <p:txBody>
          <a:bodyPr wrap="square" rtlCol="0">
            <a:spAutoFit/>
          </a:bodyPr>
          <a:lstStyle/>
          <a:p>
            <a:pPr indent="266700" algn="ctr">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5-1-20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三相全控桥式整流电路</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pic>
        <p:nvPicPr>
          <p:cNvPr id="20" name="图片 19">
            <a:extLst>
              <a:ext uri="{FF2B5EF4-FFF2-40B4-BE49-F238E27FC236}">
                <a16:creationId xmlns:a16="http://schemas.microsoft.com/office/drawing/2014/main" xmlns="" id="{6368FA5B-876A-47AA-A402-547111571DCE}"/>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02934" y="1962070"/>
            <a:ext cx="4896803" cy="3015933"/>
          </a:xfrm>
          <a:prstGeom prst="rect">
            <a:avLst/>
          </a:prstGeom>
          <a:noFill/>
          <a:ln>
            <a:noFill/>
          </a:ln>
        </p:spPr>
      </p:pic>
      <p:sp>
        <p:nvSpPr>
          <p:cNvPr id="14" name="文本框 13">
            <a:extLst>
              <a:ext uri="{FF2B5EF4-FFF2-40B4-BE49-F238E27FC236}">
                <a16:creationId xmlns:a16="http://schemas.microsoft.com/office/drawing/2014/main" xmlns="" id="{FFD6E78D-476D-4CB6-BB9D-57BDB852FA20}"/>
              </a:ext>
            </a:extLst>
          </p:cNvPr>
          <p:cNvSpPr txBox="1"/>
          <p:nvPr/>
        </p:nvSpPr>
        <p:spPr>
          <a:xfrm>
            <a:off x="5599737" y="1205667"/>
            <a:ext cx="11050904" cy="348813"/>
          </a:xfrm>
          <a:prstGeom prst="rect">
            <a:avLst/>
          </a:prstGeom>
          <a:noFill/>
        </p:spPr>
        <p:txBody>
          <a:bodyPr wrap="square">
            <a:spAutoFit/>
          </a:bodyPr>
          <a:lstStyle/>
          <a:p>
            <a:pPr indent="266700" algn="just">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5-1-21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晶闸管触发电路</a:t>
            </a:r>
            <a:r>
              <a:rPr lang="en-US"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GT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5" name="文本框 14">
            <a:extLst>
              <a:ext uri="{FF2B5EF4-FFF2-40B4-BE49-F238E27FC236}">
                <a16:creationId xmlns:a16="http://schemas.microsoft.com/office/drawing/2014/main" xmlns="" id="{4B22EEEC-22C7-4483-ACF6-64FDD3C4DFB5}"/>
              </a:ext>
            </a:extLst>
          </p:cNvPr>
          <p:cNvSpPr txBox="1"/>
          <p:nvPr/>
        </p:nvSpPr>
        <p:spPr>
          <a:xfrm>
            <a:off x="6892291" y="5385593"/>
            <a:ext cx="4023360" cy="348813"/>
          </a:xfrm>
          <a:prstGeom prst="rect">
            <a:avLst/>
          </a:prstGeom>
          <a:noFill/>
        </p:spPr>
        <p:txBody>
          <a:bodyPr wrap="square" rtlCol="0">
            <a:spAutoFit/>
          </a:bodyPr>
          <a:lstStyle/>
          <a:p>
            <a:pPr indent="266700" algn="ctr">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5-1-21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晶闸管</a:t>
            </a:r>
            <a:r>
              <a:rPr lang="zh-CN"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触发电路</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6" name="图片 15">
            <a:extLst>
              <a:ext uri="{FF2B5EF4-FFF2-40B4-BE49-F238E27FC236}">
                <a16:creationId xmlns:a16="http://schemas.microsoft.com/office/drawing/2014/main" xmlns="" id="{9014EE78-E358-44D6-8D0F-1A66E406774A}"/>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6134101" y="1962070"/>
            <a:ext cx="5549899" cy="3106641"/>
          </a:xfrm>
          <a:prstGeom prst="rect">
            <a:avLst/>
          </a:prstGeom>
          <a:noFill/>
          <a:ln>
            <a:noFill/>
          </a:ln>
        </p:spPr>
      </p:pic>
      <p:sp>
        <p:nvSpPr>
          <p:cNvPr id="18" name="矩形 17"/>
          <p:cNvSpPr/>
          <p:nvPr/>
        </p:nvSpPr>
        <p:spPr>
          <a:xfrm>
            <a:off x="968813" y="211354"/>
            <a:ext cx="2419846" cy="338554"/>
          </a:xfrm>
          <a:prstGeom prst="rect">
            <a:avLst/>
          </a:prstGeom>
          <a:noFill/>
        </p:spPr>
        <p:txBody>
          <a:bodyPr wrap="square" rtlCol="0">
            <a:spAutoFit/>
          </a:bodyPr>
          <a:lstStyle/>
          <a:p>
            <a:r>
              <a:rPr lang="en-US" altLang="zh-CN"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开环</a:t>
            </a:r>
            <a:r>
              <a:rPr lang="zh-CN" altLang="zh-CN" sz="1600" b="1" dirty="0">
                <a:solidFill>
                  <a:schemeClr val="bg1"/>
                </a:solidFill>
                <a:latin typeface="微软雅黑" pitchFamily="34" charset="-122"/>
                <a:ea typeface="微软雅黑" pitchFamily="34" charset="-122"/>
              </a:rPr>
              <a:t>直流调速系统</a:t>
            </a:r>
            <a:endParaRPr lang="zh-CN" altLang="en-US" sz="1600" b="1" dirty="0">
              <a:solidFill>
                <a:schemeClr val="bg1"/>
              </a:solidFill>
              <a:latin typeface="微软雅黑" pitchFamily="34" charset="-122"/>
              <a:ea typeface="微软雅黑" pitchFamily="34" charset="-122"/>
            </a:endParaRPr>
          </a:p>
        </p:txBody>
      </p:sp>
      <p:sp>
        <p:nvSpPr>
          <p:cNvPr id="21"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22"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23"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24"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实践技能</a:t>
            </a:r>
          </a:p>
        </p:txBody>
      </p:sp>
      <p:sp>
        <p:nvSpPr>
          <p:cNvPr id="25"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26"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Tree>
    <p:extLst>
      <p:ext uri="{BB962C8B-B14F-4D97-AF65-F5344CB8AC3E}">
        <p14:creationId xmlns:p14="http://schemas.microsoft.com/office/powerpoint/2010/main" val="1234359661"/>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9" name="文本框 18">
            <a:extLst>
              <a:ext uri="{FF2B5EF4-FFF2-40B4-BE49-F238E27FC236}">
                <a16:creationId xmlns:a16="http://schemas.microsoft.com/office/drawing/2014/main" xmlns="" id="{FFD6E78D-476D-4CB6-BB9D-57BDB852FA20}"/>
              </a:ext>
            </a:extLst>
          </p:cNvPr>
          <p:cNvSpPr txBox="1"/>
          <p:nvPr/>
        </p:nvSpPr>
        <p:spPr>
          <a:xfrm>
            <a:off x="714310" y="1133477"/>
            <a:ext cx="3921889" cy="348813"/>
          </a:xfrm>
          <a:prstGeom prst="rect">
            <a:avLst/>
          </a:prstGeom>
          <a:noFill/>
        </p:spPr>
        <p:txBody>
          <a:bodyPr wrap="square">
            <a:spAutoFit/>
          </a:bodyPr>
          <a:lstStyle/>
          <a:p>
            <a:pPr indent="266700" algn="just">
              <a:lnSpc>
                <a:spcPts val="2000"/>
              </a:lnSpc>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5-1-22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给定</a:t>
            </a:r>
            <a:r>
              <a:rPr lang="zh-CN"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电位器</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文本框 1">
            <a:extLst>
              <a:ext uri="{FF2B5EF4-FFF2-40B4-BE49-F238E27FC236}">
                <a16:creationId xmlns:a16="http://schemas.microsoft.com/office/drawing/2014/main" xmlns="" id="{4B22EEEC-22C7-4483-ACF6-64FDD3C4DFB5}"/>
              </a:ext>
            </a:extLst>
          </p:cNvPr>
          <p:cNvSpPr txBox="1"/>
          <p:nvPr/>
        </p:nvSpPr>
        <p:spPr>
          <a:xfrm>
            <a:off x="1018540" y="5414202"/>
            <a:ext cx="4023360" cy="348813"/>
          </a:xfrm>
          <a:prstGeom prst="rect">
            <a:avLst/>
          </a:prstGeom>
          <a:noFill/>
        </p:spPr>
        <p:txBody>
          <a:bodyPr wrap="square" rtlCol="0">
            <a:spAutoFit/>
          </a:bodyPr>
          <a:lstStyle/>
          <a:p>
            <a:pPr indent="266700" algn="ctr">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5-1-22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给定电位器组成的</a:t>
            </a:r>
            <a:r>
              <a:rPr lang="zh-CN"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电路</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0" name="图片 19">
            <a:extLst>
              <a:ext uri="{FF2B5EF4-FFF2-40B4-BE49-F238E27FC236}">
                <a16:creationId xmlns:a16="http://schemas.microsoft.com/office/drawing/2014/main" xmlns="" id="{7DF8E4DF-F89F-4853-B166-C1FC1093F4E0}"/>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15376" y="1865207"/>
            <a:ext cx="4714244" cy="2872046"/>
          </a:xfrm>
          <a:prstGeom prst="rect">
            <a:avLst/>
          </a:prstGeom>
          <a:noFill/>
          <a:ln>
            <a:noFill/>
          </a:ln>
        </p:spPr>
      </p:pic>
      <p:sp>
        <p:nvSpPr>
          <p:cNvPr id="14" name="文本框 13">
            <a:extLst>
              <a:ext uri="{FF2B5EF4-FFF2-40B4-BE49-F238E27FC236}">
                <a16:creationId xmlns:a16="http://schemas.microsoft.com/office/drawing/2014/main" xmlns="" id="{FFD6E78D-476D-4CB6-BB9D-57BDB852FA20}"/>
              </a:ext>
            </a:extLst>
          </p:cNvPr>
          <p:cNvSpPr txBox="1"/>
          <p:nvPr/>
        </p:nvSpPr>
        <p:spPr>
          <a:xfrm>
            <a:off x="6134101" y="1133476"/>
            <a:ext cx="3734602" cy="348813"/>
          </a:xfrm>
          <a:prstGeom prst="rect">
            <a:avLst/>
          </a:prstGeom>
          <a:noFill/>
        </p:spPr>
        <p:txBody>
          <a:bodyPr wrap="square">
            <a:spAutoFit/>
          </a:bodyPr>
          <a:lstStyle/>
          <a:p>
            <a:pPr indent="266700" algn="just">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5</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5-1-23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继电保护电路</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5" name="文本框 14">
            <a:extLst>
              <a:ext uri="{FF2B5EF4-FFF2-40B4-BE49-F238E27FC236}">
                <a16:creationId xmlns:a16="http://schemas.microsoft.com/office/drawing/2014/main" xmlns="" id="{4B22EEEC-22C7-4483-ACF6-64FDD3C4DFB5}"/>
              </a:ext>
            </a:extLst>
          </p:cNvPr>
          <p:cNvSpPr txBox="1"/>
          <p:nvPr/>
        </p:nvSpPr>
        <p:spPr>
          <a:xfrm>
            <a:off x="5993131" y="5383332"/>
            <a:ext cx="4922520" cy="348813"/>
          </a:xfrm>
          <a:prstGeom prst="rect">
            <a:avLst/>
          </a:prstGeom>
          <a:noFill/>
        </p:spPr>
        <p:txBody>
          <a:bodyPr wrap="square" rtlCol="0">
            <a:spAutoFit/>
          </a:bodyPr>
          <a:lstStyle/>
          <a:p>
            <a:pPr indent="127000" algn="ctr">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5-1-23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整流电路中晶闸管的</a:t>
            </a:r>
            <a:r>
              <a:rPr lang="zh-CN"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保护电路</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6" name="图片 15">
            <a:extLst>
              <a:ext uri="{FF2B5EF4-FFF2-40B4-BE49-F238E27FC236}">
                <a16:creationId xmlns:a16="http://schemas.microsoft.com/office/drawing/2014/main" xmlns="" id="{657C9D8B-DFB2-46F3-95BD-9AAC51C4E0AC}"/>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6580612" y="2014855"/>
            <a:ext cx="3378729" cy="2722398"/>
          </a:xfrm>
          <a:prstGeom prst="rect">
            <a:avLst/>
          </a:prstGeom>
          <a:noFill/>
          <a:ln>
            <a:noFill/>
          </a:ln>
        </p:spPr>
      </p:pic>
      <p:sp>
        <p:nvSpPr>
          <p:cNvPr id="18" name="矩形 17"/>
          <p:cNvSpPr/>
          <p:nvPr/>
        </p:nvSpPr>
        <p:spPr>
          <a:xfrm>
            <a:off x="968813" y="211354"/>
            <a:ext cx="2419846" cy="338554"/>
          </a:xfrm>
          <a:prstGeom prst="rect">
            <a:avLst/>
          </a:prstGeom>
          <a:noFill/>
        </p:spPr>
        <p:txBody>
          <a:bodyPr wrap="square" rtlCol="0">
            <a:spAutoFit/>
          </a:bodyPr>
          <a:lstStyle/>
          <a:p>
            <a:r>
              <a:rPr lang="en-US" altLang="zh-CN"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开环</a:t>
            </a:r>
            <a:r>
              <a:rPr lang="zh-CN" altLang="zh-CN" sz="1600" b="1" dirty="0">
                <a:solidFill>
                  <a:schemeClr val="bg1"/>
                </a:solidFill>
                <a:latin typeface="微软雅黑" pitchFamily="34" charset="-122"/>
                <a:ea typeface="微软雅黑" pitchFamily="34" charset="-122"/>
              </a:rPr>
              <a:t>直流调速系统</a:t>
            </a:r>
            <a:endParaRPr lang="zh-CN" altLang="en-US" sz="1600" b="1" dirty="0">
              <a:solidFill>
                <a:schemeClr val="bg1"/>
              </a:solidFill>
              <a:latin typeface="微软雅黑" pitchFamily="34" charset="-122"/>
              <a:ea typeface="微软雅黑" pitchFamily="34" charset="-122"/>
            </a:endParaRPr>
          </a:p>
        </p:txBody>
      </p:sp>
      <p:sp>
        <p:nvSpPr>
          <p:cNvPr id="21"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22"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23"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24"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实践技能</a:t>
            </a:r>
          </a:p>
        </p:txBody>
      </p:sp>
      <p:sp>
        <p:nvSpPr>
          <p:cNvPr id="25"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26"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Tree>
    <p:extLst>
      <p:ext uri="{BB962C8B-B14F-4D97-AF65-F5344CB8AC3E}">
        <p14:creationId xmlns:p14="http://schemas.microsoft.com/office/powerpoint/2010/main" val="1940374033"/>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文本框 18">
            <a:extLst>
              <a:ext uri="{FF2B5EF4-FFF2-40B4-BE49-F238E27FC236}">
                <a16:creationId xmlns:a16="http://schemas.microsoft.com/office/drawing/2014/main" xmlns="" id="{FFD6E78D-476D-4CB6-BB9D-57BDB852FA20}"/>
              </a:ext>
            </a:extLst>
          </p:cNvPr>
          <p:cNvSpPr txBox="1"/>
          <p:nvPr/>
        </p:nvSpPr>
        <p:spPr>
          <a:xfrm>
            <a:off x="655659" y="905444"/>
            <a:ext cx="2318895" cy="348813"/>
          </a:xfrm>
          <a:prstGeom prst="rect">
            <a:avLst/>
          </a:prstGeom>
          <a:noFill/>
        </p:spPr>
        <p:txBody>
          <a:bodyPr wrap="square">
            <a:spAutoFit/>
          </a:bodyPr>
          <a:lstStyle/>
          <a:p>
            <a:pPr indent="266700" algn="just">
              <a:lnSpc>
                <a:spcPts val="2000"/>
              </a:lnSpc>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系统工作</a:t>
            </a:r>
            <a:r>
              <a:rPr lang="zh-CN"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原理</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1" name="文本框 10">
            <a:extLst>
              <a:ext uri="{FF2B5EF4-FFF2-40B4-BE49-F238E27FC236}">
                <a16:creationId xmlns:a16="http://schemas.microsoft.com/office/drawing/2014/main" xmlns="" id="{17AA1861-ACC5-4504-AA1D-66CCA9858B35}"/>
              </a:ext>
            </a:extLst>
          </p:cNvPr>
          <p:cNvSpPr txBox="1"/>
          <p:nvPr/>
        </p:nvSpPr>
        <p:spPr>
          <a:xfrm>
            <a:off x="392374" y="1254257"/>
            <a:ext cx="11033237" cy="1338828"/>
          </a:xfrm>
          <a:prstGeom prst="rect">
            <a:avLst/>
          </a:prstGeom>
          <a:noFill/>
        </p:spPr>
        <p:txBody>
          <a:bodyPr wrap="square" rtlCol="0">
            <a:spAutoFit/>
          </a:bodyPr>
          <a:lstStyle/>
          <a:p>
            <a:pPr indent="457200" algn="just">
              <a:lnSpc>
                <a:spcPct val="150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调节给定电位器的阻值，改变控制电压</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UC</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大小改变触发电路脉冲的相位，来改变控制角</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sym typeface="Symbol" panose="05050102010706020507" pitchFamily="18" charset="2"/>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，从而改变输出电压</a:t>
            </a:r>
            <a:r>
              <a:rPr lang="en-US" altLang="zh-CN" sz="1800" kern="100" dirty="0" err="1">
                <a:effectLst/>
                <a:latin typeface="Times New Roman" panose="02020603050405020304" pitchFamily="18" charset="0"/>
                <a:ea typeface="宋体" panose="02010600030101010101" pitchFamily="2" charset="-122"/>
                <a:cs typeface="Times New Roman" panose="02020603050405020304" pitchFamily="18" charset="0"/>
              </a:rPr>
              <a:t>Ud</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，电动机的转速也就相应改变，达到调速的目的。</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457200" algn="just">
              <a:lnSpc>
                <a:spcPct val="150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电动机内部自动调节的具体过程如下所示：</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0" name="图片 19">
            <a:extLst>
              <a:ext uri="{FF2B5EF4-FFF2-40B4-BE49-F238E27FC236}">
                <a16:creationId xmlns:a16="http://schemas.microsoft.com/office/drawing/2014/main" xmlns="" id="{444EE2A7-1DEE-4E07-A433-7B284F5BA43A}"/>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723513" y="2941898"/>
            <a:ext cx="7805533" cy="2329349"/>
          </a:xfrm>
          <a:prstGeom prst="rect">
            <a:avLst/>
          </a:prstGeom>
          <a:noFill/>
          <a:ln>
            <a:noFill/>
          </a:ln>
        </p:spPr>
      </p:pic>
      <p:sp>
        <p:nvSpPr>
          <p:cNvPr id="13" name="矩形 12"/>
          <p:cNvSpPr/>
          <p:nvPr/>
        </p:nvSpPr>
        <p:spPr>
          <a:xfrm>
            <a:off x="968813" y="211354"/>
            <a:ext cx="2419846" cy="338554"/>
          </a:xfrm>
          <a:prstGeom prst="rect">
            <a:avLst/>
          </a:prstGeom>
          <a:noFill/>
        </p:spPr>
        <p:txBody>
          <a:bodyPr wrap="square" rtlCol="0">
            <a:spAutoFit/>
          </a:bodyPr>
          <a:lstStyle/>
          <a:p>
            <a:r>
              <a:rPr lang="en-US" altLang="zh-CN"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开环</a:t>
            </a:r>
            <a:r>
              <a:rPr lang="zh-CN" altLang="zh-CN" sz="1600" b="1" dirty="0">
                <a:solidFill>
                  <a:schemeClr val="bg1"/>
                </a:solidFill>
                <a:latin typeface="微软雅黑" pitchFamily="34" charset="-122"/>
                <a:ea typeface="微软雅黑" pitchFamily="34" charset="-122"/>
              </a:rPr>
              <a:t>直流调速系统</a:t>
            </a:r>
            <a:endParaRPr lang="zh-CN" altLang="en-US" sz="1600" b="1" dirty="0">
              <a:solidFill>
                <a:schemeClr val="bg1"/>
              </a:solidFill>
              <a:latin typeface="微软雅黑" pitchFamily="34" charset="-122"/>
              <a:ea typeface="微软雅黑" pitchFamily="34" charset="-122"/>
            </a:endParaRPr>
          </a:p>
        </p:txBody>
      </p:sp>
      <p:sp>
        <p:nvSpPr>
          <p:cNvPr id="14"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1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1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17"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实践技能</a:t>
            </a:r>
          </a:p>
        </p:txBody>
      </p:sp>
      <p:sp>
        <p:nvSpPr>
          <p:cNvPr id="1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21"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Tree>
    <p:extLst>
      <p:ext uri="{BB962C8B-B14F-4D97-AF65-F5344CB8AC3E}">
        <p14:creationId xmlns:p14="http://schemas.microsoft.com/office/powerpoint/2010/main" val="4042174036"/>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9" name="文本框 18">
            <a:extLst>
              <a:ext uri="{FF2B5EF4-FFF2-40B4-BE49-F238E27FC236}">
                <a16:creationId xmlns:a16="http://schemas.microsoft.com/office/drawing/2014/main" xmlns="" id="{FFD6E78D-476D-4CB6-BB9D-57BDB852FA20}"/>
              </a:ext>
            </a:extLst>
          </p:cNvPr>
          <p:cNvSpPr txBox="1"/>
          <p:nvPr/>
        </p:nvSpPr>
        <p:spPr>
          <a:xfrm>
            <a:off x="702933" y="1225480"/>
            <a:ext cx="8300097" cy="875881"/>
          </a:xfrm>
          <a:prstGeom prst="rect">
            <a:avLst/>
          </a:prstGeom>
          <a:noFill/>
        </p:spPr>
        <p:txBody>
          <a:bodyPr wrap="square">
            <a:spAutoFit/>
          </a:bodyPr>
          <a:lstStyle/>
          <a:p>
            <a:pPr algn="just">
              <a:lnSpc>
                <a:spcPct val="150000"/>
              </a:lnSpc>
            </a:pPr>
            <a:r>
              <a:rPr lang="en-US"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1. </a:t>
            </a:r>
            <a:r>
              <a:rPr lang="zh-CN"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直流电动机</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电流连续时的</a:t>
            </a:r>
            <a:r>
              <a:rPr lang="zh-CN"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情况</a:t>
            </a:r>
            <a:endParaRPr lang="en-US"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50000"/>
              </a:lnSpc>
            </a:pP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）当电流连续时，开环直流调速系统的转速公式为</a:t>
            </a:r>
            <a:r>
              <a:rPr lang="zh-CN" altLang="zh-CN" kern="100"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20" name="图片 19">
            <a:extLst>
              <a:ext uri="{FF2B5EF4-FFF2-40B4-BE49-F238E27FC236}">
                <a16:creationId xmlns:a16="http://schemas.microsoft.com/office/drawing/2014/main" xmlns="" id="{B84E689C-5FEF-4DF3-AFBD-07E0583D4442}"/>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475733" y="2379107"/>
            <a:ext cx="6754495" cy="605294"/>
          </a:xfrm>
          <a:prstGeom prst="rect">
            <a:avLst/>
          </a:prstGeom>
          <a:noFill/>
          <a:ln>
            <a:noFill/>
          </a:ln>
        </p:spPr>
      </p:pic>
      <p:sp>
        <p:nvSpPr>
          <p:cNvPr id="12" name="文本框 11">
            <a:extLst>
              <a:ext uri="{FF2B5EF4-FFF2-40B4-BE49-F238E27FC236}">
                <a16:creationId xmlns:a16="http://schemas.microsoft.com/office/drawing/2014/main" xmlns="" id="{D10491E8-36C6-4E07-9A99-4B3828344E2D}"/>
              </a:ext>
            </a:extLst>
          </p:cNvPr>
          <p:cNvSpPr txBox="1"/>
          <p:nvPr/>
        </p:nvSpPr>
        <p:spPr>
          <a:xfrm>
            <a:off x="490494" y="3262147"/>
            <a:ext cx="5471160" cy="348813"/>
          </a:xfrm>
          <a:prstGeom prst="rect">
            <a:avLst/>
          </a:prstGeom>
          <a:noFill/>
        </p:spPr>
        <p:txBody>
          <a:bodyPr wrap="square" rtlCol="0">
            <a:spAutoFit/>
          </a:bodyPr>
          <a:lstStyle/>
          <a:p>
            <a:pPr indent="266700" algn="just">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上式中：</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n0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理想空载转速；</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3" name="文本框 12">
            <a:extLst>
              <a:ext uri="{FF2B5EF4-FFF2-40B4-BE49-F238E27FC236}">
                <a16:creationId xmlns:a16="http://schemas.microsoft.com/office/drawing/2014/main" xmlns="" id="{947F0628-AF4A-463C-8BFA-3DB9D0BC5EF6}"/>
              </a:ext>
            </a:extLst>
          </p:cNvPr>
          <p:cNvSpPr txBox="1"/>
          <p:nvPr/>
        </p:nvSpPr>
        <p:spPr>
          <a:xfrm>
            <a:off x="1627505" y="3581740"/>
            <a:ext cx="2095500" cy="369332"/>
          </a:xfrm>
          <a:prstGeom prst="rect">
            <a:avLst/>
          </a:prstGeom>
          <a:noFill/>
        </p:spPr>
        <p:txBody>
          <a:bodyPr wrap="square" rtlCol="0">
            <a:spAutoFit/>
          </a:bodyPr>
          <a:lstStyle/>
          <a:p>
            <a:r>
              <a:rPr lang="en-US" altLang="zh-CN" sz="1800" dirty="0">
                <a:effectLst/>
                <a:latin typeface="Times New Roman" panose="02020603050405020304" pitchFamily="18" charset="0"/>
                <a:ea typeface="宋体" panose="02010600030101010101" pitchFamily="2" charset="-122"/>
              </a:rPr>
              <a:t> </a:t>
            </a:r>
            <a:r>
              <a:rPr lang="en-US" altLang="zh-CN" sz="1800" dirty="0" err="1">
                <a:effectLst/>
                <a:latin typeface="Times New Roman" panose="02020603050405020304" pitchFamily="18" charset="0"/>
                <a:ea typeface="宋体" panose="02010600030101010101" pitchFamily="2" charset="-122"/>
              </a:rPr>
              <a:t>Δn</a:t>
            </a:r>
            <a:r>
              <a:rPr lang="en-US" altLang="zh-CN" sz="1800" dirty="0">
                <a:effectLst/>
                <a:latin typeface="Times New Roman" panose="02020603050405020304" pitchFamily="18" charset="0"/>
                <a:ea typeface="宋体" panose="02010600030101010101" pitchFamily="2" charset="-122"/>
              </a:rPr>
              <a:t> —</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转速降落；</a:t>
            </a:r>
            <a:endParaRPr lang="zh-CN" altLang="en-US" dirty="0"/>
          </a:p>
        </p:txBody>
      </p:sp>
      <p:pic>
        <p:nvPicPr>
          <p:cNvPr id="21" name="图片 20">
            <a:extLst>
              <a:ext uri="{FF2B5EF4-FFF2-40B4-BE49-F238E27FC236}">
                <a16:creationId xmlns:a16="http://schemas.microsoft.com/office/drawing/2014/main" xmlns="" id="{299BE260-3FF2-4C67-A04D-587990EF825C}"/>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1976326" y="4478526"/>
            <a:ext cx="1416686" cy="761406"/>
          </a:xfrm>
          <a:prstGeom prst="rect">
            <a:avLst/>
          </a:prstGeom>
          <a:noFill/>
          <a:ln>
            <a:noFill/>
          </a:ln>
        </p:spPr>
      </p:pic>
      <p:sp>
        <p:nvSpPr>
          <p:cNvPr id="22" name="文本框 21">
            <a:extLst>
              <a:ext uri="{FF2B5EF4-FFF2-40B4-BE49-F238E27FC236}">
                <a16:creationId xmlns:a16="http://schemas.microsoft.com/office/drawing/2014/main" xmlns="" id="{B99D4EA8-41C3-4BAF-8038-0CAF2D1B880D}"/>
              </a:ext>
            </a:extLst>
          </p:cNvPr>
          <p:cNvSpPr txBox="1"/>
          <p:nvPr/>
        </p:nvSpPr>
        <p:spPr>
          <a:xfrm>
            <a:off x="1627505" y="4023633"/>
            <a:ext cx="2507764" cy="369332"/>
          </a:xfrm>
          <a:prstGeom prst="rect">
            <a:avLst/>
          </a:prstGeom>
          <a:noFill/>
        </p:spPr>
        <p:txBody>
          <a:bodyPr wrap="square" rtlCol="0">
            <a:spAutoFit/>
          </a:bodyPr>
          <a:lstStyle/>
          <a:p>
            <a:r>
              <a:rPr lang="en-US" altLang="zh-CN" sz="1800" dirty="0">
                <a:effectLst/>
                <a:latin typeface="Times New Roman" panose="02020603050405020304" pitchFamily="18" charset="0"/>
                <a:ea typeface="宋体" panose="02010600030101010101" pitchFamily="2" charset="-122"/>
              </a:rPr>
              <a:t>Ce —</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电动势放大系数</a:t>
            </a:r>
            <a:endParaRPr lang="zh-CN" altLang="en-US" dirty="0"/>
          </a:p>
        </p:txBody>
      </p:sp>
      <p:sp>
        <p:nvSpPr>
          <p:cNvPr id="2" name="矩形 1"/>
          <p:cNvSpPr/>
          <p:nvPr/>
        </p:nvSpPr>
        <p:spPr>
          <a:xfrm>
            <a:off x="702934" y="806396"/>
            <a:ext cx="3840795" cy="348813"/>
          </a:xfrm>
          <a:prstGeom prst="rect">
            <a:avLst/>
          </a:prstGeom>
        </p:spPr>
        <p:txBody>
          <a:bodyPr wrap="none">
            <a:spAutoFit/>
          </a:bodyPr>
          <a:lstStyle/>
          <a:p>
            <a:pPr indent="280670" algn="just">
              <a:lnSpc>
                <a:spcPts val="2000"/>
              </a:lnSpc>
            </a:pPr>
            <a:r>
              <a:rPr lang="en-US" altLang="zh-CN" b="1" kern="100" dirty="0">
                <a:latin typeface="楷体" panose="02010609060101010101" pitchFamily="49" charset="-122"/>
                <a:ea typeface="楷体" panose="02010609060101010101" pitchFamily="49" charset="-122"/>
              </a:rPr>
              <a:t>1.2</a:t>
            </a:r>
            <a:r>
              <a:rPr lang="zh-CN" altLang="zh-CN" b="1" kern="100" dirty="0">
                <a:latin typeface="楷体" panose="02010609060101010101" pitchFamily="49" charset="-122"/>
                <a:ea typeface="楷体" panose="02010609060101010101" pitchFamily="49" charset="-122"/>
              </a:rPr>
              <a:t>开环直流调速系统的机械特性</a:t>
            </a:r>
          </a:p>
        </p:txBody>
      </p:sp>
      <p:sp>
        <p:nvSpPr>
          <p:cNvPr id="18" name="矩形 17"/>
          <p:cNvSpPr/>
          <p:nvPr/>
        </p:nvSpPr>
        <p:spPr>
          <a:xfrm>
            <a:off x="968813" y="211354"/>
            <a:ext cx="2419846" cy="338554"/>
          </a:xfrm>
          <a:prstGeom prst="rect">
            <a:avLst/>
          </a:prstGeom>
          <a:noFill/>
        </p:spPr>
        <p:txBody>
          <a:bodyPr wrap="square" rtlCol="0">
            <a:spAutoFit/>
          </a:bodyPr>
          <a:lstStyle/>
          <a:p>
            <a:r>
              <a:rPr lang="en-US" altLang="zh-CN"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开环</a:t>
            </a:r>
            <a:r>
              <a:rPr lang="zh-CN" altLang="zh-CN" sz="1600" b="1" dirty="0">
                <a:solidFill>
                  <a:schemeClr val="bg1"/>
                </a:solidFill>
                <a:latin typeface="微软雅黑" pitchFamily="34" charset="-122"/>
                <a:ea typeface="微软雅黑" pitchFamily="34" charset="-122"/>
              </a:rPr>
              <a:t>直流调速系统</a:t>
            </a:r>
            <a:endParaRPr lang="zh-CN" altLang="en-US" sz="1600" b="1" dirty="0">
              <a:solidFill>
                <a:schemeClr val="bg1"/>
              </a:solidFill>
              <a:latin typeface="微软雅黑" pitchFamily="34" charset="-122"/>
              <a:ea typeface="微软雅黑" pitchFamily="34" charset="-122"/>
            </a:endParaRPr>
          </a:p>
        </p:txBody>
      </p:sp>
      <p:sp>
        <p:nvSpPr>
          <p:cNvPr id="2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24"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25"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26"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实践技能</a:t>
            </a:r>
          </a:p>
        </p:txBody>
      </p:sp>
      <p:sp>
        <p:nvSpPr>
          <p:cNvPr id="27"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28"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Tree>
    <p:extLst>
      <p:ext uri="{BB962C8B-B14F-4D97-AF65-F5344CB8AC3E}">
        <p14:creationId xmlns:p14="http://schemas.microsoft.com/office/powerpoint/2010/main" val="2491646099"/>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9" name="文本框 18">
            <a:extLst>
              <a:ext uri="{FF2B5EF4-FFF2-40B4-BE49-F238E27FC236}">
                <a16:creationId xmlns:a16="http://schemas.microsoft.com/office/drawing/2014/main" xmlns="" id="{FFD6E78D-476D-4CB6-BB9D-57BDB852FA20}"/>
              </a:ext>
            </a:extLst>
          </p:cNvPr>
          <p:cNvSpPr txBox="1"/>
          <p:nvPr/>
        </p:nvSpPr>
        <p:spPr>
          <a:xfrm>
            <a:off x="655659" y="872153"/>
            <a:ext cx="3205796" cy="348813"/>
          </a:xfrm>
          <a:prstGeom prst="rect">
            <a:avLst/>
          </a:prstGeom>
          <a:noFill/>
        </p:spPr>
        <p:txBody>
          <a:bodyPr wrap="square">
            <a:spAutoFit/>
          </a:bodyPr>
          <a:lstStyle/>
          <a:p>
            <a:pPr indent="266700" algn="just">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5-1-24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机械</a:t>
            </a:r>
            <a:r>
              <a:rPr lang="zh-CN"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特性</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文本框 1">
            <a:extLst>
              <a:ext uri="{FF2B5EF4-FFF2-40B4-BE49-F238E27FC236}">
                <a16:creationId xmlns:a16="http://schemas.microsoft.com/office/drawing/2014/main" xmlns="" id="{4B22EEEC-22C7-4483-ACF6-64FDD3C4DFB5}"/>
              </a:ext>
            </a:extLst>
          </p:cNvPr>
          <p:cNvSpPr txBox="1"/>
          <p:nvPr/>
        </p:nvSpPr>
        <p:spPr>
          <a:xfrm>
            <a:off x="490494" y="5593897"/>
            <a:ext cx="4991100" cy="348813"/>
          </a:xfrm>
          <a:prstGeom prst="rect">
            <a:avLst/>
          </a:prstGeom>
          <a:noFill/>
        </p:spPr>
        <p:txBody>
          <a:bodyPr wrap="square" rtlCol="0">
            <a:spAutoFit/>
          </a:bodyPr>
          <a:lstStyle/>
          <a:p>
            <a:pPr indent="127000" algn="ctr">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5-1-24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电流连续时的</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V-M</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系统机械</a:t>
            </a:r>
            <a:r>
              <a:rPr lang="zh-CN"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特性</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0" name="图片 19">
            <a:extLst>
              <a:ext uri="{FF2B5EF4-FFF2-40B4-BE49-F238E27FC236}">
                <a16:creationId xmlns:a16="http://schemas.microsoft.com/office/drawing/2014/main" xmlns="" id="{0D3FFB51-3F1E-4DC3-BFFF-ED42B924EEE6}"/>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082339" y="1543211"/>
            <a:ext cx="3959561" cy="3902848"/>
          </a:xfrm>
          <a:prstGeom prst="rect">
            <a:avLst/>
          </a:prstGeom>
          <a:noFill/>
          <a:ln>
            <a:noFill/>
          </a:ln>
        </p:spPr>
      </p:pic>
      <p:sp>
        <p:nvSpPr>
          <p:cNvPr id="14" name="文本框 13">
            <a:extLst>
              <a:ext uri="{FF2B5EF4-FFF2-40B4-BE49-F238E27FC236}">
                <a16:creationId xmlns:a16="http://schemas.microsoft.com/office/drawing/2014/main" xmlns="" id="{FFD6E78D-476D-4CB6-BB9D-57BDB852FA20}"/>
              </a:ext>
            </a:extLst>
          </p:cNvPr>
          <p:cNvSpPr txBox="1"/>
          <p:nvPr/>
        </p:nvSpPr>
        <p:spPr>
          <a:xfrm>
            <a:off x="5041900" y="872153"/>
            <a:ext cx="4835562" cy="348813"/>
          </a:xfrm>
          <a:prstGeom prst="rect">
            <a:avLst/>
          </a:prstGeom>
          <a:noFill/>
        </p:spPr>
        <p:txBody>
          <a:bodyPr wrap="square">
            <a:spAutoFit/>
          </a:bodyPr>
          <a:lstStyle/>
          <a:p>
            <a:pPr indent="266700" algn="just">
              <a:lnSpc>
                <a:spcPts val="2000"/>
              </a:lnSpc>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2.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5-1-25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直流电动机电流断续时的</a:t>
            </a:r>
            <a:r>
              <a:rPr lang="zh-CN"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情况</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5" name="文本框 14">
            <a:extLst>
              <a:ext uri="{FF2B5EF4-FFF2-40B4-BE49-F238E27FC236}">
                <a16:creationId xmlns:a16="http://schemas.microsoft.com/office/drawing/2014/main" xmlns="" id="{4B22EEEC-22C7-4483-ACF6-64FDD3C4DFB5}"/>
              </a:ext>
            </a:extLst>
          </p:cNvPr>
          <p:cNvSpPr txBox="1"/>
          <p:nvPr/>
        </p:nvSpPr>
        <p:spPr>
          <a:xfrm>
            <a:off x="5390344" y="5680218"/>
            <a:ext cx="6180510" cy="348813"/>
          </a:xfrm>
          <a:prstGeom prst="rect">
            <a:avLst/>
          </a:prstGeom>
          <a:noFill/>
        </p:spPr>
        <p:txBody>
          <a:bodyPr wrap="square" rtlCol="0">
            <a:spAutoFit/>
          </a:bodyPr>
          <a:lstStyle/>
          <a:p>
            <a:pPr indent="127000" algn="ctr">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5-1-25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电流断续时的</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V-M</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系统机械</a:t>
            </a:r>
            <a:r>
              <a:rPr lang="zh-CN"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特性</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6" name="图片 15">
            <a:extLst>
              <a:ext uri="{FF2B5EF4-FFF2-40B4-BE49-F238E27FC236}">
                <a16:creationId xmlns:a16="http://schemas.microsoft.com/office/drawing/2014/main" xmlns="" id="{039EECB7-98FB-4A28-85B8-35719359E2FA}"/>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5928570" y="1613984"/>
            <a:ext cx="4625589" cy="3608011"/>
          </a:xfrm>
          <a:prstGeom prst="rect">
            <a:avLst/>
          </a:prstGeom>
          <a:noFill/>
          <a:ln>
            <a:noFill/>
          </a:ln>
        </p:spPr>
      </p:pic>
      <p:sp>
        <p:nvSpPr>
          <p:cNvPr id="18" name="矩形 17"/>
          <p:cNvSpPr/>
          <p:nvPr/>
        </p:nvSpPr>
        <p:spPr>
          <a:xfrm>
            <a:off x="968813" y="211354"/>
            <a:ext cx="2419846" cy="338554"/>
          </a:xfrm>
          <a:prstGeom prst="rect">
            <a:avLst/>
          </a:prstGeom>
          <a:noFill/>
        </p:spPr>
        <p:txBody>
          <a:bodyPr wrap="square" rtlCol="0">
            <a:spAutoFit/>
          </a:bodyPr>
          <a:lstStyle/>
          <a:p>
            <a:r>
              <a:rPr lang="en-US" altLang="zh-CN"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开环</a:t>
            </a:r>
            <a:r>
              <a:rPr lang="zh-CN" altLang="zh-CN" sz="1600" b="1" dirty="0">
                <a:solidFill>
                  <a:schemeClr val="bg1"/>
                </a:solidFill>
                <a:latin typeface="微软雅黑" pitchFamily="34" charset="-122"/>
                <a:ea typeface="微软雅黑" pitchFamily="34" charset="-122"/>
              </a:rPr>
              <a:t>直流调速系统</a:t>
            </a:r>
            <a:endParaRPr lang="zh-CN" altLang="en-US" sz="1600" b="1" dirty="0">
              <a:solidFill>
                <a:schemeClr val="bg1"/>
              </a:solidFill>
              <a:latin typeface="微软雅黑" pitchFamily="34" charset="-122"/>
              <a:ea typeface="微软雅黑" pitchFamily="34" charset="-122"/>
            </a:endParaRPr>
          </a:p>
        </p:txBody>
      </p:sp>
      <p:sp>
        <p:nvSpPr>
          <p:cNvPr id="21"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22"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23"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24"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实践技能</a:t>
            </a:r>
          </a:p>
        </p:txBody>
      </p:sp>
      <p:sp>
        <p:nvSpPr>
          <p:cNvPr id="25"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26"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Tree>
    <p:extLst>
      <p:ext uri="{BB962C8B-B14F-4D97-AF65-F5344CB8AC3E}">
        <p14:creationId xmlns:p14="http://schemas.microsoft.com/office/powerpoint/2010/main" val="4096065469"/>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9" name="文本框 18">
            <a:extLst>
              <a:ext uri="{FF2B5EF4-FFF2-40B4-BE49-F238E27FC236}">
                <a16:creationId xmlns:a16="http://schemas.microsoft.com/office/drawing/2014/main" xmlns="" id="{FFD6E78D-476D-4CB6-BB9D-57BDB852FA20}"/>
              </a:ext>
            </a:extLst>
          </p:cNvPr>
          <p:cNvSpPr txBox="1"/>
          <p:nvPr/>
        </p:nvSpPr>
        <p:spPr>
          <a:xfrm>
            <a:off x="608649" y="984075"/>
            <a:ext cx="11050904" cy="605294"/>
          </a:xfrm>
          <a:prstGeom prst="rect">
            <a:avLst/>
          </a:prstGeom>
          <a:noFill/>
        </p:spPr>
        <p:txBody>
          <a:bodyPr wrap="square">
            <a:spAutoFit/>
          </a:bodyPr>
          <a:lstStyle/>
          <a:p>
            <a:pPr indent="280670" algn="just">
              <a:lnSpc>
                <a:spcPts val="2000"/>
              </a:lnSpc>
            </a:pPr>
            <a:r>
              <a:rPr lang="en-US" altLang="zh-CN" sz="1800" b="1" kern="100" dirty="0">
                <a:effectLst/>
                <a:latin typeface="楷体" panose="02010609060101010101" pitchFamily="49" charset="-122"/>
                <a:ea typeface="楷体" panose="02010609060101010101" pitchFamily="49" charset="-122"/>
              </a:rPr>
              <a:t>1.3</a:t>
            </a:r>
            <a:r>
              <a:rPr lang="zh-CN" altLang="zh-CN" sz="1800" b="1" kern="100" dirty="0">
                <a:effectLst/>
                <a:latin typeface="楷体" panose="02010609060101010101" pitchFamily="49" charset="-122"/>
                <a:ea typeface="楷体" panose="02010609060101010101" pitchFamily="49" charset="-122"/>
              </a:rPr>
              <a:t>开环直流调速系统的稳态性能分析</a:t>
            </a:r>
          </a:p>
          <a:p>
            <a:pPr indent="266700" algn="just">
              <a:lnSpc>
                <a:spcPts val="2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文本框 1">
            <a:extLst>
              <a:ext uri="{FF2B5EF4-FFF2-40B4-BE49-F238E27FC236}">
                <a16:creationId xmlns:a16="http://schemas.microsoft.com/office/drawing/2014/main" xmlns="" id="{4B22EEEC-22C7-4483-ACF6-64FDD3C4DFB5}"/>
              </a:ext>
            </a:extLst>
          </p:cNvPr>
          <p:cNvSpPr txBox="1"/>
          <p:nvPr/>
        </p:nvSpPr>
        <p:spPr>
          <a:xfrm>
            <a:off x="3642360" y="6079252"/>
            <a:ext cx="4023360" cy="646331"/>
          </a:xfrm>
          <a:prstGeom prst="rect">
            <a:avLst/>
          </a:prstGeom>
          <a:noFill/>
        </p:spPr>
        <p:txBody>
          <a:bodyPr wrap="square" rtlCol="0">
            <a:spAutoFit/>
          </a:bodyPr>
          <a:lstStyle/>
          <a:p>
            <a:pPr indent="127000" algn="ctr">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5-1-26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系统的稳定性曲线图</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11" name="文本框 10">
            <a:extLst>
              <a:ext uri="{FF2B5EF4-FFF2-40B4-BE49-F238E27FC236}">
                <a16:creationId xmlns:a16="http://schemas.microsoft.com/office/drawing/2014/main" xmlns="" id="{7B88311E-4AF4-4C3F-928D-F4EAE884F5D6}"/>
              </a:ext>
            </a:extLst>
          </p:cNvPr>
          <p:cNvSpPr txBox="1"/>
          <p:nvPr/>
        </p:nvSpPr>
        <p:spPr>
          <a:xfrm>
            <a:off x="900135" y="1435854"/>
            <a:ext cx="3492500" cy="348813"/>
          </a:xfrm>
          <a:prstGeom prst="rect">
            <a:avLst/>
          </a:prstGeom>
          <a:noFill/>
        </p:spPr>
        <p:txBody>
          <a:bodyPr wrap="square" rtlCol="0">
            <a:spAutoFit/>
          </a:bodyPr>
          <a:lstStyle/>
          <a:p>
            <a:pPr indent="266700" algn="just">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对自动控制系统的性能要求</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2" name="文本框 11">
            <a:extLst>
              <a:ext uri="{FF2B5EF4-FFF2-40B4-BE49-F238E27FC236}">
                <a16:creationId xmlns:a16="http://schemas.microsoft.com/office/drawing/2014/main" xmlns="" id="{20278DFB-9F66-4C17-8DEF-A2D299790740}"/>
              </a:ext>
            </a:extLst>
          </p:cNvPr>
          <p:cNvSpPr txBox="1"/>
          <p:nvPr/>
        </p:nvSpPr>
        <p:spPr>
          <a:xfrm>
            <a:off x="915375" y="1840448"/>
            <a:ext cx="2984500" cy="348813"/>
          </a:xfrm>
          <a:prstGeom prst="rect">
            <a:avLst/>
          </a:prstGeom>
          <a:noFill/>
        </p:spPr>
        <p:txBody>
          <a:bodyPr wrap="square" rtlCol="0">
            <a:spAutoFit/>
          </a:bodyPr>
          <a:lstStyle/>
          <a:p>
            <a:pPr indent="266700" algn="just">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5-1-26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稳定性</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0" name="图片 19">
            <a:extLst>
              <a:ext uri="{FF2B5EF4-FFF2-40B4-BE49-F238E27FC236}">
                <a16:creationId xmlns:a16="http://schemas.microsoft.com/office/drawing/2014/main" xmlns="" id="{236BAEBE-E555-4BB2-8AEE-3E91CF501F07}"/>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017341" y="2427112"/>
            <a:ext cx="9273398" cy="2602274"/>
          </a:xfrm>
          <a:prstGeom prst="rect">
            <a:avLst/>
          </a:prstGeom>
          <a:noFill/>
          <a:ln>
            <a:noFill/>
          </a:ln>
        </p:spPr>
      </p:pic>
      <p:sp>
        <p:nvSpPr>
          <p:cNvPr id="13" name="文本框 12">
            <a:extLst>
              <a:ext uri="{FF2B5EF4-FFF2-40B4-BE49-F238E27FC236}">
                <a16:creationId xmlns:a16="http://schemas.microsoft.com/office/drawing/2014/main" xmlns="" id="{9863DC35-79E9-4AE7-AAE7-D43B2A1D34D4}"/>
              </a:ext>
            </a:extLst>
          </p:cNvPr>
          <p:cNvSpPr txBox="1"/>
          <p:nvPr/>
        </p:nvSpPr>
        <p:spPr>
          <a:xfrm>
            <a:off x="2848779" y="5290681"/>
            <a:ext cx="2006600" cy="369332"/>
          </a:xfrm>
          <a:prstGeom prst="rect">
            <a:avLst/>
          </a:prstGeom>
          <a:noFill/>
        </p:spPr>
        <p:txBody>
          <a:bodyPr wrap="square" rtlCol="0">
            <a:spAutoFit/>
          </a:bodyPr>
          <a:lstStyle/>
          <a:p>
            <a:r>
              <a:rPr lang="en-US" altLang="zh-CN" sz="1800" dirty="0">
                <a:effectLst/>
                <a:latin typeface="Times New Roman" panose="02020603050405020304" pitchFamily="18" charset="0"/>
                <a:ea typeface="宋体" panose="02010600030101010101" pitchFamily="2" charset="-122"/>
              </a:rPr>
              <a:t>a)</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稳定的系统</a:t>
            </a:r>
            <a:r>
              <a:rPr lang="en-US" altLang="zh-CN" sz="1800" dirty="0">
                <a:effectLst/>
                <a:latin typeface="Times New Roman" panose="02020603050405020304" pitchFamily="18" charset="0"/>
                <a:ea typeface="宋体" panose="02010600030101010101" pitchFamily="2" charset="-122"/>
              </a:rPr>
              <a:t> </a:t>
            </a:r>
            <a:endParaRPr lang="zh-CN" altLang="en-US" dirty="0"/>
          </a:p>
        </p:txBody>
      </p:sp>
      <p:sp>
        <p:nvSpPr>
          <p:cNvPr id="21" name="文本框 20">
            <a:extLst>
              <a:ext uri="{FF2B5EF4-FFF2-40B4-BE49-F238E27FC236}">
                <a16:creationId xmlns:a16="http://schemas.microsoft.com/office/drawing/2014/main" xmlns="" id="{888A8C9D-C800-471C-B08A-6A0B61CB9DE1}"/>
              </a:ext>
            </a:extLst>
          </p:cNvPr>
          <p:cNvSpPr txBox="1"/>
          <p:nvPr/>
        </p:nvSpPr>
        <p:spPr>
          <a:xfrm>
            <a:off x="7181851" y="5290681"/>
            <a:ext cx="2233295" cy="646331"/>
          </a:xfrm>
          <a:prstGeom prst="rect">
            <a:avLst/>
          </a:prstGeom>
          <a:noFill/>
        </p:spPr>
        <p:txBody>
          <a:bodyPr wrap="square" rtlCol="0">
            <a:spAutoFit/>
          </a:bodyPr>
          <a:lstStyle/>
          <a:p>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不稳定的系统</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18" name="矩形 17"/>
          <p:cNvSpPr/>
          <p:nvPr/>
        </p:nvSpPr>
        <p:spPr>
          <a:xfrm>
            <a:off x="968813" y="211354"/>
            <a:ext cx="2419846" cy="338554"/>
          </a:xfrm>
          <a:prstGeom prst="rect">
            <a:avLst/>
          </a:prstGeom>
          <a:noFill/>
        </p:spPr>
        <p:txBody>
          <a:bodyPr wrap="square" rtlCol="0">
            <a:spAutoFit/>
          </a:bodyPr>
          <a:lstStyle/>
          <a:p>
            <a:r>
              <a:rPr lang="en-US" altLang="zh-CN"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开环</a:t>
            </a:r>
            <a:r>
              <a:rPr lang="zh-CN" altLang="zh-CN" sz="1600" b="1" dirty="0">
                <a:solidFill>
                  <a:schemeClr val="bg1"/>
                </a:solidFill>
                <a:latin typeface="微软雅黑" pitchFamily="34" charset="-122"/>
                <a:ea typeface="微软雅黑" pitchFamily="34" charset="-122"/>
              </a:rPr>
              <a:t>直流调速系统</a:t>
            </a:r>
            <a:endParaRPr lang="zh-CN" altLang="en-US" sz="1600" b="1" dirty="0">
              <a:solidFill>
                <a:schemeClr val="bg1"/>
              </a:solidFill>
              <a:latin typeface="微软雅黑" pitchFamily="34" charset="-122"/>
              <a:ea typeface="微软雅黑" pitchFamily="34" charset="-122"/>
            </a:endParaRPr>
          </a:p>
        </p:txBody>
      </p:sp>
      <p:sp>
        <p:nvSpPr>
          <p:cNvPr id="22"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23"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24"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25"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实践技能</a:t>
            </a:r>
          </a:p>
        </p:txBody>
      </p:sp>
      <p:sp>
        <p:nvSpPr>
          <p:cNvPr id="26"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27"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Tree>
    <p:extLst>
      <p:ext uri="{BB962C8B-B14F-4D97-AF65-F5344CB8AC3E}">
        <p14:creationId xmlns:p14="http://schemas.microsoft.com/office/powerpoint/2010/main" val="2524628648"/>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9" name="文本框 18">
            <a:extLst>
              <a:ext uri="{FF2B5EF4-FFF2-40B4-BE49-F238E27FC236}">
                <a16:creationId xmlns:a16="http://schemas.microsoft.com/office/drawing/2014/main" xmlns="" id="{FFD6E78D-476D-4CB6-BB9D-57BDB852FA20}"/>
              </a:ext>
            </a:extLst>
          </p:cNvPr>
          <p:cNvSpPr txBox="1"/>
          <p:nvPr/>
        </p:nvSpPr>
        <p:spPr>
          <a:xfrm>
            <a:off x="561976" y="949186"/>
            <a:ext cx="11050904" cy="605294"/>
          </a:xfrm>
          <a:prstGeom prst="rect">
            <a:avLst/>
          </a:prstGeom>
          <a:noFill/>
        </p:spPr>
        <p:txBody>
          <a:bodyPr wrap="square">
            <a:spAutoFit/>
          </a:bodyPr>
          <a:lstStyle/>
          <a:p>
            <a:pPr indent="266700" algn="just">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5-1-27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准确性</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文本框 1">
            <a:extLst>
              <a:ext uri="{FF2B5EF4-FFF2-40B4-BE49-F238E27FC236}">
                <a16:creationId xmlns:a16="http://schemas.microsoft.com/office/drawing/2014/main" xmlns="" id="{4B22EEEC-22C7-4483-ACF6-64FDD3C4DFB5}"/>
              </a:ext>
            </a:extLst>
          </p:cNvPr>
          <p:cNvSpPr txBox="1"/>
          <p:nvPr/>
        </p:nvSpPr>
        <p:spPr>
          <a:xfrm>
            <a:off x="4274696" y="5723265"/>
            <a:ext cx="4023360" cy="646331"/>
          </a:xfrm>
          <a:prstGeom prst="rect">
            <a:avLst/>
          </a:prstGeom>
          <a:noFill/>
        </p:spPr>
        <p:txBody>
          <a:bodyPr wrap="square" rtlCol="0">
            <a:spAutoFit/>
          </a:bodyPr>
          <a:lstStyle/>
          <a:p>
            <a:pPr indent="127000" algn="ctr">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5-1-27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系统的准确性</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pic>
        <p:nvPicPr>
          <p:cNvPr id="20" name="图片 19">
            <a:extLst>
              <a:ext uri="{FF2B5EF4-FFF2-40B4-BE49-F238E27FC236}">
                <a16:creationId xmlns:a16="http://schemas.microsoft.com/office/drawing/2014/main" xmlns="" id="{58649D85-F6C0-4334-949C-BC5F7707A771}"/>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961197" y="1784667"/>
            <a:ext cx="8650359" cy="2792336"/>
          </a:xfrm>
          <a:prstGeom prst="rect">
            <a:avLst/>
          </a:prstGeom>
          <a:noFill/>
          <a:ln>
            <a:noFill/>
          </a:ln>
        </p:spPr>
      </p:pic>
      <p:sp>
        <p:nvSpPr>
          <p:cNvPr id="11" name="文本框 10">
            <a:extLst>
              <a:ext uri="{FF2B5EF4-FFF2-40B4-BE49-F238E27FC236}">
                <a16:creationId xmlns:a16="http://schemas.microsoft.com/office/drawing/2014/main" xmlns="" id="{236D7CBA-B3FE-43D8-8359-4F5A6C02AD9F}"/>
              </a:ext>
            </a:extLst>
          </p:cNvPr>
          <p:cNvSpPr txBox="1"/>
          <p:nvPr/>
        </p:nvSpPr>
        <p:spPr>
          <a:xfrm>
            <a:off x="2959100" y="4737100"/>
            <a:ext cx="2082800" cy="369332"/>
          </a:xfrm>
          <a:prstGeom prst="rect">
            <a:avLst/>
          </a:prstGeom>
          <a:noFill/>
        </p:spPr>
        <p:txBody>
          <a:bodyPr wrap="square" rtlCol="0">
            <a:spAutoFit/>
          </a:bodyPr>
          <a:lstStyle/>
          <a:p>
            <a:r>
              <a:rPr lang="en-US" altLang="zh-CN" sz="1800" dirty="0">
                <a:effectLst/>
                <a:latin typeface="Times New Roman" panose="02020603050405020304" pitchFamily="18" charset="0"/>
                <a:ea typeface="宋体" panose="02010600030101010101" pitchFamily="2" charset="-122"/>
              </a:rPr>
              <a:t>a</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）有静差系统</a:t>
            </a:r>
            <a:endParaRPr lang="zh-CN" altLang="en-US" dirty="0"/>
          </a:p>
        </p:txBody>
      </p:sp>
      <p:sp>
        <p:nvSpPr>
          <p:cNvPr id="12" name="文本框 11">
            <a:extLst>
              <a:ext uri="{FF2B5EF4-FFF2-40B4-BE49-F238E27FC236}">
                <a16:creationId xmlns:a16="http://schemas.microsoft.com/office/drawing/2014/main" xmlns="" id="{BE290E4E-18C9-4224-A0A3-A53354C5F8A3}"/>
              </a:ext>
            </a:extLst>
          </p:cNvPr>
          <p:cNvSpPr txBox="1"/>
          <p:nvPr/>
        </p:nvSpPr>
        <p:spPr>
          <a:xfrm>
            <a:off x="7454583" y="4737100"/>
            <a:ext cx="2596198" cy="369332"/>
          </a:xfrm>
          <a:prstGeom prst="rect">
            <a:avLst/>
          </a:prstGeom>
          <a:noFill/>
        </p:spPr>
        <p:txBody>
          <a:bodyPr wrap="square" rtlCol="0">
            <a:spAutoFit/>
          </a:bodyPr>
          <a:lstStyle/>
          <a:p>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b</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）无静差系统</a:t>
            </a:r>
            <a:endParaRPr lang="zh-CN" altLang="en-US" dirty="0"/>
          </a:p>
        </p:txBody>
      </p:sp>
      <p:sp>
        <p:nvSpPr>
          <p:cNvPr id="16" name="矩形 15"/>
          <p:cNvSpPr/>
          <p:nvPr/>
        </p:nvSpPr>
        <p:spPr>
          <a:xfrm>
            <a:off x="968813" y="211354"/>
            <a:ext cx="2419846" cy="338554"/>
          </a:xfrm>
          <a:prstGeom prst="rect">
            <a:avLst/>
          </a:prstGeom>
          <a:noFill/>
        </p:spPr>
        <p:txBody>
          <a:bodyPr wrap="square" rtlCol="0">
            <a:spAutoFit/>
          </a:bodyPr>
          <a:lstStyle/>
          <a:p>
            <a:r>
              <a:rPr lang="en-US" altLang="zh-CN"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开环</a:t>
            </a:r>
            <a:r>
              <a:rPr lang="zh-CN" altLang="zh-CN" sz="1600" b="1" dirty="0">
                <a:solidFill>
                  <a:schemeClr val="bg1"/>
                </a:solidFill>
                <a:latin typeface="微软雅黑" pitchFamily="34" charset="-122"/>
                <a:ea typeface="微软雅黑" pitchFamily="34" charset="-122"/>
              </a:rPr>
              <a:t>直流调速系统</a:t>
            </a:r>
            <a:endParaRPr lang="zh-CN" altLang="en-US" sz="1600" b="1" dirty="0">
              <a:solidFill>
                <a:schemeClr val="bg1"/>
              </a:solidFill>
              <a:latin typeface="微软雅黑" pitchFamily="34" charset="-122"/>
              <a:ea typeface="微软雅黑" pitchFamily="34" charset="-122"/>
            </a:endParaRPr>
          </a:p>
        </p:txBody>
      </p:sp>
      <p:sp>
        <p:nvSpPr>
          <p:cNvPr id="18"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21"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22"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23"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实践技能</a:t>
            </a:r>
          </a:p>
        </p:txBody>
      </p:sp>
      <p:sp>
        <p:nvSpPr>
          <p:cNvPr id="24"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25"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Tree>
    <p:extLst>
      <p:ext uri="{BB962C8B-B14F-4D97-AF65-F5344CB8AC3E}">
        <p14:creationId xmlns:p14="http://schemas.microsoft.com/office/powerpoint/2010/main" val="3546582885"/>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923330"/>
          </a:xfrm>
          <a:prstGeom prst="rect">
            <a:avLst/>
          </a:prstGeom>
        </p:spPr>
        <p:txBody>
          <a:bodyPr wrap="square">
            <a:spAutoFit/>
          </a:bodyPr>
          <a:lstStyle/>
          <a:p>
            <a:pPr algn="ctr"/>
            <a:r>
              <a:rPr lang="zh-CN" altLang="en-US" sz="5400" b="1" dirty="0">
                <a:solidFill>
                  <a:schemeClr val="bg1"/>
                </a:solidFill>
                <a:latin typeface="微软雅黑" pitchFamily="34" charset="-122"/>
                <a:ea typeface="微软雅黑" pitchFamily="34" charset="-122"/>
              </a:rPr>
              <a:t>学习要求</a:t>
            </a:r>
          </a:p>
        </p:txBody>
      </p:sp>
      <p:grpSp>
        <p:nvGrpSpPr>
          <p:cNvPr id="12" name="Group 15"/>
          <p:cNvGrpSpPr/>
          <p:nvPr/>
        </p:nvGrpSpPr>
        <p:grpSpPr>
          <a:xfrm>
            <a:off x="3933825" y="2596089"/>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933108"/>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9" name="文本框 18">
            <a:extLst>
              <a:ext uri="{FF2B5EF4-FFF2-40B4-BE49-F238E27FC236}">
                <a16:creationId xmlns:a16="http://schemas.microsoft.com/office/drawing/2014/main" xmlns="" id="{FFD6E78D-476D-4CB6-BB9D-57BDB852FA20}"/>
              </a:ext>
            </a:extLst>
          </p:cNvPr>
          <p:cNvSpPr txBox="1"/>
          <p:nvPr/>
        </p:nvSpPr>
        <p:spPr>
          <a:xfrm>
            <a:off x="388622" y="927631"/>
            <a:ext cx="11050904" cy="605294"/>
          </a:xfrm>
          <a:prstGeom prst="rect">
            <a:avLst/>
          </a:prstGeom>
          <a:noFill/>
        </p:spPr>
        <p:txBody>
          <a:bodyPr wrap="square">
            <a:spAutoFit/>
          </a:bodyPr>
          <a:lstStyle/>
          <a:p>
            <a:pPr indent="266700" algn="just">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5-1-28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快速性</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文本框 1">
            <a:extLst>
              <a:ext uri="{FF2B5EF4-FFF2-40B4-BE49-F238E27FC236}">
                <a16:creationId xmlns:a16="http://schemas.microsoft.com/office/drawing/2014/main" xmlns="" id="{4B22EEEC-22C7-4483-ACF6-64FDD3C4DFB5}"/>
              </a:ext>
            </a:extLst>
          </p:cNvPr>
          <p:cNvSpPr txBox="1"/>
          <p:nvPr/>
        </p:nvSpPr>
        <p:spPr>
          <a:xfrm>
            <a:off x="3346442" y="5498254"/>
            <a:ext cx="6180464" cy="625812"/>
          </a:xfrm>
          <a:prstGeom prst="rect">
            <a:avLst/>
          </a:prstGeom>
          <a:noFill/>
        </p:spPr>
        <p:txBody>
          <a:bodyPr wrap="square" rtlCol="0">
            <a:spAutoFit/>
          </a:bodyPr>
          <a:lstStyle/>
          <a:p>
            <a:pPr indent="127000" algn="ctr">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5-1-28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系统的动态响应曲线</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pic>
        <p:nvPicPr>
          <p:cNvPr id="20" name="图片 19">
            <a:extLst>
              <a:ext uri="{FF2B5EF4-FFF2-40B4-BE49-F238E27FC236}">
                <a16:creationId xmlns:a16="http://schemas.microsoft.com/office/drawing/2014/main" xmlns="" id="{C80C7C59-FF71-4055-AB13-33186E7609EC}"/>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848779" y="1506036"/>
            <a:ext cx="6890102" cy="3670867"/>
          </a:xfrm>
          <a:prstGeom prst="rect">
            <a:avLst/>
          </a:prstGeom>
          <a:noFill/>
          <a:ln>
            <a:noFill/>
          </a:ln>
        </p:spPr>
      </p:pic>
      <p:sp>
        <p:nvSpPr>
          <p:cNvPr id="14" name="矩形 13"/>
          <p:cNvSpPr/>
          <p:nvPr/>
        </p:nvSpPr>
        <p:spPr>
          <a:xfrm>
            <a:off x="968813" y="211354"/>
            <a:ext cx="2419846" cy="338554"/>
          </a:xfrm>
          <a:prstGeom prst="rect">
            <a:avLst/>
          </a:prstGeom>
          <a:noFill/>
        </p:spPr>
        <p:txBody>
          <a:bodyPr wrap="square" rtlCol="0">
            <a:spAutoFit/>
          </a:bodyPr>
          <a:lstStyle/>
          <a:p>
            <a:r>
              <a:rPr lang="en-US" altLang="zh-CN"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开环</a:t>
            </a:r>
            <a:r>
              <a:rPr lang="zh-CN" altLang="zh-CN" sz="1600" b="1" dirty="0">
                <a:solidFill>
                  <a:schemeClr val="bg1"/>
                </a:solidFill>
                <a:latin typeface="微软雅黑" pitchFamily="34" charset="-122"/>
                <a:ea typeface="微软雅黑" pitchFamily="34" charset="-122"/>
              </a:rPr>
              <a:t>直流调速系统</a:t>
            </a:r>
            <a:endParaRPr lang="zh-CN" altLang="en-US" sz="1600" b="1" dirty="0">
              <a:solidFill>
                <a:schemeClr val="bg1"/>
              </a:solidFill>
              <a:latin typeface="微软雅黑" pitchFamily="34" charset="-122"/>
              <a:ea typeface="微软雅黑" pitchFamily="34" charset="-122"/>
            </a:endParaRPr>
          </a:p>
        </p:txBody>
      </p:sp>
      <p:sp>
        <p:nvSpPr>
          <p:cNvPr id="15"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16"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18"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21"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实践技能</a:t>
            </a:r>
          </a:p>
        </p:txBody>
      </p:sp>
      <p:sp>
        <p:nvSpPr>
          <p:cNvPr id="22"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23"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Tree>
    <p:extLst>
      <p:ext uri="{BB962C8B-B14F-4D97-AF65-F5344CB8AC3E}">
        <p14:creationId xmlns:p14="http://schemas.microsoft.com/office/powerpoint/2010/main" val="3035036680"/>
      </p:ext>
    </p:extLst>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9" name="文本框 18">
            <a:extLst>
              <a:ext uri="{FF2B5EF4-FFF2-40B4-BE49-F238E27FC236}">
                <a16:creationId xmlns:a16="http://schemas.microsoft.com/office/drawing/2014/main" xmlns="" id="{FFD6E78D-476D-4CB6-BB9D-57BDB852FA20}"/>
              </a:ext>
            </a:extLst>
          </p:cNvPr>
          <p:cNvSpPr txBox="1"/>
          <p:nvPr/>
        </p:nvSpPr>
        <p:spPr>
          <a:xfrm>
            <a:off x="636395" y="1506964"/>
            <a:ext cx="2308224" cy="348813"/>
          </a:xfrm>
          <a:prstGeom prst="rect">
            <a:avLst/>
          </a:prstGeom>
          <a:noFill/>
        </p:spPr>
        <p:txBody>
          <a:bodyPr wrap="square">
            <a:spAutoFit/>
          </a:bodyPr>
          <a:lstStyle/>
          <a:p>
            <a:pPr indent="266700" algn="just">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）调速范围</a:t>
            </a:r>
            <a:r>
              <a:rPr lang="en-US"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D</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1" name="图片 20">
            <a:extLst>
              <a:ext uri="{FF2B5EF4-FFF2-40B4-BE49-F238E27FC236}">
                <a16:creationId xmlns:a16="http://schemas.microsoft.com/office/drawing/2014/main" xmlns="" id="{C56820F4-8394-4F5E-A75C-677C4947F5BF}"/>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3214464" y="1447300"/>
            <a:ext cx="1728788" cy="1088715"/>
          </a:xfrm>
          <a:prstGeom prst="rect">
            <a:avLst/>
          </a:prstGeom>
          <a:noFill/>
          <a:ln>
            <a:noFill/>
          </a:ln>
        </p:spPr>
      </p:pic>
      <p:sp>
        <p:nvSpPr>
          <p:cNvPr id="12" name="文本框 11">
            <a:extLst>
              <a:ext uri="{FF2B5EF4-FFF2-40B4-BE49-F238E27FC236}">
                <a16:creationId xmlns:a16="http://schemas.microsoft.com/office/drawing/2014/main" xmlns="" id="{B3C7EFF7-7447-4E76-94CF-34E0D9460B27}"/>
              </a:ext>
            </a:extLst>
          </p:cNvPr>
          <p:cNvSpPr txBox="1"/>
          <p:nvPr/>
        </p:nvSpPr>
        <p:spPr>
          <a:xfrm>
            <a:off x="997744" y="2812833"/>
            <a:ext cx="1892935" cy="369332"/>
          </a:xfrm>
          <a:prstGeom prst="rect">
            <a:avLst/>
          </a:prstGeom>
          <a:noFill/>
        </p:spPr>
        <p:txBody>
          <a:bodyPr wrap="square" rtlCol="0">
            <a:spAutoFit/>
          </a:bodyPr>
          <a:lstStyle/>
          <a:p>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）静差率</a:t>
            </a:r>
            <a:r>
              <a:rPr lang="en-US"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S</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2" name="图片 21">
            <a:extLst>
              <a:ext uri="{FF2B5EF4-FFF2-40B4-BE49-F238E27FC236}">
                <a16:creationId xmlns:a16="http://schemas.microsoft.com/office/drawing/2014/main" xmlns="" id="{0816C291-F8F1-4FF3-9812-9E331DC9FAF6}"/>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3214464" y="2997499"/>
            <a:ext cx="2208212" cy="1163557"/>
          </a:xfrm>
          <a:prstGeom prst="rect">
            <a:avLst/>
          </a:prstGeom>
          <a:noFill/>
          <a:ln>
            <a:noFill/>
          </a:ln>
        </p:spPr>
      </p:pic>
      <p:sp>
        <p:nvSpPr>
          <p:cNvPr id="13" name="文本框 12">
            <a:extLst>
              <a:ext uri="{FF2B5EF4-FFF2-40B4-BE49-F238E27FC236}">
                <a16:creationId xmlns:a16="http://schemas.microsoft.com/office/drawing/2014/main" xmlns="" id="{6123B4CD-650E-400A-B016-A9317420E702}"/>
              </a:ext>
            </a:extLst>
          </p:cNvPr>
          <p:cNvSpPr txBox="1"/>
          <p:nvPr/>
        </p:nvSpPr>
        <p:spPr>
          <a:xfrm>
            <a:off x="997744" y="4083931"/>
            <a:ext cx="5723732" cy="1077218"/>
          </a:xfrm>
          <a:prstGeom prst="rect">
            <a:avLst/>
          </a:prstGeom>
          <a:noFill/>
        </p:spPr>
        <p:txBody>
          <a:bodyPr wrap="square" rtlCol="0">
            <a:spAutoFit/>
          </a:bodyPr>
          <a:lstStyle/>
          <a:p>
            <a:pPr>
              <a:lnSpc>
                <a:spcPct val="1500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）调速范围、静差率和额定转速降之间的关系</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Bef>
                <a:spcPts val="600"/>
              </a:spcBef>
              <a:spcAft>
                <a:spcPts val="600"/>
              </a:spcAft>
            </a:pPr>
            <a:endParaRPr lang="zh-CN" altLang="en-US" dirty="0"/>
          </a:p>
        </p:txBody>
      </p:sp>
      <p:pic>
        <p:nvPicPr>
          <p:cNvPr id="23" name="图片 22">
            <a:extLst>
              <a:ext uri="{FF2B5EF4-FFF2-40B4-BE49-F238E27FC236}">
                <a16:creationId xmlns:a16="http://schemas.microsoft.com/office/drawing/2014/main" xmlns="" id="{98A45F58-62D0-4DC6-A8C8-82120660B072}"/>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3214464" y="4530906"/>
            <a:ext cx="1855788" cy="968057"/>
          </a:xfrm>
          <a:prstGeom prst="rect">
            <a:avLst/>
          </a:prstGeom>
          <a:noFill/>
          <a:ln>
            <a:noFill/>
          </a:ln>
        </p:spPr>
      </p:pic>
      <p:sp>
        <p:nvSpPr>
          <p:cNvPr id="2" name="矩形 1"/>
          <p:cNvSpPr/>
          <p:nvPr/>
        </p:nvSpPr>
        <p:spPr>
          <a:xfrm>
            <a:off x="702934" y="802199"/>
            <a:ext cx="3375924" cy="348813"/>
          </a:xfrm>
          <a:prstGeom prst="rect">
            <a:avLst/>
          </a:prstGeom>
        </p:spPr>
        <p:txBody>
          <a:bodyPr wrap="none">
            <a:spAutoFit/>
          </a:bodyPr>
          <a:lstStyle/>
          <a:p>
            <a:pPr indent="280670" algn="just">
              <a:lnSpc>
                <a:spcPts val="2000"/>
              </a:lnSpc>
            </a:pPr>
            <a:r>
              <a:rPr lang="en-US" altLang="zh-CN" b="1" kern="100" dirty="0">
                <a:latin typeface="楷体" panose="02010609060101010101" pitchFamily="49" charset="-122"/>
                <a:ea typeface="楷体" panose="02010609060101010101" pitchFamily="49" charset="-122"/>
              </a:rPr>
              <a:t>1.4</a:t>
            </a:r>
            <a:r>
              <a:rPr lang="zh-CN" altLang="zh-CN" b="1" kern="100" dirty="0">
                <a:latin typeface="楷体" panose="02010609060101010101" pitchFamily="49" charset="-122"/>
                <a:ea typeface="楷体" panose="02010609060101010101" pitchFamily="49" charset="-122"/>
              </a:rPr>
              <a:t>调速系统的稳态性能指标</a:t>
            </a:r>
          </a:p>
        </p:txBody>
      </p:sp>
      <p:sp>
        <p:nvSpPr>
          <p:cNvPr id="18" name="矩形 17"/>
          <p:cNvSpPr/>
          <p:nvPr/>
        </p:nvSpPr>
        <p:spPr>
          <a:xfrm>
            <a:off x="968813" y="211354"/>
            <a:ext cx="2419846" cy="338554"/>
          </a:xfrm>
          <a:prstGeom prst="rect">
            <a:avLst/>
          </a:prstGeom>
          <a:noFill/>
        </p:spPr>
        <p:txBody>
          <a:bodyPr wrap="square" rtlCol="0">
            <a:spAutoFit/>
          </a:bodyPr>
          <a:lstStyle/>
          <a:p>
            <a:r>
              <a:rPr lang="en-US" altLang="zh-CN"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开环</a:t>
            </a:r>
            <a:r>
              <a:rPr lang="zh-CN" altLang="zh-CN" sz="1600" b="1" dirty="0">
                <a:solidFill>
                  <a:schemeClr val="bg1"/>
                </a:solidFill>
                <a:latin typeface="微软雅黑" pitchFamily="34" charset="-122"/>
                <a:ea typeface="微软雅黑" pitchFamily="34" charset="-122"/>
              </a:rPr>
              <a:t>直流调速系统</a:t>
            </a:r>
            <a:endParaRPr lang="zh-CN" altLang="en-US" sz="1600" b="1" dirty="0">
              <a:solidFill>
                <a:schemeClr val="bg1"/>
              </a:solidFill>
              <a:latin typeface="微软雅黑" pitchFamily="34" charset="-122"/>
              <a:ea typeface="微软雅黑" pitchFamily="34" charset="-122"/>
            </a:endParaRPr>
          </a:p>
        </p:txBody>
      </p:sp>
      <p:sp>
        <p:nvSpPr>
          <p:cNvPr id="20"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24"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25"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26"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实践技能</a:t>
            </a:r>
          </a:p>
        </p:txBody>
      </p:sp>
      <p:sp>
        <p:nvSpPr>
          <p:cNvPr id="27"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28"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Tree>
    <p:extLst>
      <p:ext uri="{BB962C8B-B14F-4D97-AF65-F5344CB8AC3E}">
        <p14:creationId xmlns:p14="http://schemas.microsoft.com/office/powerpoint/2010/main" val="1242534969"/>
      </p:ext>
    </p:extLst>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9" name="文本框 18">
            <a:extLst>
              <a:ext uri="{FF2B5EF4-FFF2-40B4-BE49-F238E27FC236}">
                <a16:creationId xmlns:a16="http://schemas.microsoft.com/office/drawing/2014/main" xmlns="" id="{FFD6E78D-476D-4CB6-BB9D-57BDB852FA20}"/>
              </a:ext>
            </a:extLst>
          </p:cNvPr>
          <p:cNvSpPr txBox="1"/>
          <p:nvPr/>
        </p:nvSpPr>
        <p:spPr>
          <a:xfrm>
            <a:off x="573089" y="1353126"/>
            <a:ext cx="11122024" cy="3184846"/>
          </a:xfrm>
          <a:prstGeom prst="rect">
            <a:avLst/>
          </a:prstGeom>
          <a:noFill/>
        </p:spPr>
        <p:txBody>
          <a:bodyPr wrap="square">
            <a:spAutoFit/>
          </a:bodyPr>
          <a:lstStyle/>
          <a:p>
            <a:pPr indent="457200" algn="just">
              <a:lnSpc>
                <a:spcPct val="200000"/>
              </a:lnSpc>
              <a:spcBef>
                <a:spcPts val="600"/>
              </a:spcBef>
              <a:spcAft>
                <a:spcPts val="600"/>
              </a:spcAft>
            </a:pPr>
            <a:r>
              <a:rPr lang="zh-CN"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调速系统是开环直流调速系统，调节控制电压就可以改变电动机的转速。如果负载的生产工艺要求对运行时的静差率要求不高，这样的开环调速系统都能实现一定范围内的无级调速。但是，大多数需要调速的生产机械常常对静差率有一定的要求。在这种情况下，开环调速系统就不能满足要求。</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200000"/>
              </a:lnSpc>
              <a:spcBef>
                <a:spcPts val="600"/>
              </a:spcBef>
              <a:spcAft>
                <a:spcPts val="600"/>
              </a:spcAft>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p:nvPr/>
        </p:nvSpPr>
        <p:spPr>
          <a:xfrm>
            <a:off x="632115" y="883117"/>
            <a:ext cx="3723776" cy="348813"/>
          </a:xfrm>
          <a:prstGeom prst="rect">
            <a:avLst/>
          </a:prstGeom>
        </p:spPr>
        <p:txBody>
          <a:bodyPr wrap="none">
            <a:spAutoFit/>
          </a:bodyPr>
          <a:lstStyle/>
          <a:p>
            <a:pPr indent="280670" algn="just">
              <a:lnSpc>
                <a:spcPts val="2000"/>
              </a:lnSpc>
            </a:pPr>
            <a:r>
              <a:rPr lang="en-US" altLang="zh-CN" b="1" kern="100" dirty="0">
                <a:latin typeface="楷体" panose="02010609060101010101" pitchFamily="49" charset="-122"/>
                <a:ea typeface="楷体" panose="02010609060101010101" pitchFamily="49" charset="-122"/>
              </a:rPr>
              <a:t>2.</a:t>
            </a:r>
            <a:r>
              <a:rPr lang="zh-CN" altLang="zh-CN" b="1" kern="100" dirty="0">
                <a:latin typeface="楷体" panose="02010609060101010101" pitchFamily="49" charset="-122"/>
                <a:ea typeface="楷体" panose="02010609060101010101" pitchFamily="49" charset="-122"/>
              </a:rPr>
              <a:t>开环直流调速系统存在的问题</a:t>
            </a:r>
          </a:p>
        </p:txBody>
      </p:sp>
      <p:sp>
        <p:nvSpPr>
          <p:cNvPr id="13" name="矩形 12"/>
          <p:cNvSpPr/>
          <p:nvPr/>
        </p:nvSpPr>
        <p:spPr>
          <a:xfrm>
            <a:off x="968813" y="211354"/>
            <a:ext cx="2419846" cy="338554"/>
          </a:xfrm>
          <a:prstGeom prst="rect">
            <a:avLst/>
          </a:prstGeom>
          <a:noFill/>
        </p:spPr>
        <p:txBody>
          <a:bodyPr wrap="square" rtlCol="0">
            <a:spAutoFit/>
          </a:bodyPr>
          <a:lstStyle/>
          <a:p>
            <a:r>
              <a:rPr lang="en-US" altLang="zh-CN"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开环</a:t>
            </a:r>
            <a:r>
              <a:rPr lang="zh-CN" altLang="zh-CN" sz="1600" b="1" dirty="0">
                <a:solidFill>
                  <a:schemeClr val="bg1"/>
                </a:solidFill>
                <a:latin typeface="微软雅黑" pitchFamily="34" charset="-122"/>
                <a:ea typeface="微软雅黑" pitchFamily="34" charset="-122"/>
              </a:rPr>
              <a:t>直流调速系统</a:t>
            </a:r>
            <a:endParaRPr lang="zh-CN" altLang="en-US" sz="1600" b="1" dirty="0">
              <a:solidFill>
                <a:schemeClr val="bg1"/>
              </a:solidFill>
              <a:latin typeface="微软雅黑" pitchFamily="34" charset="-122"/>
              <a:ea typeface="微软雅黑" pitchFamily="34" charset="-122"/>
            </a:endParaRPr>
          </a:p>
        </p:txBody>
      </p:sp>
      <p:sp>
        <p:nvSpPr>
          <p:cNvPr id="14"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1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1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18"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实践技能</a:t>
            </a:r>
          </a:p>
        </p:txBody>
      </p:sp>
      <p:sp>
        <p:nvSpPr>
          <p:cNvPr id="20"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21"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Tree>
    <p:extLst>
      <p:ext uri="{BB962C8B-B14F-4D97-AF65-F5344CB8AC3E}">
        <p14:creationId xmlns:p14="http://schemas.microsoft.com/office/powerpoint/2010/main" val="3043006028"/>
      </p:ext>
    </p:extLst>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TextBox 8"/>
          <p:cNvSpPr txBox="1"/>
          <p:nvPr/>
        </p:nvSpPr>
        <p:spPr>
          <a:xfrm>
            <a:off x="943103" y="201315"/>
            <a:ext cx="4386241" cy="337185"/>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2.</a:t>
            </a:r>
            <a:r>
              <a:rPr lang="zh-CN" altLang="en-US" sz="1600" b="1" dirty="0" smtClean="0">
                <a:solidFill>
                  <a:schemeClr val="bg1"/>
                </a:solidFill>
                <a:latin typeface="微软雅黑" pitchFamily="34" charset="-122"/>
                <a:ea typeface="微软雅黑" pitchFamily="34" charset="-122"/>
              </a:rPr>
              <a:t>交流变频调速系统安装</a:t>
            </a:r>
            <a:endParaRPr sz="1600" b="1" dirty="0">
              <a:solidFill>
                <a:schemeClr val="bg1"/>
              </a:solidFill>
              <a:latin typeface="微软雅黑" pitchFamily="34" charset="-122"/>
              <a:ea typeface="微软雅黑" pitchFamily="34" charset="-122"/>
            </a:endParaRPr>
          </a:p>
        </p:txBody>
      </p:sp>
      <p:sp>
        <p:nvSpPr>
          <p:cNvPr id="19" name="文本框 18">
            <a:extLst>
              <a:ext uri="{FF2B5EF4-FFF2-40B4-BE49-F238E27FC236}">
                <a16:creationId xmlns:a16="http://schemas.microsoft.com/office/drawing/2014/main" xmlns="" id="{FFD6E78D-476D-4CB6-BB9D-57BDB852FA20}"/>
              </a:ext>
            </a:extLst>
          </p:cNvPr>
          <p:cNvSpPr txBox="1"/>
          <p:nvPr/>
        </p:nvSpPr>
        <p:spPr>
          <a:xfrm>
            <a:off x="388622" y="1167287"/>
            <a:ext cx="11050904" cy="3232808"/>
          </a:xfrm>
          <a:prstGeom prst="rect">
            <a:avLst/>
          </a:prstGeom>
          <a:noFill/>
        </p:spPr>
        <p:txBody>
          <a:bodyPr wrap="square">
            <a:spAutoFit/>
          </a:bodyPr>
          <a:lstStyle/>
          <a:p>
            <a:pPr indent="457200" algn="just">
              <a:lnSpc>
                <a:spcPct val="200000"/>
              </a:lnSpc>
              <a:spcBef>
                <a:spcPts val="600"/>
              </a:spcBef>
              <a:spcAft>
                <a:spcPts val="600"/>
              </a:spcAft>
            </a:pPr>
            <a:r>
              <a:rPr lang="zh-CN" altLang="zh-CN" sz="2000" kern="100" dirty="0" smtClean="0">
                <a:effectLst/>
                <a:latin typeface="Calibri" panose="020F0502020204030204" pitchFamily="34" charset="0"/>
                <a:ea typeface="宋体" panose="02010600030101010101" pitchFamily="2" charset="-122"/>
                <a:cs typeface="Times New Roman" panose="02020603050405020304" pitchFamily="18" charset="0"/>
              </a:rPr>
              <a:t>用低压电器控制，就是在逻辑输入端子上接中间继电器的触点或交流接触器的触点，也可以接其它低压电器的触点。比较简单的控制电路常用这种方法。</a:t>
            </a:r>
          </a:p>
          <a:p>
            <a:pPr indent="457200" algn="just">
              <a:lnSpc>
                <a:spcPct val="200000"/>
              </a:lnSpc>
              <a:spcBef>
                <a:spcPts val="600"/>
              </a:spcBef>
              <a:spcAft>
                <a:spcPts val="600"/>
              </a:spcAft>
            </a:pPr>
            <a:r>
              <a:rPr lang="zh-CN" altLang="zh-CN" sz="2000" kern="100" dirty="0" smtClean="0">
                <a:effectLst/>
                <a:latin typeface="Calibri" panose="020F0502020204030204" pitchFamily="34" charset="0"/>
                <a:ea typeface="宋体" panose="02010600030101010101" pitchFamily="2" charset="-122"/>
                <a:cs typeface="Times New Roman" panose="02020603050405020304" pitchFamily="18" charset="0"/>
              </a:rPr>
              <a:t>直接用</a:t>
            </a:r>
            <a:r>
              <a:rPr lang="en-US" altLang="zh-CN" sz="2000" kern="100" dirty="0" smtClean="0">
                <a:effectLst/>
                <a:latin typeface="Calibri" panose="020F0502020204030204" pitchFamily="34" charset="0"/>
                <a:ea typeface="宋体" panose="02010600030101010101" pitchFamily="2" charset="-122"/>
                <a:cs typeface="Times New Roman" panose="02020603050405020304" pitchFamily="18" charset="0"/>
              </a:rPr>
              <a:t>PLC</a:t>
            </a:r>
            <a:r>
              <a:rPr lang="zh-CN" altLang="zh-CN" sz="2000" kern="100" dirty="0" smtClean="0">
                <a:effectLst/>
                <a:latin typeface="Calibri" panose="020F0502020204030204" pitchFamily="34" charset="0"/>
                <a:ea typeface="宋体" panose="02010600030101010101" pitchFamily="2" charset="-122"/>
                <a:cs typeface="Times New Roman" panose="02020603050405020304" pitchFamily="18" charset="0"/>
              </a:rPr>
              <a:t>控制，就是把</a:t>
            </a:r>
            <a:r>
              <a:rPr lang="en-US" altLang="zh-CN" sz="2000" kern="100" dirty="0" smtClean="0">
                <a:effectLst/>
                <a:latin typeface="Calibri" panose="020F0502020204030204" pitchFamily="34" charset="0"/>
                <a:ea typeface="宋体" panose="02010600030101010101" pitchFamily="2" charset="-122"/>
                <a:cs typeface="Times New Roman" panose="02020603050405020304" pitchFamily="18" charset="0"/>
              </a:rPr>
              <a:t>PLC</a:t>
            </a:r>
            <a:r>
              <a:rPr lang="zh-CN" altLang="zh-CN" sz="2000" kern="100" dirty="0" smtClean="0">
                <a:effectLst/>
                <a:latin typeface="Calibri" panose="020F0502020204030204" pitchFamily="34" charset="0"/>
                <a:ea typeface="宋体" panose="02010600030101010101" pitchFamily="2" charset="-122"/>
                <a:cs typeface="Times New Roman" panose="02020603050405020304" pitchFamily="18" charset="0"/>
              </a:rPr>
              <a:t>的输出端子直接接在变频器的逻辑输入端子上。这种方法线路简单，控制方便，但占用</a:t>
            </a:r>
            <a:r>
              <a:rPr lang="en-US" altLang="zh-CN" sz="2000" kern="100" dirty="0" smtClean="0">
                <a:effectLst/>
                <a:latin typeface="Calibri" panose="020F0502020204030204" pitchFamily="34" charset="0"/>
                <a:ea typeface="宋体" panose="02010600030101010101" pitchFamily="2" charset="-122"/>
                <a:cs typeface="Times New Roman" panose="02020603050405020304" pitchFamily="18" charset="0"/>
              </a:rPr>
              <a:t>PLC</a:t>
            </a:r>
            <a:r>
              <a:rPr lang="zh-CN" altLang="zh-CN" sz="2000" kern="100" dirty="0" smtClean="0">
                <a:effectLst/>
                <a:latin typeface="Calibri" panose="020F0502020204030204" pitchFamily="34" charset="0"/>
                <a:ea typeface="宋体" panose="02010600030101010101" pitchFamily="2" charset="-122"/>
                <a:cs typeface="Times New Roman" panose="02020603050405020304" pitchFamily="18" charset="0"/>
              </a:rPr>
              <a:t>较多的输出端子。变频器数量较少，且</a:t>
            </a:r>
            <a:r>
              <a:rPr lang="en-US" altLang="zh-CN" sz="2000" kern="100" dirty="0" smtClean="0">
                <a:effectLst/>
                <a:latin typeface="Calibri" panose="020F0502020204030204" pitchFamily="34" charset="0"/>
                <a:ea typeface="宋体" panose="02010600030101010101" pitchFamily="2" charset="-122"/>
                <a:cs typeface="Times New Roman" panose="02020603050405020304" pitchFamily="18" charset="0"/>
              </a:rPr>
              <a:t>PLC</a:t>
            </a:r>
            <a:r>
              <a:rPr lang="zh-CN" altLang="zh-CN" sz="2000" kern="100" dirty="0" smtClean="0">
                <a:effectLst/>
                <a:latin typeface="Calibri" panose="020F0502020204030204" pitchFamily="34" charset="0"/>
                <a:ea typeface="宋体" panose="02010600030101010101" pitchFamily="2" charset="-122"/>
                <a:cs typeface="Times New Roman" panose="02020603050405020304" pitchFamily="18" charset="0"/>
              </a:rPr>
              <a:t>输出点数够用时，可以采用这种方法。</a:t>
            </a:r>
          </a:p>
        </p:txBody>
      </p:sp>
      <p:sp>
        <p:nvSpPr>
          <p:cNvPr id="2" name="矩形 1"/>
          <p:cNvSpPr/>
          <p:nvPr/>
        </p:nvSpPr>
        <p:spPr>
          <a:xfrm>
            <a:off x="915375" y="797955"/>
            <a:ext cx="2743059" cy="369332"/>
          </a:xfrm>
          <a:prstGeom prst="rect">
            <a:avLst/>
          </a:prstGeom>
        </p:spPr>
        <p:txBody>
          <a:bodyPr wrap="none">
            <a:spAutoFit/>
          </a:bodyPr>
          <a:lstStyle/>
          <a:p>
            <a:r>
              <a:rPr lang="en-US" altLang="zh-CN" b="1" dirty="0">
                <a:solidFill>
                  <a:schemeClr val="accent2">
                    <a:lumMod val="75000"/>
                  </a:schemeClr>
                </a:solidFill>
                <a:latin typeface="微软雅黑" pitchFamily="34" charset="-122"/>
                <a:ea typeface="微软雅黑" pitchFamily="34" charset="-122"/>
              </a:rPr>
              <a:t>2.</a:t>
            </a:r>
            <a:r>
              <a:rPr lang="zh-CN" altLang="zh-CN" b="1" dirty="0">
                <a:solidFill>
                  <a:schemeClr val="accent2">
                    <a:lumMod val="75000"/>
                  </a:schemeClr>
                </a:solidFill>
                <a:latin typeface="微软雅黑" pitchFamily="34" charset="-122"/>
                <a:ea typeface="微软雅黑" pitchFamily="34" charset="-122"/>
              </a:rPr>
              <a:t>交流变频调速系统安装</a:t>
            </a:r>
          </a:p>
        </p:txBody>
      </p:sp>
      <p:sp>
        <p:nvSpPr>
          <p:cNvPr id="12"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13"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14"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15"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实践技能</a:t>
            </a:r>
          </a:p>
        </p:txBody>
      </p:sp>
      <p:sp>
        <p:nvSpPr>
          <p:cNvPr id="16"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17"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Tree>
    <p:extLst>
      <p:ext uri="{BB962C8B-B14F-4D97-AF65-F5344CB8AC3E}">
        <p14:creationId xmlns:p14="http://schemas.microsoft.com/office/powerpoint/2010/main" val="551476178"/>
      </p:ext>
    </p:extLst>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17" name="文本框 16"/>
          <p:cNvSpPr txBox="1"/>
          <p:nvPr/>
        </p:nvSpPr>
        <p:spPr>
          <a:xfrm>
            <a:off x="1247140" y="1554480"/>
            <a:ext cx="1428115"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微软雅黑" charset="0"/>
                <a:ea typeface="微软雅黑" charset="0"/>
                <a:cs typeface="微软雅黑" charset="0"/>
              </a:rPr>
              <a:t>1.编码器</a:t>
            </a:r>
          </a:p>
        </p:txBody>
      </p:sp>
      <p:sp>
        <p:nvSpPr>
          <p:cNvPr id="19" name="文本框 18">
            <a:extLst>
              <a:ext uri="{FF2B5EF4-FFF2-40B4-BE49-F238E27FC236}">
                <a16:creationId xmlns:a16="http://schemas.microsoft.com/office/drawing/2014/main" xmlns="" id="{FFD6E78D-476D-4CB6-BB9D-57BDB852FA20}"/>
              </a:ext>
            </a:extLst>
          </p:cNvPr>
          <p:cNvSpPr txBox="1"/>
          <p:nvPr/>
        </p:nvSpPr>
        <p:spPr>
          <a:xfrm>
            <a:off x="561976" y="1554480"/>
            <a:ext cx="11050904" cy="605294"/>
          </a:xfrm>
          <a:prstGeom prst="rect">
            <a:avLst/>
          </a:prstGeom>
          <a:noFill/>
        </p:spPr>
        <p:txBody>
          <a:bodyPr wrap="square">
            <a:spAutoFit/>
          </a:bodyPr>
          <a:lstStyle/>
          <a:p>
            <a:pPr indent="2667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变频器的正反转控制线路如图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5-1-29</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p>
          <a:p>
            <a:pPr marL="0" marR="0" lvl="0" indent="266700" algn="just" defTabSz="914400" rtl="0" eaLnBrk="1" fontAlgn="auto" latinLnBrk="0" hangingPunct="1">
              <a:lnSpc>
                <a:spcPts val="2000"/>
              </a:lnSpc>
              <a:spcBef>
                <a:spcPts val="0"/>
              </a:spcBef>
              <a:spcAft>
                <a:spcPts val="0"/>
              </a:spcAft>
              <a:buClrTx/>
              <a:buSzTx/>
              <a:buFontTx/>
              <a:buNone/>
              <a:tabLst/>
              <a:defRPr/>
            </a:pPr>
            <a:endParaRPr kumimoji="0" lang="zh-CN" altLang="zh-CN" sz="1800" b="0" i="0" u="none" strike="noStrike" kern="100" cap="none" spc="0" normalizeH="0" baseline="0" noProof="0" dirty="0">
              <a:ln>
                <a:noFill/>
              </a:ln>
              <a:solidFill>
                <a:prstClr val="black"/>
              </a:solidFill>
              <a:effectLst/>
              <a:uLnTx/>
              <a:uFillTx/>
              <a:latin typeface="Calibri" panose="020F0502020204030204" pitchFamily="34" charset="0"/>
              <a:ea typeface="宋体" panose="02010600030101010101" pitchFamily="2" charset="-122"/>
              <a:cs typeface="Times New Roman" panose="02020603050405020304" pitchFamily="18" charset="0"/>
            </a:endParaRPr>
          </a:p>
        </p:txBody>
      </p:sp>
      <p:sp>
        <p:nvSpPr>
          <p:cNvPr id="2" name="文本框 1">
            <a:extLst>
              <a:ext uri="{FF2B5EF4-FFF2-40B4-BE49-F238E27FC236}">
                <a16:creationId xmlns:a16="http://schemas.microsoft.com/office/drawing/2014/main" xmlns="" id="{4B22EEEC-22C7-4483-ACF6-64FDD3C4DFB5}"/>
              </a:ext>
            </a:extLst>
          </p:cNvPr>
          <p:cNvSpPr txBox="1"/>
          <p:nvPr/>
        </p:nvSpPr>
        <p:spPr>
          <a:xfrm>
            <a:off x="3863341" y="5492086"/>
            <a:ext cx="5119910" cy="625812"/>
          </a:xfrm>
          <a:prstGeom prst="rect">
            <a:avLst/>
          </a:prstGeom>
          <a:noFill/>
        </p:spPr>
        <p:txBody>
          <a:bodyPr wrap="square" rtlCol="0">
            <a:spAutoFit/>
          </a:bodyPr>
          <a:lstStyle/>
          <a:p>
            <a:pPr indent="127000" algn="ctr">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5-1-29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变频器的正反转控制线路</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等线"/>
              <a:ea typeface="等线" panose="02010600030101010101" pitchFamily="2" charset="-122"/>
              <a:cs typeface="+mn-cs"/>
            </a:endParaRPr>
          </a:p>
        </p:txBody>
      </p:sp>
      <p:pic>
        <p:nvPicPr>
          <p:cNvPr id="20" name="图片 19">
            <a:extLst>
              <a:ext uri="{FF2B5EF4-FFF2-40B4-BE49-F238E27FC236}">
                <a16:creationId xmlns:a16="http://schemas.microsoft.com/office/drawing/2014/main" xmlns="" id="{670694DA-3C21-4855-AA80-5C542FAD4BCE}"/>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675255" y="2336936"/>
            <a:ext cx="7375526" cy="2689571"/>
          </a:xfrm>
          <a:prstGeom prst="rect">
            <a:avLst/>
          </a:prstGeom>
          <a:noFill/>
          <a:ln>
            <a:noFill/>
          </a:ln>
        </p:spPr>
      </p:pic>
      <p:sp>
        <p:nvSpPr>
          <p:cNvPr id="11" name="矩形 10"/>
          <p:cNvSpPr/>
          <p:nvPr/>
        </p:nvSpPr>
        <p:spPr>
          <a:xfrm>
            <a:off x="702934" y="869534"/>
            <a:ext cx="3606757" cy="348813"/>
          </a:xfrm>
          <a:prstGeom prst="rect">
            <a:avLst/>
          </a:prstGeom>
        </p:spPr>
        <p:txBody>
          <a:bodyPr wrap="none">
            <a:spAutoFit/>
          </a:bodyPr>
          <a:lstStyle/>
          <a:p>
            <a:pPr indent="280670" algn="just">
              <a:lnSpc>
                <a:spcPts val="2000"/>
              </a:lnSpc>
            </a:pPr>
            <a:r>
              <a:rPr lang="en-US" altLang="zh-CN" b="1" kern="100" dirty="0">
                <a:latin typeface="楷体" panose="02010609060101010101" pitchFamily="49" charset="-122"/>
                <a:ea typeface="楷体" panose="02010609060101010101" pitchFamily="49" charset="-122"/>
              </a:rPr>
              <a:t>2.1</a:t>
            </a:r>
            <a:r>
              <a:rPr lang="zh-CN" altLang="zh-CN" b="1" kern="100" dirty="0">
                <a:latin typeface="楷体" panose="02010609060101010101" pitchFamily="49" charset="-122"/>
                <a:ea typeface="楷体" panose="02010609060101010101" pitchFamily="49" charset="-122"/>
              </a:rPr>
              <a:t>变频器对电动机正反</a:t>
            </a:r>
            <a:r>
              <a:rPr lang="zh-CN" altLang="zh-CN" kern="100" dirty="0">
                <a:latin typeface="楷体" panose="02010609060101010101" pitchFamily="49" charset="-122"/>
                <a:ea typeface="楷体" panose="02010609060101010101" pitchFamily="49" charset="-122"/>
              </a:rPr>
              <a:t>转</a:t>
            </a:r>
            <a:r>
              <a:rPr lang="zh-CN" altLang="zh-CN" b="1" kern="100" dirty="0">
                <a:latin typeface="楷体" panose="02010609060101010101" pitchFamily="49" charset="-122"/>
                <a:ea typeface="楷体" panose="02010609060101010101" pitchFamily="49" charset="-122"/>
              </a:rPr>
              <a:t>控制</a:t>
            </a:r>
          </a:p>
        </p:txBody>
      </p:sp>
      <p:sp>
        <p:nvSpPr>
          <p:cNvPr id="15" name="TextBox 8"/>
          <p:cNvSpPr txBox="1"/>
          <p:nvPr/>
        </p:nvSpPr>
        <p:spPr>
          <a:xfrm>
            <a:off x="943103" y="201315"/>
            <a:ext cx="4386241" cy="337185"/>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2.</a:t>
            </a:r>
            <a:r>
              <a:rPr lang="zh-CN" altLang="en-US" sz="1600" b="1" dirty="0" smtClean="0">
                <a:solidFill>
                  <a:schemeClr val="bg1"/>
                </a:solidFill>
                <a:latin typeface="微软雅黑" pitchFamily="34" charset="-122"/>
                <a:ea typeface="微软雅黑" pitchFamily="34" charset="-122"/>
              </a:rPr>
              <a:t>交流变频调速系统安装</a:t>
            </a:r>
            <a:endParaRPr sz="1600" b="1" dirty="0">
              <a:solidFill>
                <a:schemeClr val="bg1"/>
              </a:solidFill>
              <a:latin typeface="微软雅黑" pitchFamily="34" charset="-122"/>
              <a:ea typeface="微软雅黑" pitchFamily="34" charset="-122"/>
            </a:endParaRPr>
          </a:p>
        </p:txBody>
      </p:sp>
      <p:sp>
        <p:nvSpPr>
          <p:cNvPr id="25"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26"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27"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28"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实践技能</a:t>
            </a:r>
          </a:p>
        </p:txBody>
      </p:sp>
      <p:sp>
        <p:nvSpPr>
          <p:cNvPr id="29"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30"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Tree>
    <p:extLst>
      <p:ext uri="{BB962C8B-B14F-4D97-AF65-F5344CB8AC3E}">
        <p14:creationId xmlns:p14="http://schemas.microsoft.com/office/powerpoint/2010/main" val="3500354716"/>
      </p:ext>
    </p:extLst>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9" name="文本框 18">
            <a:extLst>
              <a:ext uri="{FF2B5EF4-FFF2-40B4-BE49-F238E27FC236}">
                <a16:creationId xmlns:a16="http://schemas.microsoft.com/office/drawing/2014/main" xmlns="" id="{FFD6E78D-476D-4CB6-BB9D-57BDB852FA20}"/>
              </a:ext>
            </a:extLst>
          </p:cNvPr>
          <p:cNvSpPr txBox="1"/>
          <p:nvPr/>
        </p:nvSpPr>
        <p:spPr>
          <a:xfrm>
            <a:off x="655659" y="1143197"/>
            <a:ext cx="11050904" cy="875881"/>
          </a:xfrm>
          <a:prstGeom prst="rect">
            <a:avLst/>
          </a:prstGeom>
          <a:noFill/>
        </p:spPr>
        <p:txBody>
          <a:bodyPr wrap="square">
            <a:spAutoFit/>
          </a:bodyPr>
          <a:lstStyle/>
          <a:p>
            <a:pPr indent="457200" algn="just">
              <a:lnSpc>
                <a:spcPct val="150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变频器的多段速度控制</a:t>
            </a:r>
          </a:p>
          <a:p>
            <a:pPr indent="457200" algn="just">
              <a:lnSpc>
                <a:spcPct val="150000"/>
              </a:lnSpc>
            </a:pPr>
            <a:r>
              <a:rPr lang="zh-CN" altLang="zh-CN" kern="100" dirty="0">
                <a:latin typeface="Calibri" panose="020F0502020204030204" pitchFamily="34" charset="0"/>
                <a:ea typeface="宋体" panose="02010600030101010101" pitchFamily="2" charset="-122"/>
                <a:cs typeface="Times New Roman" panose="02020603050405020304" pitchFamily="18" charset="0"/>
              </a:rPr>
              <a:t>（</a:t>
            </a:r>
            <a:r>
              <a:rPr lang="en-US" altLang="zh-CN" kern="100" dirty="0">
                <a:latin typeface="Calibri" panose="020F0502020204030204" pitchFamily="34" charset="0"/>
                <a:ea typeface="宋体" panose="02010600030101010101" pitchFamily="2" charset="-122"/>
                <a:cs typeface="Times New Roman" panose="02020603050405020304" pitchFamily="18" charset="0"/>
              </a:rPr>
              <a:t>1</a:t>
            </a:r>
            <a:r>
              <a:rPr lang="zh-CN" altLang="zh-CN" kern="100" dirty="0">
                <a:latin typeface="Calibri" panose="020F0502020204030204" pitchFamily="34" charset="0"/>
                <a:ea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图</a:t>
            </a:r>
            <a:r>
              <a:rPr lang="en-US" altLang="zh-CN" kern="100" dirty="0">
                <a:latin typeface="Calibri" panose="020F0502020204030204" pitchFamily="34" charset="0"/>
                <a:ea typeface="宋体" panose="02010600030101010101" pitchFamily="2" charset="-122"/>
                <a:cs typeface="Times New Roman" panose="02020603050405020304" pitchFamily="18" charset="0"/>
              </a:rPr>
              <a:t>5-1-30 </a:t>
            </a:r>
            <a:r>
              <a:rPr lang="zh-CN" altLang="zh-CN" kern="100" dirty="0">
                <a:latin typeface="Calibri" panose="020F0502020204030204" pitchFamily="34" charset="0"/>
                <a:ea typeface="宋体" panose="02010600030101010101" pitchFamily="2" charset="-122"/>
                <a:cs typeface="Times New Roman" panose="02020603050405020304" pitchFamily="18" charset="0"/>
              </a:rPr>
              <a:t>七段速度的</a:t>
            </a:r>
            <a:r>
              <a:rPr lang="zh-CN" altLang="zh-CN" kern="100" dirty="0" smtClean="0">
                <a:latin typeface="Calibri" panose="020F0502020204030204" pitchFamily="34" charset="0"/>
                <a:ea typeface="宋体" panose="02010600030101010101" pitchFamily="2" charset="-122"/>
                <a:cs typeface="Times New Roman" panose="02020603050405020304" pitchFamily="18" charset="0"/>
              </a:rPr>
              <a:t>设定</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p:txBody>
      </p:sp>
      <p:sp>
        <p:nvSpPr>
          <p:cNvPr id="2" name="文本框 1">
            <a:extLst>
              <a:ext uri="{FF2B5EF4-FFF2-40B4-BE49-F238E27FC236}">
                <a16:creationId xmlns:a16="http://schemas.microsoft.com/office/drawing/2014/main" xmlns="" id="{4B22EEEC-22C7-4483-ACF6-64FDD3C4DFB5}"/>
              </a:ext>
            </a:extLst>
          </p:cNvPr>
          <p:cNvSpPr txBox="1"/>
          <p:nvPr/>
        </p:nvSpPr>
        <p:spPr>
          <a:xfrm>
            <a:off x="4150465" y="5843230"/>
            <a:ext cx="4409441" cy="646331"/>
          </a:xfrm>
          <a:prstGeom prst="rect">
            <a:avLst/>
          </a:prstGeom>
          <a:noFill/>
        </p:spPr>
        <p:txBody>
          <a:bodyPr wrap="square" rtlCol="0">
            <a:spAutoFit/>
          </a:bodyPr>
          <a:lstStyle/>
          <a:p>
            <a:pPr indent="127000" algn="ctr">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5-1-30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七段速度对应的端子</a:t>
            </a:r>
          </a:p>
          <a:p>
            <a:endParaRPr lang="zh-CN" altLang="en-US" dirty="0"/>
          </a:p>
        </p:txBody>
      </p:sp>
      <p:pic>
        <p:nvPicPr>
          <p:cNvPr id="20" name="图片 19">
            <a:extLst>
              <a:ext uri="{FF2B5EF4-FFF2-40B4-BE49-F238E27FC236}">
                <a16:creationId xmlns:a16="http://schemas.microsoft.com/office/drawing/2014/main" xmlns="" id="{E244D0F3-F341-4CFD-9C09-0E0E0DEC9F69}"/>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3291044" y="2364153"/>
            <a:ext cx="6343439" cy="3134001"/>
          </a:xfrm>
          <a:prstGeom prst="rect">
            <a:avLst/>
          </a:prstGeom>
          <a:noFill/>
          <a:ln>
            <a:noFill/>
          </a:ln>
        </p:spPr>
      </p:pic>
      <p:sp>
        <p:nvSpPr>
          <p:cNvPr id="12" name="矩形 11"/>
          <p:cNvSpPr/>
          <p:nvPr/>
        </p:nvSpPr>
        <p:spPr>
          <a:xfrm>
            <a:off x="756625" y="794384"/>
            <a:ext cx="3608360" cy="348813"/>
          </a:xfrm>
          <a:prstGeom prst="rect">
            <a:avLst/>
          </a:prstGeom>
        </p:spPr>
        <p:txBody>
          <a:bodyPr wrap="none">
            <a:spAutoFit/>
          </a:bodyPr>
          <a:lstStyle/>
          <a:p>
            <a:pPr indent="280670" algn="just">
              <a:lnSpc>
                <a:spcPts val="2000"/>
              </a:lnSpc>
            </a:pPr>
            <a:r>
              <a:rPr lang="en-US" altLang="zh-CN" b="1" kern="100" dirty="0">
                <a:latin typeface="楷体" panose="02010609060101010101" pitchFamily="49" charset="-122"/>
                <a:ea typeface="楷体" panose="02010609060101010101" pitchFamily="49" charset="-122"/>
              </a:rPr>
              <a:t>2.2</a:t>
            </a:r>
            <a:r>
              <a:rPr lang="zh-CN" altLang="zh-CN" b="1" kern="100" dirty="0">
                <a:latin typeface="楷体" panose="02010609060101010101" pitchFamily="49" charset="-122"/>
                <a:ea typeface="楷体" panose="02010609060101010101" pitchFamily="49" charset="-122"/>
              </a:rPr>
              <a:t>变频器对电动机多段速控制</a:t>
            </a:r>
          </a:p>
        </p:txBody>
      </p:sp>
      <p:sp>
        <p:nvSpPr>
          <p:cNvPr id="15" name="TextBox 8"/>
          <p:cNvSpPr txBox="1"/>
          <p:nvPr/>
        </p:nvSpPr>
        <p:spPr>
          <a:xfrm>
            <a:off x="943103" y="201315"/>
            <a:ext cx="4386241" cy="337185"/>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2.</a:t>
            </a:r>
            <a:r>
              <a:rPr lang="zh-CN" altLang="en-US" sz="1600" b="1" dirty="0" smtClean="0">
                <a:solidFill>
                  <a:schemeClr val="bg1"/>
                </a:solidFill>
                <a:latin typeface="微软雅黑" pitchFamily="34" charset="-122"/>
                <a:ea typeface="微软雅黑" pitchFamily="34" charset="-122"/>
              </a:rPr>
              <a:t>交流变频调速系统安装</a:t>
            </a:r>
            <a:endParaRPr sz="1600" b="1" dirty="0">
              <a:solidFill>
                <a:schemeClr val="bg1"/>
              </a:solidFill>
              <a:latin typeface="微软雅黑" pitchFamily="34" charset="-122"/>
              <a:ea typeface="微软雅黑" pitchFamily="34" charset="-122"/>
            </a:endParaRPr>
          </a:p>
        </p:txBody>
      </p:sp>
      <p:sp>
        <p:nvSpPr>
          <p:cNvPr id="16"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18"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21"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22"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实践技能</a:t>
            </a:r>
          </a:p>
        </p:txBody>
      </p:sp>
      <p:sp>
        <p:nvSpPr>
          <p:cNvPr id="23"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24"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Tree>
    <p:extLst>
      <p:ext uri="{BB962C8B-B14F-4D97-AF65-F5344CB8AC3E}">
        <p14:creationId xmlns:p14="http://schemas.microsoft.com/office/powerpoint/2010/main" val="1076639209"/>
      </p:ext>
    </p:extLst>
  </p:cSld>
  <p:clrMapOvr>
    <a:masterClrMapping/>
  </p:clrMapOvr>
  <p:transition>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9" name="文本框 18">
            <a:extLst>
              <a:ext uri="{FF2B5EF4-FFF2-40B4-BE49-F238E27FC236}">
                <a16:creationId xmlns:a16="http://schemas.microsoft.com/office/drawing/2014/main" xmlns="" id="{FFD6E78D-476D-4CB6-BB9D-57BDB852FA20}"/>
              </a:ext>
            </a:extLst>
          </p:cNvPr>
          <p:cNvSpPr txBox="1"/>
          <p:nvPr/>
        </p:nvSpPr>
        <p:spPr>
          <a:xfrm>
            <a:off x="490494" y="881285"/>
            <a:ext cx="4531526" cy="348813"/>
          </a:xfrm>
          <a:prstGeom prst="rect">
            <a:avLst/>
          </a:prstGeom>
          <a:noFill/>
        </p:spPr>
        <p:txBody>
          <a:bodyPr wrap="square">
            <a:spAutoFit/>
          </a:bodyPr>
          <a:lstStyle/>
          <a:p>
            <a:pPr indent="1270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七段速度运行接线图，如图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5-1-31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r>
              <a:rPr lang="zh-CN"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文本框 1">
            <a:extLst>
              <a:ext uri="{FF2B5EF4-FFF2-40B4-BE49-F238E27FC236}">
                <a16:creationId xmlns:a16="http://schemas.microsoft.com/office/drawing/2014/main" xmlns="" id="{4B22EEEC-22C7-4483-ACF6-64FDD3C4DFB5}"/>
              </a:ext>
            </a:extLst>
          </p:cNvPr>
          <p:cNvSpPr txBox="1"/>
          <p:nvPr/>
        </p:nvSpPr>
        <p:spPr>
          <a:xfrm>
            <a:off x="777409" y="5426538"/>
            <a:ext cx="4023360" cy="348813"/>
          </a:xfrm>
          <a:prstGeom prst="rect">
            <a:avLst/>
          </a:prstGeom>
          <a:noFill/>
        </p:spPr>
        <p:txBody>
          <a:bodyPr wrap="square" rtlCol="0">
            <a:spAutoFit/>
          </a:bodyPr>
          <a:lstStyle/>
          <a:p>
            <a:pPr indent="127000" algn="ctr">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5-1-31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七段速度运行</a:t>
            </a:r>
            <a:r>
              <a:rPr lang="zh-CN"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接线图</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0" name="图片 19">
            <a:extLst>
              <a:ext uri="{FF2B5EF4-FFF2-40B4-BE49-F238E27FC236}">
                <a16:creationId xmlns:a16="http://schemas.microsoft.com/office/drawing/2014/main" xmlns="" id="{1A47194F-E09C-4465-8D9D-145DE3B8CDFD}"/>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896788" y="1640154"/>
            <a:ext cx="3903981" cy="3700710"/>
          </a:xfrm>
          <a:prstGeom prst="rect">
            <a:avLst/>
          </a:prstGeom>
          <a:noFill/>
          <a:ln>
            <a:noFill/>
          </a:ln>
        </p:spPr>
      </p:pic>
      <p:sp>
        <p:nvSpPr>
          <p:cNvPr id="14" name="文本框 13">
            <a:extLst>
              <a:ext uri="{FF2B5EF4-FFF2-40B4-BE49-F238E27FC236}">
                <a16:creationId xmlns:a16="http://schemas.microsoft.com/office/drawing/2014/main" xmlns="" id="{FFD6E78D-476D-4CB6-BB9D-57BDB852FA20}"/>
              </a:ext>
            </a:extLst>
          </p:cNvPr>
          <p:cNvSpPr txBox="1"/>
          <p:nvPr/>
        </p:nvSpPr>
        <p:spPr>
          <a:xfrm>
            <a:off x="5309220" y="893602"/>
            <a:ext cx="6654181" cy="348813"/>
          </a:xfrm>
          <a:prstGeom prst="rect">
            <a:avLst/>
          </a:prstGeom>
          <a:noFill/>
        </p:spPr>
        <p:txBody>
          <a:bodyPr wrap="square">
            <a:spAutoFit/>
          </a:bodyPr>
          <a:lstStyle/>
          <a:p>
            <a:pPr indent="2667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运转速度对应接点及参数表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5-1-5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graphicFrame>
        <p:nvGraphicFramePr>
          <p:cNvPr id="15" name="表格 14">
            <a:extLst>
              <a:ext uri="{FF2B5EF4-FFF2-40B4-BE49-F238E27FC236}">
                <a16:creationId xmlns:a16="http://schemas.microsoft.com/office/drawing/2014/main" xmlns="" id="{C9359B7B-A8DA-489D-B1EF-536885CEAA23}"/>
              </a:ext>
            </a:extLst>
          </p:cNvPr>
          <p:cNvGraphicFramePr>
            <a:graphicFrameLocks noGrp="1"/>
          </p:cNvGraphicFramePr>
          <p:nvPr>
            <p:extLst>
              <p:ext uri="{D42A27DB-BD31-4B8C-83A1-F6EECF244321}">
                <p14:modId xmlns:p14="http://schemas.microsoft.com/office/powerpoint/2010/main" val="2404388284"/>
              </p:ext>
            </p:extLst>
          </p:nvPr>
        </p:nvGraphicFramePr>
        <p:xfrm>
          <a:off x="5662669" y="1554480"/>
          <a:ext cx="5448182" cy="3786384"/>
        </p:xfrm>
        <a:graphic>
          <a:graphicData uri="http://schemas.openxmlformats.org/drawingml/2006/table">
            <a:tbl>
              <a:tblPr>
                <a:tableStyleId>{5940675A-B579-460E-94D1-54222C63F5DA}</a:tableStyleId>
              </a:tblPr>
              <a:tblGrid>
                <a:gridCol w="1077002">
                  <a:extLst>
                    <a:ext uri="{9D8B030D-6E8A-4147-A177-3AD203B41FA5}">
                      <a16:colId xmlns:a16="http://schemas.microsoft.com/office/drawing/2014/main" xmlns="" val="1476115492"/>
                    </a:ext>
                  </a:extLst>
                </a:gridCol>
                <a:gridCol w="1457060">
                  <a:extLst>
                    <a:ext uri="{9D8B030D-6E8A-4147-A177-3AD203B41FA5}">
                      <a16:colId xmlns:a16="http://schemas.microsoft.com/office/drawing/2014/main" xmlns="" val="332123408"/>
                    </a:ext>
                  </a:extLst>
                </a:gridCol>
                <a:gridCol w="1457060">
                  <a:extLst>
                    <a:ext uri="{9D8B030D-6E8A-4147-A177-3AD203B41FA5}">
                      <a16:colId xmlns:a16="http://schemas.microsoft.com/office/drawing/2014/main" xmlns="" val="879547229"/>
                    </a:ext>
                  </a:extLst>
                </a:gridCol>
                <a:gridCol w="1457060">
                  <a:extLst>
                    <a:ext uri="{9D8B030D-6E8A-4147-A177-3AD203B41FA5}">
                      <a16:colId xmlns:a16="http://schemas.microsoft.com/office/drawing/2014/main" xmlns="" val="3460770273"/>
                    </a:ext>
                  </a:extLst>
                </a:gridCol>
              </a:tblGrid>
              <a:tr h="473298">
                <a:tc>
                  <a:txBody>
                    <a:bodyPr/>
                    <a:lstStyle/>
                    <a:p>
                      <a:pPr indent="266700" algn="just">
                        <a:lnSpc>
                          <a:spcPts val="2000"/>
                        </a:lnSpc>
                      </a:pPr>
                      <a:r>
                        <a:rPr lang="zh-CN" sz="1600" kern="100" dirty="0">
                          <a:effectLst/>
                        </a:rPr>
                        <a:t>速度段</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266700" algn="just">
                        <a:lnSpc>
                          <a:spcPts val="2000"/>
                        </a:lnSpc>
                      </a:pPr>
                      <a:r>
                        <a:rPr lang="zh-CN" sz="1600" kern="100" dirty="0">
                          <a:effectLst/>
                        </a:rPr>
                        <a:t>频率</a:t>
                      </a:r>
                      <a:r>
                        <a:rPr lang="en-US" sz="1600" kern="100" dirty="0">
                          <a:effectLst/>
                        </a:rPr>
                        <a:t>/Hz</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266700" algn="just">
                        <a:lnSpc>
                          <a:spcPts val="2000"/>
                        </a:lnSpc>
                      </a:pPr>
                      <a:r>
                        <a:rPr lang="zh-CN" sz="1600" kern="100">
                          <a:effectLst/>
                        </a:rPr>
                        <a:t>接点（</a:t>
                      </a:r>
                      <a:r>
                        <a:rPr lang="en-US" sz="1600" kern="100">
                          <a:effectLst/>
                        </a:rPr>
                        <a:t>ON</a:t>
                      </a:r>
                      <a:r>
                        <a:rPr lang="zh-CN" sz="1600" kern="100">
                          <a:effectLst/>
                        </a:rPr>
                        <a:t>）</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266700" algn="just">
                        <a:lnSpc>
                          <a:spcPts val="2000"/>
                        </a:lnSpc>
                      </a:pPr>
                      <a:r>
                        <a:rPr lang="zh-CN" sz="1600" kern="100">
                          <a:effectLst/>
                        </a:rPr>
                        <a:t>参数号</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extLst>
                  <a:ext uri="{0D108BD9-81ED-4DB2-BD59-A6C34878D82A}">
                    <a16:rowId xmlns:a16="http://schemas.microsoft.com/office/drawing/2014/main" xmlns="" val="1526605583"/>
                  </a:ext>
                </a:extLst>
              </a:tr>
              <a:tr h="473298">
                <a:tc>
                  <a:txBody>
                    <a:bodyPr/>
                    <a:lstStyle/>
                    <a:p>
                      <a:pPr indent="127000" algn="ctr">
                        <a:lnSpc>
                          <a:spcPts val="2000"/>
                        </a:lnSpc>
                      </a:pPr>
                      <a:r>
                        <a:rPr lang="zh-CN" sz="1600" kern="100">
                          <a:effectLst/>
                        </a:rPr>
                        <a:t>速度</a:t>
                      </a:r>
                      <a:r>
                        <a:rPr lang="en-US" sz="1600" kern="100">
                          <a:effectLst/>
                        </a:rPr>
                        <a:t>1</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a:lnSpc>
                          <a:spcPts val="2000"/>
                        </a:lnSpc>
                      </a:pPr>
                      <a:r>
                        <a:rPr lang="en-US" sz="1600" kern="100" dirty="0">
                          <a:effectLst/>
                        </a:rPr>
                        <a:t>45</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a:lnSpc>
                          <a:spcPts val="2000"/>
                        </a:lnSpc>
                      </a:pPr>
                      <a:r>
                        <a:rPr lang="en-US" sz="1600" kern="100">
                          <a:effectLst/>
                        </a:rPr>
                        <a:t>RH</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a:lnSpc>
                          <a:spcPts val="2000"/>
                        </a:lnSpc>
                      </a:pPr>
                      <a:r>
                        <a:rPr lang="en-US" sz="1600" kern="100">
                          <a:effectLst/>
                        </a:rPr>
                        <a:t>Pr.4</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extLst>
                  <a:ext uri="{0D108BD9-81ED-4DB2-BD59-A6C34878D82A}">
                    <a16:rowId xmlns:a16="http://schemas.microsoft.com/office/drawing/2014/main" xmlns="" val="2990929256"/>
                  </a:ext>
                </a:extLst>
              </a:tr>
              <a:tr h="473298">
                <a:tc>
                  <a:txBody>
                    <a:bodyPr/>
                    <a:lstStyle/>
                    <a:p>
                      <a:pPr indent="127000" algn="ctr">
                        <a:lnSpc>
                          <a:spcPts val="2000"/>
                        </a:lnSpc>
                      </a:pPr>
                      <a:r>
                        <a:rPr lang="zh-CN" sz="1600" kern="100">
                          <a:effectLst/>
                        </a:rPr>
                        <a:t>速度</a:t>
                      </a:r>
                      <a:r>
                        <a:rPr lang="en-US" sz="1600" kern="100">
                          <a:effectLst/>
                        </a:rPr>
                        <a:t>2</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a:lnSpc>
                          <a:spcPts val="2000"/>
                        </a:lnSpc>
                      </a:pPr>
                      <a:r>
                        <a:rPr lang="en-US" sz="1600" kern="100">
                          <a:effectLst/>
                        </a:rPr>
                        <a:t>40</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a:lnSpc>
                          <a:spcPts val="2000"/>
                        </a:lnSpc>
                      </a:pPr>
                      <a:r>
                        <a:rPr lang="en-US" sz="1600" kern="100">
                          <a:effectLst/>
                        </a:rPr>
                        <a:t>RM</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a:lnSpc>
                          <a:spcPts val="2000"/>
                        </a:lnSpc>
                      </a:pPr>
                      <a:r>
                        <a:rPr lang="en-US" sz="1600" kern="100">
                          <a:effectLst/>
                        </a:rPr>
                        <a:t>Pr.5</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extLst>
                  <a:ext uri="{0D108BD9-81ED-4DB2-BD59-A6C34878D82A}">
                    <a16:rowId xmlns:a16="http://schemas.microsoft.com/office/drawing/2014/main" xmlns="" val="10553161"/>
                  </a:ext>
                </a:extLst>
              </a:tr>
              <a:tr h="473298">
                <a:tc>
                  <a:txBody>
                    <a:bodyPr/>
                    <a:lstStyle/>
                    <a:p>
                      <a:pPr indent="127000" algn="ctr">
                        <a:lnSpc>
                          <a:spcPts val="2000"/>
                        </a:lnSpc>
                      </a:pPr>
                      <a:r>
                        <a:rPr lang="zh-CN" sz="1600" kern="100">
                          <a:effectLst/>
                        </a:rPr>
                        <a:t>速度</a:t>
                      </a:r>
                      <a:r>
                        <a:rPr lang="en-US" sz="1600" kern="100">
                          <a:effectLst/>
                        </a:rPr>
                        <a:t>3</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a:lnSpc>
                          <a:spcPts val="2000"/>
                        </a:lnSpc>
                      </a:pPr>
                      <a:r>
                        <a:rPr lang="en-US" sz="1600" kern="100">
                          <a:effectLst/>
                        </a:rPr>
                        <a:t>35</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a:lnSpc>
                          <a:spcPts val="2000"/>
                        </a:lnSpc>
                      </a:pPr>
                      <a:r>
                        <a:rPr lang="en-US" sz="1600" kern="100">
                          <a:effectLst/>
                        </a:rPr>
                        <a:t>RL</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a:lnSpc>
                          <a:spcPts val="2000"/>
                        </a:lnSpc>
                      </a:pPr>
                      <a:r>
                        <a:rPr lang="en-US" sz="1600" kern="100">
                          <a:effectLst/>
                        </a:rPr>
                        <a:t>Pr.6</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extLst>
                  <a:ext uri="{0D108BD9-81ED-4DB2-BD59-A6C34878D82A}">
                    <a16:rowId xmlns:a16="http://schemas.microsoft.com/office/drawing/2014/main" xmlns="" val="462512705"/>
                  </a:ext>
                </a:extLst>
              </a:tr>
              <a:tr h="473298">
                <a:tc>
                  <a:txBody>
                    <a:bodyPr/>
                    <a:lstStyle/>
                    <a:p>
                      <a:pPr indent="127000" algn="ctr">
                        <a:lnSpc>
                          <a:spcPts val="2000"/>
                        </a:lnSpc>
                      </a:pPr>
                      <a:r>
                        <a:rPr lang="zh-CN" sz="1600" kern="100">
                          <a:effectLst/>
                        </a:rPr>
                        <a:t>速度</a:t>
                      </a:r>
                      <a:r>
                        <a:rPr lang="en-US" sz="1600" kern="100">
                          <a:effectLst/>
                        </a:rPr>
                        <a:t>4</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a:lnSpc>
                          <a:spcPts val="2000"/>
                        </a:lnSpc>
                      </a:pPr>
                      <a:r>
                        <a:rPr lang="en-US" sz="1600" kern="100">
                          <a:effectLst/>
                        </a:rPr>
                        <a:t>30</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a:lnSpc>
                          <a:spcPts val="2000"/>
                        </a:lnSpc>
                      </a:pPr>
                      <a:r>
                        <a:rPr lang="en-US" sz="1600" kern="100">
                          <a:effectLst/>
                        </a:rPr>
                        <a:t>RM</a:t>
                      </a:r>
                      <a:r>
                        <a:rPr lang="zh-CN" sz="1600" kern="100">
                          <a:effectLst/>
                        </a:rPr>
                        <a:t>、</a:t>
                      </a:r>
                      <a:r>
                        <a:rPr lang="en-US" sz="1600" kern="100">
                          <a:effectLst/>
                        </a:rPr>
                        <a:t>RL</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a:lnSpc>
                          <a:spcPts val="2000"/>
                        </a:lnSpc>
                      </a:pPr>
                      <a:r>
                        <a:rPr lang="en-US" sz="1600" kern="100" dirty="0">
                          <a:effectLst/>
                        </a:rPr>
                        <a:t>Pr.24</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anchor="ctr"/>
                </a:tc>
                <a:extLst>
                  <a:ext uri="{0D108BD9-81ED-4DB2-BD59-A6C34878D82A}">
                    <a16:rowId xmlns:a16="http://schemas.microsoft.com/office/drawing/2014/main" xmlns="" val="2445075012"/>
                  </a:ext>
                </a:extLst>
              </a:tr>
              <a:tr h="473298">
                <a:tc>
                  <a:txBody>
                    <a:bodyPr/>
                    <a:lstStyle/>
                    <a:p>
                      <a:pPr indent="127000" algn="ctr">
                        <a:lnSpc>
                          <a:spcPts val="2000"/>
                        </a:lnSpc>
                      </a:pPr>
                      <a:r>
                        <a:rPr lang="zh-CN" sz="1600" kern="100">
                          <a:effectLst/>
                        </a:rPr>
                        <a:t>速度</a:t>
                      </a:r>
                      <a:r>
                        <a:rPr lang="en-US" sz="1600" kern="100">
                          <a:effectLst/>
                        </a:rPr>
                        <a:t>5</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a:lnSpc>
                          <a:spcPts val="2000"/>
                        </a:lnSpc>
                      </a:pPr>
                      <a:r>
                        <a:rPr lang="en-US" sz="1600" kern="100">
                          <a:effectLst/>
                        </a:rPr>
                        <a:t>25</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a:lnSpc>
                          <a:spcPts val="2000"/>
                        </a:lnSpc>
                      </a:pPr>
                      <a:r>
                        <a:rPr lang="en-US" sz="1600" kern="100" dirty="0">
                          <a:effectLst/>
                        </a:rPr>
                        <a:t>RH</a:t>
                      </a:r>
                      <a:r>
                        <a:rPr lang="zh-CN" sz="1600" kern="100" dirty="0">
                          <a:effectLst/>
                        </a:rPr>
                        <a:t>、</a:t>
                      </a:r>
                      <a:r>
                        <a:rPr lang="en-US" sz="1600" kern="100" dirty="0">
                          <a:effectLst/>
                        </a:rPr>
                        <a:t>RL</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a:lnSpc>
                          <a:spcPts val="2000"/>
                        </a:lnSpc>
                      </a:pPr>
                      <a:r>
                        <a:rPr lang="en-US" sz="1600" kern="100">
                          <a:effectLst/>
                        </a:rPr>
                        <a:t>Pr.25</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extLst>
                  <a:ext uri="{0D108BD9-81ED-4DB2-BD59-A6C34878D82A}">
                    <a16:rowId xmlns:a16="http://schemas.microsoft.com/office/drawing/2014/main" xmlns="" val="1150388176"/>
                  </a:ext>
                </a:extLst>
              </a:tr>
              <a:tr h="473298">
                <a:tc>
                  <a:txBody>
                    <a:bodyPr/>
                    <a:lstStyle/>
                    <a:p>
                      <a:pPr indent="127000" algn="ctr">
                        <a:lnSpc>
                          <a:spcPts val="2000"/>
                        </a:lnSpc>
                      </a:pPr>
                      <a:r>
                        <a:rPr lang="zh-CN" sz="1600" kern="100">
                          <a:effectLst/>
                        </a:rPr>
                        <a:t>速度</a:t>
                      </a:r>
                      <a:r>
                        <a:rPr lang="en-US" sz="1600" kern="100">
                          <a:effectLst/>
                        </a:rPr>
                        <a:t>6</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a:lnSpc>
                          <a:spcPts val="2000"/>
                        </a:lnSpc>
                      </a:pPr>
                      <a:r>
                        <a:rPr lang="en-US" sz="1600" kern="100">
                          <a:effectLst/>
                        </a:rPr>
                        <a:t>20</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a:lnSpc>
                          <a:spcPts val="2000"/>
                        </a:lnSpc>
                      </a:pPr>
                      <a:r>
                        <a:rPr lang="en-US" sz="1600" kern="100">
                          <a:effectLst/>
                        </a:rPr>
                        <a:t>RH</a:t>
                      </a:r>
                      <a:r>
                        <a:rPr lang="zh-CN" sz="1600" kern="100">
                          <a:effectLst/>
                        </a:rPr>
                        <a:t>、</a:t>
                      </a:r>
                      <a:r>
                        <a:rPr lang="en-US" sz="1600" kern="100">
                          <a:effectLst/>
                        </a:rPr>
                        <a:t>RM</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a:lnSpc>
                          <a:spcPts val="2000"/>
                        </a:lnSpc>
                      </a:pPr>
                      <a:r>
                        <a:rPr lang="en-US" sz="1600" kern="100">
                          <a:effectLst/>
                        </a:rPr>
                        <a:t>Pr.26</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extLst>
                  <a:ext uri="{0D108BD9-81ED-4DB2-BD59-A6C34878D82A}">
                    <a16:rowId xmlns:a16="http://schemas.microsoft.com/office/drawing/2014/main" xmlns="" val="3201329476"/>
                  </a:ext>
                </a:extLst>
              </a:tr>
              <a:tr h="473298">
                <a:tc>
                  <a:txBody>
                    <a:bodyPr/>
                    <a:lstStyle/>
                    <a:p>
                      <a:pPr indent="127000" algn="ctr">
                        <a:lnSpc>
                          <a:spcPts val="2000"/>
                        </a:lnSpc>
                      </a:pPr>
                      <a:r>
                        <a:rPr lang="zh-CN" sz="1600" kern="100">
                          <a:effectLst/>
                        </a:rPr>
                        <a:t>速度</a:t>
                      </a:r>
                      <a:r>
                        <a:rPr lang="en-US" sz="1600" kern="100">
                          <a:effectLst/>
                        </a:rPr>
                        <a:t>7</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a:lnSpc>
                          <a:spcPts val="2000"/>
                        </a:lnSpc>
                      </a:pPr>
                      <a:r>
                        <a:rPr lang="en-US" sz="1600" kern="100">
                          <a:effectLst/>
                        </a:rPr>
                        <a:t>15</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a:lnSpc>
                          <a:spcPts val="2000"/>
                        </a:lnSpc>
                      </a:pPr>
                      <a:r>
                        <a:rPr lang="en-US" sz="1600" kern="100">
                          <a:effectLst/>
                        </a:rPr>
                        <a:t>RH</a:t>
                      </a:r>
                      <a:r>
                        <a:rPr lang="zh-CN" sz="1600" kern="100">
                          <a:effectLst/>
                        </a:rPr>
                        <a:t>、</a:t>
                      </a:r>
                      <a:r>
                        <a:rPr lang="en-US" sz="1600" kern="100">
                          <a:effectLst/>
                        </a:rPr>
                        <a:t>RM</a:t>
                      </a:r>
                      <a:r>
                        <a:rPr lang="zh-CN" sz="1600" kern="100">
                          <a:effectLst/>
                        </a:rPr>
                        <a:t>、</a:t>
                      </a:r>
                      <a:r>
                        <a:rPr lang="en-US" sz="1600" kern="100">
                          <a:effectLst/>
                        </a:rPr>
                        <a:t>RL</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a:lnSpc>
                          <a:spcPts val="2000"/>
                        </a:lnSpc>
                      </a:pPr>
                      <a:r>
                        <a:rPr lang="en-US" sz="1600" kern="100" dirty="0">
                          <a:effectLst/>
                        </a:rPr>
                        <a:t>Pr.27</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anchor="ctr"/>
                </a:tc>
                <a:extLst>
                  <a:ext uri="{0D108BD9-81ED-4DB2-BD59-A6C34878D82A}">
                    <a16:rowId xmlns:a16="http://schemas.microsoft.com/office/drawing/2014/main" xmlns="" val="105084942"/>
                  </a:ext>
                </a:extLst>
              </a:tr>
            </a:tbl>
          </a:graphicData>
        </a:graphic>
      </p:graphicFrame>
      <p:sp>
        <p:nvSpPr>
          <p:cNvPr id="16" name="TextBox 8"/>
          <p:cNvSpPr txBox="1"/>
          <p:nvPr/>
        </p:nvSpPr>
        <p:spPr>
          <a:xfrm>
            <a:off x="943103" y="201315"/>
            <a:ext cx="4386241" cy="337185"/>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2.</a:t>
            </a:r>
            <a:r>
              <a:rPr lang="zh-CN" altLang="en-US" sz="1600" b="1" dirty="0" smtClean="0">
                <a:solidFill>
                  <a:schemeClr val="bg1"/>
                </a:solidFill>
                <a:latin typeface="微软雅黑" pitchFamily="34" charset="-122"/>
                <a:ea typeface="微软雅黑" pitchFamily="34" charset="-122"/>
              </a:rPr>
              <a:t>交流变频调速系统安装</a:t>
            </a:r>
            <a:endParaRPr sz="1600" b="1" dirty="0">
              <a:solidFill>
                <a:schemeClr val="bg1"/>
              </a:solidFill>
              <a:latin typeface="微软雅黑" pitchFamily="34" charset="-122"/>
              <a:ea typeface="微软雅黑" pitchFamily="34" charset="-122"/>
            </a:endParaRPr>
          </a:p>
        </p:txBody>
      </p:sp>
      <p:sp>
        <p:nvSpPr>
          <p:cNvPr id="18"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21"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22"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23"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实践技能</a:t>
            </a:r>
          </a:p>
        </p:txBody>
      </p:sp>
      <p:sp>
        <p:nvSpPr>
          <p:cNvPr id="24"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25"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Tree>
    <p:extLst>
      <p:ext uri="{BB962C8B-B14F-4D97-AF65-F5344CB8AC3E}">
        <p14:creationId xmlns:p14="http://schemas.microsoft.com/office/powerpoint/2010/main" val="3299412805"/>
      </p:ext>
    </p:extLst>
  </p:cSld>
  <p:clrMapOvr>
    <a:masterClrMapping/>
  </p:clrMapOvr>
  <p:transition>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9" name="文本框 18">
            <a:extLst>
              <a:ext uri="{FF2B5EF4-FFF2-40B4-BE49-F238E27FC236}">
                <a16:creationId xmlns:a16="http://schemas.microsoft.com/office/drawing/2014/main" xmlns="" id="{FFD6E78D-476D-4CB6-BB9D-57BDB852FA20}"/>
              </a:ext>
            </a:extLst>
          </p:cNvPr>
          <p:cNvSpPr txBox="1"/>
          <p:nvPr/>
        </p:nvSpPr>
        <p:spPr>
          <a:xfrm>
            <a:off x="181293" y="860588"/>
            <a:ext cx="4049184" cy="348813"/>
          </a:xfrm>
          <a:prstGeom prst="rect">
            <a:avLst/>
          </a:prstGeom>
          <a:noFill/>
        </p:spPr>
        <p:txBody>
          <a:bodyPr wrap="square">
            <a:spAutoFit/>
          </a:bodyPr>
          <a:lstStyle/>
          <a:p>
            <a:pPr indent="2667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5-1-32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十五段速度的</a:t>
            </a:r>
            <a:r>
              <a:rPr lang="zh-CN"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设定</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文本框 1">
            <a:extLst>
              <a:ext uri="{FF2B5EF4-FFF2-40B4-BE49-F238E27FC236}">
                <a16:creationId xmlns:a16="http://schemas.microsoft.com/office/drawing/2014/main" xmlns="" id="{4B22EEEC-22C7-4483-ACF6-64FDD3C4DFB5}"/>
              </a:ext>
            </a:extLst>
          </p:cNvPr>
          <p:cNvSpPr txBox="1"/>
          <p:nvPr/>
        </p:nvSpPr>
        <p:spPr>
          <a:xfrm>
            <a:off x="557529" y="5778942"/>
            <a:ext cx="4484371" cy="348813"/>
          </a:xfrm>
          <a:prstGeom prst="rect">
            <a:avLst/>
          </a:prstGeom>
          <a:noFill/>
        </p:spPr>
        <p:txBody>
          <a:bodyPr wrap="square" rtlCol="0">
            <a:spAutoFit/>
          </a:bodyPr>
          <a:lstStyle/>
          <a:p>
            <a:pPr indent="127000" algn="ctr">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5-1-32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十五段速度运行</a:t>
            </a:r>
            <a:r>
              <a:rPr lang="zh-CN"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接线图</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0" name="图片 19">
            <a:extLst>
              <a:ext uri="{FF2B5EF4-FFF2-40B4-BE49-F238E27FC236}">
                <a16:creationId xmlns:a16="http://schemas.microsoft.com/office/drawing/2014/main" xmlns="" id="{8C9CE80B-149D-489F-9AC9-09AC66B079E8}"/>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655659" y="1378339"/>
            <a:ext cx="4023078" cy="4231665"/>
          </a:xfrm>
          <a:prstGeom prst="rect">
            <a:avLst/>
          </a:prstGeom>
          <a:noFill/>
          <a:ln>
            <a:noFill/>
          </a:ln>
        </p:spPr>
      </p:pic>
      <p:sp>
        <p:nvSpPr>
          <p:cNvPr id="14" name="文本框 13">
            <a:extLst>
              <a:ext uri="{FF2B5EF4-FFF2-40B4-BE49-F238E27FC236}">
                <a16:creationId xmlns:a16="http://schemas.microsoft.com/office/drawing/2014/main" xmlns="" id="{FFD6E78D-476D-4CB6-BB9D-57BDB852FA20}"/>
              </a:ext>
            </a:extLst>
          </p:cNvPr>
          <p:cNvSpPr txBox="1"/>
          <p:nvPr/>
        </p:nvSpPr>
        <p:spPr>
          <a:xfrm>
            <a:off x="4956000" y="794866"/>
            <a:ext cx="4720965" cy="348813"/>
          </a:xfrm>
          <a:prstGeom prst="rect">
            <a:avLst/>
          </a:prstGeom>
          <a:noFill/>
        </p:spPr>
        <p:txBody>
          <a:bodyPr wrap="square">
            <a:spAutoFit/>
          </a:bodyPr>
          <a:lstStyle/>
          <a:p>
            <a:pPr indent="2667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运转速度段对应接点及参数表</a:t>
            </a:r>
            <a:r>
              <a:rPr lang="en-US"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5-1-6</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graphicFrame>
        <p:nvGraphicFramePr>
          <p:cNvPr id="15" name="表格 14"/>
          <p:cNvGraphicFramePr>
            <a:graphicFrameLocks noGrp="1"/>
          </p:cNvGraphicFramePr>
          <p:nvPr>
            <p:extLst>
              <p:ext uri="{D42A27DB-BD31-4B8C-83A1-F6EECF244321}">
                <p14:modId xmlns:p14="http://schemas.microsoft.com/office/powerpoint/2010/main" val="373602501"/>
              </p:ext>
            </p:extLst>
          </p:nvPr>
        </p:nvGraphicFramePr>
        <p:xfrm>
          <a:off x="5270218" y="1146727"/>
          <a:ext cx="6553460" cy="5198989"/>
        </p:xfrm>
        <a:graphic>
          <a:graphicData uri="http://schemas.openxmlformats.org/drawingml/2006/table">
            <a:tbl>
              <a:tblPr>
                <a:tableStyleId>{5940675A-B579-460E-94D1-54222C63F5DA}</a:tableStyleId>
              </a:tblPr>
              <a:tblGrid>
                <a:gridCol w="1327855"/>
                <a:gridCol w="1342296"/>
                <a:gridCol w="1845658"/>
                <a:gridCol w="2037651"/>
              </a:tblGrid>
              <a:tr h="260010">
                <a:tc>
                  <a:txBody>
                    <a:bodyPr/>
                    <a:lstStyle/>
                    <a:p>
                      <a:pPr indent="127000" algn="ctr">
                        <a:lnSpc>
                          <a:spcPts val="2000"/>
                        </a:lnSpc>
                        <a:spcAft>
                          <a:spcPts val="0"/>
                        </a:spcAft>
                      </a:pPr>
                      <a:r>
                        <a:rPr lang="zh-CN" sz="1600" kern="100" dirty="0">
                          <a:effectLst/>
                        </a:rPr>
                        <a:t>速度段</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826" marR="68826" marT="34413" marB="34413" anchor="ctr"/>
                </a:tc>
                <a:tc>
                  <a:txBody>
                    <a:bodyPr/>
                    <a:lstStyle/>
                    <a:p>
                      <a:pPr indent="127000" algn="ctr">
                        <a:lnSpc>
                          <a:spcPts val="2000"/>
                        </a:lnSpc>
                        <a:spcAft>
                          <a:spcPts val="0"/>
                        </a:spcAft>
                      </a:pPr>
                      <a:r>
                        <a:rPr lang="zh-CN" sz="1600" kern="100">
                          <a:effectLst/>
                        </a:rPr>
                        <a:t>频率</a:t>
                      </a:r>
                      <a:r>
                        <a:rPr lang="en-US" sz="1600" kern="100">
                          <a:effectLst/>
                        </a:rPr>
                        <a:t>/Hz</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826" marR="68826" marT="34413" marB="34413" anchor="ctr"/>
                </a:tc>
                <a:tc>
                  <a:txBody>
                    <a:bodyPr/>
                    <a:lstStyle/>
                    <a:p>
                      <a:pPr indent="127000" algn="ctr">
                        <a:lnSpc>
                          <a:spcPts val="2000"/>
                        </a:lnSpc>
                        <a:spcAft>
                          <a:spcPts val="0"/>
                        </a:spcAft>
                      </a:pPr>
                      <a:r>
                        <a:rPr lang="zh-CN" sz="1600" kern="100">
                          <a:effectLst/>
                        </a:rPr>
                        <a:t>接点（</a:t>
                      </a:r>
                      <a:r>
                        <a:rPr lang="en-US" sz="1600" kern="100">
                          <a:effectLst/>
                        </a:rPr>
                        <a:t>ON</a:t>
                      </a:r>
                      <a:r>
                        <a:rPr lang="zh-CN" sz="1600" kern="100">
                          <a:effectLst/>
                        </a:rPr>
                        <a:t>）</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826" marR="68826" marT="34413" marB="34413" anchor="ctr"/>
                </a:tc>
                <a:tc>
                  <a:txBody>
                    <a:bodyPr/>
                    <a:lstStyle/>
                    <a:p>
                      <a:pPr indent="127000" algn="ctr">
                        <a:lnSpc>
                          <a:spcPts val="2000"/>
                        </a:lnSpc>
                        <a:spcAft>
                          <a:spcPts val="0"/>
                        </a:spcAft>
                      </a:pPr>
                      <a:r>
                        <a:rPr lang="zh-CN" sz="1600" kern="100">
                          <a:effectLst/>
                        </a:rPr>
                        <a:t>参数</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826" marR="68826" marT="34413" marB="34413" anchor="ctr"/>
                </a:tc>
              </a:tr>
              <a:tr h="260010">
                <a:tc>
                  <a:txBody>
                    <a:bodyPr/>
                    <a:lstStyle/>
                    <a:p>
                      <a:pPr indent="127000" algn="ctr">
                        <a:lnSpc>
                          <a:spcPts val="2000"/>
                        </a:lnSpc>
                        <a:spcAft>
                          <a:spcPts val="0"/>
                        </a:spcAft>
                      </a:pPr>
                      <a:r>
                        <a:rPr lang="zh-CN" sz="1600" kern="100">
                          <a:effectLst/>
                        </a:rPr>
                        <a:t>速度</a:t>
                      </a:r>
                      <a:r>
                        <a:rPr lang="en-US" sz="1600" kern="100">
                          <a:effectLst/>
                        </a:rPr>
                        <a:t>1</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826" marR="68826" marT="34413" marB="34413" anchor="ctr"/>
                </a:tc>
                <a:tc>
                  <a:txBody>
                    <a:bodyPr/>
                    <a:lstStyle/>
                    <a:p>
                      <a:pPr indent="127000" algn="ctr">
                        <a:lnSpc>
                          <a:spcPts val="2000"/>
                        </a:lnSpc>
                        <a:spcAft>
                          <a:spcPts val="0"/>
                        </a:spcAft>
                      </a:pPr>
                      <a:r>
                        <a:rPr lang="en-US" sz="1600" kern="100">
                          <a:effectLst/>
                        </a:rPr>
                        <a:t>5</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826" marR="68826" marT="34413" marB="34413" anchor="ctr"/>
                </a:tc>
                <a:tc>
                  <a:txBody>
                    <a:bodyPr/>
                    <a:lstStyle/>
                    <a:p>
                      <a:pPr indent="127000" algn="ctr">
                        <a:lnSpc>
                          <a:spcPts val="2000"/>
                        </a:lnSpc>
                        <a:spcAft>
                          <a:spcPts val="0"/>
                        </a:spcAft>
                      </a:pPr>
                      <a:r>
                        <a:rPr lang="en-US" sz="1600" kern="100">
                          <a:effectLst/>
                        </a:rPr>
                        <a:t>RH</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826" marR="68826" marT="34413" marB="34413" anchor="ctr"/>
                </a:tc>
                <a:tc>
                  <a:txBody>
                    <a:bodyPr/>
                    <a:lstStyle/>
                    <a:p>
                      <a:pPr indent="127000" algn="ctr">
                        <a:lnSpc>
                          <a:spcPts val="2000"/>
                        </a:lnSpc>
                        <a:spcAft>
                          <a:spcPts val="0"/>
                        </a:spcAft>
                      </a:pPr>
                      <a:r>
                        <a:rPr lang="en-US" sz="1600" kern="100">
                          <a:effectLst/>
                        </a:rPr>
                        <a:t>Pr.4</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826" marR="68826" marT="34413" marB="34413" anchor="ctr"/>
                </a:tc>
              </a:tr>
              <a:tr h="260010">
                <a:tc>
                  <a:txBody>
                    <a:bodyPr/>
                    <a:lstStyle/>
                    <a:p>
                      <a:pPr indent="127000" algn="ctr">
                        <a:lnSpc>
                          <a:spcPts val="2000"/>
                        </a:lnSpc>
                        <a:spcAft>
                          <a:spcPts val="0"/>
                        </a:spcAft>
                      </a:pPr>
                      <a:r>
                        <a:rPr lang="zh-CN" sz="1600" kern="100">
                          <a:effectLst/>
                        </a:rPr>
                        <a:t>速度</a:t>
                      </a:r>
                      <a:r>
                        <a:rPr lang="en-US" sz="1600" kern="100">
                          <a:effectLst/>
                        </a:rPr>
                        <a:t>2</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826" marR="68826" marT="34413" marB="34413" anchor="ctr"/>
                </a:tc>
                <a:tc>
                  <a:txBody>
                    <a:bodyPr/>
                    <a:lstStyle/>
                    <a:p>
                      <a:pPr indent="127000" algn="ctr">
                        <a:lnSpc>
                          <a:spcPts val="2000"/>
                        </a:lnSpc>
                        <a:spcAft>
                          <a:spcPts val="0"/>
                        </a:spcAft>
                      </a:pPr>
                      <a:r>
                        <a:rPr lang="en-US" sz="1600" kern="100">
                          <a:effectLst/>
                        </a:rPr>
                        <a:t>8</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826" marR="68826" marT="34413" marB="34413" anchor="ctr"/>
                </a:tc>
                <a:tc>
                  <a:txBody>
                    <a:bodyPr/>
                    <a:lstStyle/>
                    <a:p>
                      <a:pPr indent="127000" algn="ctr">
                        <a:lnSpc>
                          <a:spcPts val="2000"/>
                        </a:lnSpc>
                        <a:spcAft>
                          <a:spcPts val="0"/>
                        </a:spcAft>
                      </a:pPr>
                      <a:r>
                        <a:rPr lang="en-US" sz="1600" kern="100">
                          <a:effectLst/>
                        </a:rPr>
                        <a:t>RM</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826" marR="68826" marT="34413" marB="34413" anchor="ctr"/>
                </a:tc>
                <a:tc>
                  <a:txBody>
                    <a:bodyPr/>
                    <a:lstStyle/>
                    <a:p>
                      <a:pPr indent="127000" algn="ctr">
                        <a:lnSpc>
                          <a:spcPts val="2000"/>
                        </a:lnSpc>
                        <a:spcAft>
                          <a:spcPts val="0"/>
                        </a:spcAft>
                      </a:pPr>
                      <a:r>
                        <a:rPr lang="en-US" sz="1600" kern="100">
                          <a:effectLst/>
                        </a:rPr>
                        <a:t>Pr.5</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826" marR="68826" marT="34413" marB="34413" anchor="ctr"/>
                </a:tc>
              </a:tr>
              <a:tr h="260010">
                <a:tc>
                  <a:txBody>
                    <a:bodyPr/>
                    <a:lstStyle/>
                    <a:p>
                      <a:pPr indent="127000" algn="ctr">
                        <a:lnSpc>
                          <a:spcPts val="2000"/>
                        </a:lnSpc>
                        <a:spcAft>
                          <a:spcPts val="0"/>
                        </a:spcAft>
                      </a:pPr>
                      <a:r>
                        <a:rPr lang="zh-CN" sz="1600" kern="100">
                          <a:effectLst/>
                        </a:rPr>
                        <a:t>速度</a:t>
                      </a:r>
                      <a:r>
                        <a:rPr lang="en-US" sz="1600" kern="100">
                          <a:effectLst/>
                        </a:rPr>
                        <a:t>3</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826" marR="68826" marT="34413" marB="34413" anchor="ctr"/>
                </a:tc>
                <a:tc>
                  <a:txBody>
                    <a:bodyPr/>
                    <a:lstStyle/>
                    <a:p>
                      <a:pPr indent="127000" algn="ctr">
                        <a:lnSpc>
                          <a:spcPts val="2000"/>
                        </a:lnSpc>
                        <a:spcAft>
                          <a:spcPts val="0"/>
                        </a:spcAft>
                      </a:pPr>
                      <a:r>
                        <a:rPr lang="en-US" sz="1600" kern="100">
                          <a:effectLst/>
                        </a:rPr>
                        <a:t>10</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826" marR="68826" marT="34413" marB="34413" anchor="ctr"/>
                </a:tc>
                <a:tc>
                  <a:txBody>
                    <a:bodyPr/>
                    <a:lstStyle/>
                    <a:p>
                      <a:pPr indent="127000" algn="ctr">
                        <a:lnSpc>
                          <a:spcPts val="2000"/>
                        </a:lnSpc>
                        <a:spcAft>
                          <a:spcPts val="0"/>
                        </a:spcAft>
                      </a:pPr>
                      <a:r>
                        <a:rPr lang="en-US" sz="1600" kern="100">
                          <a:effectLst/>
                        </a:rPr>
                        <a:t>RL</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826" marR="68826" marT="34413" marB="34413" anchor="ctr"/>
                </a:tc>
                <a:tc>
                  <a:txBody>
                    <a:bodyPr/>
                    <a:lstStyle/>
                    <a:p>
                      <a:pPr indent="127000" algn="ctr">
                        <a:lnSpc>
                          <a:spcPts val="2000"/>
                        </a:lnSpc>
                        <a:spcAft>
                          <a:spcPts val="0"/>
                        </a:spcAft>
                      </a:pPr>
                      <a:r>
                        <a:rPr lang="en-US" sz="1600" kern="100">
                          <a:effectLst/>
                        </a:rPr>
                        <a:t>Pr.6</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826" marR="68826" marT="34413" marB="34413" anchor="ctr"/>
                </a:tc>
              </a:tr>
              <a:tr h="260010">
                <a:tc>
                  <a:txBody>
                    <a:bodyPr/>
                    <a:lstStyle/>
                    <a:p>
                      <a:pPr indent="127000" algn="ctr">
                        <a:lnSpc>
                          <a:spcPts val="2000"/>
                        </a:lnSpc>
                        <a:spcAft>
                          <a:spcPts val="0"/>
                        </a:spcAft>
                      </a:pPr>
                      <a:r>
                        <a:rPr lang="zh-CN" sz="1600" kern="100">
                          <a:effectLst/>
                        </a:rPr>
                        <a:t>速度</a:t>
                      </a:r>
                      <a:r>
                        <a:rPr lang="en-US" sz="1600" kern="100">
                          <a:effectLst/>
                        </a:rPr>
                        <a:t>4</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826" marR="68826" marT="34413" marB="34413" anchor="ctr"/>
                </a:tc>
                <a:tc>
                  <a:txBody>
                    <a:bodyPr/>
                    <a:lstStyle/>
                    <a:p>
                      <a:pPr indent="127000" algn="ctr">
                        <a:lnSpc>
                          <a:spcPts val="2000"/>
                        </a:lnSpc>
                        <a:spcAft>
                          <a:spcPts val="0"/>
                        </a:spcAft>
                      </a:pPr>
                      <a:r>
                        <a:rPr lang="en-US" sz="1600" kern="100">
                          <a:effectLst/>
                        </a:rPr>
                        <a:t>15</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826" marR="68826" marT="34413" marB="34413" anchor="ctr"/>
                </a:tc>
                <a:tc>
                  <a:txBody>
                    <a:bodyPr/>
                    <a:lstStyle/>
                    <a:p>
                      <a:pPr indent="127000" algn="ctr">
                        <a:lnSpc>
                          <a:spcPts val="2000"/>
                        </a:lnSpc>
                        <a:spcAft>
                          <a:spcPts val="0"/>
                        </a:spcAft>
                      </a:pPr>
                      <a:r>
                        <a:rPr lang="en-US" sz="1600" kern="100">
                          <a:effectLst/>
                        </a:rPr>
                        <a:t>RM</a:t>
                      </a:r>
                      <a:r>
                        <a:rPr lang="zh-CN" sz="1600" kern="100">
                          <a:effectLst/>
                        </a:rPr>
                        <a:t>、</a:t>
                      </a:r>
                      <a:r>
                        <a:rPr lang="en-US" sz="1600" kern="100">
                          <a:effectLst/>
                        </a:rPr>
                        <a:t>RL</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826" marR="68826" marT="34413" marB="34413" anchor="ctr"/>
                </a:tc>
                <a:tc>
                  <a:txBody>
                    <a:bodyPr/>
                    <a:lstStyle/>
                    <a:p>
                      <a:pPr indent="127000" algn="ctr">
                        <a:lnSpc>
                          <a:spcPts val="2000"/>
                        </a:lnSpc>
                        <a:spcAft>
                          <a:spcPts val="0"/>
                        </a:spcAft>
                      </a:pPr>
                      <a:r>
                        <a:rPr lang="en-US" sz="1600" kern="100">
                          <a:effectLst/>
                        </a:rPr>
                        <a:t>Pr.24</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826" marR="68826" marT="34413" marB="34413" anchor="ctr"/>
                </a:tc>
              </a:tr>
              <a:tr h="260010">
                <a:tc>
                  <a:txBody>
                    <a:bodyPr/>
                    <a:lstStyle/>
                    <a:p>
                      <a:pPr indent="127000" algn="ctr">
                        <a:lnSpc>
                          <a:spcPts val="2000"/>
                        </a:lnSpc>
                        <a:spcAft>
                          <a:spcPts val="0"/>
                        </a:spcAft>
                      </a:pPr>
                      <a:r>
                        <a:rPr lang="zh-CN" sz="1600" kern="100">
                          <a:effectLst/>
                        </a:rPr>
                        <a:t>速度</a:t>
                      </a:r>
                      <a:r>
                        <a:rPr lang="en-US" sz="1600" kern="100">
                          <a:effectLst/>
                        </a:rPr>
                        <a:t>5</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826" marR="68826" marT="34413" marB="34413" anchor="ctr"/>
                </a:tc>
                <a:tc>
                  <a:txBody>
                    <a:bodyPr/>
                    <a:lstStyle/>
                    <a:p>
                      <a:pPr indent="127000" algn="ctr">
                        <a:lnSpc>
                          <a:spcPts val="2000"/>
                        </a:lnSpc>
                        <a:spcAft>
                          <a:spcPts val="0"/>
                        </a:spcAft>
                      </a:pPr>
                      <a:r>
                        <a:rPr lang="en-US" sz="1600" kern="100">
                          <a:effectLst/>
                        </a:rPr>
                        <a:t>18</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826" marR="68826" marT="34413" marB="34413" anchor="ctr"/>
                </a:tc>
                <a:tc>
                  <a:txBody>
                    <a:bodyPr/>
                    <a:lstStyle/>
                    <a:p>
                      <a:pPr indent="127000" algn="ctr">
                        <a:lnSpc>
                          <a:spcPts val="2000"/>
                        </a:lnSpc>
                        <a:spcAft>
                          <a:spcPts val="0"/>
                        </a:spcAft>
                      </a:pPr>
                      <a:r>
                        <a:rPr lang="en-US" sz="1600" kern="100">
                          <a:effectLst/>
                        </a:rPr>
                        <a:t>RH</a:t>
                      </a:r>
                      <a:r>
                        <a:rPr lang="zh-CN" sz="1600" kern="100">
                          <a:effectLst/>
                        </a:rPr>
                        <a:t>、</a:t>
                      </a:r>
                      <a:r>
                        <a:rPr lang="en-US" sz="1600" kern="100">
                          <a:effectLst/>
                        </a:rPr>
                        <a:t>RL</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826" marR="68826" marT="34413" marB="34413" anchor="ctr"/>
                </a:tc>
                <a:tc>
                  <a:txBody>
                    <a:bodyPr/>
                    <a:lstStyle/>
                    <a:p>
                      <a:pPr indent="127000" algn="ctr">
                        <a:lnSpc>
                          <a:spcPts val="2000"/>
                        </a:lnSpc>
                        <a:spcAft>
                          <a:spcPts val="0"/>
                        </a:spcAft>
                      </a:pPr>
                      <a:r>
                        <a:rPr lang="en-US" sz="1600" kern="100">
                          <a:effectLst/>
                        </a:rPr>
                        <a:t>Pr.25</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826" marR="68826" marT="34413" marB="34413" anchor="ctr"/>
                </a:tc>
              </a:tr>
              <a:tr h="260010">
                <a:tc>
                  <a:txBody>
                    <a:bodyPr/>
                    <a:lstStyle/>
                    <a:p>
                      <a:pPr indent="127000" algn="ctr">
                        <a:lnSpc>
                          <a:spcPts val="2000"/>
                        </a:lnSpc>
                        <a:spcAft>
                          <a:spcPts val="0"/>
                        </a:spcAft>
                      </a:pPr>
                      <a:r>
                        <a:rPr lang="zh-CN" sz="1600" kern="100">
                          <a:effectLst/>
                        </a:rPr>
                        <a:t>速度</a:t>
                      </a:r>
                      <a:r>
                        <a:rPr lang="en-US" sz="1600" kern="100">
                          <a:effectLst/>
                        </a:rPr>
                        <a:t>6</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826" marR="68826" marT="34413" marB="34413" anchor="ctr"/>
                </a:tc>
                <a:tc>
                  <a:txBody>
                    <a:bodyPr/>
                    <a:lstStyle/>
                    <a:p>
                      <a:pPr indent="127000" algn="ctr">
                        <a:lnSpc>
                          <a:spcPts val="2000"/>
                        </a:lnSpc>
                        <a:spcAft>
                          <a:spcPts val="0"/>
                        </a:spcAft>
                      </a:pPr>
                      <a:r>
                        <a:rPr lang="en-US" sz="1600" kern="100">
                          <a:effectLst/>
                        </a:rPr>
                        <a:t>20</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826" marR="68826" marT="34413" marB="34413" anchor="ctr"/>
                </a:tc>
                <a:tc>
                  <a:txBody>
                    <a:bodyPr/>
                    <a:lstStyle/>
                    <a:p>
                      <a:pPr indent="127000" algn="ctr">
                        <a:lnSpc>
                          <a:spcPts val="2000"/>
                        </a:lnSpc>
                        <a:spcAft>
                          <a:spcPts val="0"/>
                        </a:spcAft>
                      </a:pPr>
                      <a:r>
                        <a:rPr lang="en-US" sz="1600" kern="100">
                          <a:effectLst/>
                        </a:rPr>
                        <a:t>RH</a:t>
                      </a:r>
                      <a:r>
                        <a:rPr lang="zh-CN" sz="1600" kern="100">
                          <a:effectLst/>
                        </a:rPr>
                        <a:t>、</a:t>
                      </a:r>
                      <a:r>
                        <a:rPr lang="en-US" sz="1600" kern="100">
                          <a:effectLst/>
                        </a:rPr>
                        <a:t>RM</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826" marR="68826" marT="34413" marB="34413" anchor="ctr"/>
                </a:tc>
                <a:tc>
                  <a:txBody>
                    <a:bodyPr/>
                    <a:lstStyle/>
                    <a:p>
                      <a:pPr indent="127000" algn="ctr">
                        <a:lnSpc>
                          <a:spcPts val="2000"/>
                        </a:lnSpc>
                        <a:spcAft>
                          <a:spcPts val="0"/>
                        </a:spcAft>
                      </a:pPr>
                      <a:r>
                        <a:rPr lang="en-US" sz="1600" kern="100">
                          <a:effectLst/>
                        </a:rPr>
                        <a:t>Pr.26</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826" marR="68826" marT="34413" marB="34413" anchor="ctr"/>
                </a:tc>
              </a:tr>
              <a:tr h="260010">
                <a:tc>
                  <a:txBody>
                    <a:bodyPr/>
                    <a:lstStyle/>
                    <a:p>
                      <a:pPr indent="127000" algn="ctr">
                        <a:lnSpc>
                          <a:spcPts val="2000"/>
                        </a:lnSpc>
                        <a:spcAft>
                          <a:spcPts val="0"/>
                        </a:spcAft>
                      </a:pPr>
                      <a:r>
                        <a:rPr lang="zh-CN" sz="1600" kern="100">
                          <a:effectLst/>
                        </a:rPr>
                        <a:t>速度</a:t>
                      </a:r>
                      <a:r>
                        <a:rPr lang="en-US" sz="1600" kern="100">
                          <a:effectLst/>
                        </a:rPr>
                        <a:t>7</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826" marR="68826" marT="34413" marB="34413" anchor="ctr"/>
                </a:tc>
                <a:tc>
                  <a:txBody>
                    <a:bodyPr/>
                    <a:lstStyle/>
                    <a:p>
                      <a:pPr indent="127000" algn="ctr">
                        <a:lnSpc>
                          <a:spcPts val="2000"/>
                        </a:lnSpc>
                        <a:spcAft>
                          <a:spcPts val="0"/>
                        </a:spcAft>
                      </a:pPr>
                      <a:r>
                        <a:rPr lang="en-US" sz="1600" kern="100">
                          <a:effectLst/>
                        </a:rPr>
                        <a:t>25</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826" marR="68826" marT="34413" marB="34413" anchor="ctr"/>
                </a:tc>
                <a:tc>
                  <a:txBody>
                    <a:bodyPr/>
                    <a:lstStyle/>
                    <a:p>
                      <a:pPr indent="127000" algn="ctr">
                        <a:lnSpc>
                          <a:spcPts val="2000"/>
                        </a:lnSpc>
                        <a:spcAft>
                          <a:spcPts val="0"/>
                        </a:spcAft>
                      </a:pPr>
                      <a:r>
                        <a:rPr lang="en-US" sz="1600" kern="100">
                          <a:effectLst/>
                        </a:rPr>
                        <a:t>RH</a:t>
                      </a:r>
                      <a:r>
                        <a:rPr lang="zh-CN" sz="1600" kern="100">
                          <a:effectLst/>
                        </a:rPr>
                        <a:t>、</a:t>
                      </a:r>
                      <a:r>
                        <a:rPr lang="en-US" sz="1600" kern="100">
                          <a:effectLst/>
                        </a:rPr>
                        <a:t>RM</a:t>
                      </a:r>
                      <a:r>
                        <a:rPr lang="zh-CN" sz="1600" kern="100">
                          <a:effectLst/>
                        </a:rPr>
                        <a:t>、</a:t>
                      </a:r>
                      <a:r>
                        <a:rPr lang="en-US" sz="1600" kern="100">
                          <a:effectLst/>
                        </a:rPr>
                        <a:t>RL</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826" marR="68826" marT="34413" marB="34413" anchor="ctr"/>
                </a:tc>
                <a:tc>
                  <a:txBody>
                    <a:bodyPr/>
                    <a:lstStyle/>
                    <a:p>
                      <a:pPr indent="127000" algn="ctr">
                        <a:lnSpc>
                          <a:spcPts val="2000"/>
                        </a:lnSpc>
                        <a:spcAft>
                          <a:spcPts val="0"/>
                        </a:spcAft>
                      </a:pPr>
                      <a:r>
                        <a:rPr lang="en-US" sz="1600" kern="100">
                          <a:effectLst/>
                        </a:rPr>
                        <a:t>Pr.27</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826" marR="68826" marT="34413" marB="34413" anchor="ctr"/>
                </a:tc>
              </a:tr>
              <a:tr h="260010">
                <a:tc>
                  <a:txBody>
                    <a:bodyPr/>
                    <a:lstStyle/>
                    <a:p>
                      <a:pPr indent="127000" algn="ctr">
                        <a:lnSpc>
                          <a:spcPts val="2000"/>
                        </a:lnSpc>
                        <a:spcAft>
                          <a:spcPts val="0"/>
                        </a:spcAft>
                      </a:pPr>
                      <a:r>
                        <a:rPr lang="zh-CN" sz="1600" kern="100">
                          <a:effectLst/>
                        </a:rPr>
                        <a:t>速度</a:t>
                      </a:r>
                      <a:r>
                        <a:rPr lang="en-US" sz="1600" kern="100">
                          <a:effectLst/>
                        </a:rPr>
                        <a:t>8</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826" marR="68826" marT="34413" marB="34413" anchor="ctr"/>
                </a:tc>
                <a:tc>
                  <a:txBody>
                    <a:bodyPr/>
                    <a:lstStyle/>
                    <a:p>
                      <a:pPr indent="127000" algn="ctr">
                        <a:lnSpc>
                          <a:spcPts val="2000"/>
                        </a:lnSpc>
                        <a:spcAft>
                          <a:spcPts val="0"/>
                        </a:spcAft>
                      </a:pPr>
                      <a:r>
                        <a:rPr lang="en-US" sz="1600" kern="100">
                          <a:effectLst/>
                        </a:rPr>
                        <a:t>28</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826" marR="68826" marT="34413" marB="34413" anchor="ctr"/>
                </a:tc>
                <a:tc>
                  <a:txBody>
                    <a:bodyPr/>
                    <a:lstStyle/>
                    <a:p>
                      <a:pPr indent="127000" algn="ctr">
                        <a:lnSpc>
                          <a:spcPts val="2000"/>
                        </a:lnSpc>
                        <a:spcAft>
                          <a:spcPts val="0"/>
                        </a:spcAft>
                      </a:pPr>
                      <a:r>
                        <a:rPr lang="en-US" sz="1600" kern="100">
                          <a:effectLst/>
                        </a:rPr>
                        <a:t>REX</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826" marR="68826" marT="34413" marB="34413" anchor="ctr"/>
                </a:tc>
                <a:tc>
                  <a:txBody>
                    <a:bodyPr/>
                    <a:lstStyle/>
                    <a:p>
                      <a:pPr indent="127000" algn="ctr">
                        <a:lnSpc>
                          <a:spcPts val="2000"/>
                        </a:lnSpc>
                        <a:spcAft>
                          <a:spcPts val="0"/>
                        </a:spcAft>
                      </a:pPr>
                      <a:r>
                        <a:rPr lang="en-US" sz="1600" kern="100">
                          <a:effectLst/>
                        </a:rPr>
                        <a:t>Pr.184</a:t>
                      </a:r>
                      <a:r>
                        <a:rPr lang="zh-CN" sz="1600" kern="100">
                          <a:effectLst/>
                        </a:rPr>
                        <a:t>、</a:t>
                      </a:r>
                      <a:r>
                        <a:rPr lang="en-US" sz="1600" kern="100">
                          <a:effectLst/>
                        </a:rPr>
                        <a:t>P.232</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826" marR="68826" marT="34413" marB="34413" anchor="ctr"/>
                </a:tc>
              </a:tr>
              <a:tr h="260010">
                <a:tc>
                  <a:txBody>
                    <a:bodyPr/>
                    <a:lstStyle/>
                    <a:p>
                      <a:pPr indent="127000" algn="ctr" eaLnBrk="0" fontAlgn="base" hangingPunct="0">
                        <a:lnSpc>
                          <a:spcPts val="2000"/>
                        </a:lnSpc>
                        <a:spcAft>
                          <a:spcPts val="0"/>
                        </a:spcAft>
                      </a:pPr>
                      <a:r>
                        <a:rPr lang="zh-CN" sz="1600" kern="1200" dirty="0">
                          <a:effectLst/>
                        </a:rPr>
                        <a:t>速度</a:t>
                      </a:r>
                      <a:r>
                        <a:rPr lang="en-US" sz="1600" kern="1200" dirty="0">
                          <a:effectLst/>
                        </a:rPr>
                        <a:t>9</a:t>
                      </a:r>
                      <a:endParaRPr lang="zh-CN" sz="1600" kern="100" dirty="0">
                        <a:effectLst/>
                        <a:latin typeface="Calibri" panose="020F0502020204030204" pitchFamily="34" charset="0"/>
                        <a:ea typeface="宋体" panose="02010600030101010101" pitchFamily="2" charset="-122"/>
                        <a:cs typeface="宋体" panose="02010600030101010101" pitchFamily="2" charset="-122"/>
                      </a:endParaRPr>
                    </a:p>
                  </a:txBody>
                  <a:tcPr marL="68826" marR="68826" marT="34413" marB="34413" anchor="ctr"/>
                </a:tc>
                <a:tc>
                  <a:txBody>
                    <a:bodyPr/>
                    <a:lstStyle/>
                    <a:p>
                      <a:pPr indent="127000" algn="ctr" eaLnBrk="0" fontAlgn="base" hangingPunct="0">
                        <a:lnSpc>
                          <a:spcPts val="2000"/>
                        </a:lnSpc>
                        <a:spcAft>
                          <a:spcPts val="0"/>
                        </a:spcAft>
                      </a:pPr>
                      <a:r>
                        <a:rPr lang="en-US" sz="1600" kern="1200">
                          <a:effectLst/>
                        </a:rPr>
                        <a:t>30</a:t>
                      </a:r>
                      <a:endParaRPr lang="zh-CN" sz="1600" kern="100">
                        <a:effectLst/>
                        <a:latin typeface="Calibri" panose="020F0502020204030204" pitchFamily="34" charset="0"/>
                        <a:ea typeface="宋体" panose="02010600030101010101" pitchFamily="2" charset="-122"/>
                        <a:cs typeface="宋体" panose="02010600030101010101" pitchFamily="2" charset="-122"/>
                      </a:endParaRPr>
                    </a:p>
                  </a:txBody>
                  <a:tcPr marL="68826" marR="68826" marT="34413" marB="34413" anchor="ctr"/>
                </a:tc>
                <a:tc>
                  <a:txBody>
                    <a:bodyPr/>
                    <a:lstStyle/>
                    <a:p>
                      <a:pPr indent="127000" algn="ctr" eaLnBrk="0" fontAlgn="base" hangingPunct="0">
                        <a:lnSpc>
                          <a:spcPts val="2000"/>
                        </a:lnSpc>
                        <a:spcAft>
                          <a:spcPts val="0"/>
                        </a:spcAft>
                      </a:pPr>
                      <a:r>
                        <a:rPr lang="en-US" sz="1600" kern="1200">
                          <a:effectLst/>
                        </a:rPr>
                        <a:t>REX</a:t>
                      </a:r>
                      <a:r>
                        <a:rPr lang="zh-CN" sz="1600" kern="1200">
                          <a:effectLst/>
                        </a:rPr>
                        <a:t>、</a:t>
                      </a:r>
                      <a:r>
                        <a:rPr lang="en-US" sz="1600" kern="1200">
                          <a:effectLst/>
                        </a:rPr>
                        <a:t>RL</a:t>
                      </a:r>
                      <a:endParaRPr lang="zh-CN" sz="1600" kern="100">
                        <a:effectLst/>
                        <a:latin typeface="Calibri" panose="020F0502020204030204" pitchFamily="34" charset="0"/>
                        <a:ea typeface="宋体" panose="02010600030101010101" pitchFamily="2" charset="-122"/>
                        <a:cs typeface="宋体" panose="02010600030101010101" pitchFamily="2" charset="-122"/>
                      </a:endParaRPr>
                    </a:p>
                  </a:txBody>
                  <a:tcPr marL="68826" marR="68826" marT="34413" marB="34413" anchor="ctr"/>
                </a:tc>
                <a:tc>
                  <a:txBody>
                    <a:bodyPr/>
                    <a:lstStyle/>
                    <a:p>
                      <a:pPr indent="127000" algn="ctr" eaLnBrk="0" fontAlgn="base" hangingPunct="0">
                        <a:lnSpc>
                          <a:spcPts val="2000"/>
                        </a:lnSpc>
                        <a:spcAft>
                          <a:spcPts val="0"/>
                        </a:spcAft>
                      </a:pPr>
                      <a:r>
                        <a:rPr lang="en-US" sz="1600" kern="1200">
                          <a:effectLst/>
                        </a:rPr>
                        <a:t>Pr.184</a:t>
                      </a:r>
                      <a:r>
                        <a:rPr lang="zh-CN" sz="1600" kern="1200">
                          <a:effectLst/>
                        </a:rPr>
                        <a:t>、</a:t>
                      </a:r>
                      <a:r>
                        <a:rPr lang="en-US" sz="1600" kern="1200">
                          <a:effectLst/>
                        </a:rPr>
                        <a:t>P.233</a:t>
                      </a:r>
                      <a:endParaRPr lang="zh-CN" sz="1600" kern="100">
                        <a:effectLst/>
                        <a:latin typeface="Calibri" panose="020F0502020204030204" pitchFamily="34" charset="0"/>
                        <a:ea typeface="宋体" panose="02010600030101010101" pitchFamily="2" charset="-122"/>
                        <a:cs typeface="宋体" panose="02010600030101010101" pitchFamily="2" charset="-122"/>
                      </a:endParaRPr>
                    </a:p>
                  </a:txBody>
                  <a:tcPr marL="68826" marR="68826" marT="34413" marB="34413" anchor="ctr"/>
                </a:tc>
              </a:tr>
              <a:tr h="260010">
                <a:tc>
                  <a:txBody>
                    <a:bodyPr/>
                    <a:lstStyle/>
                    <a:p>
                      <a:pPr indent="127000" algn="ctr" eaLnBrk="0" fontAlgn="base" hangingPunct="0">
                        <a:lnSpc>
                          <a:spcPts val="2000"/>
                        </a:lnSpc>
                        <a:spcAft>
                          <a:spcPts val="0"/>
                        </a:spcAft>
                      </a:pPr>
                      <a:r>
                        <a:rPr lang="zh-CN" sz="1600" kern="1200">
                          <a:effectLst/>
                        </a:rPr>
                        <a:t>速度</a:t>
                      </a:r>
                      <a:r>
                        <a:rPr lang="en-US" sz="1600" kern="1200">
                          <a:effectLst/>
                        </a:rPr>
                        <a:t>10</a:t>
                      </a:r>
                      <a:endParaRPr lang="zh-CN" sz="1600" kern="100">
                        <a:effectLst/>
                        <a:latin typeface="Calibri" panose="020F0502020204030204" pitchFamily="34" charset="0"/>
                        <a:ea typeface="宋体" panose="02010600030101010101" pitchFamily="2" charset="-122"/>
                        <a:cs typeface="宋体" panose="02010600030101010101" pitchFamily="2" charset="-122"/>
                      </a:endParaRPr>
                    </a:p>
                  </a:txBody>
                  <a:tcPr marL="68826" marR="68826" marT="34413" marB="34413" anchor="ctr"/>
                </a:tc>
                <a:tc>
                  <a:txBody>
                    <a:bodyPr/>
                    <a:lstStyle/>
                    <a:p>
                      <a:pPr indent="127000" algn="ctr" eaLnBrk="0" fontAlgn="base" hangingPunct="0">
                        <a:lnSpc>
                          <a:spcPts val="2000"/>
                        </a:lnSpc>
                        <a:spcAft>
                          <a:spcPts val="0"/>
                        </a:spcAft>
                      </a:pPr>
                      <a:r>
                        <a:rPr lang="en-US" sz="1600" kern="1200">
                          <a:effectLst/>
                        </a:rPr>
                        <a:t>35</a:t>
                      </a:r>
                      <a:endParaRPr lang="zh-CN" sz="1600" kern="100">
                        <a:effectLst/>
                        <a:latin typeface="Calibri" panose="020F0502020204030204" pitchFamily="34" charset="0"/>
                        <a:ea typeface="宋体" panose="02010600030101010101" pitchFamily="2" charset="-122"/>
                        <a:cs typeface="宋体" panose="02010600030101010101" pitchFamily="2" charset="-122"/>
                      </a:endParaRPr>
                    </a:p>
                  </a:txBody>
                  <a:tcPr marL="68826" marR="68826" marT="34413" marB="34413" anchor="ctr"/>
                </a:tc>
                <a:tc>
                  <a:txBody>
                    <a:bodyPr/>
                    <a:lstStyle/>
                    <a:p>
                      <a:pPr indent="127000" algn="ctr" eaLnBrk="0" fontAlgn="base" hangingPunct="0">
                        <a:lnSpc>
                          <a:spcPts val="2000"/>
                        </a:lnSpc>
                        <a:spcAft>
                          <a:spcPts val="0"/>
                        </a:spcAft>
                      </a:pPr>
                      <a:r>
                        <a:rPr lang="en-US" sz="1600" kern="1200">
                          <a:effectLst/>
                        </a:rPr>
                        <a:t>REX</a:t>
                      </a:r>
                      <a:r>
                        <a:rPr lang="zh-CN" sz="1600" kern="1200">
                          <a:effectLst/>
                        </a:rPr>
                        <a:t>、</a:t>
                      </a:r>
                      <a:r>
                        <a:rPr lang="en-US" sz="1600" kern="1200">
                          <a:effectLst/>
                        </a:rPr>
                        <a:t>RM</a:t>
                      </a:r>
                      <a:endParaRPr lang="zh-CN" sz="1600" kern="100">
                        <a:effectLst/>
                        <a:latin typeface="Calibri" panose="020F0502020204030204" pitchFamily="34" charset="0"/>
                        <a:ea typeface="宋体" panose="02010600030101010101" pitchFamily="2" charset="-122"/>
                        <a:cs typeface="宋体" panose="02010600030101010101" pitchFamily="2" charset="-122"/>
                      </a:endParaRPr>
                    </a:p>
                  </a:txBody>
                  <a:tcPr marL="68826" marR="68826" marT="34413" marB="34413" anchor="ctr"/>
                </a:tc>
                <a:tc>
                  <a:txBody>
                    <a:bodyPr/>
                    <a:lstStyle/>
                    <a:p>
                      <a:pPr indent="127000" algn="ctr" eaLnBrk="0" fontAlgn="base" hangingPunct="0">
                        <a:lnSpc>
                          <a:spcPts val="2000"/>
                        </a:lnSpc>
                        <a:spcAft>
                          <a:spcPts val="0"/>
                        </a:spcAft>
                      </a:pPr>
                      <a:r>
                        <a:rPr lang="en-US" sz="1600" kern="1200">
                          <a:effectLst/>
                        </a:rPr>
                        <a:t>Pr.184</a:t>
                      </a:r>
                      <a:r>
                        <a:rPr lang="zh-CN" sz="1600" kern="1200">
                          <a:effectLst/>
                        </a:rPr>
                        <a:t>、</a:t>
                      </a:r>
                      <a:r>
                        <a:rPr lang="en-US" sz="1600" kern="1200">
                          <a:effectLst/>
                        </a:rPr>
                        <a:t>P.234</a:t>
                      </a:r>
                      <a:endParaRPr lang="zh-CN" sz="1600" kern="100">
                        <a:effectLst/>
                        <a:latin typeface="Calibri" panose="020F0502020204030204" pitchFamily="34" charset="0"/>
                        <a:ea typeface="宋体" panose="02010600030101010101" pitchFamily="2" charset="-122"/>
                        <a:cs typeface="宋体" panose="02010600030101010101" pitchFamily="2" charset="-122"/>
                      </a:endParaRPr>
                    </a:p>
                  </a:txBody>
                  <a:tcPr marL="68826" marR="68826" marT="34413" marB="34413" anchor="ctr"/>
                </a:tc>
              </a:tr>
              <a:tr h="260010">
                <a:tc>
                  <a:txBody>
                    <a:bodyPr/>
                    <a:lstStyle/>
                    <a:p>
                      <a:pPr indent="127000" algn="ctr" eaLnBrk="0" fontAlgn="base" hangingPunct="0">
                        <a:lnSpc>
                          <a:spcPts val="2000"/>
                        </a:lnSpc>
                        <a:spcAft>
                          <a:spcPts val="0"/>
                        </a:spcAft>
                      </a:pPr>
                      <a:r>
                        <a:rPr lang="zh-CN" sz="1600" kern="1200">
                          <a:effectLst/>
                        </a:rPr>
                        <a:t>速度</a:t>
                      </a:r>
                      <a:r>
                        <a:rPr lang="en-US" sz="1600" kern="1200">
                          <a:effectLst/>
                        </a:rPr>
                        <a:t>11</a:t>
                      </a:r>
                      <a:endParaRPr lang="zh-CN" sz="1600" kern="100">
                        <a:effectLst/>
                        <a:latin typeface="Calibri" panose="020F0502020204030204" pitchFamily="34" charset="0"/>
                        <a:ea typeface="宋体" panose="02010600030101010101" pitchFamily="2" charset="-122"/>
                        <a:cs typeface="宋体" panose="02010600030101010101" pitchFamily="2" charset="-122"/>
                      </a:endParaRPr>
                    </a:p>
                  </a:txBody>
                  <a:tcPr marL="68826" marR="68826" marT="34413" marB="34413" anchor="ctr"/>
                </a:tc>
                <a:tc>
                  <a:txBody>
                    <a:bodyPr/>
                    <a:lstStyle/>
                    <a:p>
                      <a:pPr indent="127000" algn="ctr" eaLnBrk="0" fontAlgn="base" hangingPunct="0">
                        <a:lnSpc>
                          <a:spcPts val="2000"/>
                        </a:lnSpc>
                        <a:spcAft>
                          <a:spcPts val="0"/>
                        </a:spcAft>
                      </a:pPr>
                      <a:r>
                        <a:rPr lang="en-US" sz="1600" kern="1200" dirty="0">
                          <a:effectLst/>
                        </a:rPr>
                        <a:t>38</a:t>
                      </a:r>
                      <a:endParaRPr lang="zh-CN" sz="1600" kern="100" dirty="0">
                        <a:effectLst/>
                        <a:latin typeface="Calibri" panose="020F0502020204030204" pitchFamily="34" charset="0"/>
                        <a:ea typeface="宋体" panose="02010600030101010101" pitchFamily="2" charset="-122"/>
                        <a:cs typeface="宋体" panose="02010600030101010101" pitchFamily="2" charset="-122"/>
                      </a:endParaRPr>
                    </a:p>
                  </a:txBody>
                  <a:tcPr marL="68826" marR="68826" marT="34413" marB="34413" anchor="ctr"/>
                </a:tc>
                <a:tc>
                  <a:txBody>
                    <a:bodyPr/>
                    <a:lstStyle/>
                    <a:p>
                      <a:pPr indent="127000" algn="ctr" eaLnBrk="0" fontAlgn="base" hangingPunct="0">
                        <a:lnSpc>
                          <a:spcPts val="2000"/>
                        </a:lnSpc>
                        <a:spcAft>
                          <a:spcPts val="0"/>
                        </a:spcAft>
                      </a:pPr>
                      <a:r>
                        <a:rPr lang="en-US" sz="1600" kern="1200">
                          <a:effectLst/>
                        </a:rPr>
                        <a:t>REX</a:t>
                      </a:r>
                      <a:r>
                        <a:rPr lang="zh-CN" sz="1600" kern="1200">
                          <a:effectLst/>
                        </a:rPr>
                        <a:t>、</a:t>
                      </a:r>
                      <a:r>
                        <a:rPr lang="en-US" sz="1600" kern="1200">
                          <a:effectLst/>
                        </a:rPr>
                        <a:t>RM</a:t>
                      </a:r>
                      <a:r>
                        <a:rPr lang="zh-CN" sz="1600" kern="1200">
                          <a:effectLst/>
                        </a:rPr>
                        <a:t>、</a:t>
                      </a:r>
                      <a:r>
                        <a:rPr lang="en-US" sz="1600" kern="1200">
                          <a:effectLst/>
                        </a:rPr>
                        <a:t>RL</a:t>
                      </a:r>
                      <a:endParaRPr lang="zh-CN" sz="1600" kern="100">
                        <a:effectLst/>
                        <a:latin typeface="Calibri" panose="020F0502020204030204" pitchFamily="34" charset="0"/>
                        <a:ea typeface="宋体" panose="02010600030101010101" pitchFamily="2" charset="-122"/>
                        <a:cs typeface="宋体" panose="02010600030101010101" pitchFamily="2" charset="-122"/>
                      </a:endParaRPr>
                    </a:p>
                  </a:txBody>
                  <a:tcPr marL="68826" marR="68826" marT="34413" marB="34413" anchor="ctr"/>
                </a:tc>
                <a:tc>
                  <a:txBody>
                    <a:bodyPr/>
                    <a:lstStyle/>
                    <a:p>
                      <a:pPr indent="127000" algn="ctr" eaLnBrk="0" fontAlgn="base" hangingPunct="0">
                        <a:lnSpc>
                          <a:spcPts val="2000"/>
                        </a:lnSpc>
                        <a:spcAft>
                          <a:spcPts val="0"/>
                        </a:spcAft>
                      </a:pPr>
                      <a:r>
                        <a:rPr lang="en-US" sz="1600" kern="1200">
                          <a:effectLst/>
                        </a:rPr>
                        <a:t>Pr.184</a:t>
                      </a:r>
                      <a:r>
                        <a:rPr lang="zh-CN" sz="1600" kern="1200">
                          <a:effectLst/>
                        </a:rPr>
                        <a:t>、</a:t>
                      </a:r>
                      <a:r>
                        <a:rPr lang="en-US" sz="1600" kern="1200">
                          <a:effectLst/>
                        </a:rPr>
                        <a:t>P.235</a:t>
                      </a:r>
                      <a:endParaRPr lang="zh-CN" sz="1600" kern="100">
                        <a:effectLst/>
                        <a:latin typeface="Calibri" panose="020F0502020204030204" pitchFamily="34" charset="0"/>
                        <a:ea typeface="宋体" panose="02010600030101010101" pitchFamily="2" charset="-122"/>
                        <a:cs typeface="宋体" panose="02010600030101010101" pitchFamily="2" charset="-122"/>
                      </a:endParaRPr>
                    </a:p>
                  </a:txBody>
                  <a:tcPr marL="68826" marR="68826" marT="34413" marB="34413" anchor="ctr"/>
                </a:tc>
              </a:tr>
              <a:tr h="260010">
                <a:tc>
                  <a:txBody>
                    <a:bodyPr/>
                    <a:lstStyle/>
                    <a:p>
                      <a:pPr indent="127000" algn="ctr" eaLnBrk="0" fontAlgn="base" hangingPunct="0">
                        <a:lnSpc>
                          <a:spcPts val="2000"/>
                        </a:lnSpc>
                        <a:spcAft>
                          <a:spcPts val="0"/>
                        </a:spcAft>
                      </a:pPr>
                      <a:r>
                        <a:rPr lang="zh-CN" sz="1600" kern="1200">
                          <a:effectLst/>
                        </a:rPr>
                        <a:t>速度</a:t>
                      </a:r>
                      <a:r>
                        <a:rPr lang="en-US" sz="1600" kern="1200">
                          <a:effectLst/>
                        </a:rPr>
                        <a:t>12</a:t>
                      </a:r>
                      <a:endParaRPr lang="zh-CN" sz="1600" kern="100">
                        <a:effectLst/>
                        <a:latin typeface="Calibri" panose="020F0502020204030204" pitchFamily="34" charset="0"/>
                        <a:ea typeface="宋体" panose="02010600030101010101" pitchFamily="2" charset="-122"/>
                        <a:cs typeface="宋体" panose="02010600030101010101" pitchFamily="2" charset="-122"/>
                      </a:endParaRPr>
                    </a:p>
                  </a:txBody>
                  <a:tcPr marL="68826" marR="68826" marT="34413" marB="34413" anchor="ctr"/>
                </a:tc>
                <a:tc>
                  <a:txBody>
                    <a:bodyPr/>
                    <a:lstStyle/>
                    <a:p>
                      <a:pPr indent="127000" algn="ctr" eaLnBrk="0" fontAlgn="base" hangingPunct="0">
                        <a:lnSpc>
                          <a:spcPts val="2000"/>
                        </a:lnSpc>
                        <a:spcAft>
                          <a:spcPts val="0"/>
                        </a:spcAft>
                      </a:pPr>
                      <a:r>
                        <a:rPr lang="en-US" sz="1600" kern="1200">
                          <a:effectLst/>
                        </a:rPr>
                        <a:t>40</a:t>
                      </a:r>
                      <a:endParaRPr lang="zh-CN" sz="1600" kern="100">
                        <a:effectLst/>
                        <a:latin typeface="Calibri" panose="020F0502020204030204" pitchFamily="34" charset="0"/>
                        <a:ea typeface="宋体" panose="02010600030101010101" pitchFamily="2" charset="-122"/>
                        <a:cs typeface="宋体" panose="02010600030101010101" pitchFamily="2" charset="-122"/>
                      </a:endParaRPr>
                    </a:p>
                  </a:txBody>
                  <a:tcPr marL="68826" marR="68826" marT="34413" marB="34413" anchor="ctr"/>
                </a:tc>
                <a:tc>
                  <a:txBody>
                    <a:bodyPr/>
                    <a:lstStyle/>
                    <a:p>
                      <a:pPr indent="127000" algn="ctr" eaLnBrk="0" fontAlgn="base" hangingPunct="0">
                        <a:lnSpc>
                          <a:spcPts val="2000"/>
                        </a:lnSpc>
                        <a:spcAft>
                          <a:spcPts val="0"/>
                        </a:spcAft>
                      </a:pPr>
                      <a:r>
                        <a:rPr lang="en-US" sz="1600" kern="1200">
                          <a:effectLst/>
                        </a:rPr>
                        <a:t>REX</a:t>
                      </a:r>
                      <a:r>
                        <a:rPr lang="zh-CN" sz="1600" kern="1200">
                          <a:effectLst/>
                        </a:rPr>
                        <a:t>、</a:t>
                      </a:r>
                      <a:r>
                        <a:rPr lang="en-US" sz="1600" kern="1200">
                          <a:effectLst/>
                        </a:rPr>
                        <a:t>RH</a:t>
                      </a:r>
                      <a:endParaRPr lang="zh-CN" sz="1600" kern="100">
                        <a:effectLst/>
                        <a:latin typeface="Calibri" panose="020F0502020204030204" pitchFamily="34" charset="0"/>
                        <a:ea typeface="宋体" panose="02010600030101010101" pitchFamily="2" charset="-122"/>
                        <a:cs typeface="宋体" panose="02010600030101010101" pitchFamily="2" charset="-122"/>
                      </a:endParaRPr>
                    </a:p>
                  </a:txBody>
                  <a:tcPr marL="68826" marR="68826" marT="34413" marB="34413" anchor="ctr"/>
                </a:tc>
                <a:tc>
                  <a:txBody>
                    <a:bodyPr/>
                    <a:lstStyle/>
                    <a:p>
                      <a:pPr indent="127000" algn="ctr" eaLnBrk="0" fontAlgn="base" hangingPunct="0">
                        <a:lnSpc>
                          <a:spcPts val="2000"/>
                        </a:lnSpc>
                        <a:spcAft>
                          <a:spcPts val="0"/>
                        </a:spcAft>
                      </a:pPr>
                      <a:r>
                        <a:rPr lang="en-US" sz="1600" kern="1200">
                          <a:effectLst/>
                        </a:rPr>
                        <a:t>Pr.184</a:t>
                      </a:r>
                      <a:r>
                        <a:rPr lang="zh-CN" sz="1600" kern="1200">
                          <a:effectLst/>
                        </a:rPr>
                        <a:t>、</a:t>
                      </a:r>
                      <a:r>
                        <a:rPr lang="en-US" sz="1600" kern="1200">
                          <a:effectLst/>
                        </a:rPr>
                        <a:t>P.236</a:t>
                      </a:r>
                      <a:endParaRPr lang="zh-CN" sz="1600" kern="100">
                        <a:effectLst/>
                        <a:latin typeface="Calibri" panose="020F0502020204030204" pitchFamily="34" charset="0"/>
                        <a:ea typeface="宋体" panose="02010600030101010101" pitchFamily="2" charset="-122"/>
                        <a:cs typeface="宋体" panose="02010600030101010101" pitchFamily="2" charset="-122"/>
                      </a:endParaRPr>
                    </a:p>
                  </a:txBody>
                  <a:tcPr marL="68826" marR="68826" marT="34413" marB="34413" anchor="ctr"/>
                </a:tc>
              </a:tr>
              <a:tr h="260010">
                <a:tc>
                  <a:txBody>
                    <a:bodyPr/>
                    <a:lstStyle/>
                    <a:p>
                      <a:pPr indent="127000" algn="ctr" eaLnBrk="0" fontAlgn="base" hangingPunct="0">
                        <a:lnSpc>
                          <a:spcPts val="2000"/>
                        </a:lnSpc>
                        <a:spcAft>
                          <a:spcPts val="0"/>
                        </a:spcAft>
                      </a:pPr>
                      <a:r>
                        <a:rPr lang="zh-CN" sz="1600" kern="1200">
                          <a:effectLst/>
                        </a:rPr>
                        <a:t>速度</a:t>
                      </a:r>
                      <a:r>
                        <a:rPr lang="en-US" sz="1600" kern="1200">
                          <a:effectLst/>
                        </a:rPr>
                        <a:t>13</a:t>
                      </a:r>
                      <a:endParaRPr lang="zh-CN" sz="1600" kern="100">
                        <a:effectLst/>
                        <a:latin typeface="Calibri" panose="020F0502020204030204" pitchFamily="34" charset="0"/>
                        <a:ea typeface="宋体" panose="02010600030101010101" pitchFamily="2" charset="-122"/>
                        <a:cs typeface="宋体" panose="02010600030101010101" pitchFamily="2" charset="-122"/>
                      </a:endParaRPr>
                    </a:p>
                  </a:txBody>
                  <a:tcPr marL="68826" marR="68826" marT="34413" marB="34413" anchor="ctr"/>
                </a:tc>
                <a:tc>
                  <a:txBody>
                    <a:bodyPr/>
                    <a:lstStyle/>
                    <a:p>
                      <a:pPr indent="127000" algn="ctr" eaLnBrk="0" fontAlgn="base" hangingPunct="0">
                        <a:lnSpc>
                          <a:spcPts val="2000"/>
                        </a:lnSpc>
                        <a:spcAft>
                          <a:spcPts val="0"/>
                        </a:spcAft>
                      </a:pPr>
                      <a:r>
                        <a:rPr lang="en-US" sz="1600" kern="1200">
                          <a:effectLst/>
                        </a:rPr>
                        <a:t>45</a:t>
                      </a:r>
                      <a:endParaRPr lang="zh-CN" sz="1600" kern="100">
                        <a:effectLst/>
                        <a:latin typeface="Calibri" panose="020F0502020204030204" pitchFamily="34" charset="0"/>
                        <a:ea typeface="宋体" panose="02010600030101010101" pitchFamily="2" charset="-122"/>
                        <a:cs typeface="宋体" panose="02010600030101010101" pitchFamily="2" charset="-122"/>
                      </a:endParaRPr>
                    </a:p>
                  </a:txBody>
                  <a:tcPr marL="68826" marR="68826" marT="34413" marB="34413" anchor="ctr"/>
                </a:tc>
                <a:tc>
                  <a:txBody>
                    <a:bodyPr/>
                    <a:lstStyle/>
                    <a:p>
                      <a:pPr indent="127000" algn="ctr" eaLnBrk="0" fontAlgn="base" hangingPunct="0">
                        <a:lnSpc>
                          <a:spcPts val="2000"/>
                        </a:lnSpc>
                        <a:spcAft>
                          <a:spcPts val="0"/>
                        </a:spcAft>
                      </a:pPr>
                      <a:r>
                        <a:rPr lang="en-US" sz="1600" kern="1200">
                          <a:effectLst/>
                        </a:rPr>
                        <a:t>REX</a:t>
                      </a:r>
                      <a:r>
                        <a:rPr lang="zh-CN" sz="1600" kern="1200">
                          <a:effectLst/>
                        </a:rPr>
                        <a:t>、</a:t>
                      </a:r>
                      <a:r>
                        <a:rPr lang="en-US" sz="1600" kern="1200">
                          <a:effectLst/>
                        </a:rPr>
                        <a:t>RH</a:t>
                      </a:r>
                      <a:r>
                        <a:rPr lang="zh-CN" sz="1600" kern="1200">
                          <a:effectLst/>
                        </a:rPr>
                        <a:t>、</a:t>
                      </a:r>
                      <a:r>
                        <a:rPr lang="en-US" sz="1600" kern="1200">
                          <a:effectLst/>
                        </a:rPr>
                        <a:t>RL</a:t>
                      </a:r>
                      <a:endParaRPr lang="zh-CN" sz="1600" kern="100">
                        <a:effectLst/>
                        <a:latin typeface="Calibri" panose="020F0502020204030204" pitchFamily="34" charset="0"/>
                        <a:ea typeface="宋体" panose="02010600030101010101" pitchFamily="2" charset="-122"/>
                        <a:cs typeface="宋体" panose="02010600030101010101" pitchFamily="2" charset="-122"/>
                      </a:endParaRPr>
                    </a:p>
                  </a:txBody>
                  <a:tcPr marL="68826" marR="68826" marT="34413" marB="34413" anchor="ctr"/>
                </a:tc>
                <a:tc>
                  <a:txBody>
                    <a:bodyPr/>
                    <a:lstStyle/>
                    <a:p>
                      <a:pPr indent="127000" algn="ctr" eaLnBrk="0" fontAlgn="base" hangingPunct="0">
                        <a:lnSpc>
                          <a:spcPts val="2000"/>
                        </a:lnSpc>
                        <a:spcAft>
                          <a:spcPts val="0"/>
                        </a:spcAft>
                      </a:pPr>
                      <a:r>
                        <a:rPr lang="en-US" sz="1600" kern="1200">
                          <a:effectLst/>
                        </a:rPr>
                        <a:t>Pr.184</a:t>
                      </a:r>
                      <a:r>
                        <a:rPr lang="zh-CN" sz="1600" kern="1200">
                          <a:effectLst/>
                        </a:rPr>
                        <a:t>、</a:t>
                      </a:r>
                      <a:r>
                        <a:rPr lang="en-US" sz="1600" kern="1200">
                          <a:effectLst/>
                        </a:rPr>
                        <a:t>P.237</a:t>
                      </a:r>
                      <a:endParaRPr lang="zh-CN" sz="1600" kern="100">
                        <a:effectLst/>
                        <a:latin typeface="Calibri" panose="020F0502020204030204" pitchFamily="34" charset="0"/>
                        <a:ea typeface="宋体" panose="02010600030101010101" pitchFamily="2" charset="-122"/>
                        <a:cs typeface="宋体" panose="02010600030101010101" pitchFamily="2" charset="-122"/>
                      </a:endParaRPr>
                    </a:p>
                  </a:txBody>
                  <a:tcPr marL="68826" marR="68826" marT="34413" marB="34413" anchor="ctr"/>
                </a:tc>
              </a:tr>
              <a:tr h="260010">
                <a:tc>
                  <a:txBody>
                    <a:bodyPr/>
                    <a:lstStyle/>
                    <a:p>
                      <a:pPr indent="127000" algn="ctr" eaLnBrk="0" fontAlgn="base" hangingPunct="0">
                        <a:lnSpc>
                          <a:spcPts val="2000"/>
                        </a:lnSpc>
                        <a:spcAft>
                          <a:spcPts val="0"/>
                        </a:spcAft>
                      </a:pPr>
                      <a:r>
                        <a:rPr lang="zh-CN" sz="1600" kern="1200">
                          <a:effectLst/>
                        </a:rPr>
                        <a:t>速度</a:t>
                      </a:r>
                      <a:r>
                        <a:rPr lang="en-US" sz="1600" kern="1200">
                          <a:effectLst/>
                        </a:rPr>
                        <a:t>14</a:t>
                      </a:r>
                      <a:endParaRPr lang="zh-CN" sz="1600" kern="100">
                        <a:effectLst/>
                        <a:latin typeface="Calibri" panose="020F0502020204030204" pitchFamily="34" charset="0"/>
                        <a:ea typeface="宋体" panose="02010600030101010101" pitchFamily="2" charset="-122"/>
                        <a:cs typeface="宋体" panose="02010600030101010101" pitchFamily="2" charset="-122"/>
                      </a:endParaRPr>
                    </a:p>
                  </a:txBody>
                  <a:tcPr marL="68826" marR="68826" marT="34413" marB="34413" anchor="ctr"/>
                </a:tc>
                <a:tc>
                  <a:txBody>
                    <a:bodyPr/>
                    <a:lstStyle/>
                    <a:p>
                      <a:pPr indent="127000" algn="ctr" eaLnBrk="0" fontAlgn="base" hangingPunct="0">
                        <a:lnSpc>
                          <a:spcPts val="2000"/>
                        </a:lnSpc>
                        <a:spcAft>
                          <a:spcPts val="0"/>
                        </a:spcAft>
                      </a:pPr>
                      <a:r>
                        <a:rPr lang="en-US" sz="1600" kern="1200">
                          <a:effectLst/>
                        </a:rPr>
                        <a:t>48</a:t>
                      </a:r>
                      <a:endParaRPr lang="zh-CN" sz="1600" kern="100">
                        <a:effectLst/>
                        <a:latin typeface="Calibri" panose="020F0502020204030204" pitchFamily="34" charset="0"/>
                        <a:ea typeface="宋体" panose="02010600030101010101" pitchFamily="2" charset="-122"/>
                        <a:cs typeface="宋体" panose="02010600030101010101" pitchFamily="2" charset="-122"/>
                      </a:endParaRPr>
                    </a:p>
                  </a:txBody>
                  <a:tcPr marL="68826" marR="68826" marT="34413" marB="34413" anchor="ctr"/>
                </a:tc>
                <a:tc>
                  <a:txBody>
                    <a:bodyPr/>
                    <a:lstStyle/>
                    <a:p>
                      <a:pPr indent="127000" algn="ctr" eaLnBrk="0" fontAlgn="base" hangingPunct="0">
                        <a:lnSpc>
                          <a:spcPts val="2000"/>
                        </a:lnSpc>
                        <a:spcAft>
                          <a:spcPts val="0"/>
                        </a:spcAft>
                      </a:pPr>
                      <a:r>
                        <a:rPr lang="en-US" sz="1600" kern="1200">
                          <a:effectLst/>
                        </a:rPr>
                        <a:t>REX</a:t>
                      </a:r>
                      <a:r>
                        <a:rPr lang="zh-CN" sz="1600" kern="1200">
                          <a:effectLst/>
                        </a:rPr>
                        <a:t>、</a:t>
                      </a:r>
                      <a:r>
                        <a:rPr lang="en-US" sz="1600" kern="1200">
                          <a:effectLst/>
                        </a:rPr>
                        <a:t>RH</a:t>
                      </a:r>
                      <a:r>
                        <a:rPr lang="zh-CN" sz="1600" kern="1200">
                          <a:effectLst/>
                        </a:rPr>
                        <a:t>、</a:t>
                      </a:r>
                      <a:r>
                        <a:rPr lang="en-US" sz="1600" kern="1200">
                          <a:effectLst/>
                        </a:rPr>
                        <a:t>RM</a:t>
                      </a:r>
                      <a:endParaRPr lang="zh-CN" sz="1600" kern="100">
                        <a:effectLst/>
                        <a:latin typeface="Calibri" panose="020F0502020204030204" pitchFamily="34" charset="0"/>
                        <a:ea typeface="宋体" panose="02010600030101010101" pitchFamily="2" charset="-122"/>
                        <a:cs typeface="宋体" panose="02010600030101010101" pitchFamily="2" charset="-122"/>
                      </a:endParaRPr>
                    </a:p>
                  </a:txBody>
                  <a:tcPr marL="68826" marR="68826" marT="34413" marB="34413" anchor="ctr"/>
                </a:tc>
                <a:tc>
                  <a:txBody>
                    <a:bodyPr/>
                    <a:lstStyle/>
                    <a:p>
                      <a:pPr indent="127000" algn="ctr" eaLnBrk="0" fontAlgn="base" hangingPunct="0">
                        <a:lnSpc>
                          <a:spcPts val="2000"/>
                        </a:lnSpc>
                        <a:spcAft>
                          <a:spcPts val="0"/>
                        </a:spcAft>
                      </a:pPr>
                      <a:r>
                        <a:rPr lang="en-US" sz="1600" kern="1200">
                          <a:effectLst/>
                        </a:rPr>
                        <a:t>Pr.184</a:t>
                      </a:r>
                      <a:r>
                        <a:rPr lang="zh-CN" sz="1600" kern="1200">
                          <a:effectLst/>
                        </a:rPr>
                        <a:t>、</a:t>
                      </a:r>
                      <a:r>
                        <a:rPr lang="en-US" sz="1600" kern="1200">
                          <a:effectLst/>
                        </a:rPr>
                        <a:t>P.238</a:t>
                      </a:r>
                      <a:endParaRPr lang="zh-CN" sz="1600" kern="100">
                        <a:effectLst/>
                        <a:latin typeface="Calibri" panose="020F0502020204030204" pitchFamily="34" charset="0"/>
                        <a:ea typeface="宋体" panose="02010600030101010101" pitchFamily="2" charset="-122"/>
                        <a:cs typeface="宋体" panose="02010600030101010101" pitchFamily="2" charset="-122"/>
                      </a:endParaRPr>
                    </a:p>
                  </a:txBody>
                  <a:tcPr marL="68826" marR="68826" marT="34413" marB="34413" anchor="ctr"/>
                </a:tc>
              </a:tr>
              <a:tr h="356599">
                <a:tc>
                  <a:txBody>
                    <a:bodyPr/>
                    <a:lstStyle/>
                    <a:p>
                      <a:pPr indent="127000" algn="ctr" eaLnBrk="0" fontAlgn="base" hangingPunct="0">
                        <a:lnSpc>
                          <a:spcPts val="2000"/>
                        </a:lnSpc>
                        <a:spcAft>
                          <a:spcPts val="0"/>
                        </a:spcAft>
                      </a:pPr>
                      <a:r>
                        <a:rPr lang="zh-CN" sz="1600" kern="1200">
                          <a:effectLst/>
                        </a:rPr>
                        <a:t>速度</a:t>
                      </a:r>
                      <a:r>
                        <a:rPr lang="en-US" sz="1600" kern="1200">
                          <a:effectLst/>
                        </a:rPr>
                        <a:t>15</a:t>
                      </a:r>
                      <a:endParaRPr lang="zh-CN" sz="1600" kern="100">
                        <a:effectLst/>
                        <a:latin typeface="Calibri" panose="020F0502020204030204" pitchFamily="34" charset="0"/>
                        <a:ea typeface="宋体" panose="02010600030101010101" pitchFamily="2" charset="-122"/>
                        <a:cs typeface="宋体" panose="02010600030101010101" pitchFamily="2" charset="-122"/>
                      </a:endParaRPr>
                    </a:p>
                  </a:txBody>
                  <a:tcPr marL="68826" marR="68826" marT="34413" marB="34413" anchor="ctr"/>
                </a:tc>
                <a:tc>
                  <a:txBody>
                    <a:bodyPr/>
                    <a:lstStyle/>
                    <a:p>
                      <a:pPr indent="127000" algn="ctr" eaLnBrk="0" fontAlgn="base" hangingPunct="0">
                        <a:lnSpc>
                          <a:spcPts val="2000"/>
                        </a:lnSpc>
                        <a:spcAft>
                          <a:spcPts val="0"/>
                        </a:spcAft>
                      </a:pPr>
                      <a:r>
                        <a:rPr lang="en-US" sz="1600" kern="1200" dirty="0">
                          <a:effectLst/>
                        </a:rPr>
                        <a:t>50</a:t>
                      </a:r>
                      <a:endParaRPr lang="zh-CN" sz="1600" kern="100" dirty="0">
                        <a:effectLst/>
                        <a:latin typeface="Calibri" panose="020F0502020204030204" pitchFamily="34" charset="0"/>
                        <a:ea typeface="宋体" panose="02010600030101010101" pitchFamily="2" charset="-122"/>
                        <a:cs typeface="宋体" panose="02010600030101010101" pitchFamily="2" charset="-122"/>
                      </a:endParaRPr>
                    </a:p>
                  </a:txBody>
                  <a:tcPr marL="68826" marR="68826" marT="34413" marB="34413" anchor="ctr"/>
                </a:tc>
                <a:tc>
                  <a:txBody>
                    <a:bodyPr/>
                    <a:lstStyle/>
                    <a:p>
                      <a:pPr indent="127000" algn="ctr" eaLnBrk="0" fontAlgn="base" hangingPunct="0">
                        <a:lnSpc>
                          <a:spcPts val="2000"/>
                        </a:lnSpc>
                        <a:spcAft>
                          <a:spcPts val="0"/>
                        </a:spcAft>
                      </a:pPr>
                      <a:r>
                        <a:rPr lang="en-US" sz="1600" kern="1200">
                          <a:effectLst/>
                        </a:rPr>
                        <a:t>REX</a:t>
                      </a:r>
                      <a:r>
                        <a:rPr lang="zh-CN" sz="1600" kern="1200">
                          <a:effectLst/>
                        </a:rPr>
                        <a:t>、</a:t>
                      </a:r>
                      <a:r>
                        <a:rPr lang="en-US" sz="1600" kern="1200">
                          <a:effectLst/>
                        </a:rPr>
                        <a:t>RH</a:t>
                      </a:r>
                      <a:r>
                        <a:rPr lang="zh-CN" sz="1600" kern="1200">
                          <a:effectLst/>
                        </a:rPr>
                        <a:t>、</a:t>
                      </a:r>
                      <a:r>
                        <a:rPr lang="en-US" sz="1600" kern="1200">
                          <a:effectLst/>
                        </a:rPr>
                        <a:t>RM</a:t>
                      </a:r>
                      <a:r>
                        <a:rPr lang="zh-CN" sz="1600" kern="1200">
                          <a:effectLst/>
                        </a:rPr>
                        <a:t>、</a:t>
                      </a:r>
                      <a:r>
                        <a:rPr lang="en-US" sz="1600" kern="1200">
                          <a:effectLst/>
                        </a:rPr>
                        <a:t>RL</a:t>
                      </a:r>
                      <a:endParaRPr lang="zh-CN" sz="1600" kern="100">
                        <a:effectLst/>
                        <a:latin typeface="Calibri" panose="020F0502020204030204" pitchFamily="34" charset="0"/>
                        <a:ea typeface="宋体" panose="02010600030101010101" pitchFamily="2" charset="-122"/>
                        <a:cs typeface="宋体" panose="02010600030101010101" pitchFamily="2" charset="-122"/>
                      </a:endParaRPr>
                    </a:p>
                  </a:txBody>
                  <a:tcPr marL="68826" marR="68826" marT="34413" marB="34413" anchor="ctr"/>
                </a:tc>
                <a:tc>
                  <a:txBody>
                    <a:bodyPr/>
                    <a:lstStyle/>
                    <a:p>
                      <a:pPr indent="127000" algn="ctr" eaLnBrk="0" fontAlgn="base" hangingPunct="0">
                        <a:lnSpc>
                          <a:spcPts val="2000"/>
                        </a:lnSpc>
                        <a:spcAft>
                          <a:spcPts val="0"/>
                        </a:spcAft>
                      </a:pPr>
                      <a:r>
                        <a:rPr lang="en-US" sz="1600" kern="1200" dirty="0">
                          <a:effectLst/>
                        </a:rPr>
                        <a:t>Pr.184</a:t>
                      </a:r>
                      <a:r>
                        <a:rPr lang="zh-CN" sz="1600" kern="1200" dirty="0">
                          <a:effectLst/>
                        </a:rPr>
                        <a:t>、</a:t>
                      </a:r>
                      <a:r>
                        <a:rPr lang="en-US" sz="1600" kern="1200" dirty="0">
                          <a:effectLst/>
                        </a:rPr>
                        <a:t>P.239</a:t>
                      </a:r>
                      <a:endParaRPr lang="zh-CN" sz="1600" kern="100" dirty="0">
                        <a:effectLst/>
                        <a:latin typeface="Calibri" panose="020F0502020204030204" pitchFamily="34" charset="0"/>
                        <a:ea typeface="宋体" panose="02010600030101010101" pitchFamily="2" charset="-122"/>
                        <a:cs typeface="宋体" panose="02010600030101010101" pitchFamily="2" charset="-122"/>
                      </a:endParaRPr>
                    </a:p>
                  </a:txBody>
                  <a:tcPr marL="68826" marR="68826" marT="34413" marB="34413" anchor="ctr"/>
                </a:tc>
              </a:tr>
            </a:tbl>
          </a:graphicData>
        </a:graphic>
      </p:graphicFrame>
      <p:sp>
        <p:nvSpPr>
          <p:cNvPr id="16" name="TextBox 8"/>
          <p:cNvSpPr txBox="1"/>
          <p:nvPr/>
        </p:nvSpPr>
        <p:spPr>
          <a:xfrm>
            <a:off x="943103" y="201315"/>
            <a:ext cx="4386241" cy="337185"/>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2.</a:t>
            </a:r>
            <a:r>
              <a:rPr lang="zh-CN" altLang="en-US" sz="1600" b="1" dirty="0" smtClean="0">
                <a:solidFill>
                  <a:schemeClr val="bg1"/>
                </a:solidFill>
                <a:latin typeface="微软雅黑" pitchFamily="34" charset="-122"/>
                <a:ea typeface="微软雅黑" pitchFamily="34" charset="-122"/>
              </a:rPr>
              <a:t>交流变频调速系统安装</a:t>
            </a:r>
            <a:endParaRPr sz="1600" b="1" dirty="0">
              <a:solidFill>
                <a:schemeClr val="bg1"/>
              </a:solidFill>
              <a:latin typeface="微软雅黑" pitchFamily="34" charset="-122"/>
              <a:ea typeface="微软雅黑" pitchFamily="34" charset="-122"/>
            </a:endParaRPr>
          </a:p>
        </p:txBody>
      </p:sp>
      <p:sp>
        <p:nvSpPr>
          <p:cNvPr id="18"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21"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22"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23"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实践技能</a:t>
            </a:r>
          </a:p>
        </p:txBody>
      </p:sp>
      <p:sp>
        <p:nvSpPr>
          <p:cNvPr id="24"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25"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Tree>
    <p:extLst>
      <p:ext uri="{BB962C8B-B14F-4D97-AF65-F5344CB8AC3E}">
        <p14:creationId xmlns:p14="http://schemas.microsoft.com/office/powerpoint/2010/main" val="1578258532"/>
      </p:ext>
    </p:extLst>
  </p:cSld>
  <p:clrMapOvr>
    <a:masterClrMapping/>
  </p:clrMapOvr>
  <p:transition>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1" name="文本框 10">
            <a:extLst>
              <a:ext uri="{FF2B5EF4-FFF2-40B4-BE49-F238E27FC236}">
                <a16:creationId xmlns:a16="http://schemas.microsoft.com/office/drawing/2014/main" xmlns="" id="{136AB01B-B4EF-4CA8-89F0-FB4607F396B7}"/>
              </a:ext>
            </a:extLst>
          </p:cNvPr>
          <p:cNvSpPr txBox="1"/>
          <p:nvPr/>
        </p:nvSpPr>
        <p:spPr>
          <a:xfrm>
            <a:off x="702934" y="902487"/>
            <a:ext cx="10013795" cy="4401205"/>
          </a:xfrm>
          <a:prstGeom prst="rect">
            <a:avLst/>
          </a:prstGeom>
          <a:noFill/>
        </p:spPr>
        <p:txBody>
          <a:bodyPr wrap="square" rtlCol="0">
            <a:spAutoFit/>
          </a:bodyPr>
          <a:lstStyle/>
          <a:p>
            <a:pPr algn="just">
              <a:lnSpc>
                <a:spcPct val="200000"/>
              </a:lnSpc>
              <a:spcBef>
                <a:spcPts val="600"/>
              </a:spcBef>
              <a:spcAft>
                <a:spcPts val="600"/>
              </a:spcAft>
            </a:pP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3</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）两段速度运行</a:t>
            </a:r>
          </a:p>
          <a:p>
            <a:pPr algn="just">
              <a:lnSpc>
                <a:spcPct val="200000"/>
              </a:lnSpc>
              <a:spcBef>
                <a:spcPts val="600"/>
              </a:spcBef>
              <a:spcAft>
                <a:spcPts val="600"/>
              </a:spcAft>
            </a:pPr>
            <a:r>
              <a:rPr lang="en-US" altLang="zh-CN" sz="2000" kern="100" dirty="0" smtClean="0">
                <a:effectLst/>
                <a:latin typeface="Calibri" panose="020F0502020204030204" pitchFamily="34" charset="0"/>
                <a:ea typeface="宋体" panose="02010600030101010101" pitchFamily="2" charset="-122"/>
                <a:cs typeface="Times New Roman" panose="02020603050405020304" pitchFamily="18" charset="0"/>
              </a:rPr>
              <a:t>1</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）每个参数均能在</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0</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400Hz</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范围内被设定，且在运行期间参数值可以修改。</a:t>
            </a:r>
          </a:p>
          <a:p>
            <a:pPr algn="just">
              <a:lnSpc>
                <a:spcPct val="200000"/>
              </a:lnSpc>
              <a:spcBef>
                <a:spcPts val="600"/>
              </a:spcBef>
              <a:spcAft>
                <a:spcPts val="600"/>
              </a:spcAft>
            </a:pP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）在变频器运行或外部运行时，都可以进行多段速度参数的设定，但只有在外部操作模式或</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Pr.79=3</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或</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4</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时，才能运行多段速度，否则不能。</a:t>
            </a:r>
          </a:p>
          <a:p>
            <a:pPr algn="just">
              <a:lnSpc>
                <a:spcPct val="200000"/>
              </a:lnSpc>
              <a:spcBef>
                <a:spcPts val="600"/>
              </a:spcBef>
              <a:spcAft>
                <a:spcPts val="600"/>
              </a:spcAft>
            </a:pP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）多段速度比主速度优先，但各参数之间的设定没有优先级。</a:t>
            </a:r>
          </a:p>
          <a:p>
            <a:pPr>
              <a:lnSpc>
                <a:spcPct val="200000"/>
              </a:lnSpc>
              <a:spcBef>
                <a:spcPts val="600"/>
              </a:spcBef>
              <a:spcAft>
                <a:spcPts val="600"/>
              </a:spcAft>
            </a:pPr>
            <a:r>
              <a:rPr lang="en-US" altLang="zh-CN" sz="2000" dirty="0">
                <a:effectLst/>
                <a:latin typeface="Calibri" panose="020F0502020204030204" pitchFamily="34" charset="0"/>
                <a:ea typeface="宋体" panose="02010600030101010101" pitchFamily="2" charset="-122"/>
                <a:cs typeface="Times New Roman" panose="02020603050405020304" pitchFamily="18" charset="0"/>
              </a:rPr>
              <a:t>4</a:t>
            </a:r>
            <a:r>
              <a:rPr lang="zh-CN" altLang="zh-CN" sz="2000" dirty="0">
                <a:effectLst/>
                <a:latin typeface="Calibri" panose="020F0502020204030204" pitchFamily="34" charset="0"/>
                <a:ea typeface="宋体" panose="02010600030101010101" pitchFamily="2" charset="-122"/>
                <a:cs typeface="Times New Roman" panose="02020603050405020304" pitchFamily="18" charset="0"/>
              </a:rPr>
              <a:t>）当用</a:t>
            </a:r>
            <a:r>
              <a:rPr lang="en-US" altLang="zh-CN" sz="2000" dirty="0">
                <a:effectLst/>
                <a:latin typeface="Calibri" panose="020F0502020204030204" pitchFamily="34" charset="0"/>
                <a:ea typeface="宋体" panose="02010600030101010101" pitchFamily="2" charset="-122"/>
                <a:cs typeface="Times New Roman" panose="02020603050405020304" pitchFamily="18" charset="0"/>
              </a:rPr>
              <a:t>Pr.178</a:t>
            </a:r>
            <a:r>
              <a:rPr lang="zh-CN" altLang="zh-CN" sz="20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2000" dirty="0">
                <a:effectLst/>
                <a:latin typeface="Calibri" panose="020F0502020204030204" pitchFamily="34" charset="0"/>
                <a:ea typeface="宋体" panose="02010600030101010101" pitchFamily="2" charset="-122"/>
                <a:cs typeface="Times New Roman" panose="02020603050405020304" pitchFamily="18" charset="0"/>
              </a:rPr>
              <a:t>Pr.184</a:t>
            </a:r>
            <a:r>
              <a:rPr lang="zh-CN" altLang="zh-CN" sz="2000" dirty="0">
                <a:effectLst/>
                <a:latin typeface="Calibri" panose="020F0502020204030204" pitchFamily="34" charset="0"/>
                <a:ea typeface="宋体" panose="02010600030101010101" pitchFamily="2" charset="-122"/>
                <a:cs typeface="Times New Roman" panose="02020603050405020304" pitchFamily="18" charset="0"/>
              </a:rPr>
              <a:t>改变端子功能时，其运行将发生改变</a:t>
            </a:r>
            <a:endParaRPr lang="zh-CN" altLang="en-US" sz="2000" dirty="0"/>
          </a:p>
        </p:txBody>
      </p:sp>
      <p:sp>
        <p:nvSpPr>
          <p:cNvPr id="12" name="TextBox 8"/>
          <p:cNvSpPr txBox="1"/>
          <p:nvPr/>
        </p:nvSpPr>
        <p:spPr>
          <a:xfrm>
            <a:off x="943103" y="201315"/>
            <a:ext cx="4386241" cy="337185"/>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2.</a:t>
            </a:r>
            <a:r>
              <a:rPr lang="zh-CN" altLang="en-US" sz="1600" b="1" dirty="0" smtClean="0">
                <a:solidFill>
                  <a:schemeClr val="bg1"/>
                </a:solidFill>
                <a:latin typeface="微软雅黑" pitchFamily="34" charset="-122"/>
                <a:ea typeface="微软雅黑" pitchFamily="34" charset="-122"/>
              </a:rPr>
              <a:t>交流变频调速系统安装</a:t>
            </a:r>
            <a:endParaRPr sz="1600" b="1" dirty="0">
              <a:solidFill>
                <a:schemeClr val="bg1"/>
              </a:solidFill>
              <a:latin typeface="微软雅黑" pitchFamily="34" charset="-122"/>
              <a:ea typeface="微软雅黑" pitchFamily="34" charset="-122"/>
            </a:endParaRPr>
          </a:p>
        </p:txBody>
      </p:sp>
      <p:sp>
        <p:nvSpPr>
          <p:cNvPr id="1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14"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15"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16"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实践技能</a:t>
            </a:r>
          </a:p>
        </p:txBody>
      </p:sp>
      <p:sp>
        <p:nvSpPr>
          <p:cNvPr id="1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1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Tree>
    <p:extLst>
      <p:ext uri="{BB962C8B-B14F-4D97-AF65-F5344CB8AC3E}">
        <p14:creationId xmlns:p14="http://schemas.microsoft.com/office/powerpoint/2010/main" val="4019202610"/>
      </p:ext>
    </p:extLst>
  </p:cSld>
  <p:clrMapOvr>
    <a:masterClrMapping/>
  </p:clrMapOvr>
  <p:transition>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9" name="文本框 18">
            <a:extLst>
              <a:ext uri="{FF2B5EF4-FFF2-40B4-BE49-F238E27FC236}">
                <a16:creationId xmlns:a16="http://schemas.microsoft.com/office/drawing/2014/main" xmlns="" id="{FFD6E78D-476D-4CB6-BB9D-57BDB852FA20}"/>
              </a:ext>
            </a:extLst>
          </p:cNvPr>
          <p:cNvSpPr txBox="1"/>
          <p:nvPr/>
        </p:nvSpPr>
        <p:spPr>
          <a:xfrm>
            <a:off x="912497" y="1007270"/>
            <a:ext cx="11050904" cy="369332"/>
          </a:xfrm>
          <a:prstGeom prst="rect">
            <a:avLst/>
          </a:prstGeom>
          <a:noFill/>
        </p:spPr>
        <p:txBody>
          <a:bodyPr wrap="square">
            <a:spAutoFit/>
          </a:bodyPr>
          <a:lstStyle/>
          <a:p>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变频器的多段速度控制线路，如图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5-1-32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r>
              <a:rPr lang="zh-CN"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文本框 1">
            <a:extLst>
              <a:ext uri="{FF2B5EF4-FFF2-40B4-BE49-F238E27FC236}">
                <a16:creationId xmlns:a16="http://schemas.microsoft.com/office/drawing/2014/main" xmlns="" id="{4B22EEEC-22C7-4483-ACF6-64FDD3C4DFB5}"/>
              </a:ext>
            </a:extLst>
          </p:cNvPr>
          <p:cNvSpPr txBox="1"/>
          <p:nvPr/>
        </p:nvSpPr>
        <p:spPr>
          <a:xfrm>
            <a:off x="4426269" y="5519556"/>
            <a:ext cx="4023360" cy="348813"/>
          </a:xfrm>
          <a:prstGeom prst="rect">
            <a:avLst/>
          </a:prstGeom>
          <a:noFill/>
        </p:spPr>
        <p:txBody>
          <a:bodyPr wrap="square" rtlCol="0">
            <a:spAutoFit/>
          </a:bodyPr>
          <a:lstStyle/>
          <a:p>
            <a:pPr indent="127000" algn="ctr">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5-1-32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变频器的三段速度控制</a:t>
            </a:r>
            <a:r>
              <a:rPr lang="zh-CN"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线路</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0" name="图片 19">
            <a:extLst>
              <a:ext uri="{FF2B5EF4-FFF2-40B4-BE49-F238E27FC236}">
                <a16:creationId xmlns:a16="http://schemas.microsoft.com/office/drawing/2014/main" xmlns="" id="{C54226AA-FBF5-4F46-BB27-AFBD31968699}"/>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665362" y="1376602"/>
            <a:ext cx="8742662" cy="3773622"/>
          </a:xfrm>
          <a:prstGeom prst="rect">
            <a:avLst/>
          </a:prstGeom>
          <a:noFill/>
          <a:ln>
            <a:noFill/>
          </a:ln>
        </p:spPr>
      </p:pic>
      <p:sp>
        <p:nvSpPr>
          <p:cNvPr id="14" name="TextBox 8"/>
          <p:cNvSpPr txBox="1"/>
          <p:nvPr/>
        </p:nvSpPr>
        <p:spPr>
          <a:xfrm>
            <a:off x="943103" y="201315"/>
            <a:ext cx="4386241" cy="337185"/>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2.</a:t>
            </a:r>
            <a:r>
              <a:rPr lang="zh-CN" altLang="en-US" sz="1600" b="1" dirty="0" smtClean="0">
                <a:solidFill>
                  <a:schemeClr val="bg1"/>
                </a:solidFill>
                <a:latin typeface="微软雅黑" pitchFamily="34" charset="-122"/>
                <a:ea typeface="微软雅黑" pitchFamily="34" charset="-122"/>
              </a:rPr>
              <a:t>交流变频调速系统安装</a:t>
            </a:r>
            <a:endParaRPr sz="1600" b="1" dirty="0">
              <a:solidFill>
                <a:schemeClr val="bg1"/>
              </a:solidFill>
              <a:latin typeface="微软雅黑" pitchFamily="34" charset="-122"/>
              <a:ea typeface="微软雅黑" pitchFamily="34" charset="-122"/>
            </a:endParaRPr>
          </a:p>
        </p:txBody>
      </p:sp>
      <p:sp>
        <p:nvSpPr>
          <p:cNvPr id="15"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16"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18"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21"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实践技能</a:t>
            </a:r>
          </a:p>
        </p:txBody>
      </p:sp>
      <p:sp>
        <p:nvSpPr>
          <p:cNvPr id="22"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23"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Tree>
    <p:extLst>
      <p:ext uri="{BB962C8B-B14F-4D97-AF65-F5344CB8AC3E}">
        <p14:creationId xmlns:p14="http://schemas.microsoft.com/office/powerpoint/2010/main" val="1377294015"/>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grpSp>
        <p:nvGrpSpPr>
          <p:cNvPr id="19" name="组合 1">
            <a:extLst>
              <a:ext uri="{FF2B5EF4-FFF2-40B4-BE49-F238E27FC236}">
                <a16:creationId xmlns="" xmlns:a16="http://schemas.microsoft.com/office/drawing/2014/main" id="{0BFB10AC-7DC4-43FD-81DF-2F18F1F6EBE1}"/>
              </a:ext>
            </a:extLst>
          </p:cNvPr>
          <p:cNvGrpSpPr>
            <a:grpSpLocks/>
          </p:cNvGrpSpPr>
          <p:nvPr/>
        </p:nvGrpSpPr>
        <p:grpSpPr bwMode="auto">
          <a:xfrm>
            <a:off x="1325563" y="1676654"/>
            <a:ext cx="5743575" cy="1001206"/>
            <a:chOff x="859536" y="1549889"/>
            <a:chExt cx="5742745" cy="1000412"/>
          </a:xfrm>
        </p:grpSpPr>
        <p:sp>
          <p:nvSpPr>
            <p:cNvPr id="20" name="Title 1">
              <a:extLst>
                <a:ext uri="{FF2B5EF4-FFF2-40B4-BE49-F238E27FC236}">
                  <a16:creationId xmlns="" xmlns:a16="http://schemas.microsoft.com/office/drawing/2014/main" id="{B5DEE818-8089-428B-A86A-5B32DF4336BA}"/>
                </a:ext>
              </a:extLst>
            </p:cNvPr>
            <p:cNvSpPr txBox="1">
              <a:spLocks/>
            </p:cNvSpPr>
            <p:nvPr/>
          </p:nvSpPr>
          <p:spPr>
            <a:xfrm>
              <a:off x="1624600" y="1549889"/>
              <a:ext cx="4977681" cy="456837"/>
            </a:xfrm>
            <a:prstGeom prst="rect">
              <a:avLst/>
            </a:prstGeom>
          </p:spPr>
          <p:txBody>
            <a:bodyPr/>
            <a:lstStyle/>
            <a:p>
              <a:pPr eaLnBrk="1" fontAlgn="auto" hangingPunct="1">
                <a:spcAft>
                  <a:spcPts val="0"/>
                </a:spcAft>
                <a:defRPr/>
              </a:pPr>
              <a:endParaRPr lang="en-US" sz="1333" dirty="0">
                <a:solidFill>
                  <a:srgbClr val="FFC000"/>
                </a:solidFill>
                <a:latin typeface="Open Sans" pitchFamily="34" charset="0"/>
                <a:ea typeface="Open Sans" pitchFamily="34" charset="0"/>
                <a:cs typeface="Open Sans" pitchFamily="34" charset="0"/>
              </a:endParaRPr>
            </a:p>
          </p:txBody>
        </p:sp>
        <p:grpSp>
          <p:nvGrpSpPr>
            <p:cNvPr id="21" name="组合 3">
              <a:extLst>
                <a:ext uri="{FF2B5EF4-FFF2-40B4-BE49-F238E27FC236}">
                  <a16:creationId xmlns="" xmlns:a16="http://schemas.microsoft.com/office/drawing/2014/main" id="{4055C7EF-CAE4-4541-9002-0D1D4F7FB558}"/>
                </a:ext>
              </a:extLst>
            </p:cNvPr>
            <p:cNvGrpSpPr>
              <a:grpSpLocks/>
            </p:cNvGrpSpPr>
            <p:nvPr/>
          </p:nvGrpSpPr>
          <p:grpSpPr bwMode="auto">
            <a:xfrm>
              <a:off x="859536" y="1874121"/>
              <a:ext cx="676180" cy="676180"/>
              <a:chOff x="1218882" y="1600676"/>
              <a:chExt cx="406294" cy="406294"/>
            </a:xfrm>
          </p:grpSpPr>
          <p:sp>
            <p:nvSpPr>
              <p:cNvPr id="23" name="Freeform 16">
                <a:extLst>
                  <a:ext uri="{FF2B5EF4-FFF2-40B4-BE49-F238E27FC236}">
                    <a16:creationId xmlns="" xmlns:a16="http://schemas.microsoft.com/office/drawing/2014/main" id="{1E86E7F9-CFA0-4203-BEB7-C95A419C32A8}"/>
                  </a:ext>
                </a:extLst>
              </p:cNvPr>
              <p:cNvSpPr>
                <a:spLocks/>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24" name="AutoShape 14">
                <a:extLst>
                  <a:ext uri="{FF2B5EF4-FFF2-40B4-BE49-F238E27FC236}">
                    <a16:creationId xmlns="" xmlns:a16="http://schemas.microsoft.com/office/drawing/2014/main" id="{3E1BDA4C-C3CC-4886-BE13-310803CB6EC6}"/>
                  </a:ext>
                </a:extLst>
              </p:cNvPr>
              <p:cNvSpPr>
                <a:spLocks noChangeAspect="1" noChangeArrowheads="1" noTextEdit="1"/>
              </p:cNvSpPr>
              <p:nvPr/>
            </p:nvSpPr>
            <p:spPr bwMode="auto">
              <a:xfrm>
                <a:off x="1320932" y="1702276"/>
                <a:ext cx="213637" cy="213499"/>
              </a:xfrm>
              <a:prstGeom prst="rect">
                <a:avLst/>
              </a:prstGeom>
              <a:noFill/>
              <a:ln w="9525">
                <a:noFill/>
                <a:miter lim="800000"/>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25" name="Oval 13">
                <a:extLst>
                  <a:ext uri="{FF2B5EF4-FFF2-40B4-BE49-F238E27FC236}">
                    <a16:creationId xmlns="" xmlns:a16="http://schemas.microsoft.com/office/drawing/2014/main" id="{8E2A3665-04D3-4D6F-B212-A0D965C6E2B2}"/>
                  </a:ext>
                </a:extLst>
              </p:cNvPr>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9">
                  <a:solidFill>
                    <a:prstClr val="white"/>
                  </a:solidFill>
                </a:endParaRPr>
              </a:p>
            </p:txBody>
          </p:sp>
        </p:grpSp>
        <p:sp>
          <p:nvSpPr>
            <p:cNvPr id="22" name="矩形 4">
              <a:extLst>
                <a:ext uri="{FF2B5EF4-FFF2-40B4-BE49-F238E27FC236}">
                  <a16:creationId xmlns="" xmlns:a16="http://schemas.microsoft.com/office/drawing/2014/main" id="{D23570F2-18DD-4019-BEF9-9BFEA0206BB7}"/>
                </a:ext>
              </a:extLst>
            </p:cNvPr>
            <p:cNvSpPr>
              <a:spLocks noChangeArrowheads="1"/>
            </p:cNvSpPr>
            <p:nvPr/>
          </p:nvSpPr>
          <p:spPr bwMode="auto">
            <a:xfrm>
              <a:off x="1722447" y="1618964"/>
              <a:ext cx="2999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dirty="0">
                  <a:solidFill>
                    <a:schemeClr val="accent2">
                      <a:lumMod val="75000"/>
                    </a:schemeClr>
                  </a:solidFill>
                  <a:latin typeface="微软雅黑" pitchFamily="34" charset="-122"/>
                  <a:ea typeface="微软雅黑" pitchFamily="34" charset="-122"/>
                </a:rPr>
                <a:t>理论要求</a:t>
              </a:r>
              <a:endParaRPr lang="zh-CN" altLang="en-US" sz="2000" b="1" dirty="0">
                <a:solidFill>
                  <a:schemeClr val="accent2">
                    <a:lumMod val="75000"/>
                  </a:schemeClr>
                </a:solidFill>
              </a:endParaRPr>
            </a:p>
          </p:txBody>
        </p:sp>
      </p:grpSp>
      <p:grpSp>
        <p:nvGrpSpPr>
          <p:cNvPr id="26" name="组合 9">
            <a:extLst>
              <a:ext uri="{FF2B5EF4-FFF2-40B4-BE49-F238E27FC236}">
                <a16:creationId xmlns="" xmlns:a16="http://schemas.microsoft.com/office/drawing/2014/main" id="{7F20DD38-1105-4A84-B50C-1E208CAE6B2A}"/>
              </a:ext>
            </a:extLst>
          </p:cNvPr>
          <p:cNvGrpSpPr>
            <a:grpSpLocks/>
          </p:cNvGrpSpPr>
          <p:nvPr/>
        </p:nvGrpSpPr>
        <p:grpSpPr bwMode="auto">
          <a:xfrm>
            <a:off x="1325563" y="3661322"/>
            <a:ext cx="5743575" cy="1061907"/>
            <a:chOff x="859536" y="1549889"/>
            <a:chExt cx="5742745" cy="1061065"/>
          </a:xfrm>
        </p:grpSpPr>
        <p:sp>
          <p:nvSpPr>
            <p:cNvPr id="28" name="Title 1">
              <a:extLst>
                <a:ext uri="{FF2B5EF4-FFF2-40B4-BE49-F238E27FC236}">
                  <a16:creationId xmlns="" xmlns:a16="http://schemas.microsoft.com/office/drawing/2014/main" id="{1605CC00-C3DC-403F-A7DC-75CAD52BC35D}"/>
                </a:ext>
              </a:extLst>
            </p:cNvPr>
            <p:cNvSpPr txBox="1">
              <a:spLocks/>
            </p:cNvSpPr>
            <p:nvPr/>
          </p:nvSpPr>
          <p:spPr>
            <a:xfrm>
              <a:off x="1624600" y="1549889"/>
              <a:ext cx="4977681" cy="456837"/>
            </a:xfrm>
            <a:prstGeom prst="rect">
              <a:avLst/>
            </a:prstGeom>
          </p:spPr>
          <p:txBody>
            <a:bodyPr/>
            <a:lstStyle/>
            <a:p>
              <a:pPr eaLnBrk="1" fontAlgn="auto" hangingPunct="1">
                <a:spcAft>
                  <a:spcPts val="0"/>
                </a:spcAft>
                <a:defRPr/>
              </a:pPr>
              <a:endParaRPr lang="en-US" sz="1333" dirty="0">
                <a:solidFill>
                  <a:srgbClr val="FFC000"/>
                </a:solidFill>
                <a:latin typeface="Open Sans" pitchFamily="34" charset="0"/>
                <a:ea typeface="Open Sans" pitchFamily="34" charset="0"/>
                <a:cs typeface="Open Sans" pitchFamily="34" charset="0"/>
              </a:endParaRPr>
            </a:p>
          </p:txBody>
        </p:sp>
        <p:grpSp>
          <p:nvGrpSpPr>
            <p:cNvPr id="29" name="组合 11">
              <a:extLst>
                <a:ext uri="{FF2B5EF4-FFF2-40B4-BE49-F238E27FC236}">
                  <a16:creationId xmlns="" xmlns:a16="http://schemas.microsoft.com/office/drawing/2014/main" id="{01971496-1B3E-4672-A2F3-2C2C1A722AA7}"/>
                </a:ext>
              </a:extLst>
            </p:cNvPr>
            <p:cNvGrpSpPr>
              <a:grpSpLocks/>
            </p:cNvGrpSpPr>
            <p:nvPr/>
          </p:nvGrpSpPr>
          <p:grpSpPr bwMode="auto">
            <a:xfrm>
              <a:off x="859536" y="1874121"/>
              <a:ext cx="676180" cy="676180"/>
              <a:chOff x="1218882" y="1600676"/>
              <a:chExt cx="406294" cy="406294"/>
            </a:xfrm>
          </p:grpSpPr>
          <p:sp>
            <p:nvSpPr>
              <p:cNvPr id="32" name="Freeform 16">
                <a:extLst>
                  <a:ext uri="{FF2B5EF4-FFF2-40B4-BE49-F238E27FC236}">
                    <a16:creationId xmlns="" xmlns:a16="http://schemas.microsoft.com/office/drawing/2014/main" id="{A5BDA251-F29D-42D5-97A7-9929B9252F1F}"/>
                  </a:ext>
                </a:extLst>
              </p:cNvPr>
              <p:cNvSpPr>
                <a:spLocks/>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33" name="AutoShape 14">
                <a:extLst>
                  <a:ext uri="{FF2B5EF4-FFF2-40B4-BE49-F238E27FC236}">
                    <a16:creationId xmlns="" xmlns:a16="http://schemas.microsoft.com/office/drawing/2014/main" id="{E74671CF-6D71-4F35-A339-F6DC6A413128}"/>
                  </a:ext>
                </a:extLst>
              </p:cNvPr>
              <p:cNvSpPr>
                <a:spLocks noChangeAspect="1" noChangeArrowheads="1" noTextEdit="1"/>
              </p:cNvSpPr>
              <p:nvPr/>
            </p:nvSpPr>
            <p:spPr bwMode="auto">
              <a:xfrm>
                <a:off x="1320932" y="1702276"/>
                <a:ext cx="213637" cy="213499"/>
              </a:xfrm>
              <a:prstGeom prst="rect">
                <a:avLst/>
              </a:prstGeom>
              <a:noFill/>
              <a:ln w="9525">
                <a:noFill/>
                <a:miter lim="800000"/>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34" name="Oval 13">
                <a:extLst>
                  <a:ext uri="{FF2B5EF4-FFF2-40B4-BE49-F238E27FC236}">
                    <a16:creationId xmlns="" xmlns:a16="http://schemas.microsoft.com/office/drawing/2014/main" id="{C8985D59-92D5-4E8C-87D1-B0089ED8A3D4}"/>
                  </a:ext>
                </a:extLst>
              </p:cNvPr>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9">
                  <a:solidFill>
                    <a:prstClr val="white"/>
                  </a:solidFill>
                </a:endParaRPr>
              </a:p>
            </p:txBody>
          </p:sp>
        </p:grpSp>
        <p:sp>
          <p:nvSpPr>
            <p:cNvPr id="30" name="矩形 12">
              <a:extLst>
                <a:ext uri="{FF2B5EF4-FFF2-40B4-BE49-F238E27FC236}">
                  <a16:creationId xmlns="" xmlns:a16="http://schemas.microsoft.com/office/drawing/2014/main" id="{3C492D34-D03E-49DF-B639-E8C0D21B5B8A}"/>
                </a:ext>
              </a:extLst>
            </p:cNvPr>
            <p:cNvSpPr>
              <a:spLocks noChangeArrowheads="1"/>
            </p:cNvSpPr>
            <p:nvPr/>
          </p:nvSpPr>
          <p:spPr bwMode="auto">
            <a:xfrm>
              <a:off x="1722447" y="1618964"/>
              <a:ext cx="2999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dirty="0">
                  <a:solidFill>
                    <a:schemeClr val="accent2">
                      <a:lumMod val="75000"/>
                    </a:schemeClr>
                  </a:solidFill>
                  <a:latin typeface="微软雅黑" pitchFamily="34" charset="-122"/>
                  <a:ea typeface="微软雅黑" pitchFamily="34" charset="-122"/>
                </a:rPr>
                <a:t>技能要求</a:t>
              </a:r>
            </a:p>
          </p:txBody>
        </p:sp>
        <p:sp>
          <p:nvSpPr>
            <p:cNvPr id="31" name="TextBox 11">
              <a:extLst>
                <a:ext uri="{FF2B5EF4-FFF2-40B4-BE49-F238E27FC236}">
                  <a16:creationId xmlns="" xmlns:a16="http://schemas.microsoft.com/office/drawing/2014/main" id="{4D7B38B1-6CDB-4E12-B999-5F3144B4F336}"/>
                </a:ext>
              </a:extLst>
            </p:cNvPr>
            <p:cNvSpPr txBox="1">
              <a:spLocks noChangeArrowheads="1"/>
            </p:cNvSpPr>
            <p:nvPr/>
          </p:nvSpPr>
          <p:spPr bwMode="auto">
            <a:xfrm>
              <a:off x="1722447" y="2088149"/>
              <a:ext cx="3773097" cy="522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r>
                <a:rPr lang="en-US" altLang="zh-CN" sz="1400" dirty="0" smtClean="0"/>
                <a:t>1</a:t>
              </a:r>
              <a:r>
                <a:rPr lang="zh-CN" altLang="en-US" sz="1400" dirty="0" smtClean="0"/>
                <a:t>、</a:t>
              </a:r>
              <a:r>
                <a:rPr lang="zh-CN" altLang="zh-CN" sz="1400" dirty="0"/>
                <a:t>开环直流调速系统</a:t>
              </a:r>
            </a:p>
            <a:p>
              <a:r>
                <a:rPr lang="en-US" altLang="zh-CN" sz="1400" dirty="0" smtClean="0"/>
                <a:t>2</a:t>
              </a:r>
              <a:r>
                <a:rPr lang="zh-CN" altLang="en-US" sz="1400" dirty="0" smtClean="0"/>
                <a:t>、</a:t>
              </a:r>
              <a:r>
                <a:rPr lang="zh-CN" altLang="zh-CN" sz="1400" dirty="0"/>
                <a:t>交流变频调速</a:t>
              </a:r>
              <a:r>
                <a:rPr lang="zh-CN" altLang="zh-CN" sz="1400" dirty="0" smtClean="0"/>
                <a:t>系统安装</a:t>
              </a:r>
              <a:endParaRPr lang="en-US" altLang="zh-CN" sz="1400" dirty="0" smtClean="0"/>
            </a:p>
          </p:txBody>
        </p:sp>
      </p:grpSp>
      <p:sp>
        <p:nvSpPr>
          <p:cNvPr id="35" name="矩形 34"/>
          <p:cNvSpPr/>
          <p:nvPr/>
        </p:nvSpPr>
        <p:spPr>
          <a:xfrm>
            <a:off x="2188599" y="2155146"/>
            <a:ext cx="1891865" cy="738664"/>
          </a:xfrm>
          <a:prstGeom prst="rect">
            <a:avLst/>
          </a:prstGeom>
        </p:spPr>
        <p:txBody>
          <a:bodyPr wrap="none">
            <a:spAutoFit/>
          </a:bodyPr>
          <a:lstStyle/>
          <a:p>
            <a:r>
              <a:rPr lang="en-US" altLang="zh-CN" sz="1400" dirty="0"/>
              <a:t>1</a:t>
            </a:r>
            <a:r>
              <a:rPr lang="zh-CN" altLang="zh-CN" sz="1400" dirty="0" smtClean="0"/>
              <a:t>、</a:t>
            </a:r>
            <a:r>
              <a:rPr lang="zh-CN" altLang="zh-CN" sz="1400" dirty="0"/>
              <a:t>传动调速系统</a:t>
            </a:r>
            <a:r>
              <a:rPr lang="zh-CN" altLang="zh-CN" sz="1400" dirty="0" smtClean="0"/>
              <a:t>分类</a:t>
            </a:r>
            <a:endParaRPr lang="en-US" altLang="zh-CN" sz="1400" dirty="0" smtClean="0"/>
          </a:p>
          <a:p>
            <a:r>
              <a:rPr lang="en-US" altLang="zh-CN" sz="1400" dirty="0" smtClean="0"/>
              <a:t>2</a:t>
            </a:r>
            <a:r>
              <a:rPr lang="zh-CN" altLang="zh-CN" sz="1400" dirty="0" smtClean="0"/>
              <a:t>、</a:t>
            </a:r>
            <a:r>
              <a:rPr lang="zh-CN" altLang="zh-CN" sz="1400" dirty="0"/>
              <a:t>直流</a:t>
            </a:r>
            <a:r>
              <a:rPr lang="zh-CN" altLang="zh-CN" sz="1400" dirty="0" smtClean="0"/>
              <a:t>调速系统</a:t>
            </a:r>
            <a:endParaRPr lang="en-US" altLang="zh-CN" sz="1400" dirty="0" smtClean="0"/>
          </a:p>
          <a:p>
            <a:r>
              <a:rPr lang="en-US" altLang="zh-CN" sz="1400" dirty="0" smtClean="0"/>
              <a:t>3</a:t>
            </a:r>
            <a:r>
              <a:rPr lang="zh-CN" altLang="en-US" sz="1400" dirty="0" smtClean="0"/>
              <a:t>、</a:t>
            </a:r>
            <a:r>
              <a:rPr lang="zh-CN" altLang="zh-CN" sz="1400" dirty="0"/>
              <a:t>交流变频调速系统</a:t>
            </a:r>
          </a:p>
        </p:txBody>
      </p:sp>
      <p:pic>
        <p:nvPicPr>
          <p:cNvPr id="2050" name="Picture 2" descr="https://gimg2.baidu.com/image_search/src=http%3A%2F%2Fmeiti.fabumao.cn%2F1162497%2F20200917204125468.jpg&amp;refer=http%3A%2F%2Fmeiti.fabumao.cn&amp;app=2002&amp;size=f9999,10000&amp;q=a80&amp;n=0&amp;g=0n&amp;fmt=jpeg?sec=1617199777&amp;t=6335cb97f097e71471dd937f813858a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86125" y="1745784"/>
            <a:ext cx="5162617" cy="3058932"/>
          </a:xfrm>
          <a:prstGeom prst="rect">
            <a:avLst/>
          </a:prstGeom>
          <a:noFill/>
          <a:extLst>
            <a:ext uri="{909E8E84-426E-40DD-AFC4-6F175D3DCCD1}">
              <a14:hiddenFill xmlns:a14="http://schemas.microsoft.com/office/drawing/2010/main">
                <a:solidFill>
                  <a:srgbClr val="FFFFFF"/>
                </a:solidFill>
              </a14:hiddenFill>
            </a:ext>
          </a:extLst>
        </p:spPr>
      </p:pic>
      <p:sp>
        <p:nvSpPr>
          <p:cNvPr id="36" name="TextBox 8"/>
          <p:cNvSpPr txBox="1"/>
          <p:nvPr/>
        </p:nvSpPr>
        <p:spPr>
          <a:xfrm>
            <a:off x="915375" y="186109"/>
            <a:ext cx="4386241" cy="338554"/>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 </a:t>
            </a:r>
            <a:r>
              <a:rPr lang="zh-CN" altLang="zh-CN" sz="1600" b="1" dirty="0" smtClean="0">
                <a:solidFill>
                  <a:schemeClr val="bg1"/>
                </a:solidFill>
                <a:latin typeface="微软雅黑" pitchFamily="34" charset="-122"/>
                <a:ea typeface="微软雅黑" pitchFamily="34" charset="-122"/>
              </a:rPr>
              <a:t>交</a:t>
            </a:r>
            <a:r>
              <a:rPr lang="zh-CN" altLang="zh-CN" sz="1600" b="1" dirty="0">
                <a:solidFill>
                  <a:schemeClr val="bg1"/>
                </a:solidFill>
                <a:latin typeface="微软雅黑" pitchFamily="34" charset="-122"/>
                <a:ea typeface="微软雅黑" pitchFamily="34" charset="-122"/>
              </a:rPr>
              <a:t>直流传动</a:t>
            </a:r>
            <a:r>
              <a:rPr lang="zh-CN" altLang="zh-CN" sz="1600" b="1" dirty="0" smtClean="0">
                <a:solidFill>
                  <a:schemeClr val="bg1"/>
                </a:solidFill>
                <a:latin typeface="微软雅黑" pitchFamily="34" charset="-122"/>
                <a:ea typeface="微软雅黑" pitchFamily="34" charset="-122"/>
              </a:rPr>
              <a:t>系统安装</a:t>
            </a:r>
            <a:endParaRPr lang="zh-CN" altLang="en-US" sz="1600" b="1" dirty="0">
              <a:solidFill>
                <a:schemeClr val="bg1"/>
              </a:solidFill>
              <a:latin typeface="微软雅黑" pitchFamily="34" charset="-122"/>
              <a:ea typeface="微软雅黑" pitchFamily="34" charset="-122"/>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9" name="文本框 18">
            <a:extLst>
              <a:ext uri="{FF2B5EF4-FFF2-40B4-BE49-F238E27FC236}">
                <a16:creationId xmlns:a16="http://schemas.microsoft.com/office/drawing/2014/main" xmlns="" id="{FFD6E78D-476D-4CB6-BB9D-57BDB852FA20}"/>
              </a:ext>
            </a:extLst>
          </p:cNvPr>
          <p:cNvSpPr txBox="1"/>
          <p:nvPr/>
        </p:nvSpPr>
        <p:spPr>
          <a:xfrm>
            <a:off x="608649" y="1478683"/>
            <a:ext cx="11050904" cy="348813"/>
          </a:xfrm>
          <a:prstGeom prst="rect">
            <a:avLst/>
          </a:prstGeom>
          <a:noFill/>
        </p:spPr>
        <p:txBody>
          <a:bodyPr wrap="square">
            <a:spAutoFit/>
          </a:bodyPr>
          <a:lstStyle/>
          <a:p>
            <a:pPr indent="2667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变频与工频切换的控制原理如图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5-1-33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r>
              <a:rPr lang="zh-CN"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文本框 1">
            <a:extLst>
              <a:ext uri="{FF2B5EF4-FFF2-40B4-BE49-F238E27FC236}">
                <a16:creationId xmlns:a16="http://schemas.microsoft.com/office/drawing/2014/main" xmlns="" id="{4B22EEEC-22C7-4483-ACF6-64FDD3C4DFB5}"/>
              </a:ext>
            </a:extLst>
          </p:cNvPr>
          <p:cNvSpPr txBox="1"/>
          <p:nvPr/>
        </p:nvSpPr>
        <p:spPr>
          <a:xfrm>
            <a:off x="4746738" y="5971300"/>
            <a:ext cx="4702176" cy="348813"/>
          </a:xfrm>
          <a:prstGeom prst="rect">
            <a:avLst/>
          </a:prstGeom>
          <a:noFill/>
        </p:spPr>
        <p:txBody>
          <a:bodyPr wrap="square" rtlCol="0">
            <a:spAutoFit/>
          </a:bodyPr>
          <a:lstStyle/>
          <a:p>
            <a:pPr indent="127000" algn="ctr">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5-1-33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变频与工频相互切换的控制原理</a:t>
            </a:r>
            <a:r>
              <a:rPr lang="zh-CN"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图</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0" name="图片 19">
            <a:extLst>
              <a:ext uri="{FF2B5EF4-FFF2-40B4-BE49-F238E27FC236}">
                <a16:creationId xmlns:a16="http://schemas.microsoft.com/office/drawing/2014/main" xmlns="" id="{0909EE4E-F67D-4DF0-84C5-CA58F8679895}"/>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3728720" y="1964332"/>
            <a:ext cx="6060739" cy="3724580"/>
          </a:xfrm>
          <a:prstGeom prst="rect">
            <a:avLst/>
          </a:prstGeom>
          <a:noFill/>
          <a:ln>
            <a:noFill/>
          </a:ln>
        </p:spPr>
      </p:pic>
      <p:sp>
        <p:nvSpPr>
          <p:cNvPr id="11" name="矩形 10"/>
          <p:cNvSpPr/>
          <p:nvPr/>
        </p:nvSpPr>
        <p:spPr>
          <a:xfrm>
            <a:off x="860840" y="921458"/>
            <a:ext cx="4254691" cy="348813"/>
          </a:xfrm>
          <a:prstGeom prst="rect">
            <a:avLst/>
          </a:prstGeom>
        </p:spPr>
        <p:txBody>
          <a:bodyPr wrap="none">
            <a:spAutoFit/>
          </a:bodyPr>
          <a:lstStyle/>
          <a:p>
            <a:pPr>
              <a:lnSpc>
                <a:spcPts val="2000"/>
              </a:lnSpc>
            </a:pPr>
            <a:r>
              <a:rPr lang="en-US" altLang="zh-CN" b="1" kern="100" dirty="0">
                <a:latin typeface="楷体" panose="02010609060101010101" pitchFamily="49" charset="-122"/>
                <a:ea typeface="楷体" panose="02010609060101010101" pitchFamily="49" charset="-122"/>
              </a:rPr>
              <a:t>2.3</a:t>
            </a:r>
            <a:r>
              <a:rPr lang="zh-CN" altLang="zh-CN" b="1" kern="100" dirty="0">
                <a:latin typeface="楷体" panose="02010609060101010101" pitchFamily="49" charset="-122"/>
                <a:ea typeface="楷体" panose="02010609060101010101" pitchFamily="49" charset="-122"/>
              </a:rPr>
              <a:t>变频器对电动机变频、工频切换控制</a:t>
            </a:r>
          </a:p>
        </p:txBody>
      </p:sp>
      <p:sp>
        <p:nvSpPr>
          <p:cNvPr id="15" name="TextBox 8"/>
          <p:cNvSpPr txBox="1"/>
          <p:nvPr/>
        </p:nvSpPr>
        <p:spPr>
          <a:xfrm>
            <a:off x="943103" y="201315"/>
            <a:ext cx="4386241" cy="337185"/>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2.</a:t>
            </a:r>
            <a:r>
              <a:rPr lang="zh-CN" altLang="en-US" sz="1600" b="1" dirty="0" smtClean="0">
                <a:solidFill>
                  <a:schemeClr val="bg1"/>
                </a:solidFill>
                <a:latin typeface="微软雅黑" pitchFamily="34" charset="-122"/>
                <a:ea typeface="微软雅黑" pitchFamily="34" charset="-122"/>
              </a:rPr>
              <a:t>交流变频调速系统安装</a:t>
            </a:r>
            <a:endParaRPr sz="1600" b="1" dirty="0">
              <a:solidFill>
                <a:schemeClr val="bg1"/>
              </a:solidFill>
              <a:latin typeface="微软雅黑" pitchFamily="34" charset="-122"/>
              <a:ea typeface="微软雅黑" pitchFamily="34" charset="-122"/>
            </a:endParaRPr>
          </a:p>
        </p:txBody>
      </p:sp>
      <p:sp>
        <p:nvSpPr>
          <p:cNvPr id="16"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18"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21"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22"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实践技能</a:t>
            </a:r>
          </a:p>
        </p:txBody>
      </p:sp>
      <p:sp>
        <p:nvSpPr>
          <p:cNvPr id="23"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24"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Tree>
    <p:extLst>
      <p:ext uri="{BB962C8B-B14F-4D97-AF65-F5344CB8AC3E}">
        <p14:creationId xmlns:p14="http://schemas.microsoft.com/office/powerpoint/2010/main" val="2834957322"/>
      </p:ext>
    </p:extLst>
  </p:cSld>
  <p:clrMapOvr>
    <a:masterClrMapping/>
  </p:clrMapOvr>
  <p:transition>
    <p:fad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9" name="文本框 18">
            <a:extLst>
              <a:ext uri="{FF2B5EF4-FFF2-40B4-BE49-F238E27FC236}">
                <a16:creationId xmlns:a16="http://schemas.microsoft.com/office/drawing/2014/main" xmlns="" id="{FFD6E78D-476D-4CB6-BB9D-57BDB852FA20}"/>
              </a:ext>
            </a:extLst>
          </p:cNvPr>
          <p:cNvSpPr txBox="1"/>
          <p:nvPr/>
        </p:nvSpPr>
        <p:spPr>
          <a:xfrm>
            <a:off x="915375" y="845949"/>
            <a:ext cx="11050904" cy="369332"/>
          </a:xfrm>
          <a:prstGeom prst="rect">
            <a:avLst/>
          </a:prstGeom>
          <a:noFill/>
        </p:spPr>
        <p:txBody>
          <a:bodyPr wrap="square" rtlCol="0">
            <a:spAutoFit/>
          </a:bodyPr>
          <a:lstStyle>
            <a:defPPr>
              <a:defRPr lang="zh-CN"/>
            </a:defPPr>
            <a:lvl1pPr>
              <a:defRPr sz="2000" kern="100">
                <a:effectLst/>
                <a:latin typeface="Calibri" panose="020F0502020204030204" pitchFamily="34" charset="0"/>
                <a:ea typeface="宋体" panose="02010600030101010101" pitchFamily="2" charset="-122"/>
                <a:cs typeface="Times New Roman" panose="02020603050405020304" pitchFamily="18" charset="0"/>
              </a:defRPr>
            </a:lvl1pPr>
          </a:lstStyle>
          <a:p>
            <a:r>
              <a:rPr lang="zh-CN" altLang="zh-CN" sz="1800" dirty="0"/>
              <a:t>相关参数及端子</a:t>
            </a:r>
          </a:p>
        </p:txBody>
      </p:sp>
      <p:sp>
        <p:nvSpPr>
          <p:cNvPr id="11" name="文本框 10">
            <a:extLst>
              <a:ext uri="{FF2B5EF4-FFF2-40B4-BE49-F238E27FC236}">
                <a16:creationId xmlns:a16="http://schemas.microsoft.com/office/drawing/2014/main" xmlns="" id="{7F2573ED-B587-48AA-A099-DA4FF179BCB0}"/>
              </a:ext>
            </a:extLst>
          </p:cNvPr>
          <p:cNvSpPr txBox="1"/>
          <p:nvPr/>
        </p:nvSpPr>
        <p:spPr>
          <a:xfrm>
            <a:off x="702934" y="1222588"/>
            <a:ext cx="3556264" cy="369332"/>
          </a:xfrm>
          <a:prstGeom prst="rect">
            <a:avLst/>
          </a:prstGeom>
          <a:noFill/>
        </p:spPr>
        <p:txBody>
          <a:bodyPr wrap="square" rtlCol="0">
            <a:spAutoFit/>
          </a:bodyPr>
          <a:lstStyle/>
          <a:p>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）参数介绍，如表</a:t>
            </a:r>
            <a:r>
              <a:rPr lang="en-US" altLang="zh-CN" kern="100" dirty="0" smtClean="0">
                <a:effectLst/>
                <a:latin typeface="Calibri" panose="020F0502020204030204" pitchFamily="34" charset="0"/>
                <a:ea typeface="宋体" panose="02010600030101010101" pitchFamily="2" charset="-122"/>
                <a:cs typeface="Times New Roman" panose="02020603050405020304" pitchFamily="18" charset="0"/>
              </a:rPr>
              <a:t>5-1-7</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graphicFrame>
        <p:nvGraphicFramePr>
          <p:cNvPr id="2" name="表格 1"/>
          <p:cNvGraphicFramePr>
            <a:graphicFrameLocks noGrp="1"/>
          </p:cNvGraphicFramePr>
          <p:nvPr>
            <p:extLst>
              <p:ext uri="{D42A27DB-BD31-4B8C-83A1-F6EECF244321}">
                <p14:modId xmlns:p14="http://schemas.microsoft.com/office/powerpoint/2010/main" val="1691430217"/>
              </p:ext>
            </p:extLst>
          </p:nvPr>
        </p:nvGraphicFramePr>
        <p:xfrm>
          <a:off x="956346" y="1625337"/>
          <a:ext cx="10402043" cy="4795504"/>
        </p:xfrm>
        <a:graphic>
          <a:graphicData uri="http://schemas.openxmlformats.org/drawingml/2006/table">
            <a:tbl>
              <a:tblPr>
                <a:tableStyleId>{5940675A-B579-460E-94D1-54222C63F5DA}</a:tableStyleId>
              </a:tblPr>
              <a:tblGrid>
                <a:gridCol w="948325"/>
                <a:gridCol w="2158753"/>
                <a:gridCol w="1226556"/>
                <a:gridCol w="6068409"/>
              </a:tblGrid>
              <a:tr h="285485">
                <a:tc>
                  <a:txBody>
                    <a:bodyPr/>
                    <a:lstStyle/>
                    <a:p>
                      <a:pPr indent="127000" algn="ctr">
                        <a:lnSpc>
                          <a:spcPts val="1500"/>
                        </a:lnSpc>
                        <a:spcAft>
                          <a:spcPts val="0"/>
                        </a:spcAft>
                      </a:pPr>
                      <a:r>
                        <a:rPr lang="zh-CN" sz="1600" kern="100" dirty="0">
                          <a:effectLst/>
                        </a:rPr>
                        <a:t>参数号</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5255" marR="55255" marT="27628" marB="27628" anchor="ctr"/>
                </a:tc>
                <a:tc>
                  <a:txBody>
                    <a:bodyPr/>
                    <a:lstStyle/>
                    <a:p>
                      <a:pPr indent="127000" algn="ctr">
                        <a:lnSpc>
                          <a:spcPts val="1500"/>
                        </a:lnSpc>
                        <a:spcAft>
                          <a:spcPts val="0"/>
                        </a:spcAft>
                      </a:pPr>
                      <a:r>
                        <a:rPr lang="zh-CN" sz="1600" kern="100">
                          <a:effectLst/>
                        </a:rPr>
                        <a:t>名</a:t>
                      </a:r>
                      <a:r>
                        <a:rPr lang="en-US" sz="1600" kern="100">
                          <a:effectLst/>
                        </a:rPr>
                        <a:t>    </a:t>
                      </a:r>
                      <a:r>
                        <a:rPr lang="zh-CN" sz="1600" kern="100">
                          <a:effectLst/>
                        </a:rPr>
                        <a:t>称</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5255" marR="55255" marT="27628" marB="27628" anchor="ctr"/>
                </a:tc>
                <a:tc>
                  <a:txBody>
                    <a:bodyPr/>
                    <a:lstStyle/>
                    <a:p>
                      <a:pPr indent="127000" algn="ctr">
                        <a:lnSpc>
                          <a:spcPts val="1500"/>
                        </a:lnSpc>
                        <a:spcAft>
                          <a:spcPts val="0"/>
                        </a:spcAft>
                      </a:pPr>
                      <a:r>
                        <a:rPr lang="zh-CN" sz="1600" kern="100">
                          <a:effectLst/>
                        </a:rPr>
                        <a:t>设定值</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5255" marR="55255" marT="27628" marB="27628" anchor="ctr"/>
                </a:tc>
                <a:tc>
                  <a:txBody>
                    <a:bodyPr/>
                    <a:lstStyle/>
                    <a:p>
                      <a:pPr indent="127000" algn="ctr">
                        <a:lnSpc>
                          <a:spcPts val="1500"/>
                        </a:lnSpc>
                        <a:spcAft>
                          <a:spcPts val="0"/>
                        </a:spcAft>
                      </a:pPr>
                      <a:r>
                        <a:rPr lang="zh-CN" sz="1600" kern="100">
                          <a:effectLst/>
                        </a:rPr>
                        <a:t>说</a:t>
                      </a:r>
                      <a:r>
                        <a:rPr lang="en-US" sz="1600" kern="100">
                          <a:effectLst/>
                        </a:rPr>
                        <a:t>    </a:t>
                      </a:r>
                      <a:r>
                        <a:rPr lang="zh-CN" sz="1600" kern="100">
                          <a:effectLst/>
                        </a:rPr>
                        <a:t>明</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5255" marR="55255" marT="27628" marB="27628" anchor="ctr"/>
                </a:tc>
              </a:tr>
              <a:tr h="745944">
                <a:tc rowSpan="2">
                  <a:txBody>
                    <a:bodyPr/>
                    <a:lstStyle/>
                    <a:p>
                      <a:pPr indent="127000" algn="ctr">
                        <a:lnSpc>
                          <a:spcPts val="1500"/>
                        </a:lnSpc>
                        <a:spcAft>
                          <a:spcPts val="0"/>
                        </a:spcAft>
                      </a:pPr>
                      <a:r>
                        <a:rPr lang="en-US" sz="1600" kern="100">
                          <a:effectLst/>
                        </a:rPr>
                        <a:t>Pr.57</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5255" marR="55255" marT="27628" marB="27628" anchor="ctr"/>
                </a:tc>
                <a:tc rowSpan="2">
                  <a:txBody>
                    <a:bodyPr/>
                    <a:lstStyle/>
                    <a:p>
                      <a:pPr indent="127000" algn="ctr">
                        <a:lnSpc>
                          <a:spcPts val="1500"/>
                        </a:lnSpc>
                        <a:spcAft>
                          <a:spcPts val="0"/>
                        </a:spcAft>
                      </a:pPr>
                      <a:r>
                        <a:rPr lang="zh-CN" sz="1600" kern="100">
                          <a:effectLst/>
                        </a:rPr>
                        <a:t>变频器再启动前的等待时间</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5255" marR="55255" marT="27628" marB="27628" anchor="ctr"/>
                </a:tc>
                <a:tc>
                  <a:txBody>
                    <a:bodyPr/>
                    <a:lstStyle/>
                    <a:p>
                      <a:pPr indent="127000" algn="ctr">
                        <a:lnSpc>
                          <a:spcPts val="1500"/>
                        </a:lnSpc>
                        <a:spcAft>
                          <a:spcPts val="0"/>
                        </a:spcAft>
                      </a:pPr>
                      <a:r>
                        <a:rPr lang="en-US" sz="1600" kern="100">
                          <a:effectLst/>
                        </a:rPr>
                        <a:t>0</a:t>
                      </a:r>
                      <a:r>
                        <a:rPr lang="zh-CN" sz="1600" kern="100">
                          <a:effectLst/>
                        </a:rPr>
                        <a:t>～</a:t>
                      </a:r>
                      <a:r>
                        <a:rPr lang="en-US" sz="1600" kern="100">
                          <a:effectLst/>
                        </a:rPr>
                        <a:t>5</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5255" marR="55255" marT="27628" marB="27628" anchor="ctr"/>
                </a:tc>
                <a:tc>
                  <a:txBody>
                    <a:bodyPr/>
                    <a:lstStyle/>
                    <a:p>
                      <a:pPr indent="0" algn="just">
                        <a:lnSpc>
                          <a:spcPts val="2000"/>
                        </a:lnSpc>
                        <a:spcAft>
                          <a:spcPts val="0"/>
                        </a:spcAft>
                      </a:pPr>
                      <a:r>
                        <a:rPr lang="zh-CN" sz="1600" kern="100" dirty="0">
                          <a:effectLst/>
                        </a:rPr>
                        <a:t>瞬时停电再恢复后变频器再启动前的等待时间。根据符合的转动惯量和转矩，可设定在</a:t>
                      </a:r>
                      <a:r>
                        <a:rPr lang="en-US" sz="1600" kern="100" dirty="0">
                          <a:effectLst/>
                        </a:rPr>
                        <a:t>0.1</a:t>
                      </a:r>
                      <a:r>
                        <a:rPr lang="zh-CN" sz="1600" kern="100" dirty="0">
                          <a:effectLst/>
                        </a:rPr>
                        <a:t>～</a:t>
                      </a:r>
                      <a:r>
                        <a:rPr lang="en-US" sz="1600" kern="100" dirty="0">
                          <a:effectLst/>
                        </a:rPr>
                        <a:t>5s</a:t>
                      </a:r>
                      <a:r>
                        <a:rPr lang="zh-CN" sz="1600" kern="100" dirty="0">
                          <a:effectLst/>
                        </a:rPr>
                        <a:t>之间，对于</a:t>
                      </a:r>
                      <a:r>
                        <a:rPr lang="en-US" sz="1600" kern="100" dirty="0">
                          <a:effectLst/>
                        </a:rPr>
                        <a:t>0.4</a:t>
                      </a:r>
                      <a:r>
                        <a:rPr lang="zh-CN" sz="1600" kern="100" dirty="0">
                          <a:effectLst/>
                        </a:rPr>
                        <a:t>～</a:t>
                      </a:r>
                      <a:r>
                        <a:rPr lang="en-US" sz="1600" kern="100" dirty="0">
                          <a:effectLst/>
                        </a:rPr>
                        <a:t>1.5k</a:t>
                      </a:r>
                      <a:r>
                        <a:rPr lang="zh-CN" sz="1600" kern="100" dirty="0">
                          <a:effectLst/>
                        </a:rPr>
                        <a:t>的变频器设定为</a:t>
                      </a:r>
                      <a:r>
                        <a:rPr lang="en-US" sz="1600" kern="100" dirty="0">
                          <a:effectLst/>
                        </a:rPr>
                        <a:t>0</a:t>
                      </a:r>
                      <a:r>
                        <a:rPr lang="zh-CN" sz="1600" kern="100" dirty="0">
                          <a:effectLst/>
                        </a:rPr>
                        <a:t>时，表示</a:t>
                      </a:r>
                      <a:r>
                        <a:rPr lang="en-US" sz="1600" kern="100" dirty="0">
                          <a:effectLst/>
                        </a:rPr>
                        <a:t>0.5s</a:t>
                      </a:r>
                      <a:r>
                        <a:rPr lang="zh-CN" sz="1600" kern="100" dirty="0">
                          <a:effectLst/>
                        </a:rPr>
                        <a:t>。</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5255" marR="55255" marT="27628" marB="27628" anchor="ctr"/>
                </a:tc>
              </a:tr>
              <a:tr h="170370">
                <a:tc vMerge="1">
                  <a:txBody>
                    <a:bodyPr/>
                    <a:lstStyle/>
                    <a:p>
                      <a:endParaRPr lang="zh-CN" altLang="en-US"/>
                    </a:p>
                  </a:txBody>
                  <a:tcPr/>
                </a:tc>
                <a:tc vMerge="1">
                  <a:txBody>
                    <a:bodyPr/>
                    <a:lstStyle/>
                    <a:p>
                      <a:endParaRPr lang="zh-CN" altLang="en-US"/>
                    </a:p>
                  </a:txBody>
                  <a:tcPr/>
                </a:tc>
                <a:tc>
                  <a:txBody>
                    <a:bodyPr/>
                    <a:lstStyle/>
                    <a:p>
                      <a:pPr indent="127000" algn="ctr">
                        <a:lnSpc>
                          <a:spcPts val="1500"/>
                        </a:lnSpc>
                        <a:spcAft>
                          <a:spcPts val="0"/>
                        </a:spcAft>
                      </a:pPr>
                      <a:r>
                        <a:rPr lang="en-US" sz="1600" kern="100">
                          <a:effectLst/>
                        </a:rPr>
                        <a:t>9999</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5255" marR="55255" marT="27628" marB="27628" anchor="ctr"/>
                </a:tc>
                <a:tc>
                  <a:txBody>
                    <a:bodyPr/>
                    <a:lstStyle/>
                    <a:p>
                      <a:pPr indent="0" algn="just">
                        <a:lnSpc>
                          <a:spcPts val="2000"/>
                        </a:lnSpc>
                        <a:spcAft>
                          <a:spcPts val="0"/>
                        </a:spcAft>
                      </a:pPr>
                      <a:r>
                        <a:rPr lang="zh-CN" sz="1600" kern="100">
                          <a:effectLst/>
                        </a:rPr>
                        <a:t>不能再启动</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5255" marR="55255" marT="27628" marB="27628" anchor="ctr"/>
                </a:tc>
              </a:tr>
              <a:tr h="400599">
                <a:tc>
                  <a:txBody>
                    <a:bodyPr/>
                    <a:lstStyle/>
                    <a:p>
                      <a:pPr indent="127000" algn="ctr">
                        <a:lnSpc>
                          <a:spcPts val="1500"/>
                        </a:lnSpc>
                        <a:spcAft>
                          <a:spcPts val="0"/>
                        </a:spcAft>
                      </a:pPr>
                      <a:r>
                        <a:rPr lang="en-US" sz="1600" kern="100">
                          <a:effectLst/>
                        </a:rPr>
                        <a:t>Pr.58</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5255" marR="55255" marT="27628" marB="27628" anchor="ctr"/>
                </a:tc>
                <a:tc>
                  <a:txBody>
                    <a:bodyPr/>
                    <a:lstStyle/>
                    <a:p>
                      <a:pPr indent="127000" algn="ctr">
                        <a:lnSpc>
                          <a:spcPts val="1500"/>
                        </a:lnSpc>
                        <a:spcAft>
                          <a:spcPts val="0"/>
                        </a:spcAft>
                      </a:pPr>
                      <a:r>
                        <a:rPr lang="zh-CN" sz="1600" kern="100">
                          <a:effectLst/>
                        </a:rPr>
                        <a:t>再启动电压上升时间</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5255" marR="55255" marT="27628" marB="27628" anchor="ctr"/>
                </a:tc>
                <a:tc>
                  <a:txBody>
                    <a:bodyPr/>
                    <a:lstStyle/>
                    <a:p>
                      <a:pPr indent="127000" algn="ctr">
                        <a:lnSpc>
                          <a:spcPts val="1500"/>
                        </a:lnSpc>
                        <a:spcAft>
                          <a:spcPts val="0"/>
                        </a:spcAft>
                      </a:pPr>
                      <a:r>
                        <a:rPr lang="en-US" sz="1600" kern="100" dirty="0">
                          <a:effectLst/>
                        </a:rPr>
                        <a:t>0</a:t>
                      </a:r>
                      <a:r>
                        <a:rPr lang="zh-CN" sz="1600" kern="100" dirty="0">
                          <a:effectLst/>
                        </a:rPr>
                        <a:t>～</a:t>
                      </a:r>
                      <a:r>
                        <a:rPr lang="en-US" sz="1600" kern="100" dirty="0">
                          <a:effectLst/>
                        </a:rPr>
                        <a:t>60</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5255" marR="55255" marT="27628" marB="27628" anchor="ctr"/>
                </a:tc>
                <a:tc>
                  <a:txBody>
                    <a:bodyPr/>
                    <a:lstStyle/>
                    <a:p>
                      <a:pPr indent="0" algn="just">
                        <a:lnSpc>
                          <a:spcPts val="2000"/>
                        </a:lnSpc>
                        <a:spcAft>
                          <a:spcPts val="0"/>
                        </a:spcAft>
                      </a:pPr>
                      <a:r>
                        <a:rPr lang="zh-CN" sz="1600" kern="100" dirty="0">
                          <a:effectLst/>
                        </a:rPr>
                        <a:t>通常设定为出厂值（</a:t>
                      </a:r>
                      <a:r>
                        <a:rPr lang="en-US" sz="1600" kern="100" dirty="0">
                          <a:effectLst/>
                        </a:rPr>
                        <a:t>1.0s</a:t>
                      </a:r>
                      <a:r>
                        <a:rPr lang="zh-CN" sz="1600" kern="100" dirty="0">
                          <a:effectLst/>
                        </a:rPr>
                        <a:t>），也可根据负荷的转动惯量和转矩来设定。</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5255" marR="55255" marT="27628" marB="27628" anchor="ctr"/>
                </a:tc>
              </a:tr>
              <a:tr h="400599">
                <a:tc>
                  <a:txBody>
                    <a:bodyPr/>
                    <a:lstStyle/>
                    <a:p>
                      <a:pPr indent="127000" algn="ctr">
                        <a:lnSpc>
                          <a:spcPts val="1500"/>
                        </a:lnSpc>
                        <a:spcAft>
                          <a:spcPts val="0"/>
                        </a:spcAft>
                      </a:pPr>
                      <a:r>
                        <a:rPr lang="en-US" sz="1600" kern="100">
                          <a:effectLst/>
                        </a:rPr>
                        <a:t>Pr.185</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5255" marR="55255" marT="27628" marB="27628" anchor="ctr"/>
                </a:tc>
                <a:tc>
                  <a:txBody>
                    <a:bodyPr/>
                    <a:lstStyle/>
                    <a:p>
                      <a:pPr indent="127000" algn="ctr">
                        <a:lnSpc>
                          <a:spcPts val="1500"/>
                        </a:lnSpc>
                        <a:spcAft>
                          <a:spcPts val="0"/>
                        </a:spcAft>
                      </a:pPr>
                      <a:r>
                        <a:rPr lang="en-US" sz="1600" kern="100">
                          <a:effectLst/>
                        </a:rPr>
                        <a:t>JOG</a:t>
                      </a:r>
                      <a:r>
                        <a:rPr lang="zh-CN" sz="1600" kern="100">
                          <a:effectLst/>
                        </a:rPr>
                        <a:t>端子功能选择</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5255" marR="55255" marT="27628" marB="27628" anchor="ctr"/>
                </a:tc>
                <a:tc>
                  <a:txBody>
                    <a:bodyPr/>
                    <a:lstStyle/>
                    <a:p>
                      <a:pPr indent="127000" algn="ctr">
                        <a:lnSpc>
                          <a:spcPts val="1500"/>
                        </a:lnSpc>
                        <a:spcAft>
                          <a:spcPts val="0"/>
                        </a:spcAft>
                      </a:pPr>
                      <a:r>
                        <a:rPr lang="en-US" sz="1600" kern="100">
                          <a:effectLst/>
                        </a:rPr>
                        <a:t>7</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5255" marR="55255" marT="27628" marB="27628" anchor="ctr"/>
                </a:tc>
                <a:tc>
                  <a:txBody>
                    <a:bodyPr/>
                    <a:lstStyle/>
                    <a:p>
                      <a:pPr indent="0" algn="just">
                        <a:lnSpc>
                          <a:spcPts val="2000"/>
                        </a:lnSpc>
                        <a:spcAft>
                          <a:spcPts val="0"/>
                        </a:spcAft>
                      </a:pPr>
                      <a:r>
                        <a:rPr lang="en-US" sz="1600" kern="100" dirty="0">
                          <a:effectLst/>
                        </a:rPr>
                        <a:t>JOG</a:t>
                      </a:r>
                      <a:r>
                        <a:rPr lang="zh-CN" sz="1600" kern="100" dirty="0">
                          <a:effectLst/>
                        </a:rPr>
                        <a:t>端子定义为</a:t>
                      </a:r>
                      <a:r>
                        <a:rPr lang="en-US" sz="1600" kern="100" dirty="0">
                          <a:effectLst/>
                        </a:rPr>
                        <a:t>OH</a:t>
                      </a:r>
                      <a:r>
                        <a:rPr lang="zh-CN" sz="1600" kern="100" dirty="0">
                          <a:effectLst/>
                        </a:rPr>
                        <a:t>信号，即外部热继电器动作时系统停止运行。</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5255" marR="55255" marT="27628" marB="27628" anchor="ctr"/>
                </a:tc>
              </a:tr>
              <a:tr h="745944">
                <a:tc>
                  <a:txBody>
                    <a:bodyPr/>
                    <a:lstStyle/>
                    <a:p>
                      <a:pPr indent="127000" algn="ctr" eaLnBrk="0" fontAlgn="base" hangingPunct="0">
                        <a:lnSpc>
                          <a:spcPts val="1500"/>
                        </a:lnSpc>
                        <a:spcAft>
                          <a:spcPts val="0"/>
                        </a:spcAft>
                      </a:pPr>
                      <a:r>
                        <a:rPr lang="en-US" sz="1600" kern="1200">
                          <a:effectLst/>
                        </a:rPr>
                        <a:t>Pr.186</a:t>
                      </a:r>
                      <a:endParaRPr lang="zh-CN" sz="1600" kern="100">
                        <a:effectLst/>
                        <a:latin typeface="Calibri" panose="020F0502020204030204" pitchFamily="34" charset="0"/>
                        <a:ea typeface="宋体" panose="02010600030101010101" pitchFamily="2" charset="-122"/>
                        <a:cs typeface="宋体" panose="02010600030101010101" pitchFamily="2" charset="-122"/>
                      </a:endParaRPr>
                    </a:p>
                  </a:txBody>
                  <a:tcPr marL="55255" marR="55255" marT="27628" marB="27628" anchor="ctr"/>
                </a:tc>
                <a:tc>
                  <a:txBody>
                    <a:bodyPr/>
                    <a:lstStyle/>
                    <a:p>
                      <a:pPr indent="127000" algn="ctr" eaLnBrk="0" fontAlgn="base" hangingPunct="0">
                        <a:lnSpc>
                          <a:spcPts val="1500"/>
                        </a:lnSpc>
                        <a:spcAft>
                          <a:spcPts val="0"/>
                        </a:spcAft>
                      </a:pPr>
                      <a:r>
                        <a:rPr lang="en-US" sz="1600" kern="1200">
                          <a:effectLst/>
                        </a:rPr>
                        <a:t>CS</a:t>
                      </a:r>
                      <a:r>
                        <a:rPr lang="zh-CN" sz="1600" kern="1200">
                          <a:effectLst/>
                        </a:rPr>
                        <a:t>端子功能选择</a:t>
                      </a:r>
                      <a:endParaRPr lang="zh-CN" sz="1600" kern="100">
                        <a:effectLst/>
                        <a:latin typeface="Calibri" panose="020F0502020204030204" pitchFamily="34" charset="0"/>
                        <a:ea typeface="宋体" panose="02010600030101010101" pitchFamily="2" charset="-122"/>
                        <a:cs typeface="宋体" panose="02010600030101010101" pitchFamily="2" charset="-122"/>
                      </a:endParaRPr>
                    </a:p>
                  </a:txBody>
                  <a:tcPr marL="55255" marR="55255" marT="27628" marB="27628" anchor="ctr"/>
                </a:tc>
                <a:tc>
                  <a:txBody>
                    <a:bodyPr/>
                    <a:lstStyle/>
                    <a:p>
                      <a:pPr indent="127000" algn="ctr" eaLnBrk="0" fontAlgn="base" hangingPunct="0">
                        <a:lnSpc>
                          <a:spcPts val="1500"/>
                        </a:lnSpc>
                        <a:spcAft>
                          <a:spcPts val="0"/>
                        </a:spcAft>
                      </a:pPr>
                      <a:r>
                        <a:rPr lang="en-US" sz="1600" kern="1200">
                          <a:effectLst/>
                        </a:rPr>
                        <a:t>6</a:t>
                      </a:r>
                      <a:endParaRPr lang="zh-CN" sz="1600" kern="100">
                        <a:effectLst/>
                        <a:latin typeface="Calibri" panose="020F0502020204030204" pitchFamily="34" charset="0"/>
                        <a:ea typeface="宋体" panose="02010600030101010101" pitchFamily="2" charset="-122"/>
                        <a:cs typeface="宋体" panose="02010600030101010101" pitchFamily="2" charset="-122"/>
                      </a:endParaRPr>
                    </a:p>
                  </a:txBody>
                  <a:tcPr marL="55255" marR="55255" marT="27628" marB="27628" anchor="ctr"/>
                </a:tc>
                <a:tc>
                  <a:txBody>
                    <a:bodyPr/>
                    <a:lstStyle/>
                    <a:p>
                      <a:pPr indent="0" algn="just" eaLnBrk="0" fontAlgn="base" hangingPunct="0">
                        <a:lnSpc>
                          <a:spcPts val="2000"/>
                        </a:lnSpc>
                        <a:spcAft>
                          <a:spcPts val="0"/>
                        </a:spcAft>
                      </a:pPr>
                      <a:r>
                        <a:rPr lang="en-US" sz="1600" kern="1200" dirty="0">
                          <a:effectLst/>
                        </a:rPr>
                        <a:t>CS</a:t>
                      </a:r>
                      <a:r>
                        <a:rPr lang="zh-CN" sz="1600" kern="1200" dirty="0">
                          <a:effectLst/>
                        </a:rPr>
                        <a:t>端子定义为瞬时掉电自动再启动选择，即该信号闭合时变频运行（即</a:t>
                      </a:r>
                      <a:r>
                        <a:rPr lang="en-US" sz="1600" kern="1200" dirty="0">
                          <a:effectLst/>
                        </a:rPr>
                        <a:t>KM2</a:t>
                      </a:r>
                      <a:r>
                        <a:rPr lang="zh-CN" sz="1600" kern="1200" dirty="0">
                          <a:effectLst/>
                        </a:rPr>
                        <a:t>断开，</a:t>
                      </a:r>
                      <a:r>
                        <a:rPr lang="en-US" sz="1600" kern="1200" dirty="0">
                          <a:effectLst/>
                        </a:rPr>
                        <a:t>KM3</a:t>
                      </a:r>
                      <a:r>
                        <a:rPr lang="zh-CN" sz="1600" kern="1200" dirty="0">
                          <a:effectLst/>
                        </a:rPr>
                        <a:t>闭合），该信号断开时工频运行（即</a:t>
                      </a:r>
                      <a:r>
                        <a:rPr lang="en-US" sz="1600" kern="1200" dirty="0">
                          <a:effectLst/>
                        </a:rPr>
                        <a:t>KM3</a:t>
                      </a:r>
                      <a:r>
                        <a:rPr lang="zh-CN" sz="1600" kern="1200" dirty="0">
                          <a:effectLst/>
                        </a:rPr>
                        <a:t>断开，</a:t>
                      </a:r>
                      <a:r>
                        <a:rPr lang="en-US" sz="1600" kern="1200" dirty="0">
                          <a:effectLst/>
                        </a:rPr>
                        <a:t>KM2</a:t>
                      </a:r>
                      <a:r>
                        <a:rPr lang="zh-CN" sz="1600" kern="1200" dirty="0">
                          <a:effectLst/>
                        </a:rPr>
                        <a:t>闭合）</a:t>
                      </a:r>
                      <a:endParaRPr lang="zh-CN" sz="1600" kern="100" dirty="0">
                        <a:effectLst/>
                        <a:latin typeface="Calibri" panose="020F0502020204030204" pitchFamily="34" charset="0"/>
                        <a:ea typeface="宋体" panose="02010600030101010101" pitchFamily="2" charset="-122"/>
                        <a:cs typeface="宋体" panose="02010600030101010101" pitchFamily="2" charset="-122"/>
                      </a:endParaRPr>
                    </a:p>
                  </a:txBody>
                  <a:tcPr marL="55255" marR="55255" marT="27628" marB="27628" anchor="ctr"/>
                </a:tc>
              </a:tr>
              <a:tr h="400599">
                <a:tc>
                  <a:txBody>
                    <a:bodyPr/>
                    <a:lstStyle/>
                    <a:p>
                      <a:pPr indent="127000" algn="ctr" eaLnBrk="0" fontAlgn="base" hangingPunct="0">
                        <a:lnSpc>
                          <a:spcPts val="1500"/>
                        </a:lnSpc>
                        <a:spcAft>
                          <a:spcPts val="0"/>
                        </a:spcAft>
                      </a:pPr>
                      <a:r>
                        <a:rPr lang="en-US" sz="1600" kern="1200">
                          <a:effectLst/>
                        </a:rPr>
                        <a:t>Pr.192</a:t>
                      </a:r>
                      <a:endParaRPr lang="zh-CN" sz="1600" kern="100">
                        <a:effectLst/>
                        <a:latin typeface="Calibri" panose="020F0502020204030204" pitchFamily="34" charset="0"/>
                        <a:ea typeface="宋体" panose="02010600030101010101" pitchFamily="2" charset="-122"/>
                        <a:cs typeface="宋体" panose="02010600030101010101" pitchFamily="2" charset="-122"/>
                      </a:endParaRPr>
                    </a:p>
                  </a:txBody>
                  <a:tcPr marL="55255" marR="55255" marT="27628" marB="27628" anchor="ctr"/>
                </a:tc>
                <a:tc>
                  <a:txBody>
                    <a:bodyPr/>
                    <a:lstStyle/>
                    <a:p>
                      <a:pPr indent="127000" algn="ctr" eaLnBrk="0" fontAlgn="base" hangingPunct="0">
                        <a:lnSpc>
                          <a:spcPts val="1500"/>
                        </a:lnSpc>
                        <a:spcAft>
                          <a:spcPts val="0"/>
                        </a:spcAft>
                      </a:pPr>
                      <a:r>
                        <a:rPr lang="en-US" sz="1600" kern="1200">
                          <a:effectLst/>
                        </a:rPr>
                        <a:t>IPF</a:t>
                      </a:r>
                      <a:r>
                        <a:rPr lang="zh-CN" sz="1600" kern="1200">
                          <a:effectLst/>
                        </a:rPr>
                        <a:t>端子功能选择</a:t>
                      </a:r>
                      <a:endParaRPr lang="zh-CN" sz="1600" kern="100">
                        <a:effectLst/>
                        <a:latin typeface="Calibri" panose="020F0502020204030204" pitchFamily="34" charset="0"/>
                        <a:ea typeface="宋体" panose="02010600030101010101" pitchFamily="2" charset="-122"/>
                        <a:cs typeface="宋体" panose="02010600030101010101" pitchFamily="2" charset="-122"/>
                      </a:endParaRPr>
                    </a:p>
                  </a:txBody>
                  <a:tcPr marL="55255" marR="55255" marT="27628" marB="27628" anchor="ctr"/>
                </a:tc>
                <a:tc>
                  <a:txBody>
                    <a:bodyPr/>
                    <a:lstStyle/>
                    <a:p>
                      <a:pPr indent="127000" algn="ctr" eaLnBrk="0" fontAlgn="base" hangingPunct="0">
                        <a:lnSpc>
                          <a:spcPts val="1500"/>
                        </a:lnSpc>
                        <a:spcAft>
                          <a:spcPts val="0"/>
                        </a:spcAft>
                      </a:pPr>
                      <a:r>
                        <a:rPr lang="en-US" sz="1600" kern="1200">
                          <a:effectLst/>
                        </a:rPr>
                        <a:t>17</a:t>
                      </a:r>
                      <a:endParaRPr lang="zh-CN" sz="1600" kern="100">
                        <a:effectLst/>
                        <a:latin typeface="Calibri" panose="020F0502020204030204" pitchFamily="34" charset="0"/>
                        <a:ea typeface="宋体" panose="02010600030101010101" pitchFamily="2" charset="-122"/>
                        <a:cs typeface="宋体" panose="02010600030101010101" pitchFamily="2" charset="-122"/>
                      </a:endParaRPr>
                    </a:p>
                  </a:txBody>
                  <a:tcPr marL="55255" marR="55255" marT="27628" marB="27628" anchor="ctr"/>
                </a:tc>
                <a:tc>
                  <a:txBody>
                    <a:bodyPr/>
                    <a:lstStyle/>
                    <a:p>
                      <a:pPr indent="0" algn="just" eaLnBrk="0" fontAlgn="base" hangingPunct="0">
                        <a:lnSpc>
                          <a:spcPts val="2000"/>
                        </a:lnSpc>
                        <a:spcAft>
                          <a:spcPts val="0"/>
                        </a:spcAft>
                      </a:pPr>
                      <a:r>
                        <a:rPr lang="en-US" sz="1600" kern="1200" dirty="0">
                          <a:effectLst/>
                        </a:rPr>
                        <a:t>IPF</a:t>
                      </a:r>
                      <a:r>
                        <a:rPr lang="zh-CN" sz="1600" kern="1200" dirty="0">
                          <a:effectLst/>
                        </a:rPr>
                        <a:t>端子定义为变频</a:t>
                      </a:r>
                      <a:r>
                        <a:rPr lang="en-US" sz="1600" kern="1200" dirty="0">
                          <a:effectLst/>
                        </a:rPr>
                        <a:t>-</a:t>
                      </a:r>
                      <a:r>
                        <a:rPr lang="zh-CN" sz="1600" kern="1200" dirty="0">
                          <a:effectLst/>
                        </a:rPr>
                        <a:t>工频切换控制时的输出信号（</a:t>
                      </a:r>
                      <a:r>
                        <a:rPr lang="en-US" sz="1600" kern="1200" dirty="0">
                          <a:effectLst/>
                        </a:rPr>
                        <a:t>KM1</a:t>
                      </a:r>
                      <a:r>
                        <a:rPr lang="zh-CN" sz="1600" kern="1200" dirty="0">
                          <a:effectLst/>
                        </a:rPr>
                        <a:t>）</a:t>
                      </a:r>
                      <a:endParaRPr lang="zh-CN" sz="1600" kern="100" dirty="0">
                        <a:effectLst/>
                        <a:latin typeface="Calibri" panose="020F0502020204030204" pitchFamily="34" charset="0"/>
                        <a:ea typeface="宋体" panose="02010600030101010101" pitchFamily="2" charset="-122"/>
                        <a:cs typeface="宋体" panose="02010600030101010101" pitchFamily="2" charset="-122"/>
                      </a:endParaRPr>
                    </a:p>
                  </a:txBody>
                  <a:tcPr marL="55255" marR="55255" marT="27628" marB="27628" anchor="ctr"/>
                </a:tc>
              </a:tr>
              <a:tr h="400599">
                <a:tc>
                  <a:txBody>
                    <a:bodyPr/>
                    <a:lstStyle/>
                    <a:p>
                      <a:pPr indent="127000" algn="ctr" eaLnBrk="0" fontAlgn="base" hangingPunct="0">
                        <a:lnSpc>
                          <a:spcPts val="1500"/>
                        </a:lnSpc>
                        <a:spcAft>
                          <a:spcPts val="0"/>
                        </a:spcAft>
                      </a:pPr>
                      <a:r>
                        <a:rPr lang="en-US" sz="1600" kern="1200">
                          <a:effectLst/>
                        </a:rPr>
                        <a:t>Pr.193</a:t>
                      </a:r>
                      <a:endParaRPr lang="zh-CN" sz="1600" kern="100">
                        <a:effectLst/>
                        <a:latin typeface="Calibri" panose="020F0502020204030204" pitchFamily="34" charset="0"/>
                        <a:ea typeface="宋体" panose="02010600030101010101" pitchFamily="2" charset="-122"/>
                        <a:cs typeface="宋体" panose="02010600030101010101" pitchFamily="2" charset="-122"/>
                      </a:endParaRPr>
                    </a:p>
                  </a:txBody>
                  <a:tcPr marL="55255" marR="55255" marT="27628" marB="27628" anchor="ctr"/>
                </a:tc>
                <a:tc>
                  <a:txBody>
                    <a:bodyPr/>
                    <a:lstStyle/>
                    <a:p>
                      <a:pPr indent="127000" algn="ctr" eaLnBrk="0" fontAlgn="base" hangingPunct="0">
                        <a:lnSpc>
                          <a:spcPts val="1500"/>
                        </a:lnSpc>
                        <a:spcAft>
                          <a:spcPts val="0"/>
                        </a:spcAft>
                      </a:pPr>
                      <a:r>
                        <a:rPr lang="en-US" sz="1600" kern="1200">
                          <a:effectLst/>
                        </a:rPr>
                        <a:t>OL</a:t>
                      </a:r>
                      <a:r>
                        <a:rPr lang="zh-CN" sz="1600" kern="1200">
                          <a:effectLst/>
                        </a:rPr>
                        <a:t>端子功能选择</a:t>
                      </a:r>
                      <a:endParaRPr lang="zh-CN" sz="1600" kern="100">
                        <a:effectLst/>
                        <a:latin typeface="Calibri" panose="020F0502020204030204" pitchFamily="34" charset="0"/>
                        <a:ea typeface="宋体" panose="02010600030101010101" pitchFamily="2" charset="-122"/>
                        <a:cs typeface="宋体" panose="02010600030101010101" pitchFamily="2" charset="-122"/>
                      </a:endParaRPr>
                    </a:p>
                  </a:txBody>
                  <a:tcPr marL="55255" marR="55255" marT="27628" marB="27628" anchor="ctr"/>
                </a:tc>
                <a:tc>
                  <a:txBody>
                    <a:bodyPr/>
                    <a:lstStyle/>
                    <a:p>
                      <a:pPr indent="127000" algn="ctr" eaLnBrk="0" fontAlgn="base" hangingPunct="0">
                        <a:lnSpc>
                          <a:spcPts val="1500"/>
                        </a:lnSpc>
                        <a:spcAft>
                          <a:spcPts val="0"/>
                        </a:spcAft>
                      </a:pPr>
                      <a:r>
                        <a:rPr lang="en-US" sz="1600" kern="1200">
                          <a:effectLst/>
                        </a:rPr>
                        <a:t>18</a:t>
                      </a:r>
                      <a:endParaRPr lang="zh-CN" sz="1600" kern="100">
                        <a:effectLst/>
                        <a:latin typeface="Calibri" panose="020F0502020204030204" pitchFamily="34" charset="0"/>
                        <a:ea typeface="宋体" panose="02010600030101010101" pitchFamily="2" charset="-122"/>
                        <a:cs typeface="宋体" panose="02010600030101010101" pitchFamily="2" charset="-122"/>
                      </a:endParaRPr>
                    </a:p>
                  </a:txBody>
                  <a:tcPr marL="55255" marR="55255" marT="27628" marB="27628" anchor="ctr"/>
                </a:tc>
                <a:tc>
                  <a:txBody>
                    <a:bodyPr/>
                    <a:lstStyle/>
                    <a:p>
                      <a:pPr indent="0" algn="just" eaLnBrk="0" fontAlgn="base" hangingPunct="0">
                        <a:lnSpc>
                          <a:spcPts val="2000"/>
                        </a:lnSpc>
                        <a:spcAft>
                          <a:spcPts val="0"/>
                        </a:spcAft>
                      </a:pPr>
                      <a:r>
                        <a:rPr lang="en-US" sz="1600" kern="1200" dirty="0">
                          <a:effectLst/>
                        </a:rPr>
                        <a:t>OL</a:t>
                      </a:r>
                      <a:r>
                        <a:rPr lang="zh-CN" sz="1600" kern="1200" dirty="0">
                          <a:effectLst/>
                        </a:rPr>
                        <a:t>端子定义为变频</a:t>
                      </a:r>
                      <a:r>
                        <a:rPr lang="en-US" sz="1600" kern="1200" dirty="0">
                          <a:effectLst/>
                        </a:rPr>
                        <a:t>-</a:t>
                      </a:r>
                      <a:r>
                        <a:rPr lang="zh-CN" sz="1600" kern="1200" dirty="0">
                          <a:effectLst/>
                        </a:rPr>
                        <a:t>工频切换控制时的输出信号（</a:t>
                      </a:r>
                      <a:r>
                        <a:rPr lang="en-US" sz="1600" kern="1200" dirty="0">
                          <a:effectLst/>
                        </a:rPr>
                        <a:t>KM2</a:t>
                      </a:r>
                      <a:r>
                        <a:rPr lang="zh-CN" sz="1600" kern="1200" dirty="0">
                          <a:effectLst/>
                        </a:rPr>
                        <a:t>）</a:t>
                      </a:r>
                      <a:endParaRPr lang="zh-CN" sz="1600" kern="100" dirty="0">
                        <a:effectLst/>
                        <a:latin typeface="Calibri" panose="020F0502020204030204" pitchFamily="34" charset="0"/>
                        <a:ea typeface="宋体" panose="02010600030101010101" pitchFamily="2" charset="-122"/>
                        <a:cs typeface="宋体" panose="02010600030101010101" pitchFamily="2" charset="-122"/>
                      </a:endParaRPr>
                    </a:p>
                  </a:txBody>
                  <a:tcPr marL="55255" marR="55255" marT="27628" marB="27628" anchor="ctr"/>
                </a:tc>
              </a:tr>
              <a:tr h="400599">
                <a:tc>
                  <a:txBody>
                    <a:bodyPr/>
                    <a:lstStyle/>
                    <a:p>
                      <a:pPr indent="127000" algn="ctr" eaLnBrk="0" fontAlgn="base" hangingPunct="0">
                        <a:lnSpc>
                          <a:spcPts val="1500"/>
                        </a:lnSpc>
                        <a:spcAft>
                          <a:spcPts val="0"/>
                        </a:spcAft>
                      </a:pPr>
                      <a:r>
                        <a:rPr lang="en-US" sz="1600" kern="1200">
                          <a:effectLst/>
                        </a:rPr>
                        <a:t>Pr.194</a:t>
                      </a:r>
                      <a:endParaRPr lang="zh-CN" sz="1600" kern="100">
                        <a:effectLst/>
                        <a:latin typeface="Calibri" panose="020F0502020204030204" pitchFamily="34" charset="0"/>
                        <a:ea typeface="宋体" panose="02010600030101010101" pitchFamily="2" charset="-122"/>
                        <a:cs typeface="宋体" panose="02010600030101010101" pitchFamily="2" charset="-122"/>
                      </a:endParaRPr>
                    </a:p>
                  </a:txBody>
                  <a:tcPr marL="55255" marR="55255" marT="27628" marB="27628" anchor="ctr"/>
                </a:tc>
                <a:tc>
                  <a:txBody>
                    <a:bodyPr/>
                    <a:lstStyle/>
                    <a:p>
                      <a:pPr indent="127000" algn="ctr" eaLnBrk="0" fontAlgn="base" hangingPunct="0">
                        <a:lnSpc>
                          <a:spcPts val="1500"/>
                        </a:lnSpc>
                        <a:spcAft>
                          <a:spcPts val="0"/>
                        </a:spcAft>
                      </a:pPr>
                      <a:r>
                        <a:rPr lang="en-US" sz="1600" kern="1200">
                          <a:effectLst/>
                        </a:rPr>
                        <a:t>FU</a:t>
                      </a:r>
                      <a:r>
                        <a:rPr lang="zh-CN" sz="1600" kern="1200">
                          <a:effectLst/>
                        </a:rPr>
                        <a:t>端子功能选择</a:t>
                      </a:r>
                      <a:endParaRPr lang="zh-CN" sz="1600" kern="100">
                        <a:effectLst/>
                        <a:latin typeface="Calibri" panose="020F0502020204030204" pitchFamily="34" charset="0"/>
                        <a:ea typeface="宋体" panose="02010600030101010101" pitchFamily="2" charset="-122"/>
                        <a:cs typeface="宋体" panose="02010600030101010101" pitchFamily="2" charset="-122"/>
                      </a:endParaRPr>
                    </a:p>
                  </a:txBody>
                  <a:tcPr marL="55255" marR="55255" marT="27628" marB="27628" anchor="ctr"/>
                </a:tc>
                <a:tc>
                  <a:txBody>
                    <a:bodyPr/>
                    <a:lstStyle/>
                    <a:p>
                      <a:pPr indent="127000" algn="ctr" eaLnBrk="0" fontAlgn="base" hangingPunct="0">
                        <a:lnSpc>
                          <a:spcPts val="1500"/>
                        </a:lnSpc>
                        <a:spcAft>
                          <a:spcPts val="0"/>
                        </a:spcAft>
                      </a:pPr>
                      <a:r>
                        <a:rPr lang="en-US" sz="1600" kern="1200">
                          <a:effectLst/>
                        </a:rPr>
                        <a:t>19</a:t>
                      </a:r>
                      <a:endParaRPr lang="zh-CN" sz="1600" kern="100">
                        <a:effectLst/>
                        <a:latin typeface="Calibri" panose="020F0502020204030204" pitchFamily="34" charset="0"/>
                        <a:ea typeface="宋体" panose="02010600030101010101" pitchFamily="2" charset="-122"/>
                        <a:cs typeface="宋体" panose="02010600030101010101" pitchFamily="2" charset="-122"/>
                      </a:endParaRPr>
                    </a:p>
                  </a:txBody>
                  <a:tcPr marL="55255" marR="55255" marT="27628" marB="27628" anchor="ctr"/>
                </a:tc>
                <a:tc>
                  <a:txBody>
                    <a:bodyPr/>
                    <a:lstStyle/>
                    <a:p>
                      <a:pPr indent="0" algn="just" eaLnBrk="0" fontAlgn="base" hangingPunct="0">
                        <a:lnSpc>
                          <a:spcPts val="2000"/>
                        </a:lnSpc>
                        <a:spcAft>
                          <a:spcPts val="0"/>
                        </a:spcAft>
                      </a:pPr>
                      <a:r>
                        <a:rPr lang="en-US" sz="1600" kern="1200" dirty="0">
                          <a:effectLst/>
                        </a:rPr>
                        <a:t>FU</a:t>
                      </a:r>
                      <a:r>
                        <a:rPr lang="zh-CN" sz="1600" kern="1200" dirty="0">
                          <a:effectLst/>
                        </a:rPr>
                        <a:t>端子定义为变频</a:t>
                      </a:r>
                      <a:r>
                        <a:rPr lang="en-US" sz="1600" kern="1200" dirty="0">
                          <a:effectLst/>
                        </a:rPr>
                        <a:t>-</a:t>
                      </a:r>
                      <a:r>
                        <a:rPr lang="zh-CN" sz="1600" kern="1200" dirty="0">
                          <a:effectLst/>
                        </a:rPr>
                        <a:t>工频切换控制时的输出信号（</a:t>
                      </a:r>
                      <a:r>
                        <a:rPr lang="en-US" sz="1600" kern="1200" dirty="0">
                          <a:effectLst/>
                        </a:rPr>
                        <a:t>KM3</a:t>
                      </a:r>
                      <a:r>
                        <a:rPr lang="zh-CN" sz="1600" kern="1200" dirty="0">
                          <a:effectLst/>
                        </a:rPr>
                        <a:t>）</a:t>
                      </a:r>
                      <a:endParaRPr lang="zh-CN" sz="1600" kern="100" dirty="0">
                        <a:effectLst/>
                        <a:latin typeface="Calibri" panose="020F0502020204030204" pitchFamily="34" charset="0"/>
                        <a:ea typeface="宋体" panose="02010600030101010101" pitchFamily="2" charset="-122"/>
                        <a:cs typeface="宋体" panose="02010600030101010101" pitchFamily="2" charset="-122"/>
                      </a:endParaRPr>
                    </a:p>
                  </a:txBody>
                  <a:tcPr marL="55255" marR="55255" marT="27628" marB="27628" anchor="ctr"/>
                </a:tc>
              </a:tr>
              <a:tr h="400599">
                <a:tc>
                  <a:txBody>
                    <a:bodyPr/>
                    <a:lstStyle/>
                    <a:p>
                      <a:pPr indent="127000" algn="ctr" eaLnBrk="0" fontAlgn="base" hangingPunct="0">
                        <a:lnSpc>
                          <a:spcPts val="1500"/>
                        </a:lnSpc>
                        <a:spcAft>
                          <a:spcPts val="0"/>
                        </a:spcAft>
                      </a:pPr>
                      <a:r>
                        <a:rPr lang="en-US" sz="1600" kern="1200">
                          <a:effectLst/>
                        </a:rPr>
                        <a:t>Pr.79</a:t>
                      </a:r>
                      <a:endParaRPr lang="zh-CN" sz="1600" kern="100">
                        <a:effectLst/>
                        <a:latin typeface="Calibri" panose="020F0502020204030204" pitchFamily="34" charset="0"/>
                        <a:ea typeface="宋体" panose="02010600030101010101" pitchFamily="2" charset="-122"/>
                        <a:cs typeface="宋体" panose="02010600030101010101" pitchFamily="2" charset="-122"/>
                      </a:endParaRPr>
                    </a:p>
                  </a:txBody>
                  <a:tcPr marL="55255" marR="55255" marT="27628" marB="27628" anchor="ctr"/>
                </a:tc>
                <a:tc>
                  <a:txBody>
                    <a:bodyPr/>
                    <a:lstStyle/>
                    <a:p>
                      <a:pPr indent="127000" algn="ctr" eaLnBrk="0" fontAlgn="base" hangingPunct="0">
                        <a:lnSpc>
                          <a:spcPts val="1500"/>
                        </a:lnSpc>
                        <a:spcAft>
                          <a:spcPts val="0"/>
                        </a:spcAft>
                      </a:pPr>
                      <a:r>
                        <a:rPr lang="zh-CN" sz="1600" kern="1200">
                          <a:effectLst/>
                        </a:rPr>
                        <a:t>运行模式选择</a:t>
                      </a:r>
                      <a:endParaRPr lang="zh-CN" sz="1600" kern="100">
                        <a:effectLst/>
                        <a:latin typeface="Calibri" panose="020F0502020204030204" pitchFamily="34" charset="0"/>
                        <a:ea typeface="宋体" panose="02010600030101010101" pitchFamily="2" charset="-122"/>
                        <a:cs typeface="宋体" panose="02010600030101010101" pitchFamily="2" charset="-122"/>
                      </a:endParaRPr>
                    </a:p>
                  </a:txBody>
                  <a:tcPr marL="55255" marR="55255" marT="27628" marB="27628" anchor="ctr"/>
                </a:tc>
                <a:tc>
                  <a:txBody>
                    <a:bodyPr/>
                    <a:lstStyle/>
                    <a:p>
                      <a:pPr indent="127000" algn="ctr" eaLnBrk="0" fontAlgn="base" hangingPunct="0">
                        <a:lnSpc>
                          <a:spcPts val="1500"/>
                        </a:lnSpc>
                        <a:spcAft>
                          <a:spcPts val="0"/>
                        </a:spcAft>
                      </a:pPr>
                      <a:r>
                        <a:rPr lang="en-US" sz="1600" kern="1200">
                          <a:effectLst/>
                        </a:rPr>
                        <a:t>2</a:t>
                      </a:r>
                      <a:endParaRPr lang="zh-CN" sz="1600" kern="100">
                        <a:effectLst/>
                        <a:latin typeface="Calibri" panose="020F0502020204030204" pitchFamily="34" charset="0"/>
                        <a:ea typeface="宋体" panose="02010600030101010101" pitchFamily="2" charset="-122"/>
                        <a:cs typeface="宋体" panose="02010600030101010101" pitchFamily="2" charset="-122"/>
                      </a:endParaRPr>
                    </a:p>
                  </a:txBody>
                  <a:tcPr marL="55255" marR="55255" marT="27628" marB="27628" anchor="ctr"/>
                </a:tc>
                <a:tc>
                  <a:txBody>
                    <a:bodyPr/>
                    <a:lstStyle/>
                    <a:p>
                      <a:pPr indent="0" algn="just" eaLnBrk="0" fontAlgn="base" hangingPunct="0">
                        <a:lnSpc>
                          <a:spcPts val="2000"/>
                        </a:lnSpc>
                        <a:spcAft>
                          <a:spcPts val="0"/>
                        </a:spcAft>
                      </a:pPr>
                      <a:r>
                        <a:rPr lang="zh-CN" sz="1600" kern="1200" dirty="0">
                          <a:effectLst/>
                        </a:rPr>
                        <a:t>外部运行模式，即变频器的频率和启动、停止均由外部信号控制</a:t>
                      </a:r>
                      <a:endParaRPr lang="zh-CN" sz="1600" kern="100" dirty="0">
                        <a:effectLst/>
                        <a:latin typeface="Calibri" panose="020F0502020204030204" pitchFamily="34" charset="0"/>
                        <a:ea typeface="宋体" panose="02010600030101010101" pitchFamily="2" charset="-122"/>
                        <a:cs typeface="宋体" panose="02010600030101010101" pitchFamily="2" charset="-122"/>
                      </a:endParaRPr>
                    </a:p>
                  </a:txBody>
                  <a:tcPr marL="55255" marR="55255" marT="27628" marB="27628" anchor="ctr"/>
                </a:tc>
              </a:tr>
            </a:tbl>
          </a:graphicData>
        </a:graphic>
      </p:graphicFrame>
      <p:sp>
        <p:nvSpPr>
          <p:cNvPr id="14" name="TextBox 8"/>
          <p:cNvSpPr txBox="1"/>
          <p:nvPr/>
        </p:nvSpPr>
        <p:spPr>
          <a:xfrm>
            <a:off x="943103" y="201315"/>
            <a:ext cx="4386241" cy="337185"/>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2.</a:t>
            </a:r>
            <a:r>
              <a:rPr lang="zh-CN" altLang="en-US" sz="1600" b="1" dirty="0" smtClean="0">
                <a:solidFill>
                  <a:schemeClr val="bg1"/>
                </a:solidFill>
                <a:latin typeface="微软雅黑" pitchFamily="34" charset="-122"/>
                <a:ea typeface="微软雅黑" pitchFamily="34" charset="-122"/>
              </a:rPr>
              <a:t>交流变频调速系统安装</a:t>
            </a:r>
            <a:endParaRPr sz="1600" b="1" dirty="0">
              <a:solidFill>
                <a:schemeClr val="bg1"/>
              </a:solidFill>
              <a:latin typeface="微软雅黑" pitchFamily="34" charset="-122"/>
              <a:ea typeface="微软雅黑" pitchFamily="34" charset="-122"/>
            </a:endParaRPr>
          </a:p>
        </p:txBody>
      </p:sp>
      <p:sp>
        <p:nvSpPr>
          <p:cNvPr id="15"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16"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18"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20"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实践技能</a:t>
            </a:r>
          </a:p>
        </p:txBody>
      </p:sp>
      <p:sp>
        <p:nvSpPr>
          <p:cNvPr id="21"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22"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Tree>
    <p:extLst>
      <p:ext uri="{BB962C8B-B14F-4D97-AF65-F5344CB8AC3E}">
        <p14:creationId xmlns:p14="http://schemas.microsoft.com/office/powerpoint/2010/main" val="2754946886"/>
      </p:ext>
    </p:extLst>
  </p:cSld>
  <p:clrMapOvr>
    <a:masterClrMapping/>
  </p:clrMapOvr>
  <p:transition>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9" name="文本框 18">
            <a:extLst>
              <a:ext uri="{FF2B5EF4-FFF2-40B4-BE49-F238E27FC236}">
                <a16:creationId xmlns:a16="http://schemas.microsoft.com/office/drawing/2014/main" xmlns="" id="{FFD6E78D-476D-4CB6-BB9D-57BDB852FA20}"/>
              </a:ext>
            </a:extLst>
          </p:cNvPr>
          <p:cNvSpPr txBox="1"/>
          <p:nvPr/>
        </p:nvSpPr>
        <p:spPr>
          <a:xfrm>
            <a:off x="525641" y="1012978"/>
            <a:ext cx="11050904" cy="1847814"/>
          </a:xfrm>
          <a:prstGeom prst="rect">
            <a:avLst/>
          </a:prstGeom>
          <a:noFill/>
        </p:spPr>
        <p:txBody>
          <a:bodyPr wrap="square">
            <a:spAutoFit/>
          </a:bodyPr>
          <a:lstStyle/>
          <a:p>
            <a:pPr indent="457200" algn="just">
              <a:lnSpc>
                <a:spcPct val="200000"/>
              </a:lnSpc>
              <a:spcBef>
                <a:spcPts val="1200"/>
              </a:spcBef>
              <a:spcAft>
                <a:spcPts val="1200"/>
              </a:spcAft>
            </a:pPr>
            <a:r>
              <a:rPr lang="en-US" altLang="zh-CN" sz="2000" kern="100" dirty="0" smtClean="0">
                <a:effectLst/>
                <a:latin typeface="Calibri" panose="020F0502020204030204" pitchFamily="34" charset="0"/>
                <a:ea typeface="宋体" panose="02010600030101010101" pitchFamily="2" charset="-122"/>
                <a:cs typeface="Times New Roman" panose="02020603050405020304" pitchFamily="18" charset="0"/>
              </a:rPr>
              <a:t> </a:t>
            </a:r>
            <a:r>
              <a:rPr lang="zh-CN" altLang="zh-CN" sz="2000" kern="100" dirty="0" smtClean="0">
                <a:effectLst/>
                <a:latin typeface="Calibri" panose="020F0502020204030204" pitchFamily="34" charset="0"/>
                <a:ea typeface="宋体" panose="02010600030101010101" pitchFamily="2" charset="-122"/>
                <a:cs typeface="Times New Roman" panose="02020603050405020304" pitchFamily="18" charset="0"/>
              </a:rPr>
              <a:t>当</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电动机由变频器启动到达设定的切换频率时，自动由变频运行切换到工频运行。如果以后电动机的运行指令值达到或低于切换频率时，工频运行不会自动切换到变频器运行。若关断变频器的运行信号（</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STF</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或</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STR</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后再闭合），则由工频运行切换到变频运行</a:t>
            </a:r>
            <a:r>
              <a:rPr lang="zh-CN" altLang="zh-CN" sz="2000" kern="100" dirty="0" smtClean="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2" name="TextBox 8"/>
          <p:cNvSpPr txBox="1"/>
          <p:nvPr/>
        </p:nvSpPr>
        <p:spPr>
          <a:xfrm>
            <a:off x="943103" y="201315"/>
            <a:ext cx="4386241" cy="337185"/>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2.</a:t>
            </a:r>
            <a:r>
              <a:rPr lang="zh-CN" altLang="en-US" sz="1600" b="1" dirty="0" smtClean="0">
                <a:solidFill>
                  <a:schemeClr val="bg1"/>
                </a:solidFill>
                <a:latin typeface="微软雅黑" pitchFamily="34" charset="-122"/>
                <a:ea typeface="微软雅黑" pitchFamily="34" charset="-122"/>
              </a:rPr>
              <a:t>交流变频调速系统安装</a:t>
            </a:r>
            <a:endParaRPr sz="1600" b="1" dirty="0">
              <a:solidFill>
                <a:schemeClr val="bg1"/>
              </a:solidFill>
              <a:latin typeface="微软雅黑" pitchFamily="34" charset="-122"/>
              <a:ea typeface="微软雅黑" pitchFamily="34" charset="-122"/>
            </a:endParaRPr>
          </a:p>
        </p:txBody>
      </p:sp>
      <p:sp>
        <p:nvSpPr>
          <p:cNvPr id="1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14"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15"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16"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实践技能</a:t>
            </a:r>
          </a:p>
        </p:txBody>
      </p:sp>
      <p:sp>
        <p:nvSpPr>
          <p:cNvPr id="1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20"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Tree>
    <p:extLst>
      <p:ext uri="{BB962C8B-B14F-4D97-AF65-F5344CB8AC3E}">
        <p14:creationId xmlns:p14="http://schemas.microsoft.com/office/powerpoint/2010/main" val="2304712045"/>
      </p:ext>
    </p:extLst>
  </p:cSld>
  <p:clrMapOvr>
    <a:masterClrMapping/>
  </p:clrMapOvr>
  <p:transition>
    <p:fad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9" name="文本框 18">
            <a:extLst>
              <a:ext uri="{FF2B5EF4-FFF2-40B4-BE49-F238E27FC236}">
                <a16:creationId xmlns:a16="http://schemas.microsoft.com/office/drawing/2014/main" xmlns="" id="{FFD6E78D-476D-4CB6-BB9D-57BDB852FA20}"/>
              </a:ext>
            </a:extLst>
          </p:cNvPr>
          <p:cNvSpPr txBox="1"/>
          <p:nvPr/>
        </p:nvSpPr>
        <p:spPr>
          <a:xfrm>
            <a:off x="608649" y="897205"/>
            <a:ext cx="11050904" cy="605294"/>
          </a:xfrm>
          <a:prstGeom prst="rect">
            <a:avLst/>
          </a:prstGeom>
          <a:noFill/>
        </p:spPr>
        <p:txBody>
          <a:bodyPr wrap="square">
            <a:spAutoFit/>
          </a:bodyPr>
          <a:lstStyle/>
          <a:p>
            <a:pPr indent="1270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）端子功能</a:t>
            </a:r>
          </a:p>
          <a:p>
            <a:pPr indent="266700" algn="just">
              <a:lnSpc>
                <a:spcPts val="2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1" name="文本框 10">
            <a:extLst>
              <a:ext uri="{FF2B5EF4-FFF2-40B4-BE49-F238E27FC236}">
                <a16:creationId xmlns:a16="http://schemas.microsoft.com/office/drawing/2014/main" xmlns="" id="{229C7F3F-F6AE-44ED-9169-9397E130C27E}"/>
              </a:ext>
            </a:extLst>
          </p:cNvPr>
          <p:cNvSpPr txBox="1"/>
          <p:nvPr/>
        </p:nvSpPr>
        <p:spPr>
          <a:xfrm>
            <a:off x="503238" y="1314221"/>
            <a:ext cx="11339895" cy="875881"/>
          </a:xfrm>
          <a:prstGeom prst="rect">
            <a:avLst/>
          </a:prstGeom>
          <a:noFill/>
        </p:spPr>
        <p:txBody>
          <a:bodyPr wrap="square" rtlCol="0">
            <a:spAutoFit/>
          </a:bodyPr>
          <a:lstStyle/>
          <a:p>
            <a:pPr indent="457200">
              <a:lnSpc>
                <a:spcPct val="150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选择了变频与工频相互切换功能时，输入信号的状态、功能与接触器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ON/OFF</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状态的对应关系如表所示</a:t>
            </a:r>
            <a:r>
              <a:rPr lang="zh-CN" altLang="zh-CN" kern="100" dirty="0">
                <a:latin typeface="Calibri" panose="020F0502020204030204" pitchFamily="34" charset="0"/>
                <a:ea typeface="宋体" panose="02010600030101010101" pitchFamily="2" charset="-122"/>
                <a:cs typeface="Times New Roman" panose="02020603050405020304" pitchFamily="18" charset="0"/>
              </a:rPr>
              <a:t>。输入信号与接触器</a:t>
            </a:r>
            <a:r>
              <a:rPr lang="en-US" altLang="zh-CN" kern="100" dirty="0">
                <a:latin typeface="Calibri" panose="020F0502020204030204" pitchFamily="34" charset="0"/>
                <a:ea typeface="宋体" panose="02010600030101010101" pitchFamily="2" charset="-122"/>
                <a:cs typeface="Times New Roman" panose="02020603050405020304" pitchFamily="18" charset="0"/>
              </a:rPr>
              <a:t>ON/OFF</a:t>
            </a:r>
            <a:r>
              <a:rPr lang="zh-CN" altLang="zh-CN" kern="100" dirty="0">
                <a:latin typeface="Calibri" panose="020F0502020204030204" pitchFamily="34" charset="0"/>
                <a:ea typeface="宋体" panose="02010600030101010101" pitchFamily="2" charset="-122"/>
                <a:cs typeface="Times New Roman" panose="02020603050405020304" pitchFamily="18" charset="0"/>
              </a:rPr>
              <a:t>状态的对应关系，如表</a:t>
            </a:r>
            <a:r>
              <a:rPr lang="en-US" altLang="zh-CN" kern="100" dirty="0" smtClean="0">
                <a:latin typeface="Calibri" panose="020F0502020204030204" pitchFamily="34" charset="0"/>
                <a:ea typeface="宋体" panose="02010600030101010101" pitchFamily="2" charset="-122"/>
                <a:cs typeface="Times New Roman" panose="02020603050405020304" pitchFamily="18" charset="0"/>
              </a:rPr>
              <a:t>5-1-8</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graphicFrame>
        <p:nvGraphicFramePr>
          <p:cNvPr id="13" name="表格 12">
            <a:extLst>
              <a:ext uri="{FF2B5EF4-FFF2-40B4-BE49-F238E27FC236}">
                <a16:creationId xmlns:a16="http://schemas.microsoft.com/office/drawing/2014/main" xmlns="" id="{BBD874FE-CBDC-4DA5-80DC-1CBD351ED27D}"/>
              </a:ext>
            </a:extLst>
          </p:cNvPr>
          <p:cNvGraphicFramePr>
            <a:graphicFrameLocks noGrp="1"/>
          </p:cNvGraphicFramePr>
          <p:nvPr>
            <p:extLst>
              <p:ext uri="{D42A27DB-BD31-4B8C-83A1-F6EECF244321}">
                <p14:modId xmlns:p14="http://schemas.microsoft.com/office/powerpoint/2010/main" val="1422218061"/>
              </p:ext>
            </p:extLst>
          </p:nvPr>
        </p:nvGraphicFramePr>
        <p:xfrm>
          <a:off x="628800" y="2419376"/>
          <a:ext cx="10968391" cy="3530291"/>
        </p:xfrm>
        <a:graphic>
          <a:graphicData uri="http://schemas.openxmlformats.org/drawingml/2006/table">
            <a:tbl>
              <a:tblPr>
                <a:tableStyleId>{5940675A-B579-460E-94D1-54222C63F5DA}</a:tableStyleId>
              </a:tblPr>
              <a:tblGrid>
                <a:gridCol w="1946423">
                  <a:extLst>
                    <a:ext uri="{9D8B030D-6E8A-4147-A177-3AD203B41FA5}">
                      <a16:colId xmlns:a16="http://schemas.microsoft.com/office/drawing/2014/main" xmlns="" val="3211914335"/>
                    </a:ext>
                  </a:extLst>
                </a:gridCol>
                <a:gridCol w="1946423">
                  <a:extLst>
                    <a:ext uri="{9D8B030D-6E8A-4147-A177-3AD203B41FA5}">
                      <a16:colId xmlns:a16="http://schemas.microsoft.com/office/drawing/2014/main" xmlns="" val="593950911"/>
                    </a:ext>
                  </a:extLst>
                </a:gridCol>
                <a:gridCol w="1194225">
                  <a:extLst>
                    <a:ext uri="{9D8B030D-6E8A-4147-A177-3AD203B41FA5}">
                      <a16:colId xmlns:a16="http://schemas.microsoft.com/office/drawing/2014/main" xmlns="" val="3107014257"/>
                    </a:ext>
                  </a:extLst>
                </a:gridCol>
                <a:gridCol w="2513042">
                  <a:extLst>
                    <a:ext uri="{9D8B030D-6E8A-4147-A177-3AD203B41FA5}">
                      <a16:colId xmlns:a16="http://schemas.microsoft.com/office/drawing/2014/main" xmlns="" val="1013988925"/>
                    </a:ext>
                  </a:extLst>
                </a:gridCol>
                <a:gridCol w="1298222">
                  <a:extLst>
                    <a:ext uri="{9D8B030D-6E8A-4147-A177-3AD203B41FA5}">
                      <a16:colId xmlns:a16="http://schemas.microsoft.com/office/drawing/2014/main" xmlns="" val="3456869902"/>
                    </a:ext>
                  </a:extLst>
                </a:gridCol>
                <a:gridCol w="1027289">
                  <a:extLst>
                    <a:ext uri="{9D8B030D-6E8A-4147-A177-3AD203B41FA5}">
                      <a16:colId xmlns:a16="http://schemas.microsoft.com/office/drawing/2014/main" xmlns="" val="2011358468"/>
                    </a:ext>
                  </a:extLst>
                </a:gridCol>
                <a:gridCol w="1042767">
                  <a:extLst>
                    <a:ext uri="{9D8B030D-6E8A-4147-A177-3AD203B41FA5}">
                      <a16:colId xmlns:a16="http://schemas.microsoft.com/office/drawing/2014/main" xmlns="" val="258743344"/>
                    </a:ext>
                  </a:extLst>
                </a:gridCol>
              </a:tblGrid>
              <a:tr h="311366">
                <a:tc>
                  <a:txBody>
                    <a:bodyPr/>
                    <a:lstStyle/>
                    <a:p>
                      <a:pPr indent="127000" algn="ctr">
                        <a:lnSpc>
                          <a:spcPts val="1500"/>
                        </a:lnSpc>
                      </a:pPr>
                      <a:r>
                        <a:rPr lang="zh-CN" sz="1600" kern="100" dirty="0">
                          <a:effectLst/>
                        </a:rPr>
                        <a:t>输入信号</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tc>
                  <a:txBody>
                    <a:bodyPr/>
                    <a:lstStyle/>
                    <a:p>
                      <a:pPr indent="127000" algn="ctr">
                        <a:lnSpc>
                          <a:spcPts val="1500"/>
                        </a:lnSpc>
                      </a:pPr>
                      <a:r>
                        <a:rPr lang="zh-CN" sz="1600" kern="100">
                          <a:effectLst/>
                        </a:rPr>
                        <a:t>输入端子</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tc>
                  <a:txBody>
                    <a:bodyPr/>
                    <a:lstStyle/>
                    <a:p>
                      <a:pPr indent="127000" algn="ctr">
                        <a:lnSpc>
                          <a:spcPts val="1500"/>
                        </a:lnSpc>
                      </a:pPr>
                      <a:r>
                        <a:rPr lang="zh-CN" sz="1600" kern="100">
                          <a:effectLst/>
                        </a:rPr>
                        <a:t>状态</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tc>
                  <a:txBody>
                    <a:bodyPr/>
                    <a:lstStyle/>
                    <a:p>
                      <a:pPr indent="127000" algn="ctr">
                        <a:lnSpc>
                          <a:spcPts val="1500"/>
                        </a:lnSpc>
                      </a:pPr>
                      <a:r>
                        <a:rPr lang="zh-CN" sz="1600" kern="100" dirty="0">
                          <a:effectLst/>
                        </a:rPr>
                        <a:t>功能</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tc>
                  <a:txBody>
                    <a:bodyPr/>
                    <a:lstStyle/>
                    <a:p>
                      <a:pPr indent="127000" algn="ctr">
                        <a:lnSpc>
                          <a:spcPts val="1500"/>
                        </a:lnSpc>
                      </a:pPr>
                      <a:r>
                        <a:rPr lang="en-US" sz="1600" kern="100">
                          <a:effectLst/>
                        </a:rPr>
                        <a:t>KM1</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tc>
                  <a:txBody>
                    <a:bodyPr/>
                    <a:lstStyle/>
                    <a:p>
                      <a:pPr indent="127000" algn="ctr">
                        <a:lnSpc>
                          <a:spcPts val="1500"/>
                        </a:lnSpc>
                      </a:pPr>
                      <a:r>
                        <a:rPr lang="en-US" sz="1600" kern="100">
                          <a:effectLst/>
                        </a:rPr>
                        <a:t>KM2</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tc>
                  <a:txBody>
                    <a:bodyPr/>
                    <a:lstStyle/>
                    <a:p>
                      <a:pPr indent="127000" algn="ctr">
                        <a:lnSpc>
                          <a:spcPts val="1500"/>
                        </a:lnSpc>
                      </a:pPr>
                      <a:r>
                        <a:rPr lang="en-US" sz="1600" kern="100" dirty="0">
                          <a:effectLst/>
                        </a:rPr>
                        <a:t>KM3</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extLst>
                  <a:ext uri="{0D108BD9-81ED-4DB2-BD59-A6C34878D82A}">
                    <a16:rowId xmlns:a16="http://schemas.microsoft.com/office/drawing/2014/main" xmlns="" val="1232731480"/>
                  </a:ext>
                </a:extLst>
              </a:tr>
              <a:tr h="311366">
                <a:tc rowSpan="2">
                  <a:txBody>
                    <a:bodyPr/>
                    <a:lstStyle/>
                    <a:p>
                      <a:pPr indent="127000" algn="ctr">
                        <a:lnSpc>
                          <a:spcPts val="1500"/>
                        </a:lnSpc>
                      </a:pPr>
                      <a:r>
                        <a:rPr lang="en-US" sz="1600" kern="100">
                          <a:effectLst/>
                        </a:rPr>
                        <a:t>STF</a:t>
                      </a:r>
                      <a:r>
                        <a:rPr lang="zh-CN" sz="1600" kern="100">
                          <a:effectLst/>
                        </a:rPr>
                        <a:t>（</a:t>
                      </a:r>
                      <a:r>
                        <a:rPr lang="en-US" sz="1600" kern="100">
                          <a:effectLst/>
                        </a:rPr>
                        <a:t>STR</a:t>
                      </a:r>
                      <a:r>
                        <a:rPr lang="zh-CN" sz="1600" kern="100">
                          <a:effectLst/>
                        </a:rPr>
                        <a:t>）</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tc rowSpan="2">
                  <a:txBody>
                    <a:bodyPr/>
                    <a:lstStyle/>
                    <a:p>
                      <a:pPr indent="127000" algn="ctr">
                        <a:lnSpc>
                          <a:spcPts val="1500"/>
                        </a:lnSpc>
                      </a:pPr>
                      <a:r>
                        <a:rPr lang="en-US" sz="1600" kern="100">
                          <a:effectLst/>
                        </a:rPr>
                        <a:t>STF</a:t>
                      </a:r>
                      <a:r>
                        <a:rPr lang="zh-CN" sz="1600" kern="100">
                          <a:effectLst/>
                        </a:rPr>
                        <a:t>（</a:t>
                      </a:r>
                      <a:r>
                        <a:rPr lang="en-US" sz="1600" kern="100">
                          <a:effectLst/>
                        </a:rPr>
                        <a:t>STR</a:t>
                      </a:r>
                      <a:r>
                        <a:rPr lang="zh-CN" sz="1600" kern="100">
                          <a:effectLst/>
                        </a:rPr>
                        <a:t>）</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tc>
                  <a:txBody>
                    <a:bodyPr/>
                    <a:lstStyle/>
                    <a:p>
                      <a:pPr indent="127000" algn="ctr">
                        <a:lnSpc>
                          <a:spcPts val="1500"/>
                        </a:lnSpc>
                      </a:pPr>
                      <a:r>
                        <a:rPr lang="en-US" sz="1600" kern="100">
                          <a:effectLst/>
                        </a:rPr>
                        <a:t>ON</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tc>
                  <a:txBody>
                    <a:bodyPr/>
                    <a:lstStyle/>
                    <a:p>
                      <a:pPr indent="127000" algn="ctr">
                        <a:lnSpc>
                          <a:spcPts val="1500"/>
                        </a:lnSpc>
                      </a:pPr>
                      <a:r>
                        <a:rPr lang="zh-CN" sz="1600" kern="100">
                          <a:effectLst/>
                        </a:rPr>
                        <a:t>变频器正转（反转）</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tc>
                  <a:txBody>
                    <a:bodyPr/>
                    <a:lstStyle/>
                    <a:p>
                      <a:pPr indent="127000" algn="ctr">
                        <a:lnSpc>
                          <a:spcPts val="1500"/>
                        </a:lnSpc>
                      </a:pPr>
                      <a:r>
                        <a:rPr lang="en-US" sz="1600" kern="100">
                          <a:effectLst/>
                        </a:rPr>
                        <a:t>ON</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tc>
                  <a:txBody>
                    <a:bodyPr/>
                    <a:lstStyle/>
                    <a:p>
                      <a:pPr indent="127000" algn="ctr">
                        <a:lnSpc>
                          <a:spcPts val="1500"/>
                        </a:lnSpc>
                      </a:pPr>
                      <a:r>
                        <a:rPr lang="en-US" sz="1600" kern="100">
                          <a:effectLst/>
                        </a:rPr>
                        <a:t>OFF</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tc>
                  <a:txBody>
                    <a:bodyPr/>
                    <a:lstStyle/>
                    <a:p>
                      <a:pPr indent="127000" algn="ctr">
                        <a:lnSpc>
                          <a:spcPts val="1500"/>
                        </a:lnSpc>
                      </a:pPr>
                      <a:r>
                        <a:rPr lang="en-US" sz="1600" kern="100">
                          <a:effectLst/>
                        </a:rPr>
                        <a:t>ON</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extLst>
                  <a:ext uri="{0D108BD9-81ED-4DB2-BD59-A6C34878D82A}">
                    <a16:rowId xmlns:a16="http://schemas.microsoft.com/office/drawing/2014/main" xmlns="" val="185655030"/>
                  </a:ext>
                </a:extLst>
              </a:tr>
              <a:tr h="311366">
                <a:tc vMerge="1">
                  <a:txBody>
                    <a:bodyPr/>
                    <a:lstStyle/>
                    <a:p>
                      <a:endParaRPr lang="zh-CN" altLang="en-US"/>
                    </a:p>
                  </a:txBody>
                  <a:tcPr/>
                </a:tc>
                <a:tc vMerge="1">
                  <a:txBody>
                    <a:bodyPr/>
                    <a:lstStyle/>
                    <a:p>
                      <a:endParaRPr lang="zh-CN" altLang="en-US"/>
                    </a:p>
                  </a:txBody>
                  <a:tcPr/>
                </a:tc>
                <a:tc>
                  <a:txBody>
                    <a:bodyPr/>
                    <a:lstStyle/>
                    <a:p>
                      <a:pPr indent="127000" algn="ctr">
                        <a:lnSpc>
                          <a:spcPts val="1500"/>
                        </a:lnSpc>
                      </a:pPr>
                      <a:r>
                        <a:rPr lang="en-US" sz="1600" kern="100" dirty="0">
                          <a:effectLst/>
                        </a:rPr>
                        <a:t>OFF</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tc>
                  <a:txBody>
                    <a:bodyPr/>
                    <a:lstStyle/>
                    <a:p>
                      <a:pPr indent="127000" algn="ctr">
                        <a:lnSpc>
                          <a:spcPts val="1500"/>
                        </a:lnSpc>
                      </a:pPr>
                      <a:r>
                        <a:rPr lang="zh-CN" sz="1600" kern="100">
                          <a:effectLst/>
                        </a:rPr>
                        <a:t>变频器停止</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tc>
                  <a:txBody>
                    <a:bodyPr/>
                    <a:lstStyle/>
                    <a:p>
                      <a:pPr indent="127000" algn="ctr">
                        <a:lnSpc>
                          <a:spcPts val="1500"/>
                        </a:lnSpc>
                      </a:pPr>
                      <a:r>
                        <a:rPr lang="zh-CN" sz="1600" kern="100">
                          <a:effectLst/>
                        </a:rPr>
                        <a:t>不变</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tc>
                  <a:txBody>
                    <a:bodyPr/>
                    <a:lstStyle/>
                    <a:p>
                      <a:pPr indent="127000" algn="ctr">
                        <a:lnSpc>
                          <a:spcPts val="1500"/>
                        </a:lnSpc>
                      </a:pPr>
                      <a:r>
                        <a:rPr lang="zh-CN" sz="1600" kern="100">
                          <a:effectLst/>
                        </a:rPr>
                        <a:t>不变</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tc>
                  <a:txBody>
                    <a:bodyPr/>
                    <a:lstStyle/>
                    <a:p>
                      <a:pPr indent="127000" algn="ctr">
                        <a:lnSpc>
                          <a:spcPts val="1500"/>
                        </a:lnSpc>
                      </a:pPr>
                      <a:r>
                        <a:rPr lang="zh-CN" sz="1600" kern="100">
                          <a:effectLst/>
                        </a:rPr>
                        <a:t>不变</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extLst>
                  <a:ext uri="{0D108BD9-81ED-4DB2-BD59-A6C34878D82A}">
                    <a16:rowId xmlns:a16="http://schemas.microsoft.com/office/drawing/2014/main" xmlns="" val="391444289"/>
                  </a:ext>
                </a:extLst>
              </a:tr>
              <a:tr h="311366">
                <a:tc rowSpan="2">
                  <a:txBody>
                    <a:bodyPr/>
                    <a:lstStyle/>
                    <a:p>
                      <a:pPr indent="127000" algn="ctr">
                        <a:lnSpc>
                          <a:spcPts val="1500"/>
                        </a:lnSpc>
                      </a:pPr>
                      <a:r>
                        <a:rPr lang="en-US" sz="1600" kern="100">
                          <a:effectLst/>
                        </a:rPr>
                        <a:t>CS</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tc rowSpan="2">
                  <a:txBody>
                    <a:bodyPr/>
                    <a:lstStyle/>
                    <a:p>
                      <a:pPr indent="127000" algn="l">
                        <a:lnSpc>
                          <a:spcPts val="1500"/>
                        </a:lnSpc>
                      </a:pPr>
                      <a:r>
                        <a:rPr lang="zh-CN" sz="1600" kern="100">
                          <a:effectLst/>
                        </a:rPr>
                        <a:t>由</a:t>
                      </a:r>
                      <a:r>
                        <a:rPr lang="en-US" sz="1600" kern="100">
                          <a:effectLst/>
                        </a:rPr>
                        <a:t>Pr.178</a:t>
                      </a:r>
                      <a:r>
                        <a:rPr lang="zh-CN" sz="1600" kern="100">
                          <a:effectLst/>
                        </a:rPr>
                        <a:t>～</a:t>
                      </a:r>
                      <a:r>
                        <a:rPr lang="en-US" sz="1600" kern="100">
                          <a:effectLst/>
                        </a:rPr>
                        <a:t>Pr.184</a:t>
                      </a:r>
                      <a:r>
                        <a:rPr lang="zh-CN" sz="1600" kern="100">
                          <a:effectLst/>
                        </a:rPr>
                        <a:t>来确定</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tc>
                  <a:txBody>
                    <a:bodyPr/>
                    <a:lstStyle/>
                    <a:p>
                      <a:pPr indent="127000" algn="ctr">
                        <a:lnSpc>
                          <a:spcPts val="1500"/>
                        </a:lnSpc>
                      </a:pPr>
                      <a:r>
                        <a:rPr lang="en-US" sz="1600" kern="100">
                          <a:effectLst/>
                        </a:rPr>
                        <a:t>ON</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tc>
                  <a:txBody>
                    <a:bodyPr/>
                    <a:lstStyle/>
                    <a:p>
                      <a:pPr indent="127000" algn="ctr">
                        <a:lnSpc>
                          <a:spcPts val="1500"/>
                        </a:lnSpc>
                      </a:pPr>
                      <a:r>
                        <a:rPr lang="zh-CN" sz="1600" kern="100">
                          <a:effectLst/>
                        </a:rPr>
                        <a:t>选择变频器运行</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tc>
                  <a:txBody>
                    <a:bodyPr/>
                    <a:lstStyle/>
                    <a:p>
                      <a:pPr indent="127000" algn="ctr">
                        <a:lnSpc>
                          <a:spcPts val="1500"/>
                        </a:lnSpc>
                      </a:pPr>
                      <a:r>
                        <a:rPr lang="en-US" sz="1600" kern="100">
                          <a:effectLst/>
                        </a:rPr>
                        <a:t>ON</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tc>
                  <a:txBody>
                    <a:bodyPr/>
                    <a:lstStyle/>
                    <a:p>
                      <a:pPr indent="127000" algn="ctr">
                        <a:lnSpc>
                          <a:spcPts val="1500"/>
                        </a:lnSpc>
                      </a:pPr>
                      <a:r>
                        <a:rPr lang="en-US" sz="1600" kern="100">
                          <a:effectLst/>
                        </a:rPr>
                        <a:t>OFF</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tc>
                  <a:txBody>
                    <a:bodyPr/>
                    <a:lstStyle/>
                    <a:p>
                      <a:pPr indent="127000" algn="ctr">
                        <a:lnSpc>
                          <a:spcPts val="1500"/>
                        </a:lnSpc>
                      </a:pPr>
                      <a:r>
                        <a:rPr lang="en-US" sz="1600" kern="100">
                          <a:effectLst/>
                        </a:rPr>
                        <a:t>ON</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extLst>
                  <a:ext uri="{0D108BD9-81ED-4DB2-BD59-A6C34878D82A}">
                    <a16:rowId xmlns:a16="http://schemas.microsoft.com/office/drawing/2014/main" xmlns="" val="280318308"/>
                  </a:ext>
                </a:extLst>
              </a:tr>
              <a:tr h="311366">
                <a:tc vMerge="1">
                  <a:txBody>
                    <a:bodyPr/>
                    <a:lstStyle/>
                    <a:p>
                      <a:endParaRPr lang="zh-CN" altLang="en-US"/>
                    </a:p>
                  </a:txBody>
                  <a:tcPr/>
                </a:tc>
                <a:tc vMerge="1">
                  <a:txBody>
                    <a:bodyPr/>
                    <a:lstStyle/>
                    <a:p>
                      <a:endParaRPr lang="zh-CN" altLang="en-US"/>
                    </a:p>
                  </a:txBody>
                  <a:tcPr/>
                </a:tc>
                <a:tc>
                  <a:txBody>
                    <a:bodyPr/>
                    <a:lstStyle/>
                    <a:p>
                      <a:pPr indent="127000" algn="ctr">
                        <a:lnSpc>
                          <a:spcPts val="1500"/>
                        </a:lnSpc>
                      </a:pPr>
                      <a:r>
                        <a:rPr lang="en-US" sz="1600" kern="100">
                          <a:effectLst/>
                        </a:rPr>
                        <a:t>OFF</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tc>
                  <a:txBody>
                    <a:bodyPr/>
                    <a:lstStyle/>
                    <a:p>
                      <a:pPr indent="127000" algn="ctr">
                        <a:lnSpc>
                          <a:spcPts val="1500"/>
                        </a:lnSpc>
                      </a:pPr>
                      <a:r>
                        <a:rPr lang="zh-CN" sz="1600" kern="100" dirty="0">
                          <a:effectLst/>
                        </a:rPr>
                        <a:t>选择工频运行</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tc>
                  <a:txBody>
                    <a:bodyPr/>
                    <a:lstStyle/>
                    <a:p>
                      <a:pPr indent="127000" algn="ctr">
                        <a:lnSpc>
                          <a:spcPts val="1500"/>
                        </a:lnSpc>
                      </a:pPr>
                      <a:r>
                        <a:rPr lang="en-US" sz="1600" kern="100">
                          <a:effectLst/>
                        </a:rPr>
                        <a:t>ON</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tc>
                  <a:txBody>
                    <a:bodyPr/>
                    <a:lstStyle/>
                    <a:p>
                      <a:pPr indent="127000" algn="ctr">
                        <a:lnSpc>
                          <a:spcPts val="1500"/>
                        </a:lnSpc>
                      </a:pPr>
                      <a:r>
                        <a:rPr lang="en-US" sz="1600" kern="100">
                          <a:effectLst/>
                        </a:rPr>
                        <a:t>ON</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tc>
                  <a:txBody>
                    <a:bodyPr/>
                    <a:lstStyle/>
                    <a:p>
                      <a:pPr indent="127000" algn="ctr">
                        <a:lnSpc>
                          <a:spcPts val="1500"/>
                        </a:lnSpc>
                      </a:pPr>
                      <a:r>
                        <a:rPr lang="en-US" sz="1600" kern="100">
                          <a:effectLst/>
                        </a:rPr>
                        <a:t>OFF</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extLst>
                  <a:ext uri="{0D108BD9-81ED-4DB2-BD59-A6C34878D82A}">
                    <a16:rowId xmlns:a16="http://schemas.microsoft.com/office/drawing/2014/main" xmlns="" val="2375291935"/>
                  </a:ext>
                </a:extLst>
              </a:tr>
              <a:tr h="397491">
                <a:tc rowSpan="2">
                  <a:txBody>
                    <a:bodyPr/>
                    <a:lstStyle/>
                    <a:p>
                      <a:pPr indent="127000" algn="ctr">
                        <a:lnSpc>
                          <a:spcPts val="1500"/>
                        </a:lnSpc>
                      </a:pPr>
                      <a:r>
                        <a:rPr lang="en-US" sz="1600" kern="100">
                          <a:effectLst/>
                        </a:rPr>
                        <a:t>MRS</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tc rowSpan="2">
                  <a:txBody>
                    <a:bodyPr/>
                    <a:lstStyle/>
                    <a:p>
                      <a:pPr indent="127000" algn="ctr">
                        <a:lnSpc>
                          <a:spcPts val="1500"/>
                        </a:lnSpc>
                      </a:pPr>
                      <a:r>
                        <a:rPr lang="en-US" sz="1600" kern="100" dirty="0">
                          <a:effectLst/>
                        </a:rPr>
                        <a:t>MRS</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tc>
                  <a:txBody>
                    <a:bodyPr/>
                    <a:lstStyle/>
                    <a:p>
                      <a:pPr indent="127000" algn="ctr">
                        <a:lnSpc>
                          <a:spcPts val="1500"/>
                        </a:lnSpc>
                      </a:pPr>
                      <a:r>
                        <a:rPr lang="en-US" sz="1600" kern="100">
                          <a:effectLst/>
                        </a:rPr>
                        <a:t>ON</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tc>
                  <a:txBody>
                    <a:bodyPr/>
                    <a:lstStyle/>
                    <a:p>
                      <a:pPr indent="127000" algn="l">
                        <a:lnSpc>
                          <a:spcPts val="1500"/>
                        </a:lnSpc>
                      </a:pPr>
                      <a:r>
                        <a:rPr lang="zh-CN" sz="1600" kern="100">
                          <a:effectLst/>
                        </a:rPr>
                        <a:t>变频</a:t>
                      </a:r>
                      <a:r>
                        <a:rPr lang="en-US" sz="1600" kern="100">
                          <a:effectLst/>
                        </a:rPr>
                        <a:t>-</a:t>
                      </a:r>
                      <a:r>
                        <a:rPr lang="zh-CN" sz="1600" kern="100">
                          <a:effectLst/>
                        </a:rPr>
                        <a:t>工频自动切换选择</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tc>
                  <a:txBody>
                    <a:bodyPr/>
                    <a:lstStyle/>
                    <a:p>
                      <a:pPr indent="127000" algn="ctr">
                        <a:lnSpc>
                          <a:spcPts val="1500"/>
                        </a:lnSpc>
                      </a:pPr>
                      <a:r>
                        <a:rPr lang="en-US" sz="1600" kern="100">
                          <a:effectLst/>
                        </a:rPr>
                        <a:t>ON</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tc>
                  <a:txBody>
                    <a:bodyPr/>
                    <a:lstStyle/>
                    <a:p>
                      <a:pPr indent="127000" algn="ctr">
                        <a:lnSpc>
                          <a:spcPts val="1500"/>
                        </a:lnSpc>
                      </a:pPr>
                      <a:r>
                        <a:rPr lang="en-US" sz="1600" kern="100">
                          <a:effectLst/>
                        </a:rPr>
                        <a:t>-</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tc>
                  <a:txBody>
                    <a:bodyPr/>
                    <a:lstStyle/>
                    <a:p>
                      <a:pPr indent="127000" algn="ctr">
                        <a:lnSpc>
                          <a:spcPts val="1500"/>
                        </a:lnSpc>
                      </a:pPr>
                      <a:r>
                        <a:rPr lang="en-US" sz="1600" kern="100">
                          <a:effectLst/>
                        </a:rPr>
                        <a:t>-</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extLst>
                  <a:ext uri="{0D108BD9-81ED-4DB2-BD59-A6C34878D82A}">
                    <a16:rowId xmlns:a16="http://schemas.microsoft.com/office/drawing/2014/main" xmlns="" val="3599968303"/>
                  </a:ext>
                </a:extLst>
              </a:tr>
              <a:tr h="330506">
                <a:tc vMerge="1">
                  <a:txBody>
                    <a:bodyPr/>
                    <a:lstStyle/>
                    <a:p>
                      <a:endParaRPr lang="zh-CN" altLang="en-US"/>
                    </a:p>
                  </a:txBody>
                  <a:tcPr/>
                </a:tc>
                <a:tc vMerge="1">
                  <a:txBody>
                    <a:bodyPr/>
                    <a:lstStyle/>
                    <a:p>
                      <a:endParaRPr lang="zh-CN" altLang="en-US"/>
                    </a:p>
                  </a:txBody>
                  <a:tcPr/>
                </a:tc>
                <a:tc>
                  <a:txBody>
                    <a:bodyPr/>
                    <a:lstStyle/>
                    <a:p>
                      <a:pPr indent="127000" algn="ctr">
                        <a:lnSpc>
                          <a:spcPts val="1500"/>
                        </a:lnSpc>
                      </a:pPr>
                      <a:r>
                        <a:rPr lang="en-US" sz="1600" kern="100">
                          <a:effectLst/>
                        </a:rPr>
                        <a:t>OFF</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tc>
                  <a:txBody>
                    <a:bodyPr/>
                    <a:lstStyle/>
                    <a:p>
                      <a:pPr indent="127000" algn="l">
                        <a:lnSpc>
                          <a:spcPts val="1500"/>
                        </a:lnSpc>
                      </a:pPr>
                      <a:r>
                        <a:rPr lang="zh-CN" sz="1600" kern="100">
                          <a:effectLst/>
                        </a:rPr>
                        <a:t>系统不切换（也不运行）</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tc>
                  <a:txBody>
                    <a:bodyPr/>
                    <a:lstStyle/>
                    <a:p>
                      <a:pPr indent="127000" algn="ctr">
                        <a:lnSpc>
                          <a:spcPts val="1500"/>
                        </a:lnSpc>
                      </a:pPr>
                      <a:r>
                        <a:rPr lang="en-US" sz="1600" kern="100" dirty="0">
                          <a:effectLst/>
                        </a:rPr>
                        <a:t>ON</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tc>
                  <a:txBody>
                    <a:bodyPr/>
                    <a:lstStyle/>
                    <a:p>
                      <a:pPr indent="127000" algn="ctr">
                        <a:lnSpc>
                          <a:spcPts val="1500"/>
                        </a:lnSpc>
                      </a:pPr>
                      <a:r>
                        <a:rPr lang="en-US" sz="1600" kern="100">
                          <a:effectLst/>
                        </a:rPr>
                        <a:t>OFF</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tc>
                  <a:txBody>
                    <a:bodyPr/>
                    <a:lstStyle/>
                    <a:p>
                      <a:pPr indent="127000" algn="ctr">
                        <a:lnSpc>
                          <a:spcPts val="1500"/>
                        </a:lnSpc>
                      </a:pPr>
                      <a:r>
                        <a:rPr lang="zh-CN" sz="1600" kern="100">
                          <a:effectLst/>
                        </a:rPr>
                        <a:t>不变</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extLst>
                  <a:ext uri="{0D108BD9-81ED-4DB2-BD59-A6C34878D82A}">
                    <a16:rowId xmlns:a16="http://schemas.microsoft.com/office/drawing/2014/main" xmlns="" val="1091760756"/>
                  </a:ext>
                </a:extLst>
              </a:tr>
              <a:tr h="311366">
                <a:tc rowSpan="2">
                  <a:txBody>
                    <a:bodyPr/>
                    <a:lstStyle/>
                    <a:p>
                      <a:pPr indent="127000" algn="l">
                        <a:lnSpc>
                          <a:spcPts val="1500"/>
                        </a:lnSpc>
                      </a:pPr>
                      <a:r>
                        <a:rPr lang="en-US" sz="1600" kern="100">
                          <a:effectLst/>
                        </a:rPr>
                        <a:t>OH</a:t>
                      </a:r>
                      <a:r>
                        <a:rPr lang="zh-CN" sz="1600" kern="100">
                          <a:effectLst/>
                        </a:rPr>
                        <a:t>外部热继电器动作触点</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tc rowSpan="2">
                  <a:txBody>
                    <a:bodyPr/>
                    <a:lstStyle/>
                    <a:p>
                      <a:pPr indent="127000" algn="l">
                        <a:lnSpc>
                          <a:spcPts val="1500"/>
                        </a:lnSpc>
                      </a:pPr>
                      <a:r>
                        <a:rPr lang="zh-CN" sz="1600" kern="100">
                          <a:effectLst/>
                        </a:rPr>
                        <a:t>由</a:t>
                      </a:r>
                      <a:r>
                        <a:rPr lang="en-US" sz="1600" kern="100">
                          <a:effectLst/>
                        </a:rPr>
                        <a:t>Pr.178</a:t>
                      </a:r>
                      <a:r>
                        <a:rPr lang="zh-CN" sz="1600" kern="100">
                          <a:effectLst/>
                        </a:rPr>
                        <a:t>～ </a:t>
                      </a:r>
                      <a:r>
                        <a:rPr lang="en-US" sz="1600" kern="100">
                          <a:effectLst/>
                        </a:rPr>
                        <a:t>Pr.184</a:t>
                      </a:r>
                      <a:r>
                        <a:rPr lang="zh-CN" sz="1600" kern="100">
                          <a:effectLst/>
                        </a:rPr>
                        <a:t>来确定</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tc>
                  <a:txBody>
                    <a:bodyPr/>
                    <a:lstStyle/>
                    <a:p>
                      <a:pPr indent="127000" algn="ctr">
                        <a:lnSpc>
                          <a:spcPts val="1500"/>
                        </a:lnSpc>
                      </a:pPr>
                      <a:r>
                        <a:rPr lang="en-US" sz="1600" kern="100">
                          <a:effectLst/>
                        </a:rPr>
                        <a:t>ON</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tc>
                  <a:txBody>
                    <a:bodyPr/>
                    <a:lstStyle/>
                    <a:p>
                      <a:pPr indent="127000" algn="ctr">
                        <a:lnSpc>
                          <a:spcPts val="1500"/>
                        </a:lnSpc>
                      </a:pPr>
                      <a:r>
                        <a:rPr lang="zh-CN" sz="1600" kern="100">
                          <a:effectLst/>
                        </a:rPr>
                        <a:t>系统正常运行</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tc>
                  <a:txBody>
                    <a:bodyPr/>
                    <a:lstStyle/>
                    <a:p>
                      <a:pPr indent="127000" algn="ctr">
                        <a:lnSpc>
                          <a:spcPts val="1500"/>
                        </a:lnSpc>
                      </a:pPr>
                      <a:r>
                        <a:rPr lang="en-US" sz="1600" kern="100" dirty="0">
                          <a:effectLst/>
                        </a:rPr>
                        <a:t>ON</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tc>
                  <a:txBody>
                    <a:bodyPr/>
                    <a:lstStyle/>
                    <a:p>
                      <a:pPr indent="127000" algn="ctr">
                        <a:lnSpc>
                          <a:spcPts val="1500"/>
                        </a:lnSpc>
                      </a:pPr>
                      <a:r>
                        <a:rPr lang="en-US" sz="1600" kern="100">
                          <a:effectLst/>
                        </a:rPr>
                        <a:t>-</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tc>
                  <a:txBody>
                    <a:bodyPr/>
                    <a:lstStyle/>
                    <a:p>
                      <a:pPr indent="127000" algn="ctr">
                        <a:lnSpc>
                          <a:spcPts val="1500"/>
                        </a:lnSpc>
                      </a:pPr>
                      <a:r>
                        <a:rPr lang="en-US" sz="1600" kern="100">
                          <a:effectLst/>
                        </a:rPr>
                        <a:t>-</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extLst>
                  <a:ext uri="{0D108BD9-81ED-4DB2-BD59-A6C34878D82A}">
                    <a16:rowId xmlns:a16="http://schemas.microsoft.com/office/drawing/2014/main" xmlns="" val="1163739303"/>
                  </a:ext>
                </a:extLst>
              </a:tr>
              <a:tr h="311366">
                <a:tc vMerge="1">
                  <a:txBody>
                    <a:bodyPr/>
                    <a:lstStyle/>
                    <a:p>
                      <a:endParaRPr lang="zh-CN" altLang="en-US"/>
                    </a:p>
                  </a:txBody>
                  <a:tcPr/>
                </a:tc>
                <a:tc vMerge="1">
                  <a:txBody>
                    <a:bodyPr/>
                    <a:lstStyle/>
                    <a:p>
                      <a:endParaRPr lang="zh-CN" altLang="en-US"/>
                    </a:p>
                  </a:txBody>
                  <a:tcPr/>
                </a:tc>
                <a:tc>
                  <a:txBody>
                    <a:bodyPr/>
                    <a:lstStyle/>
                    <a:p>
                      <a:pPr indent="127000" algn="ctr">
                        <a:lnSpc>
                          <a:spcPts val="1500"/>
                        </a:lnSpc>
                      </a:pPr>
                      <a:r>
                        <a:rPr lang="en-US" sz="1600" kern="100">
                          <a:effectLst/>
                        </a:rPr>
                        <a:t>OFF</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tc>
                  <a:txBody>
                    <a:bodyPr/>
                    <a:lstStyle/>
                    <a:p>
                      <a:pPr indent="127000" algn="ctr">
                        <a:lnSpc>
                          <a:spcPts val="1500"/>
                        </a:lnSpc>
                      </a:pPr>
                      <a:r>
                        <a:rPr lang="zh-CN" sz="1600" kern="100">
                          <a:effectLst/>
                        </a:rPr>
                        <a:t>系统停止</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tc>
                  <a:txBody>
                    <a:bodyPr/>
                    <a:lstStyle/>
                    <a:p>
                      <a:pPr indent="127000" algn="ctr">
                        <a:lnSpc>
                          <a:spcPts val="1500"/>
                        </a:lnSpc>
                      </a:pPr>
                      <a:r>
                        <a:rPr lang="en-US" sz="1600" kern="100">
                          <a:effectLst/>
                        </a:rPr>
                        <a:t>OFF</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tc>
                  <a:txBody>
                    <a:bodyPr/>
                    <a:lstStyle/>
                    <a:p>
                      <a:pPr indent="127000" algn="ctr">
                        <a:lnSpc>
                          <a:spcPts val="1500"/>
                        </a:lnSpc>
                      </a:pPr>
                      <a:r>
                        <a:rPr lang="en-US" sz="1600" kern="100">
                          <a:effectLst/>
                        </a:rPr>
                        <a:t>OFF</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tc>
                  <a:txBody>
                    <a:bodyPr/>
                    <a:lstStyle/>
                    <a:p>
                      <a:pPr indent="127000" algn="ctr">
                        <a:lnSpc>
                          <a:spcPts val="1500"/>
                        </a:lnSpc>
                      </a:pPr>
                      <a:r>
                        <a:rPr lang="en-US" sz="1600" kern="100">
                          <a:effectLst/>
                        </a:rPr>
                        <a:t>OFF</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extLst>
                  <a:ext uri="{0D108BD9-81ED-4DB2-BD59-A6C34878D82A}">
                    <a16:rowId xmlns:a16="http://schemas.microsoft.com/office/drawing/2014/main" xmlns="" val="4242113805"/>
                  </a:ext>
                </a:extLst>
              </a:tr>
              <a:tr h="311366">
                <a:tc rowSpan="2">
                  <a:txBody>
                    <a:bodyPr/>
                    <a:lstStyle/>
                    <a:p>
                      <a:pPr indent="127000" algn="ctr">
                        <a:lnSpc>
                          <a:spcPts val="1500"/>
                        </a:lnSpc>
                      </a:pPr>
                      <a:r>
                        <a:rPr lang="en-US" sz="1600" kern="100" dirty="0">
                          <a:effectLst/>
                        </a:rPr>
                        <a:t>RES</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tc rowSpan="2">
                  <a:txBody>
                    <a:bodyPr/>
                    <a:lstStyle/>
                    <a:p>
                      <a:pPr indent="127000" algn="ctr">
                        <a:lnSpc>
                          <a:spcPts val="1500"/>
                        </a:lnSpc>
                      </a:pPr>
                      <a:r>
                        <a:rPr lang="en-US" sz="1600" kern="100">
                          <a:effectLst/>
                        </a:rPr>
                        <a:t>RES</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tc>
                  <a:txBody>
                    <a:bodyPr/>
                    <a:lstStyle/>
                    <a:p>
                      <a:pPr indent="127000" algn="ctr">
                        <a:lnSpc>
                          <a:spcPts val="1500"/>
                        </a:lnSpc>
                      </a:pPr>
                      <a:r>
                        <a:rPr lang="en-US" sz="1600" kern="100">
                          <a:effectLst/>
                        </a:rPr>
                        <a:t>ON</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tc>
                  <a:txBody>
                    <a:bodyPr/>
                    <a:lstStyle/>
                    <a:p>
                      <a:pPr indent="127000" algn="ctr">
                        <a:lnSpc>
                          <a:spcPts val="1500"/>
                        </a:lnSpc>
                      </a:pPr>
                      <a:r>
                        <a:rPr lang="zh-CN" sz="1600" kern="100">
                          <a:effectLst/>
                        </a:rPr>
                        <a:t>初始化复位</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tc>
                  <a:txBody>
                    <a:bodyPr/>
                    <a:lstStyle/>
                    <a:p>
                      <a:pPr indent="127000" algn="ctr">
                        <a:lnSpc>
                          <a:spcPts val="1500"/>
                        </a:lnSpc>
                      </a:pPr>
                      <a:r>
                        <a:rPr lang="zh-CN" sz="1600" kern="100">
                          <a:effectLst/>
                        </a:rPr>
                        <a:t>不变</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tc>
                  <a:txBody>
                    <a:bodyPr/>
                    <a:lstStyle/>
                    <a:p>
                      <a:pPr indent="127000" algn="ctr">
                        <a:lnSpc>
                          <a:spcPts val="1500"/>
                        </a:lnSpc>
                      </a:pPr>
                      <a:r>
                        <a:rPr lang="en-US" sz="1600" kern="100">
                          <a:effectLst/>
                        </a:rPr>
                        <a:t>OFF</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tc>
                  <a:txBody>
                    <a:bodyPr/>
                    <a:lstStyle/>
                    <a:p>
                      <a:pPr indent="127000" algn="ctr">
                        <a:lnSpc>
                          <a:spcPts val="1500"/>
                        </a:lnSpc>
                      </a:pPr>
                      <a:r>
                        <a:rPr lang="zh-CN" sz="1600" kern="100">
                          <a:effectLst/>
                        </a:rPr>
                        <a:t>不变</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extLst>
                  <a:ext uri="{0D108BD9-81ED-4DB2-BD59-A6C34878D82A}">
                    <a16:rowId xmlns:a16="http://schemas.microsoft.com/office/drawing/2014/main" xmlns="" val="2484322391"/>
                  </a:ext>
                </a:extLst>
              </a:tr>
              <a:tr h="311366">
                <a:tc vMerge="1">
                  <a:txBody>
                    <a:bodyPr/>
                    <a:lstStyle/>
                    <a:p>
                      <a:endParaRPr lang="zh-CN" altLang="en-US"/>
                    </a:p>
                  </a:txBody>
                  <a:tcPr/>
                </a:tc>
                <a:tc vMerge="1">
                  <a:txBody>
                    <a:bodyPr/>
                    <a:lstStyle/>
                    <a:p>
                      <a:endParaRPr lang="zh-CN" altLang="en-US"/>
                    </a:p>
                  </a:txBody>
                  <a:tcPr/>
                </a:tc>
                <a:tc>
                  <a:txBody>
                    <a:bodyPr/>
                    <a:lstStyle/>
                    <a:p>
                      <a:pPr indent="127000" algn="ctr">
                        <a:lnSpc>
                          <a:spcPts val="1500"/>
                        </a:lnSpc>
                      </a:pPr>
                      <a:r>
                        <a:rPr lang="en-US" sz="1600" kern="100" dirty="0">
                          <a:effectLst/>
                        </a:rPr>
                        <a:t>OFF</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tc>
                  <a:txBody>
                    <a:bodyPr/>
                    <a:lstStyle/>
                    <a:p>
                      <a:pPr indent="127000" algn="ctr">
                        <a:lnSpc>
                          <a:spcPts val="1500"/>
                        </a:lnSpc>
                      </a:pPr>
                      <a:r>
                        <a:rPr lang="zh-CN" sz="1600" kern="100">
                          <a:effectLst/>
                        </a:rPr>
                        <a:t>变频器正常运行</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tc>
                  <a:txBody>
                    <a:bodyPr/>
                    <a:lstStyle/>
                    <a:p>
                      <a:pPr indent="127000" algn="ctr">
                        <a:lnSpc>
                          <a:spcPts val="1500"/>
                        </a:lnSpc>
                      </a:pPr>
                      <a:r>
                        <a:rPr lang="en-US" sz="1600" kern="100" dirty="0">
                          <a:effectLst/>
                        </a:rPr>
                        <a:t>ON</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tc>
                  <a:txBody>
                    <a:bodyPr/>
                    <a:lstStyle/>
                    <a:p>
                      <a:pPr indent="127000" algn="ctr">
                        <a:lnSpc>
                          <a:spcPts val="1500"/>
                        </a:lnSpc>
                      </a:pPr>
                      <a:r>
                        <a:rPr lang="en-US" sz="1600" kern="100">
                          <a:effectLst/>
                        </a:rPr>
                        <a:t>-</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tc>
                  <a:txBody>
                    <a:bodyPr/>
                    <a:lstStyle/>
                    <a:p>
                      <a:pPr indent="127000" algn="ctr">
                        <a:lnSpc>
                          <a:spcPts val="1500"/>
                        </a:lnSpc>
                      </a:pPr>
                      <a:r>
                        <a:rPr lang="en-US" sz="1600" kern="100" dirty="0">
                          <a:effectLst/>
                        </a:rPr>
                        <a:t>-</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7157" marR="57157" marT="28579" marB="28579" anchor="ctr"/>
                </a:tc>
                <a:extLst>
                  <a:ext uri="{0D108BD9-81ED-4DB2-BD59-A6C34878D82A}">
                    <a16:rowId xmlns:a16="http://schemas.microsoft.com/office/drawing/2014/main" xmlns="" val="742550612"/>
                  </a:ext>
                </a:extLst>
              </a:tr>
            </a:tbl>
          </a:graphicData>
        </a:graphic>
      </p:graphicFrame>
      <p:sp>
        <p:nvSpPr>
          <p:cNvPr id="14" name="TextBox 8"/>
          <p:cNvSpPr txBox="1"/>
          <p:nvPr/>
        </p:nvSpPr>
        <p:spPr>
          <a:xfrm>
            <a:off x="943103" y="201315"/>
            <a:ext cx="4386241" cy="337185"/>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2.</a:t>
            </a:r>
            <a:r>
              <a:rPr lang="zh-CN" altLang="en-US" sz="1600" b="1" dirty="0" smtClean="0">
                <a:solidFill>
                  <a:schemeClr val="bg1"/>
                </a:solidFill>
                <a:latin typeface="微软雅黑" pitchFamily="34" charset="-122"/>
                <a:ea typeface="微软雅黑" pitchFamily="34" charset="-122"/>
              </a:rPr>
              <a:t>交流变频调速系统安装</a:t>
            </a:r>
            <a:endParaRPr sz="1600" b="1" dirty="0">
              <a:solidFill>
                <a:schemeClr val="bg1"/>
              </a:solidFill>
              <a:latin typeface="微软雅黑" pitchFamily="34" charset="-122"/>
              <a:ea typeface="微软雅黑" pitchFamily="34" charset="-122"/>
            </a:endParaRPr>
          </a:p>
        </p:txBody>
      </p:sp>
      <p:sp>
        <p:nvSpPr>
          <p:cNvPr id="15"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16"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18"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20"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实践技能</a:t>
            </a:r>
          </a:p>
        </p:txBody>
      </p:sp>
      <p:sp>
        <p:nvSpPr>
          <p:cNvPr id="21"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22"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Tree>
    <p:extLst>
      <p:ext uri="{BB962C8B-B14F-4D97-AF65-F5344CB8AC3E}">
        <p14:creationId xmlns:p14="http://schemas.microsoft.com/office/powerpoint/2010/main" val="2175256332"/>
      </p:ext>
    </p:extLst>
  </p:cSld>
  <p:clrMapOvr>
    <a:masterClrMapping/>
  </p:clrMapOvr>
  <p:transition>
    <p:fad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9" name="文本框 18">
            <a:extLst>
              <a:ext uri="{FF2B5EF4-FFF2-40B4-BE49-F238E27FC236}">
                <a16:creationId xmlns:a16="http://schemas.microsoft.com/office/drawing/2014/main" xmlns="" id="{FFD6E78D-476D-4CB6-BB9D-57BDB852FA20}"/>
              </a:ext>
            </a:extLst>
          </p:cNvPr>
          <p:cNvSpPr txBox="1"/>
          <p:nvPr/>
        </p:nvSpPr>
        <p:spPr>
          <a:xfrm>
            <a:off x="608649" y="917415"/>
            <a:ext cx="11050904" cy="2092881"/>
          </a:xfrm>
          <a:prstGeom prst="rect">
            <a:avLst/>
          </a:prstGeom>
          <a:noFill/>
        </p:spPr>
        <p:txBody>
          <a:bodyPr wrap="square">
            <a:spAutoFit/>
          </a:bodyPr>
          <a:lstStyle/>
          <a:p>
            <a:pPr indent="457200" algn="just">
              <a:lnSpc>
                <a:spcPct val="200000"/>
              </a:lnSpc>
              <a:spcBef>
                <a:spcPts val="600"/>
              </a:spcBef>
              <a:spcAft>
                <a:spcPts val="600"/>
              </a:spcAft>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变频与工频切换动作过程</a:t>
            </a:r>
          </a:p>
          <a:p>
            <a:pPr indent="457200" algn="just">
              <a:lnSpc>
                <a:spcPct val="200000"/>
              </a:lnSpc>
              <a:spcBef>
                <a:spcPts val="600"/>
              </a:spcBef>
              <a:spcAft>
                <a:spcPts val="600"/>
              </a:spcAft>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电动机的变频与工频之间的相互切换，实际上就是通过控制变频器的输入端子</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MRS</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CS</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JOG</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STF</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及</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RES</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与</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SD</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端子的通断来控制其输出端子</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IPF</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OL</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FU</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及变频器运行状态的改变</a:t>
            </a:r>
            <a:r>
              <a:rPr lang="zh-CN" altLang="zh-CN" sz="2000" kern="100" dirty="0" smtClean="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2" name="TextBox 8"/>
          <p:cNvSpPr txBox="1"/>
          <p:nvPr/>
        </p:nvSpPr>
        <p:spPr>
          <a:xfrm>
            <a:off x="943103" y="201315"/>
            <a:ext cx="4386241" cy="337185"/>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2.</a:t>
            </a:r>
            <a:r>
              <a:rPr lang="zh-CN" altLang="en-US" sz="1600" b="1" dirty="0" smtClean="0">
                <a:solidFill>
                  <a:schemeClr val="bg1"/>
                </a:solidFill>
                <a:latin typeface="微软雅黑" pitchFamily="34" charset="-122"/>
                <a:ea typeface="微软雅黑" pitchFamily="34" charset="-122"/>
              </a:rPr>
              <a:t>交流变频调速系统安装</a:t>
            </a:r>
            <a:endParaRPr sz="1600" b="1" dirty="0">
              <a:solidFill>
                <a:schemeClr val="bg1"/>
              </a:solidFill>
              <a:latin typeface="微软雅黑" pitchFamily="34" charset="-122"/>
              <a:ea typeface="微软雅黑" pitchFamily="34" charset="-122"/>
            </a:endParaRPr>
          </a:p>
        </p:txBody>
      </p:sp>
      <p:sp>
        <p:nvSpPr>
          <p:cNvPr id="1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14"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15"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16"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实践技能</a:t>
            </a:r>
          </a:p>
        </p:txBody>
      </p:sp>
      <p:sp>
        <p:nvSpPr>
          <p:cNvPr id="1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20"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Tree>
    <p:extLst>
      <p:ext uri="{BB962C8B-B14F-4D97-AF65-F5344CB8AC3E}">
        <p14:creationId xmlns:p14="http://schemas.microsoft.com/office/powerpoint/2010/main" val="1039105742"/>
      </p:ext>
    </p:extLst>
  </p:cSld>
  <p:clrMapOvr>
    <a:masterClrMapping/>
  </p:clrMapOvr>
  <p:transition>
    <p:fad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9" name="文本框 18">
            <a:extLst>
              <a:ext uri="{FF2B5EF4-FFF2-40B4-BE49-F238E27FC236}">
                <a16:creationId xmlns:a16="http://schemas.microsoft.com/office/drawing/2014/main" xmlns="" id="{FFD6E78D-476D-4CB6-BB9D-57BDB852FA20}"/>
              </a:ext>
            </a:extLst>
          </p:cNvPr>
          <p:cNvSpPr txBox="1"/>
          <p:nvPr/>
        </p:nvSpPr>
        <p:spPr>
          <a:xfrm>
            <a:off x="388622" y="774613"/>
            <a:ext cx="11050904" cy="605294"/>
          </a:xfrm>
          <a:prstGeom prst="rect">
            <a:avLst/>
          </a:prstGeom>
          <a:noFill/>
        </p:spPr>
        <p:txBody>
          <a:bodyPr wrap="square">
            <a:spAutoFit/>
          </a:bodyPr>
          <a:lstStyle/>
          <a:p>
            <a:pPr indent="2667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）信号状态</a:t>
            </a:r>
          </a:p>
          <a:p>
            <a:pPr indent="266700" algn="just">
              <a:lnSpc>
                <a:spcPts val="2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1" name="文本框 10">
            <a:extLst>
              <a:ext uri="{FF2B5EF4-FFF2-40B4-BE49-F238E27FC236}">
                <a16:creationId xmlns:a16="http://schemas.microsoft.com/office/drawing/2014/main" xmlns="" id="{EE04F341-B7F4-4226-8CC1-5648058824A0}"/>
              </a:ext>
            </a:extLst>
          </p:cNvPr>
          <p:cNvSpPr txBox="1"/>
          <p:nvPr/>
        </p:nvSpPr>
        <p:spPr>
          <a:xfrm>
            <a:off x="702934" y="1231314"/>
            <a:ext cx="10091716" cy="646331"/>
          </a:xfrm>
          <a:prstGeom prst="rect">
            <a:avLst/>
          </a:prstGeom>
          <a:noFill/>
        </p:spPr>
        <p:txBody>
          <a:bodyPr wrap="square" rtlCol="0">
            <a:spAutoFit/>
          </a:bodyPr>
          <a:lstStyle/>
          <a:p>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电动机在进行变频与工频相互切换时，各输入信号与接触器状态之间的关系如表所示。</a:t>
            </a:r>
          </a:p>
          <a:p>
            <a:endParaRPr lang="zh-CN" altLang="en-US" dirty="0"/>
          </a:p>
        </p:txBody>
      </p:sp>
      <p:sp>
        <p:nvSpPr>
          <p:cNvPr id="12" name="文本框 11">
            <a:extLst>
              <a:ext uri="{FF2B5EF4-FFF2-40B4-BE49-F238E27FC236}">
                <a16:creationId xmlns:a16="http://schemas.microsoft.com/office/drawing/2014/main" xmlns="" id="{A9565CAB-5068-442D-BDA4-5BF6381ACD80}"/>
              </a:ext>
            </a:extLst>
          </p:cNvPr>
          <p:cNvSpPr txBox="1"/>
          <p:nvPr/>
        </p:nvSpPr>
        <p:spPr>
          <a:xfrm>
            <a:off x="770385" y="1691689"/>
            <a:ext cx="5843271" cy="646331"/>
          </a:xfrm>
          <a:prstGeom prst="rect">
            <a:avLst/>
          </a:prstGeom>
          <a:noFill/>
        </p:spPr>
        <p:txBody>
          <a:bodyPr wrap="square" rtlCol="0">
            <a:spAutoFit/>
          </a:bodyPr>
          <a:lstStyle/>
          <a:p>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输入信号与接触器状态之间的关系，如表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5-1-9</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graphicFrame>
        <p:nvGraphicFramePr>
          <p:cNvPr id="13" name="表格 12">
            <a:extLst>
              <a:ext uri="{FF2B5EF4-FFF2-40B4-BE49-F238E27FC236}">
                <a16:creationId xmlns:a16="http://schemas.microsoft.com/office/drawing/2014/main" xmlns="" id="{D60FFAE8-6F79-44BB-A3DA-20548F8B7A71}"/>
              </a:ext>
            </a:extLst>
          </p:cNvPr>
          <p:cNvGraphicFramePr>
            <a:graphicFrameLocks noGrp="1"/>
          </p:cNvGraphicFramePr>
          <p:nvPr>
            <p:extLst>
              <p:ext uri="{D42A27DB-BD31-4B8C-83A1-F6EECF244321}">
                <p14:modId xmlns:p14="http://schemas.microsoft.com/office/powerpoint/2010/main" val="1585986281"/>
              </p:ext>
            </p:extLst>
          </p:nvPr>
        </p:nvGraphicFramePr>
        <p:xfrm>
          <a:off x="490494" y="2234779"/>
          <a:ext cx="11286703" cy="3937396"/>
        </p:xfrm>
        <a:graphic>
          <a:graphicData uri="http://schemas.openxmlformats.org/drawingml/2006/table">
            <a:tbl>
              <a:tblPr>
                <a:tableStyleId>{5940675A-B579-460E-94D1-54222C63F5DA}</a:tableStyleId>
              </a:tblPr>
              <a:tblGrid>
                <a:gridCol w="1328501">
                  <a:extLst>
                    <a:ext uri="{9D8B030D-6E8A-4147-A177-3AD203B41FA5}">
                      <a16:colId xmlns:a16="http://schemas.microsoft.com/office/drawing/2014/main" xmlns="" val="1744254865"/>
                    </a:ext>
                  </a:extLst>
                </a:gridCol>
                <a:gridCol w="865270">
                  <a:extLst>
                    <a:ext uri="{9D8B030D-6E8A-4147-A177-3AD203B41FA5}">
                      <a16:colId xmlns:a16="http://schemas.microsoft.com/office/drawing/2014/main" xmlns="" val="185656148"/>
                    </a:ext>
                  </a:extLst>
                </a:gridCol>
                <a:gridCol w="865270">
                  <a:extLst>
                    <a:ext uri="{9D8B030D-6E8A-4147-A177-3AD203B41FA5}">
                      <a16:colId xmlns:a16="http://schemas.microsoft.com/office/drawing/2014/main" xmlns="" val="2531998756"/>
                    </a:ext>
                  </a:extLst>
                </a:gridCol>
                <a:gridCol w="865270">
                  <a:extLst>
                    <a:ext uri="{9D8B030D-6E8A-4147-A177-3AD203B41FA5}">
                      <a16:colId xmlns:a16="http://schemas.microsoft.com/office/drawing/2014/main" xmlns="" val="4217657206"/>
                    </a:ext>
                  </a:extLst>
                </a:gridCol>
                <a:gridCol w="865270">
                  <a:extLst>
                    <a:ext uri="{9D8B030D-6E8A-4147-A177-3AD203B41FA5}">
                      <a16:colId xmlns:a16="http://schemas.microsoft.com/office/drawing/2014/main" xmlns="" val="3797360492"/>
                    </a:ext>
                  </a:extLst>
                </a:gridCol>
                <a:gridCol w="865270">
                  <a:extLst>
                    <a:ext uri="{9D8B030D-6E8A-4147-A177-3AD203B41FA5}">
                      <a16:colId xmlns:a16="http://schemas.microsoft.com/office/drawing/2014/main" xmlns="" val="3177547461"/>
                    </a:ext>
                  </a:extLst>
                </a:gridCol>
                <a:gridCol w="1257990">
                  <a:extLst>
                    <a:ext uri="{9D8B030D-6E8A-4147-A177-3AD203B41FA5}">
                      <a16:colId xmlns:a16="http://schemas.microsoft.com/office/drawing/2014/main" xmlns="" val="4174980014"/>
                    </a:ext>
                  </a:extLst>
                </a:gridCol>
                <a:gridCol w="4373862">
                  <a:extLst>
                    <a:ext uri="{9D8B030D-6E8A-4147-A177-3AD203B41FA5}">
                      <a16:colId xmlns:a16="http://schemas.microsoft.com/office/drawing/2014/main" xmlns="" val="553936041"/>
                    </a:ext>
                  </a:extLst>
                </a:gridCol>
              </a:tblGrid>
              <a:tr h="256191">
                <a:tc rowSpan="2">
                  <a:txBody>
                    <a:bodyPr/>
                    <a:lstStyle/>
                    <a:p>
                      <a:pPr indent="0" algn="ctr">
                        <a:lnSpc>
                          <a:spcPts val="2000"/>
                        </a:lnSpc>
                      </a:pPr>
                      <a:r>
                        <a:rPr lang="zh-CN" sz="1600" kern="100" dirty="0">
                          <a:effectLst/>
                        </a:rPr>
                        <a:t>改变运行</a:t>
                      </a:r>
                    </a:p>
                    <a:p>
                      <a:pPr indent="0" algn="ctr">
                        <a:lnSpc>
                          <a:spcPts val="2000"/>
                        </a:lnSpc>
                      </a:pPr>
                      <a:r>
                        <a:rPr lang="zh-CN" sz="1600" kern="100" dirty="0">
                          <a:effectLst/>
                        </a:rPr>
                        <a:t>状态</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1639" marR="51639" marT="25819" marB="25819" anchor="ctr"/>
                </a:tc>
                <a:tc gridSpan="3">
                  <a:txBody>
                    <a:bodyPr/>
                    <a:lstStyle/>
                    <a:p>
                      <a:pPr indent="0" algn="ctr">
                        <a:lnSpc>
                          <a:spcPts val="2000"/>
                        </a:lnSpc>
                      </a:pPr>
                      <a:r>
                        <a:rPr lang="zh-CN" sz="1600" kern="100">
                          <a:effectLst/>
                        </a:rPr>
                        <a:t>输入信号状态</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1639" marR="51639" marT="25819" marB="25819" anchor="ctr"/>
                </a:tc>
                <a:tc hMerge="1">
                  <a:txBody>
                    <a:bodyPr/>
                    <a:lstStyle/>
                    <a:p>
                      <a:endParaRPr lang="zh-CN" altLang="en-US"/>
                    </a:p>
                  </a:txBody>
                  <a:tcPr/>
                </a:tc>
                <a:tc hMerge="1">
                  <a:txBody>
                    <a:bodyPr/>
                    <a:lstStyle/>
                    <a:p>
                      <a:endParaRPr lang="zh-CN" altLang="en-US"/>
                    </a:p>
                  </a:txBody>
                  <a:tcPr/>
                </a:tc>
                <a:tc gridSpan="3">
                  <a:txBody>
                    <a:bodyPr/>
                    <a:lstStyle/>
                    <a:p>
                      <a:pPr indent="0" algn="ctr">
                        <a:lnSpc>
                          <a:spcPts val="2000"/>
                        </a:lnSpc>
                      </a:pPr>
                      <a:r>
                        <a:rPr lang="zh-CN" sz="1600" kern="100" dirty="0">
                          <a:effectLst/>
                        </a:rPr>
                        <a:t>输出信号变换情况</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1639" marR="51639" marT="25819" marB="25819" anchor="ctr"/>
                </a:tc>
                <a:tc hMerge="1">
                  <a:txBody>
                    <a:bodyPr/>
                    <a:lstStyle/>
                    <a:p>
                      <a:endParaRPr lang="zh-CN" altLang="en-US"/>
                    </a:p>
                  </a:txBody>
                  <a:tcPr/>
                </a:tc>
                <a:tc hMerge="1">
                  <a:txBody>
                    <a:bodyPr/>
                    <a:lstStyle/>
                    <a:p>
                      <a:endParaRPr lang="zh-CN" altLang="en-US"/>
                    </a:p>
                  </a:txBody>
                  <a:tcPr/>
                </a:tc>
                <a:tc>
                  <a:txBody>
                    <a:bodyPr/>
                    <a:lstStyle/>
                    <a:p>
                      <a:pPr indent="0" algn="ctr">
                        <a:lnSpc>
                          <a:spcPts val="2000"/>
                        </a:lnSpc>
                      </a:pPr>
                      <a:r>
                        <a:rPr lang="zh-CN" sz="1600" kern="100">
                          <a:effectLst/>
                        </a:rPr>
                        <a:t>备注</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1639" marR="51639" marT="25819" marB="25819" anchor="ctr"/>
                </a:tc>
                <a:extLst>
                  <a:ext uri="{0D108BD9-81ED-4DB2-BD59-A6C34878D82A}">
                    <a16:rowId xmlns:a16="http://schemas.microsoft.com/office/drawing/2014/main" xmlns="" val="2183849155"/>
                  </a:ext>
                </a:extLst>
              </a:tr>
              <a:tr h="256191">
                <a:tc vMerge="1">
                  <a:txBody>
                    <a:bodyPr/>
                    <a:lstStyle/>
                    <a:p>
                      <a:endParaRPr lang="zh-CN" altLang="en-US"/>
                    </a:p>
                  </a:txBody>
                  <a:tcPr/>
                </a:tc>
                <a:tc>
                  <a:txBody>
                    <a:bodyPr/>
                    <a:lstStyle/>
                    <a:p>
                      <a:pPr indent="0" algn="ctr">
                        <a:lnSpc>
                          <a:spcPts val="2000"/>
                        </a:lnSpc>
                      </a:pPr>
                      <a:r>
                        <a:rPr lang="en-US" sz="1600" kern="100">
                          <a:effectLst/>
                        </a:rPr>
                        <a:t>MRS</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1639" marR="51639" marT="25819" marB="25819" anchor="ctr"/>
                </a:tc>
                <a:tc>
                  <a:txBody>
                    <a:bodyPr/>
                    <a:lstStyle/>
                    <a:p>
                      <a:pPr indent="0" algn="ctr">
                        <a:lnSpc>
                          <a:spcPts val="2000"/>
                        </a:lnSpc>
                      </a:pPr>
                      <a:r>
                        <a:rPr lang="en-US" sz="1600" kern="100">
                          <a:effectLst/>
                        </a:rPr>
                        <a:t>CS</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1639" marR="51639" marT="25819" marB="25819" anchor="ctr"/>
                </a:tc>
                <a:tc>
                  <a:txBody>
                    <a:bodyPr/>
                    <a:lstStyle/>
                    <a:p>
                      <a:pPr indent="0" algn="ctr">
                        <a:lnSpc>
                          <a:spcPts val="2000"/>
                        </a:lnSpc>
                      </a:pPr>
                      <a:r>
                        <a:rPr lang="en-US" sz="1600" kern="100">
                          <a:effectLst/>
                        </a:rPr>
                        <a:t>STF</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1639" marR="51639" marT="25819" marB="25819" anchor="ctr"/>
                </a:tc>
                <a:tc>
                  <a:txBody>
                    <a:bodyPr/>
                    <a:lstStyle/>
                    <a:p>
                      <a:pPr indent="0" algn="ctr">
                        <a:lnSpc>
                          <a:spcPts val="2000"/>
                        </a:lnSpc>
                      </a:pPr>
                      <a:r>
                        <a:rPr lang="en-US" sz="1600" kern="100">
                          <a:effectLst/>
                        </a:rPr>
                        <a:t>KM1</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1639" marR="51639" marT="25819" marB="25819" anchor="ctr"/>
                </a:tc>
                <a:tc>
                  <a:txBody>
                    <a:bodyPr/>
                    <a:lstStyle/>
                    <a:p>
                      <a:pPr indent="0" algn="ctr">
                        <a:lnSpc>
                          <a:spcPts val="2000"/>
                        </a:lnSpc>
                      </a:pPr>
                      <a:r>
                        <a:rPr lang="en-US" sz="1600" kern="100">
                          <a:effectLst/>
                        </a:rPr>
                        <a:t>KM2</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1639" marR="51639" marT="25819" marB="25819" anchor="ctr"/>
                </a:tc>
                <a:tc>
                  <a:txBody>
                    <a:bodyPr/>
                    <a:lstStyle/>
                    <a:p>
                      <a:pPr indent="0" algn="ctr">
                        <a:lnSpc>
                          <a:spcPts val="2000"/>
                        </a:lnSpc>
                      </a:pPr>
                      <a:r>
                        <a:rPr lang="en-US" sz="1600" kern="100" dirty="0">
                          <a:effectLst/>
                        </a:rPr>
                        <a:t>KM3</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1639" marR="51639" marT="25819" marB="25819" anchor="ctr"/>
                </a:tc>
                <a:tc>
                  <a:txBody>
                    <a:bodyPr/>
                    <a:lstStyle/>
                    <a:p>
                      <a:pPr indent="0">
                        <a:lnSpc>
                          <a:spcPts val="2000"/>
                        </a:lnSpc>
                      </a:pPr>
                      <a:endParaRPr lang="zh-CN" sz="1600" kern="100">
                        <a:effectLst/>
                        <a:latin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xmlns="" val="4131409084"/>
                  </a:ext>
                </a:extLst>
              </a:tr>
              <a:tr h="710672">
                <a:tc>
                  <a:txBody>
                    <a:bodyPr/>
                    <a:lstStyle/>
                    <a:p>
                      <a:pPr indent="0" algn="ctr">
                        <a:lnSpc>
                          <a:spcPts val="2000"/>
                        </a:lnSpc>
                      </a:pPr>
                      <a:r>
                        <a:rPr lang="zh-CN" sz="1600" kern="100">
                          <a:effectLst/>
                        </a:rPr>
                        <a:t>接通电源</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1639" marR="51639" marT="25819" marB="25819" anchor="ctr"/>
                </a:tc>
                <a:tc>
                  <a:txBody>
                    <a:bodyPr/>
                    <a:lstStyle/>
                    <a:p>
                      <a:pPr marL="0" indent="0" algn="ctr" defTabSz="914400" rtl="0" eaLnBrk="1" latinLnBrk="0" hangingPunct="1">
                        <a:lnSpc>
                          <a:spcPts val="2000"/>
                        </a:lnSpc>
                      </a:pPr>
                      <a:r>
                        <a:rPr lang="en-US" sz="1600" kern="100" dirty="0">
                          <a:solidFill>
                            <a:schemeClr val="tx1"/>
                          </a:solidFill>
                          <a:effectLst/>
                          <a:latin typeface="+mn-lt"/>
                          <a:ea typeface="+mn-ea"/>
                          <a:cs typeface="+mn-cs"/>
                        </a:rPr>
                        <a:t>OFF</a:t>
                      </a:r>
                      <a:endParaRPr lang="zh-CN" sz="1600" kern="100" dirty="0">
                        <a:solidFill>
                          <a:schemeClr val="tx1"/>
                        </a:solidFill>
                        <a:effectLst/>
                        <a:latin typeface="+mn-lt"/>
                        <a:ea typeface="+mn-ea"/>
                        <a:cs typeface="+mn-cs"/>
                      </a:endParaRPr>
                    </a:p>
                  </a:txBody>
                  <a:tcPr marL="51639" marR="51639" marT="25819" marB="25819" anchor="ctr"/>
                </a:tc>
                <a:tc>
                  <a:txBody>
                    <a:bodyPr/>
                    <a:lstStyle/>
                    <a:p>
                      <a:pPr marL="0" indent="0" algn="ctr" defTabSz="914400" rtl="0" eaLnBrk="1" latinLnBrk="0" hangingPunct="1">
                        <a:lnSpc>
                          <a:spcPts val="2000"/>
                        </a:lnSpc>
                      </a:pPr>
                      <a:r>
                        <a:rPr lang="en-US" sz="1600" kern="100">
                          <a:solidFill>
                            <a:schemeClr val="tx1"/>
                          </a:solidFill>
                          <a:effectLst/>
                          <a:latin typeface="+mn-lt"/>
                          <a:ea typeface="+mn-ea"/>
                          <a:cs typeface="+mn-cs"/>
                        </a:rPr>
                        <a:t>OFF</a:t>
                      </a:r>
                      <a:endParaRPr lang="zh-CN" sz="1600" kern="100">
                        <a:solidFill>
                          <a:schemeClr val="tx1"/>
                        </a:solidFill>
                        <a:effectLst/>
                        <a:latin typeface="+mn-lt"/>
                        <a:ea typeface="+mn-ea"/>
                        <a:cs typeface="+mn-cs"/>
                      </a:endParaRPr>
                    </a:p>
                  </a:txBody>
                  <a:tcPr marL="51639" marR="51639" marT="25819" marB="25819" anchor="ctr"/>
                </a:tc>
                <a:tc>
                  <a:txBody>
                    <a:bodyPr/>
                    <a:lstStyle/>
                    <a:p>
                      <a:pPr marL="0" indent="0" algn="ctr" defTabSz="914400" rtl="0" eaLnBrk="1" latinLnBrk="0" hangingPunct="1">
                        <a:lnSpc>
                          <a:spcPts val="2000"/>
                        </a:lnSpc>
                      </a:pPr>
                      <a:r>
                        <a:rPr lang="en-US" sz="1600" kern="100" dirty="0">
                          <a:solidFill>
                            <a:schemeClr val="tx1"/>
                          </a:solidFill>
                          <a:effectLst/>
                          <a:latin typeface="+mn-lt"/>
                          <a:ea typeface="+mn-ea"/>
                          <a:cs typeface="+mn-cs"/>
                        </a:rPr>
                        <a:t>OFF</a:t>
                      </a:r>
                      <a:endParaRPr lang="zh-CN" sz="1600" kern="100" dirty="0">
                        <a:solidFill>
                          <a:schemeClr val="tx1"/>
                        </a:solidFill>
                        <a:effectLst/>
                        <a:latin typeface="+mn-lt"/>
                        <a:ea typeface="+mn-ea"/>
                        <a:cs typeface="+mn-cs"/>
                      </a:endParaRPr>
                    </a:p>
                  </a:txBody>
                  <a:tcPr marL="51639" marR="51639" marT="25819" marB="25819" anchor="ctr"/>
                </a:tc>
                <a:tc>
                  <a:txBody>
                    <a:bodyPr/>
                    <a:lstStyle/>
                    <a:p>
                      <a:pPr indent="0" algn="l">
                        <a:lnSpc>
                          <a:spcPts val="2000"/>
                        </a:lnSpc>
                      </a:pPr>
                      <a:r>
                        <a:rPr lang="en-US" sz="1600" kern="100" dirty="0">
                          <a:effectLst/>
                        </a:rPr>
                        <a:t>OFF</a:t>
                      </a:r>
                      <a:r>
                        <a:rPr lang="en-US" sz="1600" kern="100" dirty="0" smtClean="0">
                          <a:effectLst/>
                        </a:rPr>
                        <a:t>→ON</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1639" marR="51639" marT="25819" marB="25819" anchor="ctr"/>
                </a:tc>
                <a:tc>
                  <a:txBody>
                    <a:bodyPr/>
                    <a:lstStyle/>
                    <a:p>
                      <a:pPr marL="0" indent="0" algn="ctr" defTabSz="914400" rtl="0" eaLnBrk="1" latinLnBrk="0" hangingPunct="1">
                        <a:lnSpc>
                          <a:spcPts val="2000"/>
                        </a:lnSpc>
                      </a:pPr>
                      <a:r>
                        <a:rPr lang="en-US" sz="1600" kern="100" dirty="0">
                          <a:solidFill>
                            <a:schemeClr val="tx1"/>
                          </a:solidFill>
                          <a:effectLst/>
                          <a:latin typeface="+mn-lt"/>
                          <a:ea typeface="+mn-ea"/>
                          <a:cs typeface="+mn-cs"/>
                        </a:rPr>
                        <a:t>OFF</a:t>
                      </a:r>
                      <a:endParaRPr lang="zh-CN" sz="1600" kern="100" dirty="0">
                        <a:solidFill>
                          <a:schemeClr val="tx1"/>
                        </a:solidFill>
                        <a:effectLst/>
                        <a:latin typeface="+mn-lt"/>
                        <a:ea typeface="+mn-ea"/>
                        <a:cs typeface="+mn-cs"/>
                      </a:endParaRPr>
                    </a:p>
                  </a:txBody>
                  <a:tcPr marL="51639" marR="51639" marT="25819" marB="25819" anchor="ctr"/>
                </a:tc>
                <a:tc>
                  <a:txBody>
                    <a:bodyPr/>
                    <a:lstStyle/>
                    <a:p>
                      <a:pPr indent="0" algn="l">
                        <a:lnSpc>
                          <a:spcPts val="2000"/>
                        </a:lnSpc>
                      </a:pPr>
                      <a:r>
                        <a:rPr lang="en-US" sz="1600" kern="100" dirty="0" smtClean="0">
                          <a:effectLst/>
                        </a:rPr>
                        <a:t>OFF→ON</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1639" marR="51639" marT="25819" marB="25819" anchor="ctr"/>
                </a:tc>
                <a:tc>
                  <a:txBody>
                    <a:bodyPr/>
                    <a:lstStyle/>
                    <a:p>
                      <a:pPr indent="0" algn="just">
                        <a:lnSpc>
                          <a:spcPts val="2000"/>
                        </a:lnSpc>
                      </a:pPr>
                      <a:r>
                        <a:rPr lang="zh-CN" sz="1600" kern="100">
                          <a:effectLst/>
                        </a:rPr>
                        <a:t>系统通电</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1639" marR="51639" marT="25819" marB="25819" anchor="ctr"/>
                </a:tc>
                <a:extLst>
                  <a:ext uri="{0D108BD9-81ED-4DB2-BD59-A6C34878D82A}">
                    <a16:rowId xmlns:a16="http://schemas.microsoft.com/office/drawing/2014/main" xmlns="" val="623406053"/>
                  </a:ext>
                </a:extLst>
              </a:tr>
              <a:tr h="710672">
                <a:tc>
                  <a:txBody>
                    <a:bodyPr/>
                    <a:lstStyle/>
                    <a:p>
                      <a:pPr indent="0" algn="ctr">
                        <a:lnSpc>
                          <a:spcPts val="2000"/>
                        </a:lnSpc>
                      </a:pPr>
                      <a:r>
                        <a:rPr lang="zh-CN" sz="1600" kern="100">
                          <a:effectLst/>
                        </a:rPr>
                        <a:t>启动</a:t>
                      </a:r>
                    </a:p>
                    <a:p>
                      <a:pPr indent="0" algn="ctr">
                        <a:lnSpc>
                          <a:spcPts val="2000"/>
                        </a:lnSpc>
                      </a:pPr>
                      <a:r>
                        <a:rPr lang="zh-CN" sz="1600" kern="100">
                          <a:effectLst/>
                        </a:rPr>
                        <a:t>变频运行</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1639" marR="51639" marT="25819" marB="25819" anchor="ctr"/>
                </a:tc>
                <a:tc>
                  <a:txBody>
                    <a:bodyPr/>
                    <a:lstStyle/>
                    <a:p>
                      <a:pPr indent="0" algn="l">
                        <a:lnSpc>
                          <a:spcPts val="2000"/>
                        </a:lnSpc>
                      </a:pPr>
                      <a:r>
                        <a:rPr lang="en-US" sz="1600" kern="100" dirty="0" smtClean="0">
                          <a:effectLst/>
                        </a:rPr>
                        <a:t>OFF→ON</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1639" marR="51639" marT="25819" marB="25819" anchor="ctr"/>
                </a:tc>
                <a:tc>
                  <a:txBody>
                    <a:bodyPr/>
                    <a:lstStyle/>
                    <a:p>
                      <a:pPr indent="0" algn="l">
                        <a:lnSpc>
                          <a:spcPts val="2000"/>
                        </a:lnSpc>
                      </a:pPr>
                      <a:r>
                        <a:rPr lang="en-US" sz="1600" kern="100" dirty="0" smtClean="0">
                          <a:effectLst/>
                        </a:rPr>
                        <a:t>OFF→ON</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1639" marR="51639" marT="25819" marB="25819" anchor="ctr"/>
                </a:tc>
                <a:tc>
                  <a:txBody>
                    <a:bodyPr/>
                    <a:lstStyle/>
                    <a:p>
                      <a:pPr indent="0" algn="l">
                        <a:lnSpc>
                          <a:spcPts val="2000"/>
                        </a:lnSpc>
                      </a:pPr>
                      <a:r>
                        <a:rPr lang="en-US" sz="1600" kern="100" dirty="0" smtClean="0">
                          <a:effectLst/>
                        </a:rPr>
                        <a:t>OFF→ON</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1639" marR="51639" marT="25819" marB="25819" anchor="ctr"/>
                </a:tc>
                <a:tc>
                  <a:txBody>
                    <a:bodyPr/>
                    <a:lstStyle/>
                    <a:p>
                      <a:pPr marL="0" indent="0" algn="ctr" defTabSz="914400" rtl="0" eaLnBrk="1" latinLnBrk="0" hangingPunct="1">
                        <a:lnSpc>
                          <a:spcPts val="2000"/>
                        </a:lnSpc>
                      </a:pPr>
                      <a:r>
                        <a:rPr lang="en-US" sz="1600" kern="100" dirty="0">
                          <a:solidFill>
                            <a:schemeClr val="tx1"/>
                          </a:solidFill>
                          <a:effectLst/>
                          <a:latin typeface="+mn-lt"/>
                          <a:ea typeface="+mn-ea"/>
                          <a:cs typeface="+mn-cs"/>
                        </a:rPr>
                        <a:t>ON</a:t>
                      </a:r>
                      <a:endParaRPr lang="zh-CN" sz="1600" kern="100" dirty="0">
                        <a:solidFill>
                          <a:schemeClr val="tx1"/>
                        </a:solidFill>
                        <a:effectLst/>
                        <a:latin typeface="+mn-lt"/>
                        <a:ea typeface="+mn-ea"/>
                        <a:cs typeface="+mn-cs"/>
                      </a:endParaRPr>
                    </a:p>
                  </a:txBody>
                  <a:tcPr marL="51639" marR="51639" marT="25819" marB="25819" anchor="ctr"/>
                </a:tc>
                <a:tc>
                  <a:txBody>
                    <a:bodyPr/>
                    <a:lstStyle/>
                    <a:p>
                      <a:pPr marL="0" indent="0" algn="ctr" defTabSz="914400" rtl="0" eaLnBrk="1" latinLnBrk="0" hangingPunct="1">
                        <a:lnSpc>
                          <a:spcPts val="2000"/>
                        </a:lnSpc>
                      </a:pPr>
                      <a:r>
                        <a:rPr lang="en-US" sz="1600" kern="100" dirty="0">
                          <a:solidFill>
                            <a:schemeClr val="tx1"/>
                          </a:solidFill>
                          <a:effectLst/>
                          <a:latin typeface="+mn-lt"/>
                          <a:ea typeface="+mn-ea"/>
                          <a:cs typeface="+mn-cs"/>
                        </a:rPr>
                        <a:t>OFF</a:t>
                      </a:r>
                      <a:endParaRPr lang="zh-CN" sz="1600" kern="100" dirty="0">
                        <a:solidFill>
                          <a:schemeClr val="tx1"/>
                        </a:solidFill>
                        <a:effectLst/>
                        <a:latin typeface="+mn-lt"/>
                        <a:ea typeface="+mn-ea"/>
                        <a:cs typeface="+mn-cs"/>
                      </a:endParaRPr>
                    </a:p>
                  </a:txBody>
                  <a:tcPr marL="51639" marR="51639" marT="25819" marB="25819" anchor="ctr"/>
                </a:tc>
                <a:tc>
                  <a:txBody>
                    <a:bodyPr/>
                    <a:lstStyle/>
                    <a:p>
                      <a:pPr marL="0" indent="0" algn="ctr" defTabSz="914400" rtl="0" eaLnBrk="1" latinLnBrk="0" hangingPunct="1">
                        <a:lnSpc>
                          <a:spcPts val="2000"/>
                        </a:lnSpc>
                      </a:pPr>
                      <a:r>
                        <a:rPr lang="en-US" sz="1600" kern="100" dirty="0">
                          <a:solidFill>
                            <a:schemeClr val="tx1"/>
                          </a:solidFill>
                          <a:effectLst/>
                          <a:latin typeface="+mn-lt"/>
                          <a:ea typeface="+mn-ea"/>
                          <a:cs typeface="+mn-cs"/>
                        </a:rPr>
                        <a:t>ON</a:t>
                      </a:r>
                      <a:endParaRPr lang="zh-CN" sz="1600" kern="100" dirty="0">
                        <a:solidFill>
                          <a:schemeClr val="tx1"/>
                        </a:solidFill>
                        <a:effectLst/>
                        <a:latin typeface="+mn-lt"/>
                        <a:ea typeface="+mn-ea"/>
                        <a:cs typeface="+mn-cs"/>
                      </a:endParaRPr>
                    </a:p>
                  </a:txBody>
                  <a:tcPr marL="51639" marR="51639" marT="25819" marB="25819" anchor="ctr"/>
                </a:tc>
                <a:tc>
                  <a:txBody>
                    <a:bodyPr/>
                    <a:lstStyle/>
                    <a:p>
                      <a:pPr indent="0" algn="just">
                        <a:lnSpc>
                          <a:spcPts val="2000"/>
                        </a:lnSpc>
                      </a:pPr>
                      <a:r>
                        <a:rPr lang="zh-CN" sz="1600" kern="100">
                          <a:effectLst/>
                        </a:rPr>
                        <a:t>启动变频器（电动机软启动）并进行变频运行</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1639" marR="51639" marT="25819" marB="25819" anchor="ctr"/>
                </a:tc>
                <a:extLst>
                  <a:ext uri="{0D108BD9-81ED-4DB2-BD59-A6C34878D82A}">
                    <a16:rowId xmlns:a16="http://schemas.microsoft.com/office/drawing/2014/main" xmlns="" val="4289156850"/>
                  </a:ext>
                </a:extLst>
              </a:tr>
              <a:tr h="710672">
                <a:tc>
                  <a:txBody>
                    <a:bodyPr/>
                    <a:lstStyle/>
                    <a:p>
                      <a:pPr indent="0" algn="ctr">
                        <a:lnSpc>
                          <a:spcPts val="2000"/>
                        </a:lnSpc>
                      </a:pPr>
                      <a:r>
                        <a:rPr lang="zh-CN" sz="1600" kern="100">
                          <a:effectLst/>
                        </a:rPr>
                        <a:t>切换到</a:t>
                      </a:r>
                    </a:p>
                    <a:p>
                      <a:pPr indent="0" algn="ctr">
                        <a:lnSpc>
                          <a:spcPts val="2000"/>
                        </a:lnSpc>
                      </a:pPr>
                      <a:r>
                        <a:rPr lang="zh-CN" sz="1600" kern="100">
                          <a:effectLst/>
                        </a:rPr>
                        <a:t>工频运行</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1639" marR="51639" marT="25819" marB="25819" anchor="ctr"/>
                </a:tc>
                <a:tc>
                  <a:txBody>
                    <a:bodyPr/>
                    <a:lstStyle/>
                    <a:p>
                      <a:pPr marL="0" indent="0" algn="ctr" defTabSz="914400" rtl="0" eaLnBrk="1" latinLnBrk="0" hangingPunct="1">
                        <a:lnSpc>
                          <a:spcPts val="2000"/>
                        </a:lnSpc>
                      </a:pPr>
                      <a:r>
                        <a:rPr lang="en-US" sz="1600" kern="100">
                          <a:solidFill>
                            <a:schemeClr val="tx1"/>
                          </a:solidFill>
                          <a:effectLst/>
                          <a:latin typeface="+mn-lt"/>
                          <a:ea typeface="+mn-ea"/>
                          <a:cs typeface="+mn-cs"/>
                        </a:rPr>
                        <a:t>ON</a:t>
                      </a:r>
                      <a:endParaRPr lang="zh-CN" sz="1600" kern="100">
                        <a:solidFill>
                          <a:schemeClr val="tx1"/>
                        </a:solidFill>
                        <a:effectLst/>
                        <a:latin typeface="+mn-lt"/>
                        <a:ea typeface="+mn-ea"/>
                        <a:cs typeface="+mn-cs"/>
                      </a:endParaRPr>
                    </a:p>
                  </a:txBody>
                  <a:tcPr marL="51639" marR="51639" marT="25819" marB="25819" anchor="ctr"/>
                </a:tc>
                <a:tc>
                  <a:txBody>
                    <a:bodyPr/>
                    <a:lstStyle/>
                    <a:p>
                      <a:pPr indent="0" algn="l">
                        <a:lnSpc>
                          <a:spcPts val="2000"/>
                        </a:lnSpc>
                      </a:pPr>
                      <a:r>
                        <a:rPr lang="en-US" sz="1600" kern="100" dirty="0" smtClean="0">
                          <a:effectLst/>
                        </a:rPr>
                        <a:t>ON→OFF</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1639" marR="51639" marT="25819" marB="25819" anchor="ctr"/>
                </a:tc>
                <a:tc>
                  <a:txBody>
                    <a:bodyPr/>
                    <a:lstStyle/>
                    <a:p>
                      <a:pPr marL="0" indent="0" algn="ctr" defTabSz="914400" rtl="0" eaLnBrk="1" latinLnBrk="0" hangingPunct="1">
                        <a:lnSpc>
                          <a:spcPts val="2000"/>
                        </a:lnSpc>
                      </a:pPr>
                      <a:r>
                        <a:rPr lang="en-US" sz="1600" kern="100">
                          <a:solidFill>
                            <a:schemeClr val="tx1"/>
                          </a:solidFill>
                          <a:effectLst/>
                          <a:latin typeface="+mn-lt"/>
                          <a:ea typeface="+mn-ea"/>
                          <a:cs typeface="+mn-cs"/>
                        </a:rPr>
                        <a:t>ON</a:t>
                      </a:r>
                      <a:endParaRPr lang="zh-CN" sz="1600" kern="100">
                        <a:solidFill>
                          <a:schemeClr val="tx1"/>
                        </a:solidFill>
                        <a:effectLst/>
                        <a:latin typeface="+mn-lt"/>
                        <a:ea typeface="+mn-ea"/>
                        <a:cs typeface="+mn-cs"/>
                      </a:endParaRPr>
                    </a:p>
                  </a:txBody>
                  <a:tcPr marL="51639" marR="51639" marT="25819" marB="25819" anchor="ctr"/>
                </a:tc>
                <a:tc>
                  <a:txBody>
                    <a:bodyPr/>
                    <a:lstStyle/>
                    <a:p>
                      <a:pPr marL="0" indent="0" algn="ctr" defTabSz="914400" rtl="0" eaLnBrk="1" latinLnBrk="0" hangingPunct="1">
                        <a:lnSpc>
                          <a:spcPts val="2000"/>
                        </a:lnSpc>
                      </a:pPr>
                      <a:r>
                        <a:rPr lang="en-US" sz="1600" kern="100">
                          <a:solidFill>
                            <a:schemeClr val="tx1"/>
                          </a:solidFill>
                          <a:effectLst/>
                          <a:latin typeface="+mn-lt"/>
                          <a:ea typeface="+mn-ea"/>
                          <a:cs typeface="+mn-cs"/>
                        </a:rPr>
                        <a:t>ON</a:t>
                      </a:r>
                      <a:endParaRPr lang="zh-CN" sz="1600" kern="100">
                        <a:solidFill>
                          <a:schemeClr val="tx1"/>
                        </a:solidFill>
                        <a:effectLst/>
                        <a:latin typeface="+mn-lt"/>
                        <a:ea typeface="+mn-ea"/>
                        <a:cs typeface="+mn-cs"/>
                      </a:endParaRPr>
                    </a:p>
                  </a:txBody>
                  <a:tcPr marL="51639" marR="51639" marT="25819" marB="25819" anchor="ctr"/>
                </a:tc>
                <a:tc>
                  <a:txBody>
                    <a:bodyPr/>
                    <a:lstStyle/>
                    <a:p>
                      <a:pPr indent="0" algn="l">
                        <a:lnSpc>
                          <a:spcPts val="2000"/>
                        </a:lnSpc>
                      </a:pPr>
                      <a:r>
                        <a:rPr lang="en-US" sz="1600" kern="100" dirty="0" smtClean="0">
                          <a:effectLst/>
                        </a:rPr>
                        <a:t>OFF→ON</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1639" marR="51639" marT="25819" marB="25819" anchor="ctr"/>
                </a:tc>
                <a:tc>
                  <a:txBody>
                    <a:bodyPr/>
                    <a:lstStyle/>
                    <a:p>
                      <a:pPr indent="0" algn="l">
                        <a:lnSpc>
                          <a:spcPts val="2000"/>
                        </a:lnSpc>
                      </a:pPr>
                      <a:r>
                        <a:rPr lang="en-US" sz="1600" kern="100" dirty="0" smtClean="0">
                          <a:effectLst/>
                        </a:rPr>
                        <a:t>ON→OFF</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1639" marR="51639" marT="25819" marB="25819" anchor="ctr"/>
                </a:tc>
                <a:tc>
                  <a:txBody>
                    <a:bodyPr/>
                    <a:lstStyle/>
                    <a:p>
                      <a:pPr indent="0" algn="just">
                        <a:lnSpc>
                          <a:spcPts val="2000"/>
                        </a:lnSpc>
                      </a:pPr>
                      <a:r>
                        <a:rPr lang="en-US" sz="1600" kern="100">
                          <a:effectLst/>
                        </a:rPr>
                        <a:t>KM3</a:t>
                      </a:r>
                      <a:r>
                        <a:rPr lang="zh-CN" sz="1600" kern="100">
                          <a:effectLst/>
                        </a:rPr>
                        <a:t>断开后</a:t>
                      </a:r>
                      <a:r>
                        <a:rPr lang="en-US" sz="1600" kern="100">
                          <a:effectLst/>
                        </a:rPr>
                        <a:t>KM2</a:t>
                      </a:r>
                      <a:r>
                        <a:rPr lang="zh-CN" sz="1600" kern="100">
                          <a:effectLst/>
                        </a:rPr>
                        <a:t>闭合，电动机工频运行</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1639" marR="51639" marT="25819" marB="25819" anchor="ctr"/>
                </a:tc>
                <a:extLst>
                  <a:ext uri="{0D108BD9-81ED-4DB2-BD59-A6C34878D82A}">
                    <a16:rowId xmlns:a16="http://schemas.microsoft.com/office/drawing/2014/main" xmlns="" val="2815858906"/>
                  </a:ext>
                </a:extLst>
              </a:tr>
              <a:tr h="710672">
                <a:tc>
                  <a:txBody>
                    <a:bodyPr/>
                    <a:lstStyle/>
                    <a:p>
                      <a:pPr indent="0" algn="ctr">
                        <a:lnSpc>
                          <a:spcPts val="2000"/>
                        </a:lnSpc>
                      </a:pPr>
                      <a:r>
                        <a:rPr lang="zh-CN" sz="1600" kern="100">
                          <a:effectLst/>
                        </a:rPr>
                        <a:t>切换到</a:t>
                      </a:r>
                    </a:p>
                    <a:p>
                      <a:pPr indent="0" algn="ctr">
                        <a:lnSpc>
                          <a:spcPts val="2000"/>
                        </a:lnSpc>
                      </a:pPr>
                      <a:r>
                        <a:rPr lang="zh-CN" sz="1600" kern="100">
                          <a:effectLst/>
                        </a:rPr>
                        <a:t>变频运行</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1639" marR="51639" marT="25819" marB="25819" anchor="ctr"/>
                </a:tc>
                <a:tc>
                  <a:txBody>
                    <a:bodyPr/>
                    <a:lstStyle/>
                    <a:p>
                      <a:pPr marL="0" indent="0" algn="ctr" defTabSz="914400" rtl="0" eaLnBrk="1" latinLnBrk="0" hangingPunct="1">
                        <a:lnSpc>
                          <a:spcPts val="2000"/>
                        </a:lnSpc>
                      </a:pPr>
                      <a:r>
                        <a:rPr lang="en-US" sz="1600" kern="100" dirty="0">
                          <a:solidFill>
                            <a:schemeClr val="tx1"/>
                          </a:solidFill>
                          <a:effectLst/>
                          <a:latin typeface="+mn-lt"/>
                          <a:ea typeface="+mn-ea"/>
                          <a:cs typeface="+mn-cs"/>
                        </a:rPr>
                        <a:t>ON</a:t>
                      </a:r>
                      <a:endParaRPr lang="zh-CN" sz="1600" kern="100" dirty="0">
                        <a:solidFill>
                          <a:schemeClr val="tx1"/>
                        </a:solidFill>
                        <a:effectLst/>
                        <a:latin typeface="+mn-lt"/>
                        <a:ea typeface="+mn-ea"/>
                        <a:cs typeface="+mn-cs"/>
                      </a:endParaRPr>
                    </a:p>
                  </a:txBody>
                  <a:tcPr marL="51639" marR="51639" marT="25819" marB="25819" anchor="ctr"/>
                </a:tc>
                <a:tc>
                  <a:txBody>
                    <a:bodyPr/>
                    <a:lstStyle/>
                    <a:p>
                      <a:pPr indent="0" algn="l">
                        <a:lnSpc>
                          <a:spcPts val="2000"/>
                        </a:lnSpc>
                      </a:pPr>
                      <a:r>
                        <a:rPr lang="en-US" sz="1600" kern="100" dirty="0" smtClean="0">
                          <a:effectLst/>
                        </a:rPr>
                        <a:t>OFF→ON</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1639" marR="51639" marT="25819" marB="25819" anchor="ctr"/>
                </a:tc>
                <a:tc>
                  <a:txBody>
                    <a:bodyPr/>
                    <a:lstStyle/>
                    <a:p>
                      <a:pPr marL="0" indent="0" algn="ctr" defTabSz="914400" rtl="0" eaLnBrk="1" latinLnBrk="0" hangingPunct="1">
                        <a:lnSpc>
                          <a:spcPts val="2000"/>
                        </a:lnSpc>
                      </a:pPr>
                      <a:r>
                        <a:rPr lang="en-US" sz="1600" kern="100" dirty="0">
                          <a:solidFill>
                            <a:schemeClr val="tx1"/>
                          </a:solidFill>
                          <a:effectLst/>
                          <a:latin typeface="+mn-lt"/>
                          <a:ea typeface="+mn-ea"/>
                          <a:cs typeface="+mn-cs"/>
                        </a:rPr>
                        <a:t>ON</a:t>
                      </a:r>
                      <a:endParaRPr lang="zh-CN" sz="1600" kern="100" dirty="0">
                        <a:solidFill>
                          <a:schemeClr val="tx1"/>
                        </a:solidFill>
                        <a:effectLst/>
                        <a:latin typeface="+mn-lt"/>
                        <a:ea typeface="+mn-ea"/>
                        <a:cs typeface="+mn-cs"/>
                      </a:endParaRPr>
                    </a:p>
                  </a:txBody>
                  <a:tcPr marL="51639" marR="51639" marT="25819" marB="25819" anchor="ctr"/>
                </a:tc>
                <a:tc>
                  <a:txBody>
                    <a:bodyPr/>
                    <a:lstStyle/>
                    <a:p>
                      <a:pPr marL="0" indent="0" algn="ctr" defTabSz="914400" rtl="0" eaLnBrk="1" latinLnBrk="0" hangingPunct="1">
                        <a:lnSpc>
                          <a:spcPts val="2000"/>
                        </a:lnSpc>
                      </a:pPr>
                      <a:r>
                        <a:rPr lang="en-US" sz="1600" kern="100" dirty="0">
                          <a:solidFill>
                            <a:schemeClr val="tx1"/>
                          </a:solidFill>
                          <a:effectLst/>
                          <a:latin typeface="+mn-lt"/>
                          <a:ea typeface="+mn-ea"/>
                          <a:cs typeface="+mn-cs"/>
                        </a:rPr>
                        <a:t>ON</a:t>
                      </a:r>
                      <a:endParaRPr lang="zh-CN" sz="1600" kern="100" dirty="0">
                        <a:solidFill>
                          <a:schemeClr val="tx1"/>
                        </a:solidFill>
                        <a:effectLst/>
                        <a:latin typeface="+mn-lt"/>
                        <a:ea typeface="+mn-ea"/>
                        <a:cs typeface="+mn-cs"/>
                      </a:endParaRPr>
                    </a:p>
                  </a:txBody>
                  <a:tcPr marL="51639" marR="51639" marT="25819" marB="25819" anchor="ctr"/>
                </a:tc>
                <a:tc>
                  <a:txBody>
                    <a:bodyPr/>
                    <a:lstStyle/>
                    <a:p>
                      <a:pPr indent="0" algn="l">
                        <a:lnSpc>
                          <a:spcPts val="2000"/>
                        </a:lnSpc>
                      </a:pPr>
                      <a:r>
                        <a:rPr lang="en-US" sz="1600" kern="100" dirty="0" smtClean="0">
                          <a:effectLst/>
                        </a:rPr>
                        <a:t>ON→OFF</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1639" marR="51639" marT="25819" marB="25819" anchor="ctr"/>
                </a:tc>
                <a:tc>
                  <a:txBody>
                    <a:bodyPr/>
                    <a:lstStyle/>
                    <a:p>
                      <a:pPr indent="0" algn="l">
                        <a:lnSpc>
                          <a:spcPts val="2000"/>
                        </a:lnSpc>
                      </a:pPr>
                      <a:r>
                        <a:rPr lang="en-US" sz="1600" kern="100" dirty="0" smtClean="0">
                          <a:effectLst/>
                        </a:rPr>
                        <a:t>OFF→ON</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1639" marR="51639" marT="25819" marB="25819" anchor="ctr"/>
                </a:tc>
                <a:tc>
                  <a:txBody>
                    <a:bodyPr/>
                    <a:lstStyle/>
                    <a:p>
                      <a:pPr indent="0" algn="just">
                        <a:lnSpc>
                          <a:spcPts val="2000"/>
                        </a:lnSpc>
                      </a:pPr>
                      <a:r>
                        <a:rPr lang="en-US" sz="1600" kern="100" dirty="0">
                          <a:effectLst/>
                        </a:rPr>
                        <a:t>KM2</a:t>
                      </a:r>
                      <a:r>
                        <a:rPr lang="zh-CN" sz="1600" kern="100" dirty="0">
                          <a:effectLst/>
                        </a:rPr>
                        <a:t>断开后</a:t>
                      </a:r>
                      <a:r>
                        <a:rPr lang="en-US" sz="1600" kern="100" dirty="0">
                          <a:effectLst/>
                        </a:rPr>
                        <a:t>KM3</a:t>
                      </a:r>
                      <a:r>
                        <a:rPr lang="zh-CN" sz="1600" kern="100" dirty="0">
                          <a:effectLst/>
                        </a:rPr>
                        <a:t>闭合，电动机变频运行</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1639" marR="51639" marT="25819" marB="25819" anchor="ctr"/>
                </a:tc>
                <a:extLst>
                  <a:ext uri="{0D108BD9-81ED-4DB2-BD59-A6C34878D82A}">
                    <a16:rowId xmlns:a16="http://schemas.microsoft.com/office/drawing/2014/main" xmlns="" val="3804262512"/>
                  </a:ext>
                </a:extLst>
              </a:tr>
              <a:tr h="483432">
                <a:tc>
                  <a:txBody>
                    <a:bodyPr/>
                    <a:lstStyle/>
                    <a:p>
                      <a:pPr indent="0" algn="ctr">
                        <a:lnSpc>
                          <a:spcPts val="2000"/>
                        </a:lnSpc>
                      </a:pPr>
                      <a:r>
                        <a:rPr lang="zh-CN" sz="1600" kern="100">
                          <a:effectLst/>
                        </a:rPr>
                        <a:t>停止</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1639" marR="51639" marT="25819" marB="25819" anchor="ctr"/>
                </a:tc>
                <a:tc>
                  <a:txBody>
                    <a:bodyPr/>
                    <a:lstStyle/>
                    <a:p>
                      <a:pPr marL="0" indent="0" algn="ctr" defTabSz="914400" rtl="0" eaLnBrk="1" latinLnBrk="0" hangingPunct="1">
                        <a:lnSpc>
                          <a:spcPts val="2000"/>
                        </a:lnSpc>
                      </a:pPr>
                      <a:r>
                        <a:rPr lang="en-US" sz="1600" kern="100">
                          <a:solidFill>
                            <a:schemeClr val="tx1"/>
                          </a:solidFill>
                          <a:effectLst/>
                          <a:latin typeface="+mn-lt"/>
                          <a:ea typeface="+mn-ea"/>
                          <a:cs typeface="+mn-cs"/>
                        </a:rPr>
                        <a:t>ON</a:t>
                      </a:r>
                      <a:endParaRPr lang="zh-CN" sz="1600" kern="100">
                        <a:solidFill>
                          <a:schemeClr val="tx1"/>
                        </a:solidFill>
                        <a:effectLst/>
                        <a:latin typeface="+mn-lt"/>
                        <a:ea typeface="+mn-ea"/>
                        <a:cs typeface="+mn-cs"/>
                      </a:endParaRPr>
                    </a:p>
                  </a:txBody>
                  <a:tcPr marL="51639" marR="51639" marT="25819" marB="25819" anchor="ctr"/>
                </a:tc>
                <a:tc>
                  <a:txBody>
                    <a:bodyPr/>
                    <a:lstStyle/>
                    <a:p>
                      <a:pPr marL="0" indent="0" algn="ctr" defTabSz="914400" rtl="0" eaLnBrk="1" latinLnBrk="0" hangingPunct="1">
                        <a:lnSpc>
                          <a:spcPts val="2000"/>
                        </a:lnSpc>
                      </a:pPr>
                      <a:r>
                        <a:rPr lang="en-US" sz="1600" kern="100" dirty="0">
                          <a:solidFill>
                            <a:schemeClr val="tx1"/>
                          </a:solidFill>
                          <a:effectLst/>
                          <a:latin typeface="+mn-lt"/>
                          <a:ea typeface="+mn-ea"/>
                          <a:cs typeface="+mn-cs"/>
                        </a:rPr>
                        <a:t>ON</a:t>
                      </a:r>
                      <a:endParaRPr lang="zh-CN" sz="1600" kern="100" dirty="0">
                        <a:solidFill>
                          <a:schemeClr val="tx1"/>
                        </a:solidFill>
                        <a:effectLst/>
                        <a:latin typeface="+mn-lt"/>
                        <a:ea typeface="+mn-ea"/>
                        <a:cs typeface="+mn-cs"/>
                      </a:endParaRPr>
                    </a:p>
                  </a:txBody>
                  <a:tcPr marL="51639" marR="51639" marT="25819" marB="25819" anchor="ctr"/>
                </a:tc>
                <a:tc>
                  <a:txBody>
                    <a:bodyPr/>
                    <a:lstStyle/>
                    <a:p>
                      <a:pPr indent="0" algn="l">
                        <a:lnSpc>
                          <a:spcPts val="2000"/>
                        </a:lnSpc>
                      </a:pPr>
                      <a:r>
                        <a:rPr lang="en-US" sz="1600" kern="100" dirty="0">
                          <a:effectLst/>
                        </a:rPr>
                        <a:t>ON</a:t>
                      </a:r>
                      <a:r>
                        <a:rPr lang="en-US" sz="1600" kern="100" dirty="0" smtClean="0">
                          <a:effectLst/>
                        </a:rPr>
                        <a:t>→OFF</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1639" marR="51639" marT="25819" marB="25819" anchor="ctr"/>
                </a:tc>
                <a:tc>
                  <a:txBody>
                    <a:bodyPr/>
                    <a:lstStyle/>
                    <a:p>
                      <a:pPr indent="0" algn="ctr">
                        <a:lnSpc>
                          <a:spcPts val="2000"/>
                        </a:lnSpc>
                      </a:pPr>
                      <a:r>
                        <a:rPr lang="en-US" sz="1600" kern="100">
                          <a:effectLst/>
                        </a:rPr>
                        <a:t>ON</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1639" marR="51639" marT="25819" marB="25819" anchor="ctr"/>
                </a:tc>
                <a:tc>
                  <a:txBody>
                    <a:bodyPr/>
                    <a:lstStyle/>
                    <a:p>
                      <a:pPr indent="0" algn="ctr">
                        <a:lnSpc>
                          <a:spcPts val="2000"/>
                        </a:lnSpc>
                      </a:pPr>
                      <a:r>
                        <a:rPr lang="en-US" sz="1600" kern="100">
                          <a:effectLst/>
                        </a:rPr>
                        <a:t>OFF</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51639" marR="51639" marT="25819" marB="25819" anchor="ctr"/>
                </a:tc>
                <a:tc>
                  <a:txBody>
                    <a:bodyPr/>
                    <a:lstStyle/>
                    <a:p>
                      <a:pPr indent="0" algn="ctr">
                        <a:lnSpc>
                          <a:spcPts val="2000"/>
                        </a:lnSpc>
                      </a:pPr>
                      <a:r>
                        <a:rPr lang="en-US" sz="1600" kern="100" dirty="0">
                          <a:effectLst/>
                        </a:rPr>
                        <a:t>ON</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1639" marR="51639" marT="25819" marB="25819" anchor="ctr"/>
                </a:tc>
                <a:tc>
                  <a:txBody>
                    <a:bodyPr/>
                    <a:lstStyle/>
                    <a:p>
                      <a:pPr indent="0" algn="just">
                        <a:lnSpc>
                          <a:spcPts val="2000"/>
                        </a:lnSpc>
                      </a:pPr>
                      <a:r>
                        <a:rPr lang="zh-CN" sz="1600" kern="100" dirty="0">
                          <a:effectLst/>
                        </a:rPr>
                        <a:t>电动机软停止</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1639" marR="51639" marT="25819" marB="25819" anchor="ctr"/>
                </a:tc>
                <a:extLst>
                  <a:ext uri="{0D108BD9-81ED-4DB2-BD59-A6C34878D82A}">
                    <a16:rowId xmlns:a16="http://schemas.microsoft.com/office/drawing/2014/main" xmlns="" val="2167479456"/>
                  </a:ext>
                </a:extLst>
              </a:tr>
            </a:tbl>
          </a:graphicData>
        </a:graphic>
      </p:graphicFrame>
      <p:sp>
        <p:nvSpPr>
          <p:cNvPr id="15" name="TextBox 8"/>
          <p:cNvSpPr txBox="1"/>
          <p:nvPr/>
        </p:nvSpPr>
        <p:spPr>
          <a:xfrm>
            <a:off x="943103" y="201315"/>
            <a:ext cx="4386241" cy="337185"/>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2.</a:t>
            </a:r>
            <a:r>
              <a:rPr lang="zh-CN" altLang="en-US" sz="1600" b="1" dirty="0" smtClean="0">
                <a:solidFill>
                  <a:schemeClr val="bg1"/>
                </a:solidFill>
                <a:latin typeface="微软雅黑" pitchFamily="34" charset="-122"/>
                <a:ea typeface="微软雅黑" pitchFamily="34" charset="-122"/>
              </a:rPr>
              <a:t>交流变频调速系统安装</a:t>
            </a:r>
            <a:endParaRPr sz="1600" b="1" dirty="0">
              <a:solidFill>
                <a:schemeClr val="bg1"/>
              </a:solidFill>
              <a:latin typeface="微软雅黑" pitchFamily="34" charset="-122"/>
              <a:ea typeface="微软雅黑" pitchFamily="34" charset="-122"/>
            </a:endParaRPr>
          </a:p>
        </p:txBody>
      </p:sp>
      <p:sp>
        <p:nvSpPr>
          <p:cNvPr id="16"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18"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20"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21"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实践技能</a:t>
            </a:r>
          </a:p>
        </p:txBody>
      </p:sp>
      <p:sp>
        <p:nvSpPr>
          <p:cNvPr id="22"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23"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Tree>
    <p:extLst>
      <p:ext uri="{BB962C8B-B14F-4D97-AF65-F5344CB8AC3E}">
        <p14:creationId xmlns:p14="http://schemas.microsoft.com/office/powerpoint/2010/main" val="3386461888"/>
      </p:ext>
    </p:extLst>
  </p:cSld>
  <p:clrMapOvr>
    <a:masterClrMapping/>
  </p:clrMapOvr>
  <p:transition>
    <p:fad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9" name="文本框 18">
            <a:extLst>
              <a:ext uri="{FF2B5EF4-FFF2-40B4-BE49-F238E27FC236}">
                <a16:creationId xmlns:a16="http://schemas.microsoft.com/office/drawing/2014/main" xmlns="" id="{FFD6E78D-476D-4CB6-BB9D-57BDB852FA20}"/>
              </a:ext>
            </a:extLst>
          </p:cNvPr>
          <p:cNvSpPr txBox="1"/>
          <p:nvPr/>
        </p:nvSpPr>
        <p:spPr>
          <a:xfrm>
            <a:off x="490494" y="1050889"/>
            <a:ext cx="11050904" cy="5015476"/>
          </a:xfrm>
          <a:prstGeom prst="rect">
            <a:avLst/>
          </a:prstGeom>
          <a:noFill/>
        </p:spPr>
        <p:txBody>
          <a:bodyPr wrap="square">
            <a:spAutoFit/>
          </a:bodyPr>
          <a:lstStyle/>
          <a:p>
            <a:pPr indent="457200" algn="just">
              <a:lnSpc>
                <a:spcPct val="150000"/>
              </a:lnSpc>
              <a:spcBef>
                <a:spcPts val="600"/>
              </a:spcBef>
              <a:spcAft>
                <a:spcPts val="600"/>
              </a:spcAft>
            </a:pPr>
            <a:r>
              <a:rPr lang="zh-CN" altLang="zh-CN" kern="100" dirty="0">
                <a:latin typeface="Calibri" panose="020F0502020204030204" pitchFamily="34" charset="0"/>
                <a:ea typeface="宋体" panose="02010600030101010101" pitchFamily="2" charset="-122"/>
                <a:cs typeface="Times New Roman" panose="02020603050405020304" pitchFamily="18" charset="0"/>
              </a:rPr>
              <a:t>（</a:t>
            </a:r>
            <a:r>
              <a:rPr lang="en-US" altLang="zh-CN" kern="100" dirty="0">
                <a:latin typeface="Calibri" panose="020F0502020204030204" pitchFamily="34" charset="0"/>
                <a:ea typeface="宋体" panose="02010600030101010101" pitchFamily="2" charset="-122"/>
                <a:cs typeface="Times New Roman" panose="02020603050405020304" pitchFamily="18" charset="0"/>
              </a:rPr>
              <a:t>2</a:t>
            </a:r>
            <a:r>
              <a:rPr lang="zh-CN" altLang="zh-CN" kern="100" dirty="0">
                <a:latin typeface="Calibri" panose="020F0502020204030204" pitchFamily="34" charset="0"/>
                <a:ea typeface="宋体" panose="02010600030101010101" pitchFamily="2" charset="-122"/>
                <a:cs typeface="Times New Roman" panose="02020603050405020304" pitchFamily="18" charset="0"/>
              </a:rPr>
              <a:t>）信号动作顺序</a:t>
            </a:r>
          </a:p>
          <a:p>
            <a:pPr indent="457200" algn="just">
              <a:lnSpc>
                <a:spcPct val="150000"/>
              </a:lnSpc>
              <a:spcBef>
                <a:spcPts val="600"/>
              </a:spcBef>
              <a:spcAft>
                <a:spcPts val="600"/>
              </a:spcAft>
            </a:pP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）系统上电（</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STF</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CS</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MRS</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信号断开）。</a:t>
            </a:r>
          </a:p>
          <a:p>
            <a:pPr indent="457200" algn="just">
              <a:lnSpc>
                <a:spcPct val="150000"/>
              </a:lnSpc>
              <a:spcBef>
                <a:spcPts val="600"/>
              </a:spcBef>
              <a:spcAft>
                <a:spcPts val="600"/>
              </a:spcAft>
            </a:pP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）电动机工频起动。</a:t>
            </a:r>
          </a:p>
          <a:p>
            <a:pPr indent="457200" algn="just">
              <a:lnSpc>
                <a:spcPct val="150000"/>
              </a:lnSpc>
              <a:spcBef>
                <a:spcPts val="600"/>
              </a:spcBef>
              <a:spcAft>
                <a:spcPts val="600"/>
              </a:spcAft>
            </a:pP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）电动机工频停止。</a:t>
            </a:r>
          </a:p>
          <a:p>
            <a:pPr indent="457200" algn="just">
              <a:lnSpc>
                <a:spcPct val="150000"/>
              </a:lnSpc>
              <a:spcBef>
                <a:spcPts val="600"/>
              </a:spcBef>
              <a:spcAft>
                <a:spcPts val="600"/>
              </a:spcAft>
            </a:pP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4</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）电动机变频起动。</a:t>
            </a:r>
          </a:p>
          <a:p>
            <a:pPr indent="457200" algn="just">
              <a:lnSpc>
                <a:spcPct val="150000"/>
              </a:lnSpc>
              <a:spcBef>
                <a:spcPts val="600"/>
              </a:spcBef>
              <a:spcAft>
                <a:spcPts val="600"/>
              </a:spcAft>
            </a:pP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5</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）电动机由变频切换到工频。</a:t>
            </a:r>
          </a:p>
          <a:p>
            <a:pPr indent="457200" algn="just">
              <a:lnSpc>
                <a:spcPct val="150000"/>
              </a:lnSpc>
              <a:spcBef>
                <a:spcPts val="600"/>
              </a:spcBef>
              <a:spcAft>
                <a:spcPts val="600"/>
              </a:spcAft>
            </a:pP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6</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）电动机由工频切换变频。</a:t>
            </a:r>
          </a:p>
          <a:p>
            <a:pPr indent="457200" algn="just">
              <a:lnSpc>
                <a:spcPct val="150000"/>
              </a:lnSpc>
              <a:spcBef>
                <a:spcPts val="600"/>
              </a:spcBef>
              <a:spcAft>
                <a:spcPts val="600"/>
              </a:spcAft>
            </a:pP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7</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）电动机变频停止。</a:t>
            </a:r>
          </a:p>
          <a:p>
            <a:pPr indent="457200">
              <a:lnSpc>
                <a:spcPct val="150000"/>
              </a:lnSpc>
              <a:spcBef>
                <a:spcPts val="600"/>
              </a:spcBef>
              <a:spcAft>
                <a:spcPts val="600"/>
              </a:spcAft>
            </a:pPr>
            <a:r>
              <a:rPr lang="en-US" altLang="zh-CN" dirty="0" smtClean="0">
                <a:effectLst/>
                <a:latin typeface="Calibri" panose="020F0502020204030204" pitchFamily="34" charset="0"/>
                <a:ea typeface="宋体" panose="02010600030101010101" pitchFamily="2" charset="-122"/>
                <a:cs typeface="Times New Roman" panose="02020603050405020304" pitchFamily="18" charset="0"/>
              </a:rPr>
              <a:t>8</a:t>
            </a:r>
            <a:r>
              <a:rPr lang="zh-CN" altLang="zh-CN" dirty="0">
                <a:effectLst/>
                <a:latin typeface="Calibri" panose="020F0502020204030204" pitchFamily="34" charset="0"/>
                <a:ea typeface="宋体" panose="02010600030101010101" pitchFamily="2" charset="-122"/>
                <a:cs typeface="Times New Roman" panose="02020603050405020304" pitchFamily="18" charset="0"/>
              </a:rPr>
              <a:t>）电动机变频再起动</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2" name="TextBox 8"/>
          <p:cNvSpPr txBox="1"/>
          <p:nvPr/>
        </p:nvSpPr>
        <p:spPr>
          <a:xfrm>
            <a:off x="943103" y="201315"/>
            <a:ext cx="4386241" cy="337185"/>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2.</a:t>
            </a:r>
            <a:r>
              <a:rPr lang="zh-CN" altLang="en-US" sz="1600" b="1" dirty="0" smtClean="0">
                <a:solidFill>
                  <a:schemeClr val="bg1"/>
                </a:solidFill>
                <a:latin typeface="微软雅黑" pitchFamily="34" charset="-122"/>
                <a:ea typeface="微软雅黑" pitchFamily="34" charset="-122"/>
              </a:rPr>
              <a:t>交流变频调速系统安装</a:t>
            </a:r>
            <a:endParaRPr sz="1600" b="1" dirty="0">
              <a:solidFill>
                <a:schemeClr val="bg1"/>
              </a:solidFill>
              <a:latin typeface="微软雅黑" pitchFamily="34" charset="-122"/>
              <a:ea typeface="微软雅黑" pitchFamily="34" charset="-122"/>
            </a:endParaRPr>
          </a:p>
        </p:txBody>
      </p:sp>
      <p:sp>
        <p:nvSpPr>
          <p:cNvPr id="1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14"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15"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16"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实践技能</a:t>
            </a:r>
          </a:p>
        </p:txBody>
      </p:sp>
      <p:sp>
        <p:nvSpPr>
          <p:cNvPr id="1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20"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Tree>
    <p:extLst>
      <p:ext uri="{BB962C8B-B14F-4D97-AF65-F5344CB8AC3E}">
        <p14:creationId xmlns:p14="http://schemas.microsoft.com/office/powerpoint/2010/main" val="3162709518"/>
      </p:ext>
    </p:extLst>
  </p:cSld>
  <p:clrMapOvr>
    <a:masterClrMapping/>
  </p:clrMapOvr>
  <p:transition>
    <p:fad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9" name="文本框 18">
            <a:extLst>
              <a:ext uri="{FF2B5EF4-FFF2-40B4-BE49-F238E27FC236}">
                <a16:creationId xmlns:a16="http://schemas.microsoft.com/office/drawing/2014/main" xmlns="" id="{FFD6E78D-476D-4CB6-BB9D-57BDB852FA20}"/>
              </a:ext>
            </a:extLst>
          </p:cNvPr>
          <p:cNvSpPr txBox="1"/>
          <p:nvPr/>
        </p:nvSpPr>
        <p:spPr>
          <a:xfrm>
            <a:off x="388622" y="1367808"/>
            <a:ext cx="11050904" cy="5170646"/>
          </a:xfrm>
          <a:prstGeom prst="rect">
            <a:avLst/>
          </a:prstGeom>
          <a:noFill/>
        </p:spPr>
        <p:txBody>
          <a:bodyPr wrap="square">
            <a:spAutoFit/>
          </a:bodyPr>
          <a:lstStyle/>
          <a:p>
            <a:pPr indent="457200" algn="just">
              <a:lnSpc>
                <a:spcPct val="150000"/>
              </a:lnSpc>
              <a:spcBef>
                <a:spcPts val="600"/>
              </a:spcBef>
              <a:spcAft>
                <a:spcPts val="600"/>
              </a:spcAft>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）要切换工频的电机，停车方式设定为自由停车，切忌不能软停车。</a:t>
            </a:r>
          </a:p>
          <a:p>
            <a:pPr indent="457200" algn="just">
              <a:lnSpc>
                <a:spcPct val="150000"/>
              </a:lnSpc>
              <a:spcBef>
                <a:spcPts val="600"/>
              </a:spcBef>
              <a:spcAft>
                <a:spcPts val="600"/>
              </a:spcAf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）从变频器输出端切断电机的接触器，其控制停止按钮与变频器停车按钮为同一复合按钮。</a:t>
            </a:r>
          </a:p>
          <a:p>
            <a:pPr indent="457200" algn="just">
              <a:lnSpc>
                <a:spcPct val="150000"/>
              </a:lnSpc>
              <a:spcBef>
                <a:spcPts val="600"/>
              </a:spcBef>
              <a:spcAft>
                <a:spcPts val="600"/>
              </a:spcAf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）从变频器输出端切断电机的接触器，其控制启动按钮与变频器启动按钮联锁，即启动接触器接通电机后，变频方可启动。</a:t>
            </a:r>
          </a:p>
          <a:p>
            <a:pPr indent="457200" algn="just">
              <a:lnSpc>
                <a:spcPct val="150000"/>
              </a:lnSpc>
              <a:spcBef>
                <a:spcPts val="600"/>
              </a:spcBef>
              <a:spcAft>
                <a:spcPts val="600"/>
              </a:spcAf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）电动机接入工频的接触器，其线圈控制回路由变频器输出端切断电机的接触器的常闭触点控制，保证变频器输出端切断电机后接入工频。</a:t>
            </a:r>
          </a:p>
          <a:p>
            <a:pPr indent="457200" algn="just">
              <a:lnSpc>
                <a:spcPct val="150000"/>
              </a:lnSpc>
              <a:spcBef>
                <a:spcPts val="600"/>
              </a:spcBef>
              <a:spcAft>
                <a:spcPts val="600"/>
              </a:spcAf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）如果切换过程迅速准确，即电机脱离电源惯性运行的时间越短，转速下降越少，越不存在“冲击”，既电机在额定电流下切换。</a:t>
            </a:r>
          </a:p>
          <a:p>
            <a:pPr indent="457200" algn="just">
              <a:lnSpc>
                <a:spcPct val="150000"/>
              </a:lnSpc>
              <a:spcBef>
                <a:spcPts val="600"/>
              </a:spcBef>
              <a:spcAft>
                <a:spcPts val="600"/>
              </a:spcAf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6</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）这里要注意电动机接入工频的相序要保证电机切换后转向一致。</a:t>
            </a:r>
          </a:p>
          <a:p>
            <a:pPr indent="457200" algn="just">
              <a:lnSpc>
                <a:spcPct val="150000"/>
              </a:lnSpc>
              <a:spcBef>
                <a:spcPts val="600"/>
              </a:spcBef>
              <a:spcAft>
                <a:spcPts val="600"/>
              </a:spcAf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7</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）工频到电动机应设一隔离断路器</a:t>
            </a:r>
            <a:r>
              <a:rPr lang="zh-CN"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p:nvPr/>
        </p:nvSpPr>
        <p:spPr>
          <a:xfrm>
            <a:off x="754857" y="883422"/>
            <a:ext cx="3840795" cy="348813"/>
          </a:xfrm>
          <a:prstGeom prst="rect">
            <a:avLst/>
          </a:prstGeom>
        </p:spPr>
        <p:txBody>
          <a:bodyPr wrap="none">
            <a:spAutoFit/>
          </a:bodyPr>
          <a:lstStyle/>
          <a:p>
            <a:pPr indent="280670" algn="just">
              <a:lnSpc>
                <a:spcPts val="2000"/>
              </a:lnSpc>
            </a:pPr>
            <a:r>
              <a:rPr lang="en-US" altLang="zh-CN" b="1" kern="100" dirty="0">
                <a:latin typeface="楷体" panose="02010609060101010101" pitchFamily="49" charset="-122"/>
                <a:ea typeface="楷体" panose="02010609060101010101" pitchFamily="49" charset="-122"/>
              </a:rPr>
              <a:t>2.4</a:t>
            </a:r>
            <a:r>
              <a:rPr lang="zh-CN" altLang="zh-CN" b="1" kern="100" dirty="0">
                <a:latin typeface="楷体" panose="02010609060101010101" pitchFamily="49" charset="-122"/>
                <a:ea typeface="楷体" panose="02010609060101010101" pitchFamily="49" charset="-122"/>
              </a:rPr>
              <a:t>变频切换工频操作的注意事项</a:t>
            </a:r>
          </a:p>
        </p:txBody>
      </p:sp>
      <p:sp>
        <p:nvSpPr>
          <p:cNvPr id="13" name="TextBox 8"/>
          <p:cNvSpPr txBox="1"/>
          <p:nvPr/>
        </p:nvSpPr>
        <p:spPr>
          <a:xfrm>
            <a:off x="943103" y="201315"/>
            <a:ext cx="4386241" cy="337185"/>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2.</a:t>
            </a:r>
            <a:r>
              <a:rPr lang="zh-CN" altLang="en-US" sz="1600" b="1" dirty="0" smtClean="0">
                <a:solidFill>
                  <a:schemeClr val="bg1"/>
                </a:solidFill>
                <a:latin typeface="微软雅黑" pitchFamily="34" charset="-122"/>
                <a:ea typeface="微软雅黑" pitchFamily="34" charset="-122"/>
              </a:rPr>
              <a:t>交流变频调速系统安装</a:t>
            </a:r>
            <a:endParaRPr sz="1600" b="1" dirty="0">
              <a:solidFill>
                <a:schemeClr val="bg1"/>
              </a:solidFill>
              <a:latin typeface="微软雅黑" pitchFamily="34" charset="-122"/>
              <a:ea typeface="微软雅黑" pitchFamily="34" charset="-122"/>
            </a:endParaRPr>
          </a:p>
        </p:txBody>
      </p:sp>
      <p:sp>
        <p:nvSpPr>
          <p:cNvPr id="14"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1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1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18"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实践技能</a:t>
            </a:r>
          </a:p>
        </p:txBody>
      </p:sp>
      <p:sp>
        <p:nvSpPr>
          <p:cNvPr id="20"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21"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Tree>
    <p:extLst>
      <p:ext uri="{BB962C8B-B14F-4D97-AF65-F5344CB8AC3E}">
        <p14:creationId xmlns:p14="http://schemas.microsoft.com/office/powerpoint/2010/main" val="3328399407"/>
      </p:ext>
    </p:extLst>
  </p:cSld>
  <p:clrMapOvr>
    <a:masterClrMapping/>
  </p:clrMapOvr>
  <p:transition>
    <p:fade/>
  </p:transition>
</p:sld>
</file>

<file path=ppt/slides/slide6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itchFamily="34" charset="-122"/>
                <a:ea typeface="微软雅黑" pitchFamily="34" charset="-122"/>
              </a:rPr>
              <a:t>知识拓展</a:t>
            </a:r>
          </a:p>
        </p:txBody>
      </p:sp>
      <p:grpSp>
        <p:nvGrpSpPr>
          <p:cNvPr id="12" name="Group 24"/>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937263"/>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8" name="文本框 17">
            <a:extLst>
              <a:ext uri="{FF2B5EF4-FFF2-40B4-BE49-F238E27FC236}">
                <a16:creationId xmlns:a16="http://schemas.microsoft.com/office/drawing/2014/main" xmlns="" id="{DB35AD5A-E78D-4F9A-80A2-7A3A90C87D84}"/>
              </a:ext>
            </a:extLst>
          </p:cNvPr>
          <p:cNvSpPr txBox="1"/>
          <p:nvPr/>
        </p:nvSpPr>
        <p:spPr>
          <a:xfrm>
            <a:off x="625476" y="1357769"/>
            <a:ext cx="11337925" cy="962956"/>
          </a:xfrm>
          <a:prstGeom prst="rect">
            <a:avLst/>
          </a:prstGeom>
          <a:noFill/>
        </p:spPr>
        <p:txBody>
          <a:bodyPr wrap="square">
            <a:spAutoFit/>
          </a:bodyPr>
          <a:lstStyle/>
          <a:p>
            <a:pPr indent="266700" algn="just">
              <a:lnSpc>
                <a:spcPct val="150000"/>
              </a:lnSpc>
              <a:spcBef>
                <a:spcPts val="600"/>
              </a:spcBef>
              <a:spcAft>
                <a:spcPts val="600"/>
              </a:spcAft>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开环调速系统设备简单、调试方便，但其调速性能低，不能满足要求较高的生产需要，因此需要采用闭环调速系统提高调速性能，如图</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5-1-34</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所示</a:t>
            </a:r>
            <a:r>
              <a:rPr lang="zh-CN" altLang="zh-CN" sz="2000" kern="100" dirty="0" smtClean="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0" name="图片 19">
            <a:extLst>
              <a:ext uri="{FF2B5EF4-FFF2-40B4-BE49-F238E27FC236}">
                <a16:creationId xmlns:a16="http://schemas.microsoft.com/office/drawing/2014/main" xmlns="" id="{F5386457-AA91-4585-BF09-3916F4B6A26A}"/>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619621" y="2718909"/>
            <a:ext cx="9028959" cy="2537098"/>
          </a:xfrm>
          <a:prstGeom prst="rect">
            <a:avLst/>
          </a:prstGeom>
          <a:noFill/>
          <a:ln>
            <a:noFill/>
          </a:ln>
        </p:spPr>
      </p:pic>
      <p:sp>
        <p:nvSpPr>
          <p:cNvPr id="2" name="文本框 1">
            <a:extLst>
              <a:ext uri="{FF2B5EF4-FFF2-40B4-BE49-F238E27FC236}">
                <a16:creationId xmlns:a16="http://schemas.microsoft.com/office/drawing/2014/main" xmlns="" id="{68921762-D9B5-4EC2-83A9-356F7D0BEA09}"/>
              </a:ext>
            </a:extLst>
          </p:cNvPr>
          <p:cNvSpPr txBox="1"/>
          <p:nvPr/>
        </p:nvSpPr>
        <p:spPr>
          <a:xfrm>
            <a:off x="4326112" y="5654192"/>
            <a:ext cx="4706587" cy="646331"/>
          </a:xfrm>
          <a:prstGeom prst="rect">
            <a:avLst/>
          </a:prstGeom>
          <a:noFill/>
        </p:spPr>
        <p:txBody>
          <a:bodyPr wrap="square" rtlCol="0">
            <a:spAutoFit/>
          </a:bodyPr>
          <a:lstStyle/>
          <a:p>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5-1-34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闭环调速系统的框图</a:t>
            </a:r>
          </a:p>
          <a:p>
            <a:endParaRPr lang="zh-CN" altLang="en-US" dirty="0"/>
          </a:p>
        </p:txBody>
      </p:sp>
      <p:sp>
        <p:nvSpPr>
          <p:cNvPr id="11" name="矩形 10"/>
          <p:cNvSpPr/>
          <p:nvPr/>
        </p:nvSpPr>
        <p:spPr>
          <a:xfrm>
            <a:off x="915375" y="883422"/>
            <a:ext cx="2767104" cy="348813"/>
          </a:xfrm>
          <a:prstGeom prst="rect">
            <a:avLst/>
          </a:prstGeom>
        </p:spPr>
        <p:txBody>
          <a:bodyPr wrap="none">
            <a:spAutoFit/>
          </a:bodyPr>
          <a:lstStyle/>
          <a:p>
            <a:pPr>
              <a:lnSpc>
                <a:spcPts val="2000"/>
              </a:lnSpc>
              <a:spcBef>
                <a:spcPts val="120"/>
              </a:spcBef>
              <a:spcAft>
                <a:spcPts val="120"/>
              </a:spcAft>
            </a:pPr>
            <a:r>
              <a:rPr lang="en-US" altLang="zh-CN" sz="2000" b="1" kern="100" dirty="0">
                <a:latin typeface="楷体" panose="02010609060101010101" pitchFamily="49" charset="-122"/>
                <a:ea typeface="楷体" panose="02010609060101010101" pitchFamily="49" charset="-122"/>
                <a:cs typeface="Times New Roman" panose="02020603050405020304" pitchFamily="18" charset="0"/>
              </a:rPr>
              <a:t>1.</a:t>
            </a:r>
            <a:r>
              <a:rPr lang="zh-CN" altLang="zh-CN" sz="2000" b="1" kern="100" dirty="0">
                <a:latin typeface="楷体" panose="02010609060101010101" pitchFamily="49" charset="-122"/>
                <a:ea typeface="楷体" panose="02010609060101010101" pitchFamily="49" charset="-122"/>
                <a:cs typeface="Times New Roman" panose="02020603050405020304" pitchFamily="18" charset="0"/>
              </a:rPr>
              <a:t>单闭环直流调速系统</a:t>
            </a:r>
          </a:p>
        </p:txBody>
      </p:sp>
    </p:spTree>
    <p:extLst>
      <p:ext uri="{BB962C8B-B14F-4D97-AF65-F5344CB8AC3E}">
        <p14:creationId xmlns:p14="http://schemas.microsoft.com/office/powerpoint/2010/main" val="992940710"/>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0" name="TextBox 8"/>
          <p:cNvSpPr txBox="1"/>
          <p:nvPr/>
        </p:nvSpPr>
        <p:spPr>
          <a:xfrm>
            <a:off x="915375" y="186109"/>
            <a:ext cx="4386241" cy="338554"/>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交</a:t>
            </a:r>
            <a:r>
              <a:rPr lang="zh-CN" altLang="zh-CN" sz="1600" b="1" dirty="0">
                <a:solidFill>
                  <a:schemeClr val="bg1"/>
                </a:solidFill>
                <a:latin typeface="微软雅黑" pitchFamily="34" charset="-122"/>
                <a:ea typeface="微软雅黑" pitchFamily="34" charset="-122"/>
              </a:rPr>
              <a:t>直流传动</a:t>
            </a:r>
            <a:r>
              <a:rPr lang="zh-CN" altLang="zh-CN" sz="1600" b="1" dirty="0" smtClean="0">
                <a:solidFill>
                  <a:schemeClr val="bg1"/>
                </a:solidFill>
                <a:latin typeface="微软雅黑" pitchFamily="34" charset="-122"/>
                <a:ea typeface="微软雅黑" pitchFamily="34" charset="-122"/>
              </a:rPr>
              <a:t>系统安装</a:t>
            </a:r>
            <a:endParaRPr lang="zh-CN" altLang="en-US" sz="1600" b="1" dirty="0">
              <a:solidFill>
                <a:schemeClr val="bg1"/>
              </a:solidFill>
              <a:latin typeface="微软雅黑" pitchFamily="34" charset="-122"/>
              <a:ea typeface="微软雅黑" pitchFamily="34" charset="-122"/>
            </a:endParaRPr>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2" name="Rectangle 2">
            <a:extLst>
              <a:ext uri="{FF2B5EF4-FFF2-40B4-BE49-F238E27FC236}">
                <a16:creationId xmlns:a16="http://schemas.microsoft.com/office/drawing/2014/main" xmlns="" id="{94A4E398-8B12-4C2E-B0BD-E837A67B0BE1}"/>
              </a:ext>
            </a:extLst>
          </p:cNvPr>
          <p:cNvSpPr>
            <a:spLocks noChangeArrowheads="1"/>
          </p:cNvSpPr>
          <p:nvPr/>
        </p:nvSpPr>
        <p:spPr bwMode="auto">
          <a:xfrm>
            <a:off x="915375" y="1418708"/>
            <a:ext cx="4315531" cy="5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1270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50000"/>
              </a:lnSpc>
              <a:spcBef>
                <a:spcPts val="600"/>
              </a:spcBef>
              <a:spcAft>
                <a:spcPts val="600"/>
              </a:spcAft>
              <a:buClrTx/>
              <a:buSzTx/>
              <a:buFontTx/>
              <a:buNone/>
              <a:tabLst/>
            </a:pPr>
            <a:r>
              <a:rPr kumimoji="0" lang="zh-CN" altLang="zh-CN" b="0" i="0" u="none" strike="noStrike" cap="none" normalizeH="0" baseline="0" dirty="0">
                <a:ln>
                  <a:noFill/>
                </a:ln>
                <a:solidFill>
                  <a:schemeClr val="tx1"/>
                </a:solidFill>
                <a:effectLst/>
                <a:latin typeface="+mn-ea"/>
                <a:cs typeface="Times New Roman" panose="02020603050405020304" pitchFamily="18" charset="0"/>
              </a:rPr>
              <a:t>传动调速系统的分类，如图</a:t>
            </a:r>
            <a:r>
              <a:rPr kumimoji="0" lang="en-US" altLang="zh-CN" b="0" i="0" u="none" strike="noStrike" cap="none" normalizeH="0" baseline="0" dirty="0">
                <a:ln>
                  <a:noFill/>
                </a:ln>
                <a:solidFill>
                  <a:schemeClr val="tx1"/>
                </a:solidFill>
                <a:effectLst/>
                <a:latin typeface="+mn-ea"/>
                <a:cs typeface="Times New Roman" panose="02020603050405020304" pitchFamily="18" charset="0"/>
              </a:rPr>
              <a:t>5-1-1</a:t>
            </a:r>
            <a:r>
              <a:rPr kumimoji="0" lang="zh-CN" altLang="en-US" b="0" i="0" u="none" strike="noStrike" cap="none" normalizeH="0" baseline="0" dirty="0">
                <a:ln>
                  <a:noFill/>
                </a:ln>
                <a:solidFill>
                  <a:schemeClr val="tx1"/>
                </a:solidFill>
                <a:effectLst/>
                <a:latin typeface="+mn-ea"/>
                <a:cs typeface="Times New Roman" panose="02020603050405020304" pitchFamily="18" charset="0"/>
              </a:rPr>
              <a:t>所示</a:t>
            </a:r>
            <a:r>
              <a:rPr kumimoji="0" lang="zh-CN" altLang="en-US" b="0" i="0" u="none" strike="noStrike" cap="none" normalizeH="0" baseline="0" dirty="0" smtClean="0">
                <a:ln>
                  <a:noFill/>
                </a:ln>
                <a:solidFill>
                  <a:schemeClr val="tx1"/>
                </a:solidFill>
                <a:effectLst/>
                <a:latin typeface="+mn-ea"/>
                <a:cs typeface="Times New Roman" panose="02020603050405020304" pitchFamily="18" charset="0"/>
              </a:rPr>
              <a:t>。</a:t>
            </a:r>
            <a:endParaRPr kumimoji="0" lang="zh-CN" altLang="en-US" b="0" i="0" u="none" strike="noStrike" cap="none" normalizeH="0" baseline="0" dirty="0">
              <a:ln>
                <a:noFill/>
              </a:ln>
              <a:solidFill>
                <a:schemeClr val="tx1"/>
              </a:solidFill>
              <a:effectLst/>
              <a:latin typeface="+mn-ea"/>
            </a:endParaRPr>
          </a:p>
        </p:txBody>
      </p:sp>
      <p:pic>
        <p:nvPicPr>
          <p:cNvPr id="1025" name="图片 132">
            <a:extLst>
              <a:ext uri="{FF2B5EF4-FFF2-40B4-BE49-F238E27FC236}">
                <a16:creationId xmlns:a16="http://schemas.microsoft.com/office/drawing/2014/main" xmlns="" id="{5F140C12-A084-4EAE-9D85-9BC92C5985D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4000" y="2025231"/>
            <a:ext cx="5658791" cy="385628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3">
            <a:extLst>
              <a:ext uri="{FF2B5EF4-FFF2-40B4-BE49-F238E27FC236}">
                <a16:creationId xmlns:a16="http://schemas.microsoft.com/office/drawing/2014/main" xmlns="" id="{51DEB325-B80E-4E05-8D8B-AB458F40CDE8}"/>
              </a:ext>
            </a:extLst>
          </p:cNvPr>
          <p:cNvSpPr>
            <a:spLocks noChangeArrowheads="1"/>
          </p:cNvSpPr>
          <p:nvPr/>
        </p:nvSpPr>
        <p:spPr bwMode="auto">
          <a:xfrm>
            <a:off x="3892551" y="6048117"/>
            <a:ext cx="32893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266700" algn="ctr" defTabSz="914400" rtl="0" eaLnBrk="0" fontAlgn="base" latinLnBrk="0" hangingPunct="0">
              <a:lnSpc>
                <a:spcPct val="100000"/>
              </a:lnSpc>
              <a:spcBef>
                <a:spcPct val="0"/>
              </a:spcBef>
              <a:spcAft>
                <a:spcPct val="0"/>
              </a:spcAft>
              <a:buClrTx/>
              <a:buSzTx/>
              <a:buFontTx/>
              <a:buNone/>
              <a:tabLst/>
            </a:pPr>
            <a:r>
              <a:rPr kumimoji="0" lang="zh-CN" altLang="zh-CN" sz="20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图</a:t>
            </a:r>
            <a:r>
              <a:rPr kumimoji="0" lang="en-US" altLang="zh-CN" sz="20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5-1-1 </a:t>
            </a:r>
            <a:r>
              <a:rPr kumimoji="0" lang="zh-CN" altLang="en-US" sz="20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调速系统分类</a:t>
            </a:r>
            <a:endParaRPr kumimoji="0" lang="zh-CN" altLang="en-US" sz="2000" b="0" i="0" u="none" strike="noStrike" cap="none" normalizeH="0" baseline="0" dirty="0">
              <a:ln>
                <a:noFill/>
              </a:ln>
              <a:solidFill>
                <a:schemeClr val="tx1"/>
              </a:solidFill>
              <a:effectLst/>
              <a:latin typeface="Arial" panose="020B0604020202020204" pitchFamily="34" charset="0"/>
            </a:endParaRPr>
          </a:p>
        </p:txBody>
      </p:sp>
      <p:sp>
        <p:nvSpPr>
          <p:cNvPr id="12" name="矩形 11"/>
          <p:cNvSpPr/>
          <p:nvPr/>
        </p:nvSpPr>
        <p:spPr>
          <a:xfrm>
            <a:off x="818056" y="966073"/>
            <a:ext cx="2468946" cy="400110"/>
          </a:xfrm>
          <a:prstGeom prst="rect">
            <a:avLst/>
          </a:prstGeom>
        </p:spPr>
        <p:txBody>
          <a:bodyPr wrap="none">
            <a:spAutoFit/>
          </a:bodyPr>
          <a:lstStyle/>
          <a:p>
            <a:pPr lvl="0">
              <a:buFont typeface="+mj-lt"/>
              <a:buAutoNum type="arabicPeriod"/>
            </a:pPr>
            <a:r>
              <a:rPr lang="zh-CN" altLang="en-US" sz="2000" b="1" dirty="0">
                <a:solidFill>
                  <a:schemeClr val="accent2">
                    <a:lumMod val="75000"/>
                  </a:schemeClr>
                </a:solidFill>
                <a:latin typeface="微软雅黑" pitchFamily="34" charset="-122"/>
                <a:ea typeface="微软雅黑" pitchFamily="34" charset="-122"/>
              </a:rPr>
              <a:t>传动调速系统分类</a:t>
            </a:r>
            <a:endParaRPr lang="zh-CN" altLang="zh-CN" sz="2000" b="1" dirty="0">
              <a:solidFill>
                <a:schemeClr val="accent2">
                  <a:lumMod val="75000"/>
                </a:schemeClr>
              </a:solidFill>
              <a:latin typeface="微软雅黑" pitchFamily="34" charset="-122"/>
              <a:ea typeface="微软雅黑" pitchFamily="34" charset="-122"/>
            </a:endParaRPr>
          </a:p>
        </p:txBody>
      </p:sp>
    </p:spTree>
  </p:cSld>
  <p:clrMapOvr>
    <a:masterClrMapping/>
  </p:clrMapOvr>
  <p:transition>
    <p:fad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8" name="文本框 17">
            <a:extLst>
              <a:ext uri="{FF2B5EF4-FFF2-40B4-BE49-F238E27FC236}">
                <a16:creationId xmlns:a16="http://schemas.microsoft.com/office/drawing/2014/main" xmlns="" id="{DB35AD5A-E78D-4F9A-80A2-7A3A90C87D84}"/>
              </a:ext>
            </a:extLst>
          </p:cNvPr>
          <p:cNvSpPr txBox="1"/>
          <p:nvPr/>
        </p:nvSpPr>
        <p:spPr>
          <a:xfrm>
            <a:off x="662372" y="1424991"/>
            <a:ext cx="11337925" cy="348813"/>
          </a:xfrm>
          <a:prstGeom prst="rect">
            <a:avLst/>
          </a:prstGeom>
          <a:noFill/>
        </p:spPr>
        <p:txBody>
          <a:bodyPr wrap="square">
            <a:spAutoFit/>
          </a:bodyPr>
          <a:lstStyle/>
          <a:p>
            <a:pPr indent="2667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转速负反馈单闭环调速系统的组成及各部分作用，如图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5-1-35</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r>
              <a:rPr lang="zh-CN"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0" name="图片 19">
            <a:extLst>
              <a:ext uri="{FF2B5EF4-FFF2-40B4-BE49-F238E27FC236}">
                <a16:creationId xmlns:a16="http://schemas.microsoft.com/office/drawing/2014/main" xmlns="" id="{2FF4671A-CE54-44DB-BE6F-93361DB756DE}"/>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552782" y="2182097"/>
            <a:ext cx="9162638" cy="3083693"/>
          </a:xfrm>
          <a:prstGeom prst="rect">
            <a:avLst/>
          </a:prstGeom>
          <a:noFill/>
          <a:ln>
            <a:noFill/>
          </a:ln>
        </p:spPr>
      </p:pic>
      <p:sp>
        <p:nvSpPr>
          <p:cNvPr id="2" name="文本框 1">
            <a:extLst>
              <a:ext uri="{FF2B5EF4-FFF2-40B4-BE49-F238E27FC236}">
                <a16:creationId xmlns:a16="http://schemas.microsoft.com/office/drawing/2014/main" xmlns="" id="{3F6ED00F-BEFD-4E0D-83E6-6DC0920612D4}"/>
              </a:ext>
            </a:extLst>
          </p:cNvPr>
          <p:cNvSpPr txBox="1"/>
          <p:nvPr/>
        </p:nvSpPr>
        <p:spPr>
          <a:xfrm>
            <a:off x="4112152" y="5674083"/>
            <a:ext cx="4614989" cy="369332"/>
          </a:xfrm>
          <a:prstGeom prst="rect">
            <a:avLst/>
          </a:prstGeom>
          <a:noFill/>
        </p:spPr>
        <p:txBody>
          <a:bodyPr wrap="square" rtlCol="0">
            <a:spAutoFit/>
          </a:bodyPr>
          <a:lstStyle/>
          <a:p>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5-1-35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转速负反馈直流调速系统</a:t>
            </a:r>
            <a:r>
              <a:rPr lang="zh-CN"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原理图</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1" name="矩形 10"/>
          <p:cNvSpPr/>
          <p:nvPr/>
        </p:nvSpPr>
        <p:spPr>
          <a:xfrm>
            <a:off x="702934" y="946932"/>
            <a:ext cx="4073231" cy="348813"/>
          </a:xfrm>
          <a:prstGeom prst="rect">
            <a:avLst/>
          </a:prstGeom>
        </p:spPr>
        <p:txBody>
          <a:bodyPr wrap="none">
            <a:spAutoFit/>
          </a:bodyPr>
          <a:lstStyle/>
          <a:p>
            <a:pPr indent="280670" algn="just">
              <a:lnSpc>
                <a:spcPts val="2000"/>
              </a:lnSpc>
            </a:pPr>
            <a:r>
              <a:rPr lang="en-US" altLang="zh-CN" b="1" kern="100" dirty="0">
                <a:latin typeface="楷体" panose="02010609060101010101" pitchFamily="49" charset="-122"/>
                <a:ea typeface="楷体" panose="02010609060101010101" pitchFamily="49" charset="-122"/>
              </a:rPr>
              <a:t>1.1</a:t>
            </a:r>
            <a:r>
              <a:rPr lang="zh-CN" altLang="zh-CN" b="1" kern="100" dirty="0">
                <a:latin typeface="楷体" panose="02010609060101010101" pitchFamily="49" charset="-122"/>
                <a:ea typeface="楷体" panose="02010609060101010101" pitchFamily="49" charset="-122"/>
              </a:rPr>
              <a:t>转速负反馈单闭环直流调速系统</a:t>
            </a:r>
          </a:p>
        </p:txBody>
      </p:sp>
    </p:spTree>
    <p:extLst>
      <p:ext uri="{BB962C8B-B14F-4D97-AF65-F5344CB8AC3E}">
        <p14:creationId xmlns:p14="http://schemas.microsoft.com/office/powerpoint/2010/main" val="2054718748"/>
      </p:ext>
    </p:extLst>
  </p:cSld>
  <p:clrMapOvr>
    <a:masterClrMapping/>
  </p:clrMapOvr>
  <p:transition>
    <p:fad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8" name="文本框 17">
            <a:extLst>
              <a:ext uri="{FF2B5EF4-FFF2-40B4-BE49-F238E27FC236}">
                <a16:creationId xmlns:a16="http://schemas.microsoft.com/office/drawing/2014/main" xmlns="" id="{DB35AD5A-E78D-4F9A-80A2-7A3A90C87D84}"/>
              </a:ext>
            </a:extLst>
          </p:cNvPr>
          <p:cNvSpPr txBox="1"/>
          <p:nvPr/>
        </p:nvSpPr>
        <p:spPr>
          <a:xfrm>
            <a:off x="366394" y="999270"/>
            <a:ext cx="11337925" cy="605294"/>
          </a:xfrm>
          <a:prstGeom prst="rect">
            <a:avLst/>
          </a:prstGeom>
          <a:noFill/>
        </p:spPr>
        <p:txBody>
          <a:bodyPr wrap="square">
            <a:spAutoFit/>
          </a:bodyPr>
          <a:lstStyle/>
          <a:p>
            <a:pPr indent="2667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转速检测环节，如图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5-1-36</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p>
          <a:p>
            <a:pPr indent="266700" algn="just">
              <a:lnSpc>
                <a:spcPts val="2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0" name="图片 19">
            <a:extLst>
              <a:ext uri="{FF2B5EF4-FFF2-40B4-BE49-F238E27FC236}">
                <a16:creationId xmlns:a16="http://schemas.microsoft.com/office/drawing/2014/main" xmlns="" id="{CF2D7BC7-6505-465D-8668-EE163E4F8A39}"/>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918010" y="2159774"/>
            <a:ext cx="3604974" cy="2212938"/>
          </a:xfrm>
          <a:prstGeom prst="rect">
            <a:avLst/>
          </a:prstGeom>
          <a:noFill/>
          <a:ln>
            <a:noFill/>
          </a:ln>
        </p:spPr>
      </p:pic>
      <p:pic>
        <p:nvPicPr>
          <p:cNvPr id="21" name="图片 20">
            <a:extLst>
              <a:ext uri="{FF2B5EF4-FFF2-40B4-BE49-F238E27FC236}">
                <a16:creationId xmlns:a16="http://schemas.microsoft.com/office/drawing/2014/main" xmlns="" id="{02E446EB-B51B-4578-A71F-98E1839DD932}"/>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6696645" y="1784667"/>
            <a:ext cx="3786571" cy="2314723"/>
          </a:xfrm>
          <a:prstGeom prst="rect">
            <a:avLst/>
          </a:prstGeom>
          <a:noFill/>
          <a:ln>
            <a:noFill/>
          </a:ln>
        </p:spPr>
      </p:pic>
      <p:sp>
        <p:nvSpPr>
          <p:cNvPr id="2" name="文本框 1">
            <a:extLst>
              <a:ext uri="{FF2B5EF4-FFF2-40B4-BE49-F238E27FC236}">
                <a16:creationId xmlns:a16="http://schemas.microsoft.com/office/drawing/2014/main" xmlns="" id="{BA33F05C-30B4-4E6C-B056-92768BB1B6CA}"/>
              </a:ext>
            </a:extLst>
          </p:cNvPr>
          <p:cNvSpPr txBox="1"/>
          <p:nvPr/>
        </p:nvSpPr>
        <p:spPr>
          <a:xfrm>
            <a:off x="2415551" y="4920403"/>
            <a:ext cx="2286000" cy="369332"/>
          </a:xfrm>
          <a:prstGeom prst="rect">
            <a:avLst/>
          </a:prstGeom>
          <a:noFill/>
        </p:spPr>
        <p:txBody>
          <a:bodyPr wrap="square" rtlCol="0">
            <a:spAutoFit/>
          </a:bodyPr>
          <a:lstStyle/>
          <a:p>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a)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直流测速发电机</a:t>
            </a:r>
            <a:endParaRPr lang="zh-CN" altLang="en-US" dirty="0"/>
          </a:p>
        </p:txBody>
      </p:sp>
      <p:sp>
        <p:nvSpPr>
          <p:cNvPr id="11" name="文本框 10">
            <a:extLst>
              <a:ext uri="{FF2B5EF4-FFF2-40B4-BE49-F238E27FC236}">
                <a16:creationId xmlns:a16="http://schemas.microsoft.com/office/drawing/2014/main" xmlns="" id="{E29CDFD3-5DDC-4D26-AA63-0C43F5F19834}"/>
              </a:ext>
            </a:extLst>
          </p:cNvPr>
          <p:cNvSpPr txBox="1"/>
          <p:nvPr/>
        </p:nvSpPr>
        <p:spPr>
          <a:xfrm>
            <a:off x="8327499" y="4843798"/>
            <a:ext cx="2398814" cy="646331"/>
          </a:xfrm>
          <a:prstGeom prst="rect">
            <a:avLst/>
          </a:prstGeom>
          <a:noFill/>
        </p:spPr>
        <p:txBody>
          <a:bodyPr wrap="square" rtlCol="0">
            <a:spAutoFit/>
          </a:bodyPr>
          <a:lstStyle/>
          <a:p>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b)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旋转编码器</a:t>
            </a:r>
          </a:p>
          <a:p>
            <a:endParaRPr lang="zh-CN" altLang="en-US" dirty="0"/>
          </a:p>
        </p:txBody>
      </p:sp>
      <p:sp>
        <p:nvSpPr>
          <p:cNvPr id="12" name="文本框 11">
            <a:extLst>
              <a:ext uri="{FF2B5EF4-FFF2-40B4-BE49-F238E27FC236}">
                <a16:creationId xmlns:a16="http://schemas.microsoft.com/office/drawing/2014/main" xmlns="" id="{88CAB03C-172E-4D85-B250-3A61C6209FCA}"/>
              </a:ext>
            </a:extLst>
          </p:cNvPr>
          <p:cNvSpPr txBox="1"/>
          <p:nvPr/>
        </p:nvSpPr>
        <p:spPr>
          <a:xfrm>
            <a:off x="5314440" y="5545320"/>
            <a:ext cx="3256156" cy="369332"/>
          </a:xfrm>
          <a:prstGeom prst="rect">
            <a:avLst/>
          </a:prstGeom>
          <a:noFill/>
        </p:spPr>
        <p:txBody>
          <a:bodyPr wrap="square" rtlCol="0">
            <a:spAutoFit/>
          </a:bodyPr>
          <a:lstStyle/>
          <a:p>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5-1-36 </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转速检测</a:t>
            </a:r>
            <a:r>
              <a:rPr lang="zh-CN" altLang="zh-CN" kern="100" dirty="0" smtClean="0">
                <a:effectLst/>
                <a:latin typeface="Calibri" panose="020F0502020204030204" pitchFamily="34" charset="0"/>
                <a:ea typeface="宋体" panose="02010600030101010101" pitchFamily="2" charset="-122"/>
                <a:cs typeface="Times New Roman" panose="02020603050405020304" pitchFamily="18" charset="0"/>
              </a:rPr>
              <a:t>设备</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18936089"/>
      </p:ext>
    </p:extLst>
  </p:cSld>
  <p:clrMapOvr>
    <a:masterClrMapping/>
  </p:clrMapOvr>
  <p:transition>
    <p:fad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8" name="文本框 17">
            <a:extLst>
              <a:ext uri="{FF2B5EF4-FFF2-40B4-BE49-F238E27FC236}">
                <a16:creationId xmlns:a16="http://schemas.microsoft.com/office/drawing/2014/main" xmlns="" id="{DB35AD5A-E78D-4F9A-80A2-7A3A90C87D84}"/>
              </a:ext>
            </a:extLst>
          </p:cNvPr>
          <p:cNvSpPr txBox="1"/>
          <p:nvPr/>
        </p:nvSpPr>
        <p:spPr>
          <a:xfrm>
            <a:off x="490494" y="1070639"/>
            <a:ext cx="11337925" cy="605294"/>
          </a:xfrm>
          <a:prstGeom prst="rect">
            <a:avLst/>
          </a:prstGeom>
          <a:noFill/>
        </p:spPr>
        <p:txBody>
          <a:bodyPr wrap="square">
            <a:spAutoFit/>
          </a:bodyPr>
          <a:lstStyle/>
          <a:p>
            <a:pPr indent="2667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比较放大电路，如图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5-1-37</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p>
          <a:p>
            <a:pPr indent="266700" algn="just">
              <a:lnSpc>
                <a:spcPts val="2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0" name="图片 19">
            <a:extLst>
              <a:ext uri="{FF2B5EF4-FFF2-40B4-BE49-F238E27FC236}">
                <a16:creationId xmlns:a16="http://schemas.microsoft.com/office/drawing/2014/main" xmlns="" id="{4D90B201-F48C-4D29-B6FB-1926A8AE0B7E}"/>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920109" y="1931118"/>
            <a:ext cx="8910407" cy="2208446"/>
          </a:xfrm>
          <a:prstGeom prst="rect">
            <a:avLst/>
          </a:prstGeom>
          <a:noFill/>
          <a:ln>
            <a:noFill/>
          </a:ln>
        </p:spPr>
      </p:pic>
      <p:sp>
        <p:nvSpPr>
          <p:cNvPr id="2" name="文本框 1">
            <a:extLst>
              <a:ext uri="{FF2B5EF4-FFF2-40B4-BE49-F238E27FC236}">
                <a16:creationId xmlns:a16="http://schemas.microsoft.com/office/drawing/2014/main" xmlns="" id="{12963D9D-9146-475B-99DB-FA64D9A6C8F6}"/>
              </a:ext>
            </a:extLst>
          </p:cNvPr>
          <p:cNvSpPr txBox="1"/>
          <p:nvPr/>
        </p:nvSpPr>
        <p:spPr>
          <a:xfrm>
            <a:off x="3213519" y="4737926"/>
            <a:ext cx="2263698" cy="369332"/>
          </a:xfrm>
          <a:prstGeom prst="rect">
            <a:avLst/>
          </a:prstGeom>
          <a:noFill/>
        </p:spPr>
        <p:txBody>
          <a:bodyPr wrap="square" rtlCol="0">
            <a:spAutoFit/>
          </a:bodyPr>
          <a:lstStyle/>
          <a:p>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a)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比例调节器原理图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 </a:t>
            </a:r>
            <a:endParaRPr lang="zh-CN" altLang="en-US" dirty="0"/>
          </a:p>
        </p:txBody>
      </p:sp>
      <p:sp>
        <p:nvSpPr>
          <p:cNvPr id="11" name="文本框 10">
            <a:extLst>
              <a:ext uri="{FF2B5EF4-FFF2-40B4-BE49-F238E27FC236}">
                <a16:creationId xmlns:a16="http://schemas.microsoft.com/office/drawing/2014/main" xmlns="" id="{4861C822-1903-49F1-97EC-7E29A651CE14}"/>
              </a:ext>
            </a:extLst>
          </p:cNvPr>
          <p:cNvSpPr txBox="1"/>
          <p:nvPr/>
        </p:nvSpPr>
        <p:spPr>
          <a:xfrm>
            <a:off x="7227571" y="4719789"/>
            <a:ext cx="3914079" cy="369332"/>
          </a:xfrm>
          <a:prstGeom prst="rect">
            <a:avLst/>
          </a:prstGeom>
          <a:noFill/>
        </p:spPr>
        <p:txBody>
          <a:bodyPr wrap="square" rtlCol="0">
            <a:spAutoFit/>
          </a:bodyPr>
          <a:lstStyle/>
          <a:p>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b)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比例调节器输入</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输出特性</a:t>
            </a:r>
            <a:r>
              <a:rPr lang="zh-CN"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曲线</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2" name="文本框 11">
            <a:extLst>
              <a:ext uri="{FF2B5EF4-FFF2-40B4-BE49-F238E27FC236}">
                <a16:creationId xmlns:a16="http://schemas.microsoft.com/office/drawing/2014/main" xmlns="" id="{A066029C-4BAB-4E2B-9D04-CAF6639501AB}"/>
              </a:ext>
            </a:extLst>
          </p:cNvPr>
          <p:cNvSpPr txBox="1"/>
          <p:nvPr/>
        </p:nvSpPr>
        <p:spPr>
          <a:xfrm>
            <a:off x="5467676" y="5669346"/>
            <a:ext cx="2579046" cy="369332"/>
          </a:xfrm>
          <a:prstGeom prst="rect">
            <a:avLst/>
          </a:prstGeom>
          <a:noFill/>
        </p:spPr>
        <p:txBody>
          <a:bodyPr wrap="square" rtlCol="0">
            <a:spAutoFit/>
          </a:bodyPr>
          <a:lstStyle/>
          <a:p>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5-1-37 </a:t>
            </a:r>
            <a:r>
              <a:rPr lang="zh-CN"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比例调节器</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577551250"/>
      </p:ext>
    </p:extLst>
  </p:cSld>
  <p:clrMapOvr>
    <a:masterClrMapping/>
  </p:clrMapOvr>
  <p:transition>
    <p:fad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8" name="文本框 17">
            <a:extLst>
              <a:ext uri="{FF2B5EF4-FFF2-40B4-BE49-F238E27FC236}">
                <a16:creationId xmlns:a16="http://schemas.microsoft.com/office/drawing/2014/main" xmlns="" id="{DB35AD5A-E78D-4F9A-80A2-7A3A90C87D84}"/>
              </a:ext>
            </a:extLst>
          </p:cNvPr>
          <p:cNvSpPr txBox="1"/>
          <p:nvPr/>
        </p:nvSpPr>
        <p:spPr>
          <a:xfrm>
            <a:off x="366394" y="999270"/>
            <a:ext cx="11337925" cy="2430152"/>
          </a:xfrm>
          <a:prstGeom prst="rect">
            <a:avLst/>
          </a:prstGeom>
          <a:noFill/>
        </p:spPr>
        <p:txBody>
          <a:bodyPr wrap="square">
            <a:spAutoFit/>
          </a:bodyPr>
          <a:lstStyle/>
          <a:p>
            <a:pPr indent="457200" algn="just">
              <a:lnSpc>
                <a:spcPct val="150000"/>
              </a:lnSpc>
              <a:spcBef>
                <a:spcPts val="600"/>
              </a:spcBef>
              <a:spcAft>
                <a:spcPts val="600"/>
              </a:spcAf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该调节器实际上就是一个反相放大器，其放大倍数为</a:t>
            </a:r>
            <a:r>
              <a:rPr lang="zh-CN"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a:t>
            </a:r>
            <a:endParaRPr lang="en-US" altLang="zh-CN" sz="1800" kern="100" dirty="0" smtClean="0">
              <a:effectLst/>
              <a:latin typeface="Calibri" panose="020F0502020204030204" pitchFamily="34" charset="0"/>
              <a:ea typeface="宋体" panose="02010600030101010101" pitchFamily="2" charset="-122"/>
              <a:cs typeface="Times New Roman" panose="02020603050405020304" pitchFamily="18" charset="0"/>
            </a:endParaRPr>
          </a:p>
          <a:p>
            <a:pPr indent="457200" algn="just">
              <a:lnSpc>
                <a:spcPct val="150000"/>
              </a:lnSpc>
              <a:spcBef>
                <a:spcPts val="600"/>
              </a:spcBef>
              <a:spcAft>
                <a:spcPts val="600"/>
              </a:spcAft>
            </a:pPr>
            <a:r>
              <a:rPr lang="zh-CN" altLang="zh-CN" kern="100" dirty="0">
                <a:latin typeface="Calibri" panose="020F0502020204030204" pitchFamily="34" charset="0"/>
                <a:ea typeface="宋体" panose="02010600030101010101" pitchFamily="2" charset="-122"/>
                <a:cs typeface="Times New Roman" panose="02020603050405020304" pitchFamily="18" charset="0"/>
              </a:rPr>
              <a:t>式中的负号是由于运放为反相输入方式，其输出电压</a:t>
            </a:r>
            <a:r>
              <a:rPr lang="en-US" altLang="zh-CN" kern="100" dirty="0">
                <a:latin typeface="Calibri" panose="020F0502020204030204" pitchFamily="34" charset="0"/>
                <a:ea typeface="宋体" panose="02010600030101010101" pitchFamily="2" charset="-122"/>
                <a:cs typeface="Times New Roman" panose="02020603050405020304" pitchFamily="18" charset="0"/>
              </a:rPr>
              <a:t>U0</a:t>
            </a:r>
            <a:r>
              <a:rPr lang="zh-CN" altLang="zh-CN" kern="100" dirty="0">
                <a:latin typeface="Calibri" panose="020F0502020204030204" pitchFamily="34" charset="0"/>
                <a:ea typeface="宋体" panose="02010600030101010101" pitchFamily="2" charset="-122"/>
                <a:cs typeface="Times New Roman" panose="02020603050405020304" pitchFamily="18" charset="0"/>
              </a:rPr>
              <a:t>的极性与输入电压</a:t>
            </a:r>
            <a:r>
              <a:rPr lang="en-US" altLang="zh-CN" kern="100" dirty="0" err="1">
                <a:latin typeface="Calibri" panose="020F0502020204030204" pitchFamily="34" charset="0"/>
                <a:ea typeface="宋体" panose="02010600030101010101" pitchFamily="2" charset="-122"/>
                <a:cs typeface="Times New Roman" panose="02020603050405020304" pitchFamily="18" charset="0"/>
              </a:rPr>
              <a:t>Ui</a:t>
            </a:r>
            <a:r>
              <a:rPr lang="zh-CN" altLang="zh-CN" kern="100" dirty="0">
                <a:latin typeface="Calibri" panose="020F0502020204030204" pitchFamily="34" charset="0"/>
                <a:ea typeface="宋体" panose="02010600030101010101" pitchFamily="2" charset="-122"/>
                <a:cs typeface="Times New Roman" panose="02020603050405020304" pitchFamily="18" charset="0"/>
              </a:rPr>
              <a:t>的极性是相反的，即</a:t>
            </a:r>
            <a:r>
              <a:rPr lang="en-US" altLang="zh-CN" kern="100" dirty="0">
                <a:latin typeface="Calibri" panose="020F0502020204030204" pitchFamily="34" charset="0"/>
                <a:ea typeface="宋体" panose="02010600030101010101" pitchFamily="2" charset="-122"/>
                <a:cs typeface="Times New Roman" panose="02020603050405020304" pitchFamily="18" charset="0"/>
              </a:rPr>
              <a:t>U0</a:t>
            </a:r>
            <a:r>
              <a:rPr lang="zh-CN" altLang="zh-CN" kern="100" dirty="0">
                <a:latin typeface="Calibri" panose="020F0502020204030204" pitchFamily="34" charset="0"/>
                <a:ea typeface="宋体" panose="02010600030101010101" pitchFamily="2" charset="-122"/>
                <a:cs typeface="Times New Roman" panose="02020603050405020304" pitchFamily="18" charset="0"/>
              </a:rPr>
              <a:t>的实际极性与其在图中的参考极性相反。为便于系统的分析，比例调节器的比例系数</a:t>
            </a:r>
            <a:r>
              <a:rPr lang="en-US" altLang="zh-CN" kern="100" dirty="0" err="1">
                <a:latin typeface="Calibri" panose="020F0502020204030204" pitchFamily="34" charset="0"/>
                <a:ea typeface="宋体" panose="02010600030101010101" pitchFamily="2" charset="-122"/>
                <a:cs typeface="Times New Roman" panose="02020603050405020304" pitchFamily="18" charset="0"/>
              </a:rPr>
              <a:t>Kp</a:t>
            </a:r>
            <a:r>
              <a:rPr lang="zh-CN" altLang="zh-CN" kern="100" dirty="0">
                <a:latin typeface="Calibri" panose="020F0502020204030204" pitchFamily="34" charset="0"/>
                <a:ea typeface="宋体" panose="02010600030101010101" pitchFamily="2" charset="-122"/>
                <a:cs typeface="Times New Roman" panose="02020603050405020304" pitchFamily="18" charset="0"/>
              </a:rPr>
              <a:t>可用正值表示，而其极性的关系在分析具体电路时再考虑。 </a:t>
            </a:r>
          </a:p>
          <a:p>
            <a:pPr indent="457200" algn="just">
              <a:lnSpc>
                <a:spcPct val="150000"/>
              </a:lnSpc>
              <a:spcBef>
                <a:spcPts val="600"/>
              </a:spcBef>
              <a:spcAft>
                <a:spcPts val="600"/>
              </a:spcAft>
            </a:pPr>
            <a:r>
              <a:rPr lang="zh-CN" altLang="zh-CN" kern="100" dirty="0">
                <a:latin typeface="Calibri" panose="020F0502020204030204" pitchFamily="34" charset="0"/>
                <a:ea typeface="宋体" panose="02010600030101010101" pitchFamily="2" charset="-122"/>
                <a:cs typeface="Times New Roman" panose="02020603050405020304" pitchFamily="18" charset="0"/>
              </a:rPr>
              <a:t>如图</a:t>
            </a:r>
            <a:r>
              <a:rPr lang="en-US" altLang="zh-CN" kern="100" dirty="0">
                <a:latin typeface="Calibri" panose="020F0502020204030204" pitchFamily="34" charset="0"/>
                <a:ea typeface="宋体" panose="02010600030101010101" pitchFamily="2" charset="-122"/>
                <a:cs typeface="Times New Roman" panose="02020603050405020304" pitchFamily="18" charset="0"/>
              </a:rPr>
              <a:t>5-1-38</a:t>
            </a:r>
            <a:r>
              <a:rPr lang="zh-CN" altLang="zh-CN" kern="100" dirty="0">
                <a:latin typeface="Calibri" panose="020F0502020204030204" pitchFamily="34" charset="0"/>
                <a:ea typeface="宋体" panose="02010600030101010101" pitchFamily="2" charset="-122"/>
                <a:cs typeface="Times New Roman" panose="02020603050405020304" pitchFamily="18" charset="0"/>
              </a:rPr>
              <a:t>所示。所示，其输出电压</a:t>
            </a:r>
            <a:r>
              <a:rPr lang="en-US" altLang="zh-CN" kern="100" dirty="0" err="1">
                <a:latin typeface="Calibri" panose="020F0502020204030204" pitchFamily="34" charset="0"/>
                <a:ea typeface="宋体" panose="02010600030101010101" pitchFamily="2" charset="-122"/>
                <a:cs typeface="Times New Roman" panose="02020603050405020304" pitchFamily="18" charset="0"/>
              </a:rPr>
              <a:t>Uc</a:t>
            </a:r>
            <a:r>
              <a:rPr lang="zh-CN" altLang="zh-CN" kern="100" dirty="0">
                <a:latin typeface="Calibri" panose="020F0502020204030204" pitchFamily="34" charset="0"/>
                <a:ea typeface="宋体" panose="02010600030101010101" pitchFamily="2" charset="-122"/>
                <a:cs typeface="Times New Roman" panose="02020603050405020304" pitchFamily="18" charset="0"/>
              </a:rPr>
              <a:t>为</a:t>
            </a:r>
            <a:r>
              <a:rPr lang="zh-CN" altLang="zh-CN" kern="100" dirty="0" smtClean="0">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0" name="图片 19">
            <a:extLst>
              <a:ext uri="{FF2B5EF4-FFF2-40B4-BE49-F238E27FC236}">
                <a16:creationId xmlns:a16="http://schemas.microsoft.com/office/drawing/2014/main" xmlns="" id="{722521A4-87B3-4031-A611-1EE472842783}"/>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6354826" y="994031"/>
            <a:ext cx="1691895" cy="629707"/>
          </a:xfrm>
          <a:prstGeom prst="rect">
            <a:avLst/>
          </a:prstGeom>
          <a:noFill/>
          <a:ln>
            <a:noFill/>
          </a:ln>
        </p:spPr>
      </p:pic>
      <p:pic>
        <p:nvPicPr>
          <p:cNvPr id="14" name="图片 13">
            <a:extLst>
              <a:ext uri="{FF2B5EF4-FFF2-40B4-BE49-F238E27FC236}">
                <a16:creationId xmlns:a16="http://schemas.microsoft.com/office/drawing/2014/main" xmlns="" id="{7E182C8A-DCAD-4CC9-8DFC-F93BD16226B7}"/>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6129558" y="2899738"/>
            <a:ext cx="3689731" cy="3049425"/>
          </a:xfrm>
          <a:prstGeom prst="rect">
            <a:avLst/>
          </a:prstGeom>
          <a:noFill/>
          <a:ln>
            <a:noFill/>
          </a:ln>
        </p:spPr>
      </p:pic>
      <p:sp>
        <p:nvSpPr>
          <p:cNvPr id="15" name="文本框 14">
            <a:extLst>
              <a:ext uri="{FF2B5EF4-FFF2-40B4-BE49-F238E27FC236}">
                <a16:creationId xmlns:a16="http://schemas.microsoft.com/office/drawing/2014/main" xmlns="" id="{16D411F6-8A53-4D16-AB83-0ABB78D24EAC}"/>
              </a:ext>
            </a:extLst>
          </p:cNvPr>
          <p:cNvSpPr txBox="1"/>
          <p:nvPr/>
        </p:nvSpPr>
        <p:spPr>
          <a:xfrm>
            <a:off x="6513382" y="5949163"/>
            <a:ext cx="3969834" cy="369332"/>
          </a:xfrm>
          <a:prstGeom prst="rect">
            <a:avLst/>
          </a:prstGeom>
          <a:noFill/>
        </p:spPr>
        <p:txBody>
          <a:bodyPr wrap="square" rtlCol="0">
            <a:spAutoFit/>
          </a:bodyPr>
          <a:lstStyle/>
          <a:p>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5-1-38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比例调节器反相</a:t>
            </a:r>
            <a:r>
              <a:rPr lang="zh-CN"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连接</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6" name="图片 15">
            <a:extLst>
              <a:ext uri="{FF2B5EF4-FFF2-40B4-BE49-F238E27FC236}">
                <a16:creationId xmlns:a16="http://schemas.microsoft.com/office/drawing/2014/main" xmlns="" id="{DFA3E9A0-05B7-485A-91DB-17615CC2E436}"/>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699391" y="3593683"/>
            <a:ext cx="4576820" cy="781897"/>
          </a:xfrm>
          <a:prstGeom prst="rect">
            <a:avLst/>
          </a:prstGeom>
          <a:noFill/>
          <a:ln>
            <a:noFill/>
          </a:ln>
        </p:spPr>
      </p:pic>
      <p:sp>
        <p:nvSpPr>
          <p:cNvPr id="19" name="文本框 18">
            <a:extLst>
              <a:ext uri="{FF2B5EF4-FFF2-40B4-BE49-F238E27FC236}">
                <a16:creationId xmlns:a16="http://schemas.microsoft.com/office/drawing/2014/main" xmlns="" id="{2954FD12-C3D7-47F5-A479-821A53F06B87}"/>
              </a:ext>
            </a:extLst>
          </p:cNvPr>
          <p:cNvSpPr txBox="1"/>
          <p:nvPr/>
        </p:nvSpPr>
        <p:spPr>
          <a:xfrm>
            <a:off x="366394" y="4424450"/>
            <a:ext cx="5077359" cy="1338828"/>
          </a:xfrm>
          <a:prstGeom prst="rect">
            <a:avLst/>
          </a:prstGeom>
          <a:noFill/>
        </p:spPr>
        <p:txBody>
          <a:bodyPr wrap="square" rtlCol="0">
            <a:spAutoFit/>
          </a:bodyPr>
          <a:lstStyle/>
          <a:p>
            <a:pPr indent="457200">
              <a:lnSpc>
                <a:spcPct val="150000"/>
              </a:lnSpc>
              <a:spcBef>
                <a:spcPts val="600"/>
              </a:spcBef>
              <a:spcAft>
                <a:spcPts val="600"/>
              </a:spcAf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由于该调节器是用来调节并稳定直流电动机的转速，因此将此调节器又称为速度调节器或转速调节器</a:t>
            </a:r>
            <a:r>
              <a:rPr lang="zh-CN"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899101177"/>
      </p:ext>
    </p:extLst>
  </p:cSld>
  <p:clrMapOvr>
    <a:masterClrMapping/>
  </p:clrMapOvr>
  <p:transition>
    <p:fad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8" name="文本框 17">
            <a:extLst>
              <a:ext uri="{FF2B5EF4-FFF2-40B4-BE49-F238E27FC236}">
                <a16:creationId xmlns:a16="http://schemas.microsoft.com/office/drawing/2014/main" xmlns="" id="{DB35AD5A-E78D-4F9A-80A2-7A3A90C87D84}"/>
              </a:ext>
            </a:extLst>
          </p:cNvPr>
          <p:cNvSpPr txBox="1"/>
          <p:nvPr/>
        </p:nvSpPr>
        <p:spPr>
          <a:xfrm>
            <a:off x="655659" y="1236995"/>
            <a:ext cx="11337925" cy="348813"/>
          </a:xfrm>
          <a:prstGeom prst="rect">
            <a:avLst/>
          </a:prstGeom>
          <a:noFill/>
        </p:spPr>
        <p:txBody>
          <a:bodyPr wrap="square">
            <a:spAutoFit/>
          </a:bodyPr>
          <a:lstStyle/>
          <a:p>
            <a:pPr indent="2667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如果通过调节图中的给定电位器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RP1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，改变给定电压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Ug</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，即可调节电动机的转速。其调节过程如下所示</a:t>
            </a:r>
            <a:r>
              <a:rPr lang="zh-CN"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0" name="图片 19">
            <a:extLst>
              <a:ext uri="{FF2B5EF4-FFF2-40B4-BE49-F238E27FC236}">
                <a16:creationId xmlns:a16="http://schemas.microsoft.com/office/drawing/2014/main" xmlns="" id="{3476F86C-6524-41A4-AE5C-2327BF7CBC2C}"/>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3462612" y="1674057"/>
            <a:ext cx="5631859" cy="568655"/>
          </a:xfrm>
          <a:prstGeom prst="rect">
            <a:avLst/>
          </a:prstGeom>
          <a:noFill/>
          <a:ln>
            <a:noFill/>
          </a:ln>
        </p:spPr>
      </p:pic>
      <p:sp>
        <p:nvSpPr>
          <p:cNvPr id="2" name="文本框 1">
            <a:extLst>
              <a:ext uri="{FF2B5EF4-FFF2-40B4-BE49-F238E27FC236}">
                <a16:creationId xmlns:a16="http://schemas.microsoft.com/office/drawing/2014/main" xmlns="" id="{18B5C23E-9979-4A0F-97D8-F6CB0F67C710}"/>
              </a:ext>
            </a:extLst>
          </p:cNvPr>
          <p:cNvSpPr txBox="1"/>
          <p:nvPr/>
        </p:nvSpPr>
        <p:spPr>
          <a:xfrm>
            <a:off x="490494" y="2267369"/>
            <a:ext cx="10641319" cy="2367828"/>
          </a:xfrm>
          <a:prstGeom prst="rect">
            <a:avLst/>
          </a:prstGeom>
          <a:noFill/>
        </p:spPr>
        <p:txBody>
          <a:bodyPr wrap="square" rtlCol="0">
            <a:spAutoFit/>
          </a:bodyPr>
          <a:lstStyle/>
          <a:p>
            <a:pPr indent="457200">
              <a:lnSpc>
                <a:spcPct val="120000"/>
              </a:lnSpc>
              <a:spcBef>
                <a:spcPts val="300"/>
              </a:spcBef>
              <a:spcAft>
                <a:spcPts val="300"/>
              </a:spcAf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在这个调节的过程中，△</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U≠0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Ug≠Ufn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，电动机的转速反馈值与目标值始终有偏差，而正是通过这个偏差进行电动机转速的调节。此种调速系统称为有静差调速系统。 </a:t>
            </a:r>
            <a:endParaRPr lang="en-US" altLang="zh-CN" sz="1800" kern="100" dirty="0" smtClean="0">
              <a:effectLst/>
              <a:latin typeface="Calibri" panose="020F0502020204030204" pitchFamily="34" charset="0"/>
              <a:ea typeface="宋体" panose="02010600030101010101" pitchFamily="2" charset="-122"/>
              <a:cs typeface="Times New Roman" panose="02020603050405020304" pitchFamily="18" charset="0"/>
            </a:endParaRPr>
          </a:p>
          <a:p>
            <a:pPr indent="457200">
              <a:lnSpc>
                <a:spcPct val="120000"/>
              </a:lnSpc>
              <a:spcBef>
                <a:spcPts val="300"/>
              </a:spcBef>
              <a:spcAft>
                <a:spcPts val="300"/>
              </a:spcAft>
            </a:pPr>
            <a:r>
              <a:rPr lang="zh-CN" altLang="en-US" kern="100" dirty="0">
                <a:latin typeface="Calibri" panose="020F0502020204030204" pitchFamily="34" charset="0"/>
                <a:ea typeface="宋体" panose="02010600030101010101" pitchFamily="2" charset="-122"/>
                <a:cs typeface="Times New Roman" panose="02020603050405020304" pitchFamily="18" charset="0"/>
              </a:rPr>
              <a:t>（</a:t>
            </a:r>
            <a:r>
              <a:rPr lang="en-US" altLang="zh-CN" kern="100" dirty="0">
                <a:latin typeface="Calibri" panose="020F0502020204030204" pitchFamily="34" charset="0"/>
                <a:ea typeface="宋体" panose="02010600030101010101" pitchFamily="2" charset="-122"/>
                <a:cs typeface="Times New Roman" panose="02020603050405020304" pitchFamily="18" charset="0"/>
              </a:rPr>
              <a:t>1</a:t>
            </a:r>
            <a:r>
              <a:rPr lang="zh-CN" altLang="zh-CN" kern="100" dirty="0">
                <a:latin typeface="Calibri" panose="020F0502020204030204" pitchFamily="34" charset="0"/>
                <a:ea typeface="宋体" panose="02010600030101010101" pitchFamily="2" charset="-122"/>
                <a:cs typeface="Times New Roman" panose="02020603050405020304" pitchFamily="18" charset="0"/>
              </a:rPr>
              <a:t>）直流电动机内部自动调节过程</a:t>
            </a:r>
          </a:p>
          <a:p>
            <a:pPr indent="266700" algn="just">
              <a:lnSpc>
                <a:spcPct val="120000"/>
              </a:lnSpc>
              <a:spcBef>
                <a:spcPts val="300"/>
              </a:spcBef>
              <a:spcAft>
                <a:spcPts val="300"/>
              </a:spcAft>
            </a:pPr>
            <a:r>
              <a:rPr lang="en-US" altLang="zh-CN" kern="100" dirty="0">
                <a:latin typeface="Calibri" panose="020F0502020204030204" pitchFamily="34" charset="0"/>
                <a:ea typeface="宋体" panose="02010600030101010101" pitchFamily="2" charset="-122"/>
                <a:cs typeface="Times New Roman" panose="02020603050405020304" pitchFamily="18" charset="0"/>
              </a:rPr>
              <a:t>1</a:t>
            </a:r>
            <a:r>
              <a:rPr lang="zh-CN" altLang="zh-CN" kern="100" dirty="0">
                <a:latin typeface="Calibri" panose="020F0502020204030204" pitchFamily="34" charset="0"/>
                <a:ea typeface="宋体" panose="02010600030101010101" pitchFamily="2" charset="-122"/>
                <a:cs typeface="Times New Roman" panose="02020603050405020304" pitchFamily="18" charset="0"/>
              </a:rPr>
              <a:t>）此调节过程主要通过直流电动机内部电动势</a:t>
            </a:r>
            <a:r>
              <a:rPr lang="en-US" altLang="zh-CN" kern="100" dirty="0">
                <a:latin typeface="Calibri" panose="020F0502020204030204" pitchFamily="34" charset="0"/>
                <a:ea typeface="宋体" panose="02010600030101010101" pitchFamily="2" charset="-122"/>
                <a:cs typeface="Times New Roman" panose="02020603050405020304" pitchFamily="18" charset="0"/>
              </a:rPr>
              <a:t>E</a:t>
            </a:r>
            <a:r>
              <a:rPr lang="zh-CN" altLang="zh-CN" kern="100" dirty="0">
                <a:latin typeface="Calibri" panose="020F0502020204030204" pitchFamily="34" charset="0"/>
                <a:ea typeface="宋体" panose="02010600030101010101" pitchFamily="2" charset="-122"/>
                <a:cs typeface="Times New Roman" panose="02020603050405020304" pitchFamily="18" charset="0"/>
              </a:rPr>
              <a:t>的变化来进行调节。</a:t>
            </a:r>
          </a:p>
          <a:p>
            <a:pPr indent="266700" algn="just">
              <a:lnSpc>
                <a:spcPct val="120000"/>
              </a:lnSpc>
              <a:spcBef>
                <a:spcPts val="300"/>
              </a:spcBef>
              <a:spcAft>
                <a:spcPts val="300"/>
              </a:spcAft>
            </a:pPr>
            <a:r>
              <a:rPr lang="en-US" altLang="zh-CN" kern="100" dirty="0">
                <a:latin typeface="Calibri" panose="020F0502020204030204" pitchFamily="34" charset="0"/>
                <a:ea typeface="宋体" panose="02010600030101010101" pitchFamily="2" charset="-122"/>
                <a:cs typeface="Times New Roman" panose="02020603050405020304" pitchFamily="18" charset="0"/>
              </a:rPr>
              <a:t>2</a:t>
            </a:r>
            <a:r>
              <a:rPr lang="zh-CN" altLang="zh-CN" kern="100" dirty="0">
                <a:latin typeface="Calibri" panose="020F0502020204030204" pitchFamily="34" charset="0"/>
                <a:ea typeface="宋体" panose="02010600030101010101" pitchFamily="2" charset="-122"/>
                <a:cs typeface="Times New Roman" panose="02020603050405020304" pitchFamily="18" charset="0"/>
              </a:rPr>
              <a:t>）调节过程是以转速的改变为前提，当负载发生变化时，通过转速的改变使其达到新的稳定状态。</a:t>
            </a:r>
          </a:p>
          <a:p>
            <a:pPr indent="457200">
              <a:lnSpc>
                <a:spcPct val="120000"/>
              </a:lnSpc>
              <a:spcBef>
                <a:spcPts val="300"/>
              </a:spcBef>
              <a:spcAft>
                <a:spcPts val="300"/>
              </a:spcAft>
            </a:pPr>
            <a:r>
              <a:rPr lang="zh-CN" altLang="zh-CN" kern="100" dirty="0">
                <a:latin typeface="Calibri" panose="020F0502020204030204" pitchFamily="34" charset="0"/>
                <a:ea typeface="宋体" panose="02010600030101010101" pitchFamily="2" charset="-122"/>
                <a:cs typeface="Times New Roman" panose="02020603050405020304" pitchFamily="18" charset="0"/>
              </a:rPr>
              <a:t>（</a:t>
            </a:r>
            <a:r>
              <a:rPr lang="en-US" altLang="zh-CN" kern="100" dirty="0">
                <a:latin typeface="Calibri" panose="020F0502020204030204" pitchFamily="34" charset="0"/>
                <a:ea typeface="宋体" panose="02010600030101010101" pitchFamily="2" charset="-122"/>
                <a:cs typeface="Times New Roman" panose="02020603050405020304" pitchFamily="18" charset="0"/>
              </a:rPr>
              <a:t>2</a:t>
            </a:r>
            <a:r>
              <a:rPr lang="zh-CN" altLang="zh-CN" kern="100" dirty="0">
                <a:latin typeface="Calibri" panose="020F0502020204030204" pitchFamily="34" charset="0"/>
                <a:ea typeface="宋体" panose="02010600030101010101" pitchFamily="2" charset="-122"/>
                <a:cs typeface="Times New Roman" panose="02020603050405020304" pitchFamily="18" charset="0"/>
              </a:rPr>
              <a:t>）转速负反馈自动调节过程，如图</a:t>
            </a:r>
            <a:r>
              <a:rPr lang="en-US" altLang="zh-CN" kern="100" dirty="0">
                <a:latin typeface="Calibri" panose="020F0502020204030204" pitchFamily="34" charset="0"/>
                <a:ea typeface="宋体" panose="02010600030101010101" pitchFamily="2" charset="-122"/>
                <a:cs typeface="Times New Roman" panose="02020603050405020304" pitchFamily="18" charset="0"/>
              </a:rPr>
              <a:t>5-1-39</a:t>
            </a:r>
            <a:r>
              <a:rPr lang="zh-CN" altLang="zh-CN" kern="100" dirty="0">
                <a:latin typeface="Calibri" panose="020F0502020204030204" pitchFamily="34" charset="0"/>
                <a:ea typeface="宋体" panose="02010600030101010101" pitchFamily="2" charset="-122"/>
                <a:cs typeface="Times New Roman" panose="02020603050405020304" pitchFamily="18" charset="0"/>
              </a:rPr>
              <a:t>所示</a:t>
            </a:r>
            <a:r>
              <a:rPr lang="zh-CN" altLang="zh-CN" kern="100" dirty="0" smtClean="0">
                <a:latin typeface="Calibri" panose="020F0502020204030204" pitchFamily="34" charset="0"/>
                <a:ea typeface="宋体" panose="02010600030101010101" pitchFamily="2" charset="-122"/>
                <a:cs typeface="Times New Roman" panose="02020603050405020304" pitchFamily="18" charset="0"/>
              </a:rPr>
              <a:t>。</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p:txBody>
      </p:sp>
      <p:sp>
        <p:nvSpPr>
          <p:cNvPr id="11" name="矩形 10"/>
          <p:cNvSpPr/>
          <p:nvPr/>
        </p:nvSpPr>
        <p:spPr>
          <a:xfrm>
            <a:off x="655659" y="812855"/>
            <a:ext cx="4770537" cy="348813"/>
          </a:xfrm>
          <a:prstGeom prst="rect">
            <a:avLst/>
          </a:prstGeom>
        </p:spPr>
        <p:txBody>
          <a:bodyPr wrap="none">
            <a:spAutoFit/>
          </a:bodyPr>
          <a:lstStyle/>
          <a:p>
            <a:pPr indent="280670" algn="just">
              <a:lnSpc>
                <a:spcPts val="2000"/>
              </a:lnSpc>
            </a:pPr>
            <a:r>
              <a:rPr lang="en-US" altLang="zh-CN" b="1" kern="100" dirty="0">
                <a:latin typeface="楷体" panose="02010609060101010101" pitchFamily="49" charset="-122"/>
                <a:ea typeface="楷体" panose="02010609060101010101" pitchFamily="49" charset="-122"/>
              </a:rPr>
              <a:t>1.2</a:t>
            </a:r>
            <a:r>
              <a:rPr lang="zh-CN" altLang="zh-CN" b="1" kern="100" dirty="0">
                <a:latin typeface="楷体" panose="02010609060101010101" pitchFamily="49" charset="-122"/>
                <a:ea typeface="楷体" panose="02010609060101010101" pitchFamily="49" charset="-122"/>
              </a:rPr>
              <a:t>转速负反馈单闭环调速系统的工作原理</a:t>
            </a:r>
          </a:p>
        </p:txBody>
      </p:sp>
      <p:pic>
        <p:nvPicPr>
          <p:cNvPr id="19" name="图片 18">
            <a:extLst>
              <a:ext uri="{FF2B5EF4-FFF2-40B4-BE49-F238E27FC236}">
                <a16:creationId xmlns:a16="http://schemas.microsoft.com/office/drawing/2014/main" xmlns="" id="{F1DA86EA-88DC-4710-B873-9F08F06A6310}"/>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1961197" y="4781363"/>
            <a:ext cx="7909916" cy="1331544"/>
          </a:xfrm>
          <a:prstGeom prst="rect">
            <a:avLst/>
          </a:prstGeom>
          <a:noFill/>
          <a:ln>
            <a:noFill/>
          </a:ln>
        </p:spPr>
      </p:pic>
      <p:sp>
        <p:nvSpPr>
          <p:cNvPr id="21" name="文本框 20">
            <a:extLst>
              <a:ext uri="{FF2B5EF4-FFF2-40B4-BE49-F238E27FC236}">
                <a16:creationId xmlns:a16="http://schemas.microsoft.com/office/drawing/2014/main" xmlns="" id="{83B78F2D-473B-4C08-ABD1-0D1CCE861E75}"/>
              </a:ext>
            </a:extLst>
          </p:cNvPr>
          <p:cNvSpPr txBox="1"/>
          <p:nvPr/>
        </p:nvSpPr>
        <p:spPr>
          <a:xfrm>
            <a:off x="4137194" y="6112907"/>
            <a:ext cx="5371466" cy="369332"/>
          </a:xfrm>
          <a:prstGeom prst="rect">
            <a:avLst/>
          </a:prstGeom>
          <a:noFill/>
        </p:spPr>
        <p:txBody>
          <a:bodyPr wrap="square" rtlCol="0">
            <a:spAutoFit/>
          </a:bodyPr>
          <a:lstStyle/>
          <a:p>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5-1-39</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转速负反馈自动调节</a:t>
            </a:r>
            <a:r>
              <a:rPr lang="zh-CN"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过程</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49689775"/>
      </p:ext>
    </p:extLst>
  </p:cSld>
  <p:clrMapOvr>
    <a:masterClrMapping/>
  </p:clrMapOvr>
  <p:transition>
    <p:fad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8" name="文本框 17">
            <a:extLst>
              <a:ext uri="{FF2B5EF4-FFF2-40B4-BE49-F238E27FC236}">
                <a16:creationId xmlns:a16="http://schemas.microsoft.com/office/drawing/2014/main" xmlns="" id="{DB35AD5A-E78D-4F9A-80A2-7A3A90C87D84}"/>
              </a:ext>
            </a:extLst>
          </p:cNvPr>
          <p:cNvSpPr txBox="1"/>
          <p:nvPr/>
        </p:nvSpPr>
        <p:spPr>
          <a:xfrm>
            <a:off x="465138" y="1088475"/>
            <a:ext cx="11337925" cy="605294"/>
          </a:xfrm>
          <a:prstGeom prst="rect">
            <a:avLst/>
          </a:prstGeom>
          <a:noFill/>
        </p:spPr>
        <p:txBody>
          <a:bodyPr wrap="square">
            <a:spAutoFit/>
          </a:bodyPr>
          <a:lstStyle/>
          <a:p>
            <a:pPr indent="2667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）转速负反馈调速系统的调节过程，如图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5-1-40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p>
          <a:p>
            <a:pPr indent="266700" algn="just">
              <a:lnSpc>
                <a:spcPts val="2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0" name="图片 19">
            <a:extLst>
              <a:ext uri="{FF2B5EF4-FFF2-40B4-BE49-F238E27FC236}">
                <a16:creationId xmlns:a16="http://schemas.microsoft.com/office/drawing/2014/main" xmlns="" id="{97E929DF-7A37-4B72-879D-E3D44E0CE35E}"/>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390310" y="1784666"/>
            <a:ext cx="8893867" cy="3668731"/>
          </a:xfrm>
          <a:prstGeom prst="rect">
            <a:avLst/>
          </a:prstGeom>
          <a:noFill/>
          <a:ln>
            <a:noFill/>
          </a:ln>
        </p:spPr>
      </p:pic>
      <p:sp>
        <p:nvSpPr>
          <p:cNvPr id="2" name="文本框 1">
            <a:extLst>
              <a:ext uri="{FF2B5EF4-FFF2-40B4-BE49-F238E27FC236}">
                <a16:creationId xmlns:a16="http://schemas.microsoft.com/office/drawing/2014/main" xmlns="" id="{79A64229-867F-41EA-A585-6C5CE37FAEAD}"/>
              </a:ext>
            </a:extLst>
          </p:cNvPr>
          <p:cNvSpPr txBox="1"/>
          <p:nvPr/>
        </p:nvSpPr>
        <p:spPr>
          <a:xfrm>
            <a:off x="3506638" y="5846252"/>
            <a:ext cx="4661210" cy="348813"/>
          </a:xfrm>
          <a:prstGeom prst="rect">
            <a:avLst/>
          </a:prstGeom>
          <a:noFill/>
        </p:spPr>
        <p:txBody>
          <a:bodyPr wrap="square" rtlCol="0">
            <a:spAutoFit/>
          </a:bodyPr>
          <a:lstStyle/>
          <a:p>
            <a:pPr indent="127000" algn="ctr">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5-1-40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转速负反馈调速系统的调节过程</a:t>
            </a:r>
          </a:p>
        </p:txBody>
      </p:sp>
    </p:spTree>
    <p:extLst>
      <p:ext uri="{BB962C8B-B14F-4D97-AF65-F5344CB8AC3E}">
        <p14:creationId xmlns:p14="http://schemas.microsoft.com/office/powerpoint/2010/main" val="1668625206"/>
      </p:ext>
    </p:extLst>
  </p:cSld>
  <p:clrMapOvr>
    <a:masterClrMapping/>
  </p:clrMapOvr>
  <p:transition>
    <p:fad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8" name="文本框 17">
            <a:extLst>
              <a:ext uri="{FF2B5EF4-FFF2-40B4-BE49-F238E27FC236}">
                <a16:creationId xmlns:a16="http://schemas.microsoft.com/office/drawing/2014/main" xmlns="" id="{DB35AD5A-E78D-4F9A-80A2-7A3A90C87D84}"/>
              </a:ext>
            </a:extLst>
          </p:cNvPr>
          <p:cNvSpPr txBox="1"/>
          <p:nvPr/>
        </p:nvSpPr>
        <p:spPr>
          <a:xfrm>
            <a:off x="490494" y="1302298"/>
            <a:ext cx="5373394" cy="875881"/>
          </a:xfrm>
          <a:prstGeom prst="rect">
            <a:avLst/>
          </a:prstGeom>
          <a:noFill/>
        </p:spPr>
        <p:txBody>
          <a:bodyPr wrap="square">
            <a:spAutoFit/>
          </a:bodyPr>
          <a:lstStyle/>
          <a:p>
            <a:pPr algn="just">
              <a:lnSpc>
                <a:spcPct val="150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）转速负反馈直流调速系统静特性方程（即转速公式），如图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5-1-41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r>
              <a:rPr lang="zh-CN"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0" name="图片 19">
            <a:extLst>
              <a:ext uri="{FF2B5EF4-FFF2-40B4-BE49-F238E27FC236}">
                <a16:creationId xmlns:a16="http://schemas.microsoft.com/office/drawing/2014/main" xmlns="" id="{11E41BF0-F727-4A28-B3DD-13ECC370DCFA}"/>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915376" y="2267037"/>
            <a:ext cx="3921030" cy="3549886"/>
          </a:xfrm>
          <a:prstGeom prst="rect">
            <a:avLst/>
          </a:prstGeom>
          <a:noFill/>
          <a:ln>
            <a:noFill/>
          </a:ln>
        </p:spPr>
      </p:pic>
      <p:sp>
        <p:nvSpPr>
          <p:cNvPr id="2" name="文本框 1">
            <a:extLst>
              <a:ext uri="{FF2B5EF4-FFF2-40B4-BE49-F238E27FC236}">
                <a16:creationId xmlns:a16="http://schemas.microsoft.com/office/drawing/2014/main" xmlns="" id="{686FD741-48BE-47ED-AD47-D10422FA0242}"/>
              </a:ext>
            </a:extLst>
          </p:cNvPr>
          <p:cNvSpPr txBox="1"/>
          <p:nvPr/>
        </p:nvSpPr>
        <p:spPr>
          <a:xfrm>
            <a:off x="342853" y="5893990"/>
            <a:ext cx="5791248" cy="348813"/>
          </a:xfrm>
          <a:prstGeom prst="rect">
            <a:avLst/>
          </a:prstGeom>
          <a:noFill/>
        </p:spPr>
        <p:txBody>
          <a:bodyPr wrap="square" rtlCol="0">
            <a:spAutoFit/>
          </a:bodyPr>
          <a:lstStyle/>
          <a:p>
            <a:pPr indent="127000" algn="ctr">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5-1-41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转速负反馈闭环直流调速系统稳态结构图</a:t>
            </a:r>
          </a:p>
        </p:txBody>
      </p:sp>
      <p:sp>
        <p:nvSpPr>
          <p:cNvPr id="11" name="矩形 10"/>
          <p:cNvSpPr/>
          <p:nvPr/>
        </p:nvSpPr>
        <p:spPr>
          <a:xfrm>
            <a:off x="702934" y="903020"/>
            <a:ext cx="4887556" cy="348813"/>
          </a:xfrm>
          <a:prstGeom prst="rect">
            <a:avLst/>
          </a:prstGeom>
        </p:spPr>
        <p:txBody>
          <a:bodyPr wrap="none">
            <a:spAutoFit/>
          </a:bodyPr>
          <a:lstStyle/>
          <a:p>
            <a:pPr indent="280670" algn="just">
              <a:lnSpc>
                <a:spcPts val="2000"/>
              </a:lnSpc>
            </a:pPr>
            <a:r>
              <a:rPr lang="en-US" altLang="zh-CN" b="1" kern="100" dirty="0">
                <a:latin typeface="楷体" panose="02010609060101010101" pitchFamily="49" charset="-122"/>
                <a:ea typeface="楷体" panose="02010609060101010101" pitchFamily="49" charset="-122"/>
              </a:rPr>
              <a:t>1.3 </a:t>
            </a:r>
            <a:r>
              <a:rPr lang="zh-CN" altLang="zh-CN" b="1" kern="100" dirty="0">
                <a:latin typeface="楷体" panose="02010609060101010101" pitchFamily="49" charset="-122"/>
                <a:ea typeface="楷体" panose="02010609060101010101" pitchFamily="49" charset="-122"/>
              </a:rPr>
              <a:t>转速负反馈单闭环调速系统的性能分析</a:t>
            </a:r>
          </a:p>
        </p:txBody>
      </p:sp>
      <p:sp>
        <p:nvSpPr>
          <p:cNvPr id="19" name="文本框 18">
            <a:extLst>
              <a:ext uri="{FF2B5EF4-FFF2-40B4-BE49-F238E27FC236}">
                <a16:creationId xmlns:a16="http://schemas.microsoft.com/office/drawing/2014/main" xmlns="" id="{DB35AD5A-E78D-4F9A-80A2-7A3A90C87D84}"/>
              </a:ext>
            </a:extLst>
          </p:cNvPr>
          <p:cNvSpPr txBox="1"/>
          <p:nvPr/>
        </p:nvSpPr>
        <p:spPr>
          <a:xfrm>
            <a:off x="5863888" y="1251833"/>
            <a:ext cx="5736873" cy="923330"/>
          </a:xfrm>
          <a:prstGeom prst="rect">
            <a:avLst/>
          </a:prstGeom>
          <a:noFill/>
        </p:spPr>
        <p:txBody>
          <a:bodyPr wrap="square">
            <a:spAutoFit/>
          </a:bodyPr>
          <a:lstStyle>
            <a:defPPr>
              <a:defRPr lang="zh-CN"/>
            </a:defPPr>
            <a:lvl1pPr algn="just">
              <a:lnSpc>
                <a:spcPct val="150000"/>
              </a:lnSpc>
              <a:defRPr kern="100">
                <a:effectLst/>
                <a:latin typeface="Calibri" panose="020F0502020204030204" pitchFamily="34" charset="0"/>
                <a:ea typeface="宋体" panose="02010600030101010101" pitchFamily="2" charset="-122"/>
                <a:cs typeface="Times New Roman" panose="02020603050405020304" pitchFamily="18" charset="0"/>
              </a:defRPr>
            </a:lvl1pPr>
          </a:lstStyle>
          <a:p>
            <a:r>
              <a:rPr lang="zh-CN" altLang="zh-CN" dirty="0"/>
              <a:t>（</a:t>
            </a:r>
            <a:r>
              <a:rPr lang="en-US" altLang="zh-CN" dirty="0"/>
              <a:t>2</a:t>
            </a:r>
            <a:r>
              <a:rPr lang="zh-CN" altLang="zh-CN" dirty="0"/>
              <a:t>）开环系统机械特性和闭环系统静特性的关系，如图</a:t>
            </a:r>
            <a:r>
              <a:rPr lang="en-US" altLang="zh-CN" dirty="0"/>
              <a:t>5-1-42</a:t>
            </a:r>
            <a:r>
              <a:rPr lang="zh-CN" altLang="zh-CN" dirty="0"/>
              <a:t>所示。</a:t>
            </a:r>
          </a:p>
        </p:txBody>
      </p:sp>
      <p:pic>
        <p:nvPicPr>
          <p:cNvPr id="21" name="图片 20">
            <a:extLst>
              <a:ext uri="{FF2B5EF4-FFF2-40B4-BE49-F238E27FC236}">
                <a16:creationId xmlns:a16="http://schemas.microsoft.com/office/drawing/2014/main" xmlns="" id="{0E8BBBF2-1F02-42DC-91E6-767CF6369A35}"/>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5863888" y="2368627"/>
            <a:ext cx="5472469" cy="3598580"/>
          </a:xfrm>
          <a:prstGeom prst="rect">
            <a:avLst/>
          </a:prstGeom>
          <a:noFill/>
          <a:ln>
            <a:noFill/>
          </a:ln>
        </p:spPr>
      </p:pic>
      <p:sp>
        <p:nvSpPr>
          <p:cNvPr id="22" name="文本框 21">
            <a:extLst>
              <a:ext uri="{FF2B5EF4-FFF2-40B4-BE49-F238E27FC236}">
                <a16:creationId xmlns:a16="http://schemas.microsoft.com/office/drawing/2014/main" xmlns="" id="{E2B21742-FC42-482B-A545-2B153388396D}"/>
              </a:ext>
            </a:extLst>
          </p:cNvPr>
          <p:cNvSpPr txBox="1"/>
          <p:nvPr/>
        </p:nvSpPr>
        <p:spPr>
          <a:xfrm>
            <a:off x="6024190" y="5869867"/>
            <a:ext cx="5151864" cy="348813"/>
          </a:xfrm>
          <a:prstGeom prst="rect">
            <a:avLst/>
          </a:prstGeom>
          <a:noFill/>
        </p:spPr>
        <p:txBody>
          <a:bodyPr wrap="square" rtlCol="0">
            <a:spAutoFit/>
          </a:bodyPr>
          <a:lstStyle/>
          <a:p>
            <a:pPr indent="127000" algn="ctr">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5-1-42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闭环系统静特性和开环机械特性的关系</a:t>
            </a:r>
          </a:p>
        </p:txBody>
      </p:sp>
    </p:spTree>
    <p:extLst>
      <p:ext uri="{BB962C8B-B14F-4D97-AF65-F5344CB8AC3E}">
        <p14:creationId xmlns:p14="http://schemas.microsoft.com/office/powerpoint/2010/main" val="2134077282"/>
      </p:ext>
    </p:extLst>
  </p:cSld>
  <p:clrMapOvr>
    <a:masterClrMapping/>
  </p:clrMapOvr>
  <p:transition>
    <p:fad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8" name="文本框 17">
            <a:extLst>
              <a:ext uri="{FF2B5EF4-FFF2-40B4-BE49-F238E27FC236}">
                <a16:creationId xmlns:a16="http://schemas.microsoft.com/office/drawing/2014/main" xmlns="" id="{DB35AD5A-E78D-4F9A-80A2-7A3A90C87D84}"/>
              </a:ext>
            </a:extLst>
          </p:cNvPr>
          <p:cNvSpPr txBox="1"/>
          <p:nvPr/>
        </p:nvSpPr>
        <p:spPr>
          <a:xfrm>
            <a:off x="308090" y="1097897"/>
            <a:ext cx="11337925" cy="605294"/>
          </a:xfrm>
          <a:prstGeom prst="rect">
            <a:avLst/>
          </a:prstGeom>
          <a:noFill/>
        </p:spPr>
        <p:txBody>
          <a:bodyPr wrap="square">
            <a:spAutoFit/>
          </a:bodyPr>
          <a:lstStyle/>
          <a:p>
            <a:pPr indent="2667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）转速负反馈单闭环调速系统的基本特性，如图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5-1-43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p>
          <a:p>
            <a:pPr indent="266700" algn="just">
              <a:lnSpc>
                <a:spcPts val="2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0" name="图片 19">
            <a:extLst>
              <a:ext uri="{FF2B5EF4-FFF2-40B4-BE49-F238E27FC236}">
                <a16:creationId xmlns:a16="http://schemas.microsoft.com/office/drawing/2014/main" xmlns="" id="{B2C89855-EB52-4CD2-B214-B1E58D7B1B37}"/>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475797" y="1784667"/>
            <a:ext cx="7495822" cy="3634000"/>
          </a:xfrm>
          <a:prstGeom prst="rect">
            <a:avLst/>
          </a:prstGeom>
          <a:noFill/>
          <a:ln>
            <a:noFill/>
          </a:ln>
        </p:spPr>
      </p:pic>
      <p:sp>
        <p:nvSpPr>
          <p:cNvPr id="2" name="文本框 1">
            <a:extLst>
              <a:ext uri="{FF2B5EF4-FFF2-40B4-BE49-F238E27FC236}">
                <a16:creationId xmlns:a16="http://schemas.microsoft.com/office/drawing/2014/main" xmlns="" id="{C74C73E1-9F64-4571-B7A8-F918A91EB5DF}"/>
              </a:ext>
            </a:extLst>
          </p:cNvPr>
          <p:cNvSpPr txBox="1"/>
          <p:nvPr/>
        </p:nvSpPr>
        <p:spPr>
          <a:xfrm>
            <a:off x="3456878" y="5902277"/>
            <a:ext cx="5040351" cy="348813"/>
          </a:xfrm>
          <a:prstGeom prst="rect">
            <a:avLst/>
          </a:prstGeom>
          <a:noFill/>
        </p:spPr>
        <p:txBody>
          <a:bodyPr wrap="square" rtlCol="0">
            <a:spAutoFit/>
          </a:bodyPr>
          <a:lstStyle/>
          <a:p>
            <a:pPr indent="127000" algn="ctr">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5-1-43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闭环调速系统的给定作用和扰动作用</a:t>
            </a:r>
          </a:p>
        </p:txBody>
      </p:sp>
    </p:spTree>
    <p:extLst>
      <p:ext uri="{BB962C8B-B14F-4D97-AF65-F5344CB8AC3E}">
        <p14:creationId xmlns:p14="http://schemas.microsoft.com/office/powerpoint/2010/main" val="16236727"/>
      </p:ext>
    </p:extLst>
  </p:cSld>
  <p:clrMapOvr>
    <a:masterClrMapping/>
  </p:clrMapOvr>
  <p:transition>
    <p:fad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8" name="文本框 17">
            <a:extLst>
              <a:ext uri="{FF2B5EF4-FFF2-40B4-BE49-F238E27FC236}">
                <a16:creationId xmlns:a16="http://schemas.microsoft.com/office/drawing/2014/main" xmlns="" id="{DB35AD5A-E78D-4F9A-80A2-7A3A90C87D84}"/>
              </a:ext>
            </a:extLst>
          </p:cNvPr>
          <p:cNvSpPr txBox="1"/>
          <p:nvPr/>
        </p:nvSpPr>
        <p:spPr>
          <a:xfrm>
            <a:off x="380928" y="1280707"/>
            <a:ext cx="5045268" cy="1754326"/>
          </a:xfrm>
          <a:prstGeom prst="rect">
            <a:avLst/>
          </a:prstGeom>
          <a:noFill/>
        </p:spPr>
        <p:txBody>
          <a:bodyPr wrap="square">
            <a:spAutoFit/>
          </a:bodyPr>
          <a:lstStyle>
            <a:defPPr>
              <a:defRPr lang="zh-CN"/>
            </a:defPPr>
            <a:lvl1pPr indent="457200" algn="just">
              <a:lnSpc>
                <a:spcPct val="150000"/>
              </a:lnSpc>
              <a:defRPr kern="100">
                <a:effectLst/>
                <a:latin typeface="Calibri" panose="020F0502020204030204" pitchFamily="34" charset="0"/>
                <a:ea typeface="宋体" panose="02010600030101010101" pitchFamily="2" charset="-122"/>
                <a:cs typeface="Times New Roman" panose="02020603050405020304" pitchFamily="18" charset="0"/>
              </a:defRPr>
            </a:lvl1pPr>
          </a:lstStyle>
          <a:p>
            <a:r>
              <a:rPr lang="zh-CN" altLang="zh-CN" dirty="0"/>
              <a:t>（</a:t>
            </a:r>
            <a:r>
              <a:rPr lang="en-US" altLang="zh-CN" dirty="0"/>
              <a:t>1</a:t>
            </a:r>
            <a:r>
              <a:rPr lang="zh-CN" altLang="zh-CN" dirty="0"/>
              <a:t>）积分调节器</a:t>
            </a:r>
          </a:p>
          <a:p>
            <a:r>
              <a:rPr lang="zh-CN" altLang="zh-CN" dirty="0"/>
              <a:t>由运算放大器可构成一个积分电路，其电路如图所示。输出电压</a:t>
            </a:r>
            <a:r>
              <a:rPr lang="en-US" altLang="zh-CN" dirty="0" err="1"/>
              <a:t>Uo</a:t>
            </a:r>
            <a:r>
              <a:rPr lang="zh-CN" altLang="zh-CN" dirty="0"/>
              <a:t>与输入电压</a:t>
            </a:r>
            <a:r>
              <a:rPr lang="en-US" altLang="zh-CN" dirty="0"/>
              <a:t>Ui</a:t>
            </a:r>
            <a:r>
              <a:rPr lang="zh-CN" altLang="zh-CN" dirty="0"/>
              <a:t>的关系为：</a:t>
            </a:r>
          </a:p>
          <a:p>
            <a:endParaRPr lang="zh-CN" altLang="zh-CN" dirty="0"/>
          </a:p>
        </p:txBody>
      </p:sp>
      <p:pic>
        <p:nvPicPr>
          <p:cNvPr id="20" name="图片 19">
            <a:extLst>
              <a:ext uri="{FF2B5EF4-FFF2-40B4-BE49-F238E27FC236}">
                <a16:creationId xmlns:a16="http://schemas.microsoft.com/office/drawing/2014/main" xmlns="" id="{44D6EB8B-4208-430D-BAEA-3E01B0749DE7}"/>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840299" y="3308806"/>
            <a:ext cx="4126525" cy="912211"/>
          </a:xfrm>
          <a:prstGeom prst="rect">
            <a:avLst/>
          </a:prstGeom>
          <a:noFill/>
          <a:ln>
            <a:noFill/>
          </a:ln>
        </p:spPr>
      </p:pic>
      <p:sp>
        <p:nvSpPr>
          <p:cNvPr id="2" name="矩形 1"/>
          <p:cNvSpPr/>
          <p:nvPr/>
        </p:nvSpPr>
        <p:spPr>
          <a:xfrm>
            <a:off x="655659" y="898338"/>
            <a:ext cx="4770537" cy="348813"/>
          </a:xfrm>
          <a:prstGeom prst="rect">
            <a:avLst/>
          </a:prstGeom>
        </p:spPr>
        <p:txBody>
          <a:bodyPr wrap="none">
            <a:spAutoFit/>
          </a:bodyPr>
          <a:lstStyle/>
          <a:p>
            <a:pPr indent="280670" algn="just">
              <a:lnSpc>
                <a:spcPts val="2000"/>
              </a:lnSpc>
            </a:pPr>
            <a:r>
              <a:rPr lang="en-US" altLang="zh-CN" b="1" kern="100" dirty="0">
                <a:latin typeface="楷体" panose="02010609060101010101" pitchFamily="49" charset="-122"/>
                <a:ea typeface="楷体" panose="02010609060101010101" pitchFamily="49" charset="-122"/>
              </a:rPr>
              <a:t>1.4</a:t>
            </a:r>
            <a:r>
              <a:rPr lang="zh-CN" altLang="zh-CN" b="1" kern="100" dirty="0">
                <a:latin typeface="楷体" panose="02010609060101010101" pitchFamily="49" charset="-122"/>
                <a:ea typeface="楷体" panose="02010609060101010101" pitchFamily="49" charset="-122"/>
              </a:rPr>
              <a:t>转速负反馈单闭环无静差直流调速系统</a:t>
            </a:r>
          </a:p>
        </p:txBody>
      </p:sp>
      <p:sp>
        <p:nvSpPr>
          <p:cNvPr id="19" name="文本框 18">
            <a:extLst>
              <a:ext uri="{FF2B5EF4-FFF2-40B4-BE49-F238E27FC236}">
                <a16:creationId xmlns:a16="http://schemas.microsoft.com/office/drawing/2014/main" xmlns="" id="{DB35AD5A-E78D-4F9A-80A2-7A3A90C87D84}"/>
              </a:ext>
            </a:extLst>
          </p:cNvPr>
          <p:cNvSpPr txBox="1"/>
          <p:nvPr/>
        </p:nvSpPr>
        <p:spPr>
          <a:xfrm>
            <a:off x="6134101" y="1383775"/>
            <a:ext cx="5160892" cy="875881"/>
          </a:xfrm>
          <a:prstGeom prst="rect">
            <a:avLst/>
          </a:prstGeom>
          <a:noFill/>
        </p:spPr>
        <p:txBody>
          <a:bodyPr wrap="square">
            <a:spAutoFit/>
          </a:bodyPr>
          <a:lstStyle>
            <a:defPPr>
              <a:defRPr lang="zh-CN"/>
            </a:defPPr>
            <a:lvl1pPr algn="just">
              <a:lnSpc>
                <a:spcPct val="150000"/>
              </a:lnSpc>
              <a:defRPr kern="100">
                <a:effectLst/>
                <a:latin typeface="Calibri" panose="020F0502020204030204" pitchFamily="34" charset="0"/>
                <a:ea typeface="宋体" panose="02010600030101010101" pitchFamily="2" charset="-122"/>
                <a:cs typeface="Times New Roman" panose="02020603050405020304" pitchFamily="18" charset="0"/>
              </a:defRPr>
            </a:lvl1pPr>
          </a:lstStyle>
          <a:p>
            <a:pPr indent="457200"/>
            <a:r>
              <a:rPr lang="zh-CN" altLang="zh-CN" dirty="0"/>
              <a:t>积分调节器的输出电压 </a:t>
            </a:r>
            <a:r>
              <a:rPr lang="en-US" altLang="zh-CN" dirty="0"/>
              <a:t>UO</a:t>
            </a:r>
            <a:r>
              <a:rPr lang="zh-CN" altLang="zh-CN" dirty="0"/>
              <a:t>与输入电压</a:t>
            </a:r>
            <a:r>
              <a:rPr lang="en-US" altLang="zh-CN" dirty="0"/>
              <a:t>Ui</a:t>
            </a:r>
            <a:r>
              <a:rPr lang="zh-CN" altLang="zh-CN" dirty="0"/>
              <a:t>对时间的积分成正比，且极性相反，如图</a:t>
            </a:r>
            <a:r>
              <a:rPr lang="en-US" altLang="zh-CN" dirty="0"/>
              <a:t>5-1-44</a:t>
            </a:r>
            <a:r>
              <a:rPr lang="zh-CN" altLang="zh-CN" dirty="0"/>
              <a:t>所示。</a:t>
            </a:r>
          </a:p>
        </p:txBody>
      </p:sp>
      <p:pic>
        <p:nvPicPr>
          <p:cNvPr id="21" name="图片 20">
            <a:extLst>
              <a:ext uri="{FF2B5EF4-FFF2-40B4-BE49-F238E27FC236}">
                <a16:creationId xmlns:a16="http://schemas.microsoft.com/office/drawing/2014/main" xmlns="" id="{DA19550D-FCCE-4474-B801-17D2C7AA5AB2}"/>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6803450" y="2327314"/>
            <a:ext cx="4491543" cy="3423491"/>
          </a:xfrm>
          <a:prstGeom prst="rect">
            <a:avLst/>
          </a:prstGeom>
          <a:noFill/>
          <a:ln>
            <a:noFill/>
          </a:ln>
        </p:spPr>
      </p:pic>
      <p:sp>
        <p:nvSpPr>
          <p:cNvPr id="22" name="文本框 21">
            <a:extLst>
              <a:ext uri="{FF2B5EF4-FFF2-40B4-BE49-F238E27FC236}">
                <a16:creationId xmlns:a16="http://schemas.microsoft.com/office/drawing/2014/main" xmlns="" id="{97633F2F-17BB-474A-9C6E-2B7F4AAAE0B9}"/>
              </a:ext>
            </a:extLst>
          </p:cNvPr>
          <p:cNvSpPr txBox="1"/>
          <p:nvPr/>
        </p:nvSpPr>
        <p:spPr>
          <a:xfrm>
            <a:off x="7082792" y="5818463"/>
            <a:ext cx="4511384" cy="348813"/>
          </a:xfrm>
          <a:prstGeom prst="rect">
            <a:avLst/>
          </a:prstGeom>
          <a:noFill/>
        </p:spPr>
        <p:txBody>
          <a:bodyPr wrap="square">
            <a:spAutoFit/>
          </a:bodyPr>
          <a:lstStyle/>
          <a:p>
            <a:pPr indent="266700" algn="ctr">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5-1-44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积分调节器</a:t>
            </a:r>
          </a:p>
        </p:txBody>
      </p:sp>
    </p:spTree>
    <p:extLst>
      <p:ext uri="{BB962C8B-B14F-4D97-AF65-F5344CB8AC3E}">
        <p14:creationId xmlns:p14="http://schemas.microsoft.com/office/powerpoint/2010/main" val="894444087"/>
      </p:ext>
    </p:extLst>
  </p:cSld>
  <p:clrMapOvr>
    <a:masterClrMapping/>
  </p:clrMapOvr>
  <p:transition>
    <p:fade/>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8" name="文本框 17">
            <a:extLst>
              <a:ext uri="{FF2B5EF4-FFF2-40B4-BE49-F238E27FC236}">
                <a16:creationId xmlns:a16="http://schemas.microsoft.com/office/drawing/2014/main" xmlns="" id="{DB35AD5A-E78D-4F9A-80A2-7A3A90C87D84}"/>
              </a:ext>
            </a:extLst>
          </p:cNvPr>
          <p:cNvSpPr txBox="1"/>
          <p:nvPr/>
        </p:nvSpPr>
        <p:spPr>
          <a:xfrm>
            <a:off x="655659" y="921029"/>
            <a:ext cx="4386241" cy="1719702"/>
          </a:xfrm>
          <a:prstGeom prst="rect">
            <a:avLst/>
          </a:prstGeom>
          <a:noFill/>
        </p:spPr>
        <p:txBody>
          <a:bodyPr wrap="square">
            <a:spAutoFit/>
          </a:bodyPr>
          <a:lstStyle>
            <a:defPPr>
              <a:defRPr lang="zh-CN"/>
            </a:defPPr>
            <a:lvl1pPr algn="just">
              <a:lnSpc>
                <a:spcPts val="2500"/>
              </a:lnSpc>
              <a:defRPr kern="100">
                <a:effectLst/>
                <a:latin typeface="Calibri" panose="020F0502020204030204" pitchFamily="34" charset="0"/>
                <a:ea typeface="宋体" panose="02010600030101010101" pitchFamily="2" charset="-122"/>
                <a:cs typeface="Times New Roman" panose="02020603050405020304" pitchFamily="18" charset="0"/>
              </a:defRPr>
            </a:lvl1pPr>
          </a:lstStyle>
          <a:p>
            <a:r>
              <a:rPr lang="zh-CN" altLang="zh-CN" dirty="0"/>
              <a:t>采用积分调节器后，当电动机的转速与给定转速一致时，闭环系统仍有控制信号，从而保证了系统的稳定运行，这是积分控制的最大优点。</a:t>
            </a:r>
          </a:p>
          <a:p>
            <a:r>
              <a:rPr lang="zh-CN" altLang="zh-CN" dirty="0"/>
              <a:t>转速积分控制的特点，如图</a:t>
            </a:r>
            <a:r>
              <a:rPr lang="en-US" altLang="zh-CN" dirty="0"/>
              <a:t>5-1-45</a:t>
            </a:r>
            <a:r>
              <a:rPr lang="zh-CN" altLang="zh-CN" dirty="0"/>
              <a:t>所示。</a:t>
            </a:r>
          </a:p>
        </p:txBody>
      </p:sp>
      <p:pic>
        <p:nvPicPr>
          <p:cNvPr id="20" name="图片 19">
            <a:extLst>
              <a:ext uri="{FF2B5EF4-FFF2-40B4-BE49-F238E27FC236}">
                <a16:creationId xmlns:a16="http://schemas.microsoft.com/office/drawing/2014/main" xmlns="" id="{35AC224C-B0BF-4525-A606-67163E17D658}"/>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655660" y="2695002"/>
            <a:ext cx="4081594" cy="3110887"/>
          </a:xfrm>
          <a:prstGeom prst="rect">
            <a:avLst/>
          </a:prstGeom>
          <a:noFill/>
          <a:ln>
            <a:noFill/>
          </a:ln>
        </p:spPr>
      </p:pic>
      <p:sp>
        <p:nvSpPr>
          <p:cNvPr id="21" name="文本框 20">
            <a:extLst>
              <a:ext uri="{FF2B5EF4-FFF2-40B4-BE49-F238E27FC236}">
                <a16:creationId xmlns:a16="http://schemas.microsoft.com/office/drawing/2014/main" xmlns="" id="{4AD91201-B57C-4016-9491-53B2B20C0DFF}"/>
              </a:ext>
            </a:extLst>
          </p:cNvPr>
          <p:cNvSpPr txBox="1"/>
          <p:nvPr/>
        </p:nvSpPr>
        <p:spPr>
          <a:xfrm>
            <a:off x="-396790" y="5963481"/>
            <a:ext cx="6094140" cy="348813"/>
          </a:xfrm>
          <a:prstGeom prst="rect">
            <a:avLst/>
          </a:prstGeom>
          <a:noFill/>
        </p:spPr>
        <p:txBody>
          <a:bodyPr wrap="square">
            <a:spAutoFit/>
          </a:bodyPr>
          <a:lstStyle/>
          <a:p>
            <a:pPr indent="266700" algn="ctr">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5-1-45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积分调节器的输入</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输出特性</a:t>
            </a:r>
          </a:p>
        </p:txBody>
      </p:sp>
      <p:pic>
        <p:nvPicPr>
          <p:cNvPr id="14" name="图片 13">
            <a:extLst>
              <a:ext uri="{FF2B5EF4-FFF2-40B4-BE49-F238E27FC236}">
                <a16:creationId xmlns:a16="http://schemas.microsoft.com/office/drawing/2014/main" xmlns="" id="{5BC842D9-5DF1-4B13-9CEB-587051493A83}"/>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6119389" y="2469950"/>
            <a:ext cx="4477392" cy="604916"/>
          </a:xfrm>
          <a:prstGeom prst="rect">
            <a:avLst/>
          </a:prstGeom>
          <a:noFill/>
          <a:ln>
            <a:noFill/>
          </a:ln>
        </p:spPr>
      </p:pic>
      <p:pic>
        <p:nvPicPr>
          <p:cNvPr id="15" name="图片 14">
            <a:extLst>
              <a:ext uri="{FF2B5EF4-FFF2-40B4-BE49-F238E27FC236}">
                <a16:creationId xmlns:a16="http://schemas.microsoft.com/office/drawing/2014/main" xmlns="" id="{6882F462-C2FF-4616-93E9-733F6650C856}"/>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6119389" y="3537265"/>
            <a:ext cx="5007647" cy="2405673"/>
          </a:xfrm>
          <a:prstGeom prst="rect">
            <a:avLst/>
          </a:prstGeom>
          <a:noFill/>
          <a:ln>
            <a:noFill/>
          </a:ln>
        </p:spPr>
      </p:pic>
      <p:sp>
        <p:nvSpPr>
          <p:cNvPr id="16" name="文本框 15">
            <a:extLst>
              <a:ext uri="{FF2B5EF4-FFF2-40B4-BE49-F238E27FC236}">
                <a16:creationId xmlns:a16="http://schemas.microsoft.com/office/drawing/2014/main" xmlns="" id="{53EC47E9-0A24-41A9-8B20-B5270BC6902B}"/>
              </a:ext>
            </a:extLst>
          </p:cNvPr>
          <p:cNvSpPr txBox="1"/>
          <p:nvPr/>
        </p:nvSpPr>
        <p:spPr>
          <a:xfrm>
            <a:off x="5869261" y="5942939"/>
            <a:ext cx="6094140" cy="348813"/>
          </a:xfrm>
          <a:prstGeom prst="rect">
            <a:avLst/>
          </a:prstGeom>
          <a:noFill/>
        </p:spPr>
        <p:txBody>
          <a:bodyPr wrap="square">
            <a:spAutoFit/>
          </a:bodyPr>
          <a:lstStyle/>
          <a:p>
            <a:pPr indent="266700" algn="ctr">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5-1-46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比例积分（</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PI</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）调节器电路图</a:t>
            </a:r>
          </a:p>
        </p:txBody>
      </p:sp>
      <p:sp>
        <p:nvSpPr>
          <p:cNvPr id="19" name="文本框 18">
            <a:extLst>
              <a:ext uri="{FF2B5EF4-FFF2-40B4-BE49-F238E27FC236}">
                <a16:creationId xmlns:a16="http://schemas.microsoft.com/office/drawing/2014/main" xmlns="" id="{DB35AD5A-E78D-4F9A-80A2-7A3A90C87D84}"/>
              </a:ext>
            </a:extLst>
          </p:cNvPr>
          <p:cNvSpPr txBox="1"/>
          <p:nvPr/>
        </p:nvSpPr>
        <p:spPr>
          <a:xfrm>
            <a:off x="5494917" y="939931"/>
            <a:ext cx="6256589" cy="1676100"/>
          </a:xfrm>
          <a:prstGeom prst="rect">
            <a:avLst/>
          </a:prstGeom>
          <a:noFill/>
        </p:spPr>
        <p:txBody>
          <a:bodyPr wrap="square">
            <a:spAutoFit/>
          </a:bodyPr>
          <a:lstStyle/>
          <a:p>
            <a:pPr algn="just">
              <a:lnSpc>
                <a:spcPts val="25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）比例积分（</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PI</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）调节器</a:t>
            </a:r>
          </a:p>
          <a:p>
            <a:pPr algn="just">
              <a:lnSpc>
                <a:spcPts val="25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可将积分调节器和比例调节器组合构成比例积分（</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PI</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）调节器，其电路如图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5-1-46</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p>
          <a:p>
            <a:pPr algn="just">
              <a:lnSpc>
                <a:spcPts val="25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输出电压</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Uo</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与输入电压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Ui</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的关系为：</a:t>
            </a:r>
          </a:p>
          <a:p>
            <a:pPr algn="just">
              <a:lnSpc>
                <a:spcPts val="25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59149731"/>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2" name="Rectangle 2">
            <a:extLst>
              <a:ext uri="{FF2B5EF4-FFF2-40B4-BE49-F238E27FC236}">
                <a16:creationId xmlns:a16="http://schemas.microsoft.com/office/drawing/2014/main" xmlns="" id="{C0EECCEF-BDEA-4D04-A7FD-457C514106C9}"/>
              </a:ext>
            </a:extLst>
          </p:cNvPr>
          <p:cNvSpPr>
            <a:spLocks noChangeArrowheads="1"/>
          </p:cNvSpPr>
          <p:nvPr/>
        </p:nvSpPr>
        <p:spPr bwMode="auto">
          <a:xfrm>
            <a:off x="915375" y="1430497"/>
            <a:ext cx="513143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zh-CN"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直流调速系统的应用实例，如图</a:t>
            </a:r>
            <a:r>
              <a:rPr kumimoji="0" lang="en-US" altLang="zh-CN"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5-1-2</a:t>
            </a:r>
            <a:r>
              <a:rPr kumimoji="0" lang="zh-CN" altLang="en-US"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所示。</a:t>
            </a:r>
            <a:endParaRPr kumimoji="0" lang="zh-CN" altLang="en-US" b="0" i="0" u="none" strike="noStrike" cap="none" normalizeH="0" baseline="0" dirty="0">
              <a:ln>
                <a:noFill/>
              </a:ln>
              <a:solidFill>
                <a:schemeClr val="tx1"/>
              </a:solidFill>
              <a:effectLst/>
              <a:latin typeface="Arial" panose="020B0604020202020204" pitchFamily="34" charset="0"/>
            </a:endParaRPr>
          </a:p>
        </p:txBody>
      </p:sp>
      <p:pic>
        <p:nvPicPr>
          <p:cNvPr id="2049" name="图片 134">
            <a:extLst>
              <a:ext uri="{FF2B5EF4-FFF2-40B4-BE49-F238E27FC236}">
                <a16:creationId xmlns:a16="http://schemas.microsoft.com/office/drawing/2014/main" xmlns="" id="{F8BBAA95-D618-48A3-8744-44C96980675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6619" y="2315121"/>
            <a:ext cx="3985281" cy="2642003"/>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3">
            <a:extLst>
              <a:ext uri="{FF2B5EF4-FFF2-40B4-BE49-F238E27FC236}">
                <a16:creationId xmlns:a16="http://schemas.microsoft.com/office/drawing/2014/main" xmlns="" id="{BD347146-77EC-489A-B776-219D2A4D63EC}"/>
              </a:ext>
            </a:extLst>
          </p:cNvPr>
          <p:cNvSpPr>
            <a:spLocks noChangeArrowheads="1"/>
          </p:cNvSpPr>
          <p:nvPr/>
        </p:nvSpPr>
        <p:spPr bwMode="auto">
          <a:xfrm>
            <a:off x="1247140" y="4416098"/>
            <a:ext cx="1358646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200" b="0" i="0" u="none" strike="noStrike" cap="none" normalizeH="0" baseline="0">
              <a:ln>
                <a:noFill/>
              </a:ln>
              <a:solidFill>
                <a:schemeClr val="tx1"/>
              </a:solidFill>
              <a:effectLst/>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a:ln>
                  <a:noFill/>
                </a:ln>
                <a:solidFill>
                  <a:schemeClr val="tx1"/>
                </a:solidFill>
                <a:effectLst/>
                <a:latin typeface="Arial" panose="020B0604020202020204" pitchFamily="34" charset="0"/>
                <a:cs typeface="宋体" panose="02010600030101010101" pitchFamily="2" charset="-122"/>
              </a:rPr>
              <a:t>  </a:t>
            </a:r>
            <a:endParaRPr kumimoji="0" lang="en-US" altLang="zh-CN" sz="1800" b="0" i="0" u="none" strike="noStrike" cap="none" normalizeH="0" baseline="0">
              <a:ln>
                <a:noFill/>
              </a:ln>
              <a:solidFill>
                <a:schemeClr val="tx1"/>
              </a:solidFill>
              <a:effectLst/>
              <a:latin typeface="Arial" panose="020B0604020202020204" pitchFamily="34" charset="0"/>
            </a:endParaRPr>
          </a:p>
        </p:txBody>
      </p:sp>
      <p:pic>
        <p:nvPicPr>
          <p:cNvPr id="18" name="图片 17">
            <a:extLst>
              <a:ext uri="{FF2B5EF4-FFF2-40B4-BE49-F238E27FC236}">
                <a16:creationId xmlns:a16="http://schemas.microsoft.com/office/drawing/2014/main" xmlns="" id="{FC58761E-A14A-4500-AC12-7A0B0224F278}"/>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5943602" y="2315121"/>
            <a:ext cx="4107179" cy="2642003"/>
          </a:xfrm>
          <a:prstGeom prst="rect">
            <a:avLst/>
          </a:prstGeom>
          <a:noFill/>
          <a:ln>
            <a:noFill/>
          </a:ln>
        </p:spPr>
      </p:pic>
      <p:sp>
        <p:nvSpPr>
          <p:cNvPr id="20" name="文本框 19">
            <a:extLst>
              <a:ext uri="{FF2B5EF4-FFF2-40B4-BE49-F238E27FC236}">
                <a16:creationId xmlns:a16="http://schemas.microsoft.com/office/drawing/2014/main" xmlns="" id="{D9F0FC01-79D4-4D24-8427-14611978C795}"/>
              </a:ext>
            </a:extLst>
          </p:cNvPr>
          <p:cNvSpPr txBox="1"/>
          <p:nvPr/>
        </p:nvSpPr>
        <p:spPr>
          <a:xfrm>
            <a:off x="6342381" y="4957124"/>
            <a:ext cx="7416800" cy="348813"/>
          </a:xfrm>
          <a:prstGeom prst="rect">
            <a:avLst/>
          </a:prstGeom>
          <a:noFill/>
        </p:spPr>
        <p:txBody>
          <a:bodyPr wrap="square">
            <a:spAutoFit/>
          </a:bodyPr>
          <a:lstStyle/>
          <a:p>
            <a:pPr indent="1133475"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轧钢机</a:t>
            </a:r>
          </a:p>
        </p:txBody>
      </p:sp>
      <p:sp>
        <p:nvSpPr>
          <p:cNvPr id="22" name="文本框 21">
            <a:extLst>
              <a:ext uri="{FF2B5EF4-FFF2-40B4-BE49-F238E27FC236}">
                <a16:creationId xmlns:a16="http://schemas.microsoft.com/office/drawing/2014/main" xmlns="" id="{BBF5EEFF-9611-4AE4-A9EF-9F17BBE14712}"/>
              </a:ext>
            </a:extLst>
          </p:cNvPr>
          <p:cNvSpPr txBox="1"/>
          <p:nvPr/>
        </p:nvSpPr>
        <p:spPr>
          <a:xfrm>
            <a:off x="1504951" y="4957124"/>
            <a:ext cx="7416800" cy="348813"/>
          </a:xfrm>
          <a:prstGeom prst="rect">
            <a:avLst/>
          </a:prstGeom>
          <a:noFill/>
        </p:spPr>
        <p:txBody>
          <a:bodyPr wrap="square">
            <a:spAutoFit/>
          </a:bodyPr>
          <a:lstStyle/>
          <a:p>
            <a:pPr indent="1133475" algn="just">
              <a:lnSpc>
                <a:spcPts val="2000"/>
              </a:lnSpc>
            </a:pPr>
            <a:r>
              <a:rPr lang="zh-CN" altLang="en-US" kern="100" dirty="0">
                <a:latin typeface="Calibri" panose="020F0502020204030204" pitchFamily="34" charset="0"/>
                <a:ea typeface="宋体" panose="02010600030101010101" pitchFamily="2" charset="-122"/>
                <a:cs typeface="Times New Roman" panose="02020603050405020304" pitchFamily="18" charset="0"/>
              </a:rPr>
              <a:t>龙门刨床</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4" name="文本框 23">
            <a:extLst>
              <a:ext uri="{FF2B5EF4-FFF2-40B4-BE49-F238E27FC236}">
                <a16:creationId xmlns:a16="http://schemas.microsoft.com/office/drawing/2014/main" xmlns="" id="{647A836A-7B40-429D-9D73-C472291D3077}"/>
              </a:ext>
            </a:extLst>
          </p:cNvPr>
          <p:cNvSpPr txBox="1"/>
          <p:nvPr/>
        </p:nvSpPr>
        <p:spPr>
          <a:xfrm>
            <a:off x="1961197" y="5379231"/>
            <a:ext cx="7416800" cy="348813"/>
          </a:xfrm>
          <a:prstGeom prst="rect">
            <a:avLst/>
          </a:prstGeom>
          <a:noFill/>
        </p:spPr>
        <p:txBody>
          <a:bodyPr wrap="square">
            <a:spAutoFit/>
          </a:bodyPr>
          <a:lstStyle/>
          <a:p>
            <a:pPr indent="127000" algn="ctr">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5-1-2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直流调速系统应用实例</a:t>
            </a:r>
          </a:p>
        </p:txBody>
      </p:sp>
      <p:sp>
        <p:nvSpPr>
          <p:cNvPr id="12" name="矩形 11"/>
          <p:cNvSpPr/>
          <p:nvPr/>
        </p:nvSpPr>
        <p:spPr>
          <a:xfrm>
            <a:off x="1286771" y="884427"/>
            <a:ext cx="1955985" cy="400110"/>
          </a:xfrm>
          <a:prstGeom prst="rect">
            <a:avLst/>
          </a:prstGeom>
        </p:spPr>
        <p:txBody>
          <a:bodyPr wrap="none">
            <a:spAutoFit/>
          </a:bodyPr>
          <a:lstStyle/>
          <a:p>
            <a:r>
              <a:rPr lang="en-US" altLang="zh-CN" sz="2000" b="1" dirty="0">
                <a:solidFill>
                  <a:schemeClr val="accent2">
                    <a:lumMod val="75000"/>
                  </a:schemeClr>
                </a:solidFill>
                <a:latin typeface="微软雅黑" pitchFamily="34" charset="-122"/>
                <a:ea typeface="微软雅黑" pitchFamily="34" charset="-122"/>
              </a:rPr>
              <a:t>2.</a:t>
            </a:r>
            <a:r>
              <a:rPr lang="zh-CN" altLang="en-US" sz="2000" b="1" dirty="0">
                <a:solidFill>
                  <a:schemeClr val="accent2">
                    <a:lumMod val="75000"/>
                  </a:schemeClr>
                </a:solidFill>
                <a:latin typeface="微软雅黑" pitchFamily="34" charset="-122"/>
                <a:ea typeface="微软雅黑" pitchFamily="34" charset="-122"/>
              </a:rPr>
              <a:t>直流调速系统</a:t>
            </a:r>
          </a:p>
        </p:txBody>
      </p:sp>
      <p:sp>
        <p:nvSpPr>
          <p:cNvPr id="17" name="TextBox 8"/>
          <p:cNvSpPr txBox="1"/>
          <p:nvPr/>
        </p:nvSpPr>
        <p:spPr>
          <a:xfrm>
            <a:off x="915375" y="186109"/>
            <a:ext cx="4386241" cy="338554"/>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交</a:t>
            </a:r>
            <a:r>
              <a:rPr lang="zh-CN" altLang="zh-CN" sz="1600" b="1" dirty="0">
                <a:solidFill>
                  <a:schemeClr val="bg1"/>
                </a:solidFill>
                <a:latin typeface="微软雅黑" pitchFamily="34" charset="-122"/>
                <a:ea typeface="微软雅黑" pitchFamily="34" charset="-122"/>
              </a:rPr>
              <a:t>直流传动</a:t>
            </a:r>
            <a:r>
              <a:rPr lang="zh-CN" altLang="zh-CN" sz="1600" b="1" dirty="0" smtClean="0">
                <a:solidFill>
                  <a:schemeClr val="bg1"/>
                </a:solidFill>
                <a:latin typeface="微软雅黑" pitchFamily="34" charset="-122"/>
                <a:ea typeface="微软雅黑" pitchFamily="34" charset="-122"/>
              </a:rPr>
              <a:t>系统安装</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817800001"/>
      </p:ext>
    </p:extLst>
  </p:cSld>
  <p:clrMapOvr>
    <a:masterClrMapping/>
  </p:clrMapOvr>
  <p:transition>
    <p:fade/>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8" name="文本框 17">
            <a:extLst>
              <a:ext uri="{FF2B5EF4-FFF2-40B4-BE49-F238E27FC236}">
                <a16:creationId xmlns:a16="http://schemas.microsoft.com/office/drawing/2014/main" xmlns="" id="{DB35AD5A-E78D-4F9A-80A2-7A3A90C87D84}"/>
              </a:ext>
            </a:extLst>
          </p:cNvPr>
          <p:cNvSpPr txBox="1"/>
          <p:nvPr/>
        </p:nvSpPr>
        <p:spPr>
          <a:xfrm>
            <a:off x="267629" y="972858"/>
            <a:ext cx="11280574" cy="1695336"/>
          </a:xfrm>
          <a:prstGeom prst="rect">
            <a:avLst/>
          </a:prstGeom>
          <a:noFill/>
        </p:spPr>
        <p:txBody>
          <a:bodyPr wrap="square">
            <a:spAutoFit/>
          </a:bodyPr>
          <a:lstStyle/>
          <a:p>
            <a:pPr indent="457200" algn="just">
              <a:lnSpc>
                <a:spcPts val="25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比例积分调节器的输出电压由比例和积分两部分叠加而成，输出电压和输入电压的极性相反。当输入电压是阶跃信号时，输出电压瞬间放大</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Kp</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倍，相当于比例调节器，实现了调节的快速性。然后积分调节器起作用，最终实现无静差调速。</a:t>
            </a:r>
          </a:p>
          <a:p>
            <a:pPr indent="457200" algn="just">
              <a:lnSpc>
                <a:spcPts val="25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比例积分调节器既有两者的优点，又克服了各自的缺点，比例部分提高了系统的响应速度，积分部分实现了无静差，如图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5-1-47</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r>
              <a:rPr lang="zh-CN"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0" name="图片 19">
            <a:extLst>
              <a:ext uri="{FF2B5EF4-FFF2-40B4-BE49-F238E27FC236}">
                <a16:creationId xmlns:a16="http://schemas.microsoft.com/office/drawing/2014/main" xmlns="" id="{FAD7EC4D-561C-4368-A4C9-9F97E8E78AE1}"/>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752373" y="2642619"/>
            <a:ext cx="7472354" cy="2765501"/>
          </a:xfrm>
          <a:prstGeom prst="rect">
            <a:avLst/>
          </a:prstGeom>
          <a:noFill/>
          <a:ln>
            <a:noFill/>
          </a:ln>
        </p:spPr>
      </p:pic>
      <p:sp>
        <p:nvSpPr>
          <p:cNvPr id="11" name="文本框 10">
            <a:extLst>
              <a:ext uri="{FF2B5EF4-FFF2-40B4-BE49-F238E27FC236}">
                <a16:creationId xmlns:a16="http://schemas.microsoft.com/office/drawing/2014/main" xmlns="" id="{3FE32FCD-A365-43A0-871A-7B33CD2D0818}"/>
              </a:ext>
            </a:extLst>
          </p:cNvPr>
          <p:cNvSpPr txBox="1"/>
          <p:nvPr/>
        </p:nvSpPr>
        <p:spPr>
          <a:xfrm>
            <a:off x="3170478" y="5612178"/>
            <a:ext cx="6880303" cy="369332"/>
          </a:xfrm>
          <a:prstGeom prst="rect">
            <a:avLst/>
          </a:prstGeom>
          <a:noFill/>
        </p:spPr>
        <p:txBody>
          <a:bodyPr wrap="square" rtlCol="0">
            <a:spAutoFit/>
          </a:bodyPr>
          <a:lstStyle/>
          <a:p>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阶跃信号时的输出特性</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b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负载变化时的</a:t>
            </a:r>
            <a:r>
              <a:rPr lang="zh-CN"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输出特性</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2" name="文本框 11">
            <a:extLst>
              <a:ext uri="{FF2B5EF4-FFF2-40B4-BE49-F238E27FC236}">
                <a16:creationId xmlns:a16="http://schemas.microsoft.com/office/drawing/2014/main" xmlns="" id="{E4BE8E41-F193-4765-ABC8-DF1BB710ED6D}"/>
              </a:ext>
            </a:extLst>
          </p:cNvPr>
          <p:cNvSpPr txBox="1"/>
          <p:nvPr/>
        </p:nvSpPr>
        <p:spPr>
          <a:xfrm>
            <a:off x="3768844" y="6185568"/>
            <a:ext cx="4895385" cy="348813"/>
          </a:xfrm>
          <a:prstGeom prst="rect">
            <a:avLst/>
          </a:prstGeom>
          <a:noFill/>
        </p:spPr>
        <p:txBody>
          <a:bodyPr wrap="square" rtlCol="0">
            <a:spAutoFit/>
          </a:bodyPr>
          <a:lstStyle/>
          <a:p>
            <a:pPr indent="266700" algn="ctr">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5-1-47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比例积分调节器输入</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输出特性</a:t>
            </a:r>
          </a:p>
        </p:txBody>
      </p:sp>
    </p:spTree>
    <p:extLst>
      <p:ext uri="{BB962C8B-B14F-4D97-AF65-F5344CB8AC3E}">
        <p14:creationId xmlns:p14="http://schemas.microsoft.com/office/powerpoint/2010/main" val="4187396898"/>
      </p:ext>
    </p:extLst>
  </p:cSld>
  <p:clrMapOvr>
    <a:masterClrMapping/>
  </p:clrMapOvr>
  <p:transition>
    <p:fad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8" name="文本框 17">
            <a:extLst>
              <a:ext uri="{FF2B5EF4-FFF2-40B4-BE49-F238E27FC236}">
                <a16:creationId xmlns:a16="http://schemas.microsoft.com/office/drawing/2014/main" xmlns="" id="{DB35AD5A-E78D-4F9A-80A2-7A3A90C87D84}"/>
              </a:ext>
            </a:extLst>
          </p:cNvPr>
          <p:cNvSpPr txBox="1"/>
          <p:nvPr/>
        </p:nvSpPr>
        <p:spPr>
          <a:xfrm>
            <a:off x="291306" y="1037030"/>
            <a:ext cx="11337925" cy="1034899"/>
          </a:xfrm>
          <a:prstGeom prst="rect">
            <a:avLst/>
          </a:prstGeom>
          <a:noFill/>
        </p:spPr>
        <p:txBody>
          <a:bodyPr wrap="square">
            <a:spAutoFit/>
          </a:bodyPr>
          <a:lstStyle/>
          <a:p>
            <a:pPr indent="457200" algn="just">
              <a:lnSpc>
                <a:spcPts val="25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系统也是由晶闸管整流装置、直流电动机、转速检测环节、比较放大电路等组成，但采用了比例积分调节器以实现无静差调速，如图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5-1-48</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p>
          <a:p>
            <a:pPr indent="457200" algn="just">
              <a:lnSpc>
                <a:spcPts val="25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文本框 1">
            <a:extLst>
              <a:ext uri="{FF2B5EF4-FFF2-40B4-BE49-F238E27FC236}">
                <a16:creationId xmlns:a16="http://schemas.microsoft.com/office/drawing/2014/main" xmlns="" id="{18B5C23E-9979-4A0F-97D8-F6CB0F67C710}"/>
              </a:ext>
            </a:extLst>
          </p:cNvPr>
          <p:cNvSpPr txBox="1"/>
          <p:nvPr/>
        </p:nvSpPr>
        <p:spPr>
          <a:xfrm>
            <a:off x="1498883" y="5610303"/>
            <a:ext cx="8922772" cy="625812"/>
          </a:xfrm>
          <a:prstGeom prst="rect">
            <a:avLst/>
          </a:prstGeom>
          <a:noFill/>
        </p:spPr>
        <p:txBody>
          <a:bodyPr wrap="square" rtlCol="0">
            <a:spAutoFit/>
          </a:bodyPr>
          <a:lstStyle/>
          <a:p>
            <a:pPr indent="127000" algn="ctr">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5-1-48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转速负反馈无静差直流调速系统原理图</a:t>
            </a:r>
          </a:p>
          <a:p>
            <a:endParaRPr lang="zh-CN" altLang="en-US" dirty="0"/>
          </a:p>
        </p:txBody>
      </p:sp>
      <p:pic>
        <p:nvPicPr>
          <p:cNvPr id="19" name="图片 18">
            <a:extLst>
              <a:ext uri="{FF2B5EF4-FFF2-40B4-BE49-F238E27FC236}">
                <a16:creationId xmlns:a16="http://schemas.microsoft.com/office/drawing/2014/main" xmlns="" id="{AD7CF61C-2628-4A59-911F-8890015FE3B9}"/>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961197" y="1985367"/>
            <a:ext cx="7998144" cy="3166495"/>
          </a:xfrm>
          <a:prstGeom prst="rect">
            <a:avLst/>
          </a:prstGeom>
          <a:noFill/>
          <a:ln>
            <a:noFill/>
          </a:ln>
        </p:spPr>
      </p:pic>
    </p:spTree>
    <p:extLst>
      <p:ext uri="{BB962C8B-B14F-4D97-AF65-F5344CB8AC3E}">
        <p14:creationId xmlns:p14="http://schemas.microsoft.com/office/powerpoint/2010/main" val="1814868786"/>
      </p:ext>
    </p:extLst>
  </p:cSld>
  <p:clrMapOvr>
    <a:masterClrMapping/>
  </p:clrMapOvr>
  <p:transition>
    <p:fad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8" name="文本框 17">
            <a:extLst>
              <a:ext uri="{FF2B5EF4-FFF2-40B4-BE49-F238E27FC236}">
                <a16:creationId xmlns:a16="http://schemas.microsoft.com/office/drawing/2014/main" xmlns="" id="{DB35AD5A-E78D-4F9A-80A2-7A3A90C87D84}"/>
              </a:ext>
            </a:extLst>
          </p:cNvPr>
          <p:cNvSpPr txBox="1"/>
          <p:nvPr/>
        </p:nvSpPr>
        <p:spPr>
          <a:xfrm>
            <a:off x="702934" y="883422"/>
            <a:ext cx="5182824" cy="348813"/>
          </a:xfrm>
          <a:prstGeom prst="rect">
            <a:avLst/>
          </a:prstGeom>
          <a:noFill/>
        </p:spPr>
        <p:txBody>
          <a:bodyPr wrap="square">
            <a:spAutoFit/>
          </a:bodyPr>
          <a:lstStyle/>
          <a:p>
            <a:pPr indent="1270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负载增大时系统的调节过程如图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5-1-49</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r>
              <a:rPr lang="zh-CN"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9" name="图片 18">
            <a:extLst>
              <a:ext uri="{FF2B5EF4-FFF2-40B4-BE49-F238E27FC236}">
                <a16:creationId xmlns:a16="http://schemas.microsoft.com/office/drawing/2014/main" xmlns="" id="{76354A35-8500-483E-B494-9B853F12353D}"/>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388963" y="1784667"/>
            <a:ext cx="3810765" cy="3261326"/>
          </a:xfrm>
          <a:prstGeom prst="rect">
            <a:avLst/>
          </a:prstGeom>
          <a:noFill/>
          <a:ln>
            <a:noFill/>
          </a:ln>
        </p:spPr>
      </p:pic>
      <p:sp>
        <p:nvSpPr>
          <p:cNvPr id="2" name="矩形 1"/>
          <p:cNvSpPr/>
          <p:nvPr/>
        </p:nvSpPr>
        <p:spPr>
          <a:xfrm>
            <a:off x="1388963" y="5598425"/>
            <a:ext cx="3847528" cy="369332"/>
          </a:xfrm>
          <a:prstGeom prst="rect">
            <a:avLst/>
          </a:prstGeom>
        </p:spPr>
        <p:txBody>
          <a:bodyPr wrap="none">
            <a:spAutoFit/>
          </a:bodyPr>
          <a:lstStyle/>
          <a:p>
            <a:r>
              <a:rPr lang="zh-CN" altLang="zh-CN" dirty="0">
                <a:latin typeface="Calibri" panose="020F0502020204030204" pitchFamily="34" charset="0"/>
                <a:ea typeface="宋体" panose="02010600030101010101" pitchFamily="2" charset="-122"/>
                <a:cs typeface="Times New Roman" panose="02020603050405020304" pitchFamily="18" charset="0"/>
              </a:rPr>
              <a:t>图</a:t>
            </a:r>
            <a:r>
              <a:rPr lang="en-US" altLang="zh-CN" dirty="0">
                <a:latin typeface="Calibri" panose="020F0502020204030204" pitchFamily="34" charset="0"/>
                <a:ea typeface="宋体" panose="02010600030101010101" pitchFamily="2" charset="-122"/>
                <a:cs typeface="Times New Roman" panose="02020603050405020304" pitchFamily="18" charset="0"/>
              </a:rPr>
              <a:t>5-1-49 </a:t>
            </a:r>
            <a:r>
              <a:rPr lang="zh-CN" altLang="zh-CN" dirty="0">
                <a:latin typeface="Calibri" panose="020F0502020204030204" pitchFamily="34" charset="0"/>
                <a:ea typeface="宋体" panose="02010600030101010101" pitchFamily="2" charset="-122"/>
                <a:cs typeface="Times New Roman" panose="02020603050405020304" pitchFamily="18" charset="0"/>
              </a:rPr>
              <a:t>负载增大时系统的调节过程</a:t>
            </a:r>
            <a:endParaRPr lang="zh-CN" altLang="en-US" dirty="0"/>
          </a:p>
        </p:txBody>
      </p:sp>
      <p:sp>
        <p:nvSpPr>
          <p:cNvPr id="14" name="文本框 13">
            <a:extLst>
              <a:ext uri="{FF2B5EF4-FFF2-40B4-BE49-F238E27FC236}">
                <a16:creationId xmlns:a16="http://schemas.microsoft.com/office/drawing/2014/main" xmlns="" id="{DB35AD5A-E78D-4F9A-80A2-7A3A90C87D84}"/>
              </a:ext>
            </a:extLst>
          </p:cNvPr>
          <p:cNvSpPr txBox="1"/>
          <p:nvPr/>
        </p:nvSpPr>
        <p:spPr>
          <a:xfrm>
            <a:off x="6206155" y="883421"/>
            <a:ext cx="4348956" cy="348813"/>
          </a:xfrm>
          <a:prstGeom prst="rect">
            <a:avLst/>
          </a:prstGeom>
          <a:noFill/>
        </p:spPr>
        <p:txBody>
          <a:bodyPr wrap="square">
            <a:spAutoFit/>
          </a:bodyPr>
          <a:lstStyle/>
          <a:p>
            <a:pPr indent="1270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无静差直流调速系统稳态</a:t>
            </a:r>
            <a:r>
              <a:rPr lang="zh-CN"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结构图</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5" name="图片 14">
            <a:extLst>
              <a:ext uri="{FF2B5EF4-FFF2-40B4-BE49-F238E27FC236}">
                <a16:creationId xmlns:a16="http://schemas.microsoft.com/office/drawing/2014/main" xmlns="" id="{4DB6350E-572B-4882-AF0D-9572A0001A8D}"/>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6588581" y="1608745"/>
            <a:ext cx="3966529" cy="3900233"/>
          </a:xfrm>
          <a:prstGeom prst="rect">
            <a:avLst/>
          </a:prstGeom>
          <a:noFill/>
          <a:ln>
            <a:noFill/>
          </a:ln>
        </p:spPr>
      </p:pic>
      <p:sp>
        <p:nvSpPr>
          <p:cNvPr id="16" name="文本框 15">
            <a:extLst>
              <a:ext uri="{FF2B5EF4-FFF2-40B4-BE49-F238E27FC236}">
                <a16:creationId xmlns:a16="http://schemas.microsoft.com/office/drawing/2014/main" xmlns="" id="{CFC79A95-7FF1-4F2B-8352-6AE0D81F3682}"/>
              </a:ext>
            </a:extLst>
          </p:cNvPr>
          <p:cNvSpPr txBox="1"/>
          <p:nvPr/>
        </p:nvSpPr>
        <p:spPr>
          <a:xfrm>
            <a:off x="5553227" y="5697837"/>
            <a:ext cx="6302503" cy="348813"/>
          </a:xfrm>
          <a:prstGeom prst="rect">
            <a:avLst/>
          </a:prstGeom>
          <a:noFill/>
        </p:spPr>
        <p:txBody>
          <a:bodyPr wrap="square">
            <a:spAutoFit/>
          </a:bodyPr>
          <a:lstStyle/>
          <a:p>
            <a:pPr indent="266700" algn="ctr">
              <a:lnSpc>
                <a:spcPts val="2000"/>
              </a:lnSpc>
              <a:spcBef>
                <a:spcPts val="240"/>
              </a:spcBef>
              <a:spcAft>
                <a:spcPts val="240"/>
              </a:spcAft>
            </a:pPr>
            <a:r>
              <a:rPr lang="zh-CN" altLang="zh-CN" sz="1800" dirty="0">
                <a:effectLst/>
                <a:latin typeface="楷体" panose="02010609060101010101" pitchFamily="49" charset="-122"/>
                <a:ea typeface="楷体" panose="02010609060101010101" pitchFamily="49" charset="-122"/>
                <a:cs typeface="Times New Roman" panose="02020603050405020304" pitchFamily="18" charset="0"/>
              </a:rPr>
              <a:t>图</a:t>
            </a:r>
            <a:r>
              <a:rPr lang="en-US" altLang="zh-CN" sz="1800" dirty="0">
                <a:effectLst/>
                <a:latin typeface="楷体" panose="02010609060101010101" pitchFamily="49" charset="-122"/>
                <a:ea typeface="楷体" panose="02010609060101010101" pitchFamily="49" charset="-122"/>
                <a:cs typeface="Times New Roman" panose="02020603050405020304" pitchFamily="18" charset="0"/>
              </a:rPr>
              <a:t>5-1-50 </a:t>
            </a:r>
            <a:r>
              <a:rPr lang="zh-CN" altLang="zh-CN" sz="1800" dirty="0">
                <a:effectLst/>
                <a:latin typeface="楷体" panose="02010609060101010101" pitchFamily="49" charset="-122"/>
                <a:ea typeface="楷体" panose="02010609060101010101" pitchFamily="49" charset="-122"/>
                <a:cs typeface="Times New Roman" panose="02020603050405020304" pitchFamily="18" charset="0"/>
              </a:rPr>
              <a:t>无静差直流调速系统稳态结构图</a:t>
            </a:r>
          </a:p>
        </p:txBody>
      </p:sp>
    </p:spTree>
    <p:extLst>
      <p:ext uri="{BB962C8B-B14F-4D97-AF65-F5344CB8AC3E}">
        <p14:creationId xmlns:p14="http://schemas.microsoft.com/office/powerpoint/2010/main" val="3810056299"/>
      </p:ext>
    </p:extLst>
  </p:cSld>
  <p:clrMapOvr>
    <a:masterClrMapping/>
  </p:clrMapOvr>
  <p:transition>
    <p:fade/>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8" name="文本框 17">
            <a:extLst>
              <a:ext uri="{FF2B5EF4-FFF2-40B4-BE49-F238E27FC236}">
                <a16:creationId xmlns:a16="http://schemas.microsoft.com/office/drawing/2014/main" xmlns="" id="{DB35AD5A-E78D-4F9A-80A2-7A3A90C87D84}"/>
              </a:ext>
            </a:extLst>
          </p:cNvPr>
          <p:cNvSpPr txBox="1"/>
          <p:nvPr/>
        </p:nvSpPr>
        <p:spPr>
          <a:xfrm>
            <a:off x="989013" y="872153"/>
            <a:ext cx="11337925" cy="348813"/>
          </a:xfrm>
          <a:prstGeom prst="rect">
            <a:avLst/>
          </a:prstGeom>
          <a:noFill/>
        </p:spPr>
        <p:txBody>
          <a:bodyPr wrap="square">
            <a:spAutoFit/>
          </a:bodyPr>
          <a:lstStyle/>
          <a:p>
            <a:pPr indent="1270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无静差直流调速系统的静</a:t>
            </a:r>
            <a:r>
              <a:rPr lang="zh-CN"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特性</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9" name="图片 18">
            <a:extLst>
              <a:ext uri="{FF2B5EF4-FFF2-40B4-BE49-F238E27FC236}">
                <a16:creationId xmlns:a16="http://schemas.microsoft.com/office/drawing/2014/main" xmlns="" id="{856CD2D8-B2E4-497C-B5FC-4C562AEB3766}"/>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4020643" y="1554480"/>
            <a:ext cx="6320145" cy="3838325"/>
          </a:xfrm>
          <a:prstGeom prst="rect">
            <a:avLst/>
          </a:prstGeom>
          <a:noFill/>
          <a:ln>
            <a:noFill/>
          </a:ln>
        </p:spPr>
      </p:pic>
      <p:sp>
        <p:nvSpPr>
          <p:cNvPr id="21" name="文本框 20">
            <a:extLst>
              <a:ext uri="{FF2B5EF4-FFF2-40B4-BE49-F238E27FC236}">
                <a16:creationId xmlns:a16="http://schemas.microsoft.com/office/drawing/2014/main" xmlns="" id="{1990E4FB-1A6D-4AC2-8407-91C94F53595E}"/>
              </a:ext>
            </a:extLst>
          </p:cNvPr>
          <p:cNvSpPr txBox="1"/>
          <p:nvPr/>
        </p:nvSpPr>
        <p:spPr>
          <a:xfrm>
            <a:off x="4020643" y="5392805"/>
            <a:ext cx="6094140" cy="348813"/>
          </a:xfrm>
          <a:prstGeom prst="rect">
            <a:avLst/>
          </a:prstGeom>
          <a:noFill/>
        </p:spPr>
        <p:txBody>
          <a:bodyPr wrap="square">
            <a:spAutoFit/>
          </a:bodyPr>
          <a:lstStyle/>
          <a:p>
            <a:pPr indent="266700" algn="ctr">
              <a:lnSpc>
                <a:spcPts val="2000"/>
              </a:lnSpc>
              <a:spcBef>
                <a:spcPts val="240"/>
              </a:spcBef>
              <a:spcAft>
                <a:spcPts val="240"/>
              </a:spcAft>
            </a:pPr>
            <a:r>
              <a:rPr lang="zh-CN" altLang="zh-CN" sz="1800" dirty="0">
                <a:effectLst/>
                <a:latin typeface="楷体" panose="02010609060101010101" pitchFamily="49" charset="-122"/>
                <a:ea typeface="楷体" panose="02010609060101010101" pitchFamily="49" charset="-122"/>
                <a:cs typeface="Times New Roman" panose="02020603050405020304" pitchFamily="18" charset="0"/>
              </a:rPr>
              <a:t>图</a:t>
            </a:r>
            <a:r>
              <a:rPr lang="en-US" altLang="zh-CN" sz="1800" dirty="0">
                <a:effectLst/>
                <a:latin typeface="楷体" panose="02010609060101010101" pitchFamily="49" charset="-122"/>
                <a:ea typeface="楷体" panose="02010609060101010101" pitchFamily="49" charset="-122"/>
                <a:cs typeface="Times New Roman" panose="02020603050405020304" pitchFamily="18" charset="0"/>
              </a:rPr>
              <a:t>5-1-51</a:t>
            </a:r>
            <a:r>
              <a:rPr lang="zh-CN" altLang="zh-CN" sz="1800" dirty="0">
                <a:effectLst/>
                <a:latin typeface="楷体" panose="02010609060101010101" pitchFamily="49" charset="-122"/>
                <a:ea typeface="楷体" panose="02010609060101010101" pitchFamily="49" charset="-122"/>
                <a:cs typeface="Times New Roman" panose="02020603050405020304" pitchFamily="18" charset="0"/>
              </a:rPr>
              <a:t>无静差直流调速系统的静特性</a:t>
            </a:r>
          </a:p>
        </p:txBody>
      </p:sp>
    </p:spTree>
    <p:extLst>
      <p:ext uri="{BB962C8B-B14F-4D97-AF65-F5344CB8AC3E}">
        <p14:creationId xmlns:p14="http://schemas.microsoft.com/office/powerpoint/2010/main" val="435896974"/>
      </p:ext>
    </p:extLst>
  </p:cSld>
  <p:clrMapOvr>
    <a:masterClrMapping/>
  </p:clrMapOvr>
  <p:transition>
    <p:fade/>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8" name="文本框 17">
            <a:extLst>
              <a:ext uri="{FF2B5EF4-FFF2-40B4-BE49-F238E27FC236}">
                <a16:creationId xmlns:a16="http://schemas.microsoft.com/office/drawing/2014/main" xmlns="" id="{DB35AD5A-E78D-4F9A-80A2-7A3A90C87D84}"/>
              </a:ext>
            </a:extLst>
          </p:cNvPr>
          <p:cNvSpPr txBox="1"/>
          <p:nvPr/>
        </p:nvSpPr>
        <p:spPr>
          <a:xfrm>
            <a:off x="629886" y="1372027"/>
            <a:ext cx="5458501" cy="348813"/>
          </a:xfrm>
          <a:prstGeom prst="rect">
            <a:avLst/>
          </a:prstGeom>
          <a:noFill/>
        </p:spPr>
        <p:txBody>
          <a:bodyPr wrap="square">
            <a:spAutoFit/>
          </a:bodyPr>
          <a:lstStyle/>
          <a:p>
            <a:pPr indent="266700" algn="l">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）电压负反馈直流调速系统，如图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5-1-52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r>
              <a:rPr lang="zh-CN"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文本框 1">
            <a:extLst>
              <a:ext uri="{FF2B5EF4-FFF2-40B4-BE49-F238E27FC236}">
                <a16:creationId xmlns:a16="http://schemas.microsoft.com/office/drawing/2014/main" xmlns="" id="{18B5C23E-9979-4A0F-97D8-F6CB0F67C710}"/>
              </a:ext>
            </a:extLst>
          </p:cNvPr>
          <p:cNvSpPr txBox="1"/>
          <p:nvPr/>
        </p:nvSpPr>
        <p:spPr>
          <a:xfrm>
            <a:off x="1092209" y="5764774"/>
            <a:ext cx="5311003" cy="348813"/>
          </a:xfrm>
          <a:prstGeom prst="rect">
            <a:avLst/>
          </a:prstGeom>
          <a:noFill/>
        </p:spPr>
        <p:txBody>
          <a:bodyPr wrap="square" rtlCol="0">
            <a:spAutoFit/>
          </a:bodyPr>
          <a:lstStyle/>
          <a:p>
            <a:pPr indent="266700" algn="ctr">
              <a:lnSpc>
                <a:spcPts val="2000"/>
              </a:lnSpc>
              <a:spcBef>
                <a:spcPts val="240"/>
              </a:spcBef>
              <a:spcAft>
                <a:spcPts val="240"/>
              </a:spcAft>
            </a:pPr>
            <a:r>
              <a:rPr lang="zh-CN" altLang="zh-CN" sz="1800" dirty="0">
                <a:effectLst/>
                <a:latin typeface="楷体" panose="02010609060101010101" pitchFamily="49" charset="-122"/>
                <a:ea typeface="楷体" panose="02010609060101010101" pitchFamily="49" charset="-122"/>
                <a:cs typeface="Times New Roman" panose="02020603050405020304" pitchFamily="18" charset="0"/>
              </a:rPr>
              <a:t>图</a:t>
            </a:r>
            <a:r>
              <a:rPr lang="en-US" altLang="zh-CN" sz="1800" dirty="0">
                <a:effectLst/>
                <a:latin typeface="楷体" panose="02010609060101010101" pitchFamily="49" charset="-122"/>
                <a:ea typeface="楷体" panose="02010609060101010101" pitchFamily="49" charset="-122"/>
                <a:cs typeface="Times New Roman" panose="02020603050405020304" pitchFamily="18" charset="0"/>
              </a:rPr>
              <a:t>5-1-52 </a:t>
            </a:r>
            <a:r>
              <a:rPr lang="zh-CN" altLang="zh-CN" sz="1800" dirty="0">
                <a:effectLst/>
                <a:latin typeface="楷体" panose="02010609060101010101" pitchFamily="49" charset="-122"/>
                <a:ea typeface="楷体" panose="02010609060101010101" pitchFamily="49" charset="-122"/>
                <a:cs typeface="Times New Roman" panose="02020603050405020304" pitchFamily="18" charset="0"/>
              </a:rPr>
              <a:t>电压负反馈直流调速系统</a:t>
            </a:r>
            <a:r>
              <a:rPr lang="zh-CN" altLang="zh-CN" sz="1800" dirty="0" smtClean="0">
                <a:effectLst/>
                <a:latin typeface="楷体" panose="02010609060101010101" pitchFamily="49" charset="-122"/>
                <a:ea typeface="楷体" panose="02010609060101010101" pitchFamily="49" charset="-122"/>
                <a:cs typeface="Times New Roman" panose="02020603050405020304" pitchFamily="18" charset="0"/>
              </a:rPr>
              <a:t>原理图</a:t>
            </a:r>
            <a:endParaRPr lang="zh-CN" altLang="zh-CN" sz="1800" dirty="0">
              <a:effectLst/>
              <a:latin typeface="楷体" panose="02010609060101010101" pitchFamily="49" charset="-122"/>
              <a:ea typeface="楷体" panose="02010609060101010101" pitchFamily="49" charset="-122"/>
              <a:cs typeface="Times New Roman" panose="02020603050405020304" pitchFamily="18" charset="0"/>
            </a:endParaRPr>
          </a:p>
        </p:txBody>
      </p:sp>
      <p:pic>
        <p:nvPicPr>
          <p:cNvPr id="19" name="图片 18">
            <a:extLst>
              <a:ext uri="{FF2B5EF4-FFF2-40B4-BE49-F238E27FC236}">
                <a16:creationId xmlns:a16="http://schemas.microsoft.com/office/drawing/2014/main" xmlns="" id="{C09CB9A2-0C2F-42A2-ABE3-2C94215E0730}"/>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915375" y="1905085"/>
            <a:ext cx="5173012" cy="3675444"/>
          </a:xfrm>
          <a:prstGeom prst="rect">
            <a:avLst/>
          </a:prstGeom>
          <a:noFill/>
          <a:ln>
            <a:noFill/>
          </a:ln>
        </p:spPr>
      </p:pic>
      <p:sp>
        <p:nvSpPr>
          <p:cNvPr id="11" name="矩形 10"/>
          <p:cNvSpPr/>
          <p:nvPr/>
        </p:nvSpPr>
        <p:spPr>
          <a:xfrm>
            <a:off x="702934" y="838969"/>
            <a:ext cx="5700278" cy="348813"/>
          </a:xfrm>
          <a:prstGeom prst="rect">
            <a:avLst/>
          </a:prstGeom>
        </p:spPr>
        <p:txBody>
          <a:bodyPr wrap="none">
            <a:spAutoFit/>
          </a:bodyPr>
          <a:lstStyle/>
          <a:p>
            <a:pPr indent="280670" algn="just">
              <a:lnSpc>
                <a:spcPts val="2000"/>
              </a:lnSpc>
            </a:pPr>
            <a:r>
              <a:rPr lang="en-US" altLang="zh-CN" b="1" kern="100" dirty="0">
                <a:latin typeface="楷体" panose="02010609060101010101" pitchFamily="49" charset="-122"/>
                <a:ea typeface="楷体" panose="02010609060101010101" pitchFamily="49" charset="-122"/>
              </a:rPr>
              <a:t>1.5</a:t>
            </a:r>
            <a:r>
              <a:rPr lang="zh-CN" altLang="zh-CN" b="1" kern="100" dirty="0">
                <a:latin typeface="楷体" panose="02010609060101010101" pitchFamily="49" charset="-122"/>
                <a:ea typeface="楷体" panose="02010609060101010101" pitchFamily="49" charset="-122"/>
              </a:rPr>
              <a:t>带电流正反馈的电压负反馈单闭环直流调速系统</a:t>
            </a:r>
          </a:p>
        </p:txBody>
      </p:sp>
      <p:sp>
        <p:nvSpPr>
          <p:cNvPr id="20" name="文本框 19">
            <a:extLst>
              <a:ext uri="{FF2B5EF4-FFF2-40B4-BE49-F238E27FC236}">
                <a16:creationId xmlns:a16="http://schemas.microsoft.com/office/drawing/2014/main" xmlns="" id="{DB35AD5A-E78D-4F9A-80A2-7A3A90C87D84}"/>
              </a:ext>
            </a:extLst>
          </p:cNvPr>
          <p:cNvSpPr txBox="1"/>
          <p:nvPr/>
        </p:nvSpPr>
        <p:spPr>
          <a:xfrm>
            <a:off x="6403212" y="1372027"/>
            <a:ext cx="5286721" cy="348813"/>
          </a:xfrm>
          <a:prstGeom prst="rect">
            <a:avLst/>
          </a:prstGeom>
          <a:noFill/>
        </p:spPr>
        <p:txBody>
          <a:bodyPr wrap="square">
            <a:spAutoFit/>
          </a:bodyPr>
          <a:lstStyle/>
          <a:p>
            <a:pPr indent="1270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电压负反馈直流调速系统静态结构如图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5-1-53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r>
              <a:rPr lang="zh-CN"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1" name="文本框 20">
            <a:extLst>
              <a:ext uri="{FF2B5EF4-FFF2-40B4-BE49-F238E27FC236}">
                <a16:creationId xmlns:a16="http://schemas.microsoft.com/office/drawing/2014/main" xmlns="" id="{18B5C23E-9979-4A0F-97D8-F6CB0F67C710}"/>
              </a:ext>
            </a:extLst>
          </p:cNvPr>
          <p:cNvSpPr txBox="1"/>
          <p:nvPr/>
        </p:nvSpPr>
        <p:spPr>
          <a:xfrm>
            <a:off x="6507577" y="5764773"/>
            <a:ext cx="5077990" cy="348813"/>
          </a:xfrm>
          <a:prstGeom prst="rect">
            <a:avLst/>
          </a:prstGeom>
          <a:noFill/>
        </p:spPr>
        <p:txBody>
          <a:bodyPr wrap="square" rtlCol="0">
            <a:spAutoFit/>
          </a:bodyPr>
          <a:lstStyle/>
          <a:p>
            <a:pPr indent="266700" algn="ctr">
              <a:lnSpc>
                <a:spcPts val="2000"/>
              </a:lnSpc>
              <a:spcBef>
                <a:spcPts val="240"/>
              </a:spcBef>
              <a:spcAft>
                <a:spcPts val="240"/>
              </a:spcAft>
            </a:pPr>
            <a:r>
              <a:rPr lang="zh-CN" altLang="zh-CN" sz="1800" dirty="0">
                <a:effectLst/>
                <a:latin typeface="楷体" panose="02010609060101010101" pitchFamily="49" charset="-122"/>
                <a:ea typeface="楷体" panose="02010609060101010101" pitchFamily="49" charset="-122"/>
                <a:cs typeface="Times New Roman" panose="02020603050405020304" pitchFamily="18" charset="0"/>
              </a:rPr>
              <a:t>图</a:t>
            </a:r>
            <a:r>
              <a:rPr lang="en-US" altLang="zh-CN" sz="1800" dirty="0">
                <a:effectLst/>
                <a:latin typeface="楷体" panose="02010609060101010101" pitchFamily="49" charset="-122"/>
                <a:ea typeface="楷体" panose="02010609060101010101" pitchFamily="49" charset="-122"/>
                <a:cs typeface="Times New Roman" panose="02020603050405020304" pitchFamily="18" charset="0"/>
              </a:rPr>
              <a:t>5-1-53 </a:t>
            </a:r>
            <a:r>
              <a:rPr lang="zh-CN" altLang="zh-CN" sz="1800" dirty="0">
                <a:effectLst/>
                <a:latin typeface="楷体" panose="02010609060101010101" pitchFamily="49" charset="-122"/>
                <a:ea typeface="楷体" panose="02010609060101010101" pitchFamily="49" charset="-122"/>
                <a:cs typeface="Times New Roman" panose="02020603050405020304" pitchFamily="18" charset="0"/>
              </a:rPr>
              <a:t>电压负反馈直流调速系统静态</a:t>
            </a:r>
            <a:r>
              <a:rPr lang="zh-CN" altLang="zh-CN" sz="1800" dirty="0" smtClean="0">
                <a:effectLst/>
                <a:latin typeface="楷体" panose="02010609060101010101" pitchFamily="49" charset="-122"/>
                <a:ea typeface="楷体" panose="02010609060101010101" pitchFamily="49" charset="-122"/>
                <a:cs typeface="Times New Roman" panose="02020603050405020304" pitchFamily="18" charset="0"/>
              </a:rPr>
              <a:t>结构</a:t>
            </a:r>
            <a:endParaRPr lang="zh-CN" altLang="zh-CN" sz="1800" dirty="0">
              <a:effectLst/>
              <a:latin typeface="楷体" panose="02010609060101010101" pitchFamily="49" charset="-122"/>
              <a:ea typeface="楷体" panose="02010609060101010101" pitchFamily="49" charset="-122"/>
              <a:cs typeface="Times New Roman" panose="02020603050405020304" pitchFamily="18" charset="0"/>
            </a:endParaRPr>
          </a:p>
        </p:txBody>
      </p:sp>
      <p:pic>
        <p:nvPicPr>
          <p:cNvPr id="22" name="图片 21">
            <a:extLst>
              <a:ext uri="{FF2B5EF4-FFF2-40B4-BE49-F238E27FC236}">
                <a16:creationId xmlns:a16="http://schemas.microsoft.com/office/drawing/2014/main" xmlns="" id="{D6871CE9-0DB6-4B0C-A4F8-F3FBAB6D454E}"/>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7071723" y="2038964"/>
            <a:ext cx="4045495" cy="3370317"/>
          </a:xfrm>
          <a:prstGeom prst="rect">
            <a:avLst/>
          </a:prstGeom>
          <a:noFill/>
          <a:ln>
            <a:noFill/>
          </a:ln>
        </p:spPr>
      </p:pic>
    </p:spTree>
    <p:extLst>
      <p:ext uri="{BB962C8B-B14F-4D97-AF65-F5344CB8AC3E}">
        <p14:creationId xmlns:p14="http://schemas.microsoft.com/office/powerpoint/2010/main" val="2171338100"/>
      </p:ext>
    </p:extLst>
  </p:cSld>
  <p:clrMapOvr>
    <a:masterClrMapping/>
  </p:clrMapOvr>
  <p:transition>
    <p:fade/>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8" name="文本框 17">
            <a:extLst>
              <a:ext uri="{FF2B5EF4-FFF2-40B4-BE49-F238E27FC236}">
                <a16:creationId xmlns:a16="http://schemas.microsoft.com/office/drawing/2014/main" xmlns="" id="{DB35AD5A-E78D-4F9A-80A2-7A3A90C87D84}"/>
              </a:ext>
            </a:extLst>
          </p:cNvPr>
          <p:cNvSpPr txBox="1"/>
          <p:nvPr/>
        </p:nvSpPr>
        <p:spPr>
          <a:xfrm>
            <a:off x="427037" y="1032765"/>
            <a:ext cx="11337925" cy="348813"/>
          </a:xfrm>
          <a:prstGeom prst="rect">
            <a:avLst/>
          </a:prstGeom>
          <a:noFill/>
        </p:spPr>
        <p:txBody>
          <a:bodyPr wrap="square">
            <a:spAutoFit/>
          </a:bodyPr>
          <a:lstStyle/>
          <a:p>
            <a:pPr indent="266700" algn="just">
              <a:lnSpc>
                <a:spcPts val="2000"/>
              </a:lnSpc>
            </a:pP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）带电流正反馈的电压负反馈直流调速系统，如图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5-1-54</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所示。</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文本框 1">
            <a:extLst>
              <a:ext uri="{FF2B5EF4-FFF2-40B4-BE49-F238E27FC236}">
                <a16:creationId xmlns:a16="http://schemas.microsoft.com/office/drawing/2014/main" xmlns="" id="{18B5C23E-9979-4A0F-97D8-F6CB0F67C710}"/>
              </a:ext>
            </a:extLst>
          </p:cNvPr>
          <p:cNvSpPr txBox="1"/>
          <p:nvPr/>
        </p:nvSpPr>
        <p:spPr>
          <a:xfrm>
            <a:off x="1516063" y="5359734"/>
            <a:ext cx="9236076" cy="625812"/>
          </a:xfrm>
          <a:prstGeom prst="rect">
            <a:avLst/>
          </a:prstGeom>
          <a:noFill/>
        </p:spPr>
        <p:txBody>
          <a:bodyPr wrap="square" rtlCol="0">
            <a:spAutoFit/>
          </a:bodyPr>
          <a:lstStyle/>
          <a:p>
            <a:pPr indent="127000" algn="ctr">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5-1-54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带电流正反馈补偿的电压负反馈直流调速系统原理图</a:t>
            </a:r>
          </a:p>
          <a:p>
            <a:endParaRPr lang="zh-CN" altLang="en-US" dirty="0"/>
          </a:p>
        </p:txBody>
      </p:sp>
      <p:pic>
        <p:nvPicPr>
          <p:cNvPr id="19" name="图片 18">
            <a:extLst>
              <a:ext uri="{FF2B5EF4-FFF2-40B4-BE49-F238E27FC236}">
                <a16:creationId xmlns:a16="http://schemas.microsoft.com/office/drawing/2014/main" xmlns="" id="{04767AC4-4460-4F18-BE07-C15474A815E9}"/>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884556" y="1381578"/>
            <a:ext cx="8760866" cy="3378764"/>
          </a:xfrm>
          <a:prstGeom prst="rect">
            <a:avLst/>
          </a:prstGeom>
          <a:noFill/>
          <a:ln>
            <a:noFill/>
          </a:ln>
        </p:spPr>
      </p:pic>
    </p:spTree>
    <p:extLst>
      <p:ext uri="{BB962C8B-B14F-4D97-AF65-F5344CB8AC3E}">
        <p14:creationId xmlns:p14="http://schemas.microsoft.com/office/powerpoint/2010/main" val="3853859456"/>
      </p:ext>
    </p:extLst>
  </p:cSld>
  <p:clrMapOvr>
    <a:masterClrMapping/>
  </p:clrMapOvr>
  <p:transition>
    <p:fade/>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8" name="文本框 17">
            <a:extLst>
              <a:ext uri="{FF2B5EF4-FFF2-40B4-BE49-F238E27FC236}">
                <a16:creationId xmlns:a16="http://schemas.microsoft.com/office/drawing/2014/main" xmlns="" id="{DB35AD5A-E78D-4F9A-80A2-7A3A90C87D84}"/>
              </a:ext>
            </a:extLst>
          </p:cNvPr>
          <p:cNvSpPr txBox="1"/>
          <p:nvPr/>
        </p:nvSpPr>
        <p:spPr>
          <a:xfrm>
            <a:off x="427037" y="1006134"/>
            <a:ext cx="11337925" cy="875881"/>
          </a:xfrm>
          <a:prstGeom prst="rect">
            <a:avLst/>
          </a:prstGeom>
          <a:noFill/>
        </p:spPr>
        <p:txBody>
          <a:bodyPr wrap="square">
            <a:spAutoFit/>
          </a:bodyPr>
          <a:lstStyle/>
          <a:p>
            <a:pPr indent="457200" algn="just">
              <a:lnSpc>
                <a:spcPct val="150000"/>
              </a:lnSpc>
              <a:spcBef>
                <a:spcPts val="600"/>
              </a:spcBef>
              <a:spcAft>
                <a:spcPts val="600"/>
              </a:spcAf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带电流正反馈的电压负反馈直流调速系统的静态结构图如图所示。从图中可以看出，引入电流正反馈正是为了抵消电枢电流的变化而引起的电动机转速的变化，其实质就是对系统进行了补偿控制，如图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5-1-55</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r>
              <a:rPr lang="zh-CN"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文本框 1">
            <a:extLst>
              <a:ext uri="{FF2B5EF4-FFF2-40B4-BE49-F238E27FC236}">
                <a16:creationId xmlns:a16="http://schemas.microsoft.com/office/drawing/2014/main" xmlns="" id="{18B5C23E-9979-4A0F-97D8-F6CB0F67C710}"/>
              </a:ext>
            </a:extLst>
          </p:cNvPr>
          <p:cNvSpPr txBox="1"/>
          <p:nvPr/>
        </p:nvSpPr>
        <p:spPr>
          <a:xfrm>
            <a:off x="1961197" y="4900246"/>
            <a:ext cx="8922772" cy="625812"/>
          </a:xfrm>
          <a:prstGeom prst="rect">
            <a:avLst/>
          </a:prstGeom>
          <a:noFill/>
        </p:spPr>
        <p:txBody>
          <a:bodyPr wrap="square" rtlCol="0">
            <a:spAutoFit/>
          </a:bodyPr>
          <a:lstStyle/>
          <a:p>
            <a:pPr indent="127000" algn="ctr">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5-1-55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带电流正反馈的电压负反馈直流调速系统静态结构图</a:t>
            </a:r>
          </a:p>
          <a:p>
            <a:endParaRPr lang="zh-CN" altLang="en-US" dirty="0"/>
          </a:p>
        </p:txBody>
      </p:sp>
      <p:pic>
        <p:nvPicPr>
          <p:cNvPr id="19" name="图片 18">
            <a:extLst>
              <a:ext uri="{FF2B5EF4-FFF2-40B4-BE49-F238E27FC236}">
                <a16:creationId xmlns:a16="http://schemas.microsoft.com/office/drawing/2014/main" xmlns="" id="{1152EAC4-2C4A-42DA-93FD-559F8FD1683E}"/>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891586" y="2488922"/>
            <a:ext cx="7061993" cy="2125417"/>
          </a:xfrm>
          <a:prstGeom prst="rect">
            <a:avLst/>
          </a:prstGeom>
          <a:noFill/>
          <a:ln>
            <a:noFill/>
          </a:ln>
        </p:spPr>
      </p:pic>
    </p:spTree>
    <p:extLst>
      <p:ext uri="{BB962C8B-B14F-4D97-AF65-F5344CB8AC3E}">
        <p14:creationId xmlns:p14="http://schemas.microsoft.com/office/powerpoint/2010/main" val="827490461"/>
      </p:ext>
    </p:extLst>
  </p:cSld>
  <p:clrMapOvr>
    <a:masterClrMapping/>
  </p:clrMapOvr>
  <p:transition>
    <p:fade/>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1" name="文本框 10">
            <a:extLst>
              <a:ext uri="{FF2B5EF4-FFF2-40B4-BE49-F238E27FC236}">
                <a16:creationId xmlns:a16="http://schemas.microsoft.com/office/drawing/2014/main" xmlns="" id="{4BECA191-28E8-48F5-B192-3D752384627F}"/>
              </a:ext>
            </a:extLst>
          </p:cNvPr>
          <p:cNvSpPr txBox="1"/>
          <p:nvPr/>
        </p:nvSpPr>
        <p:spPr>
          <a:xfrm>
            <a:off x="464966" y="1220966"/>
            <a:ext cx="10974560" cy="2462213"/>
          </a:xfrm>
          <a:prstGeom prst="rect">
            <a:avLst/>
          </a:prstGeom>
          <a:noFill/>
        </p:spPr>
        <p:txBody>
          <a:bodyPr wrap="square" rtlCol="0">
            <a:spAutoFit/>
          </a:bodyPr>
          <a:lstStyle/>
          <a:p>
            <a:pPr indent="457200">
              <a:lnSpc>
                <a:spcPct val="200000"/>
              </a:lnSpc>
              <a:spcBef>
                <a:spcPts val="600"/>
              </a:spcBef>
              <a:spcAft>
                <a:spcPts val="600"/>
              </a:spcAft>
            </a:pPr>
            <a:r>
              <a:rPr lang="zh-CN" altLang="zh-CN" kern="100" dirty="0">
                <a:latin typeface="Calibri" panose="020F0502020204030204" pitchFamily="34" charset="0"/>
                <a:ea typeface="宋体" panose="02010600030101010101" pitchFamily="2" charset="-122"/>
                <a:cs typeface="Times New Roman" panose="02020603050405020304" pitchFamily="18" charset="0"/>
              </a:rPr>
              <a:t>引入电流截止负反馈的原因</a:t>
            </a:r>
            <a:r>
              <a:rPr lang="zh-CN" altLang="en-US" kern="100" dirty="0">
                <a:latin typeface="Calibri" panose="020F0502020204030204" pitchFamily="34" charset="0"/>
                <a:ea typeface="宋体" panose="02010600030101010101" pitchFamily="2" charset="-122"/>
                <a:cs typeface="Times New Roman" panose="02020603050405020304" pitchFamily="18" charset="0"/>
              </a:rPr>
              <a:t>：</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indent="457200" algn="l">
              <a:lnSpc>
                <a:spcPct val="200000"/>
              </a:lnSpc>
              <a:spcBef>
                <a:spcPts val="600"/>
              </a:spcBef>
              <a:spcAft>
                <a:spcPts val="600"/>
              </a:spcAft>
            </a:pPr>
            <a:r>
              <a:rPr lang="zh-CN"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直流电动机</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起动、堵转或过载时会产生很大的电流，可能会烧坏晶闸管元件和电动机，因此要加以限制。若采用电流负反馈，会使系统的机械特性变软。为此可以通过一个电压比较环节，使电流负反馈环节只有在电流超过某个允许值（称为阈值）时才起作用，这就是电流截止负反馈。</a:t>
            </a:r>
          </a:p>
        </p:txBody>
      </p:sp>
      <p:sp>
        <p:nvSpPr>
          <p:cNvPr id="2" name="矩形 1"/>
          <p:cNvSpPr/>
          <p:nvPr/>
        </p:nvSpPr>
        <p:spPr>
          <a:xfrm>
            <a:off x="655659" y="872153"/>
            <a:ext cx="5002973" cy="348813"/>
          </a:xfrm>
          <a:prstGeom prst="rect">
            <a:avLst/>
          </a:prstGeom>
        </p:spPr>
        <p:txBody>
          <a:bodyPr wrap="none">
            <a:spAutoFit/>
          </a:bodyPr>
          <a:lstStyle/>
          <a:p>
            <a:pPr indent="280670" algn="just">
              <a:lnSpc>
                <a:spcPts val="2000"/>
              </a:lnSpc>
            </a:pPr>
            <a:r>
              <a:rPr lang="en-US" altLang="zh-CN" b="1" kern="100" dirty="0">
                <a:latin typeface="楷体" panose="02010609060101010101" pitchFamily="49" charset="-122"/>
                <a:ea typeface="楷体" panose="02010609060101010101" pitchFamily="49" charset="-122"/>
              </a:rPr>
              <a:t>1.6</a:t>
            </a:r>
            <a:r>
              <a:rPr lang="zh-CN" altLang="zh-CN" b="1" kern="100" dirty="0">
                <a:latin typeface="楷体" panose="02010609060101010101" pitchFamily="49" charset="-122"/>
                <a:ea typeface="楷体" panose="02010609060101010101" pitchFamily="49" charset="-122"/>
              </a:rPr>
              <a:t>带电流截止负反馈的单闭环直流调速系统</a:t>
            </a:r>
          </a:p>
        </p:txBody>
      </p:sp>
    </p:spTree>
    <p:extLst>
      <p:ext uri="{BB962C8B-B14F-4D97-AF65-F5344CB8AC3E}">
        <p14:creationId xmlns:p14="http://schemas.microsoft.com/office/powerpoint/2010/main" val="2028155321"/>
      </p:ext>
    </p:extLst>
  </p:cSld>
  <p:clrMapOvr>
    <a:masterClrMapping/>
  </p:clrMapOvr>
  <p:transition>
    <p:fade/>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8" name="文本框 17">
            <a:extLst>
              <a:ext uri="{FF2B5EF4-FFF2-40B4-BE49-F238E27FC236}">
                <a16:creationId xmlns:a16="http://schemas.microsoft.com/office/drawing/2014/main" xmlns="" id="{DB35AD5A-E78D-4F9A-80A2-7A3A90C87D84}"/>
              </a:ext>
            </a:extLst>
          </p:cNvPr>
          <p:cNvSpPr txBox="1"/>
          <p:nvPr/>
        </p:nvSpPr>
        <p:spPr>
          <a:xfrm>
            <a:off x="702934" y="927122"/>
            <a:ext cx="11337925" cy="348813"/>
          </a:xfrm>
          <a:prstGeom prst="rect">
            <a:avLst/>
          </a:prstGeom>
          <a:noFill/>
        </p:spPr>
        <p:txBody>
          <a:bodyPr wrap="square">
            <a:spAutoFit/>
          </a:bodyPr>
          <a:lstStyle/>
          <a:p>
            <a:pPr indent="266700" algn="l">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电流截止负反馈环节，如图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5-1-56</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r>
              <a:rPr lang="zh-CN"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文本框 1">
            <a:extLst>
              <a:ext uri="{FF2B5EF4-FFF2-40B4-BE49-F238E27FC236}">
                <a16:creationId xmlns:a16="http://schemas.microsoft.com/office/drawing/2014/main" xmlns="" id="{18B5C23E-9979-4A0F-97D8-F6CB0F67C710}"/>
              </a:ext>
            </a:extLst>
          </p:cNvPr>
          <p:cNvSpPr txBox="1"/>
          <p:nvPr/>
        </p:nvSpPr>
        <p:spPr>
          <a:xfrm>
            <a:off x="1402770" y="4521199"/>
            <a:ext cx="8922772" cy="348813"/>
          </a:xfrm>
          <a:prstGeom prst="rect">
            <a:avLst/>
          </a:prstGeom>
          <a:noFill/>
        </p:spPr>
        <p:txBody>
          <a:bodyPr wrap="square" rtlCol="0">
            <a:spAutoFit/>
          </a:bodyPr>
          <a:lstStyle/>
          <a:p>
            <a:pPr indent="127000" algn="ctr">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5-1-56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电流截止负反馈</a:t>
            </a:r>
            <a:r>
              <a:rPr lang="zh-CN"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环节</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9" name="图片 18">
            <a:extLst>
              <a:ext uri="{FF2B5EF4-FFF2-40B4-BE49-F238E27FC236}">
                <a16:creationId xmlns:a16="http://schemas.microsoft.com/office/drawing/2014/main" xmlns="" id="{4E64D301-0FFC-4EE3-B49F-5FA671AD21A0}"/>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918011" y="1346202"/>
            <a:ext cx="7545478" cy="2573411"/>
          </a:xfrm>
          <a:prstGeom prst="rect">
            <a:avLst/>
          </a:prstGeom>
          <a:noFill/>
          <a:ln>
            <a:noFill/>
          </a:ln>
        </p:spPr>
      </p:pic>
      <p:sp>
        <p:nvSpPr>
          <p:cNvPr id="11" name="文本框 10">
            <a:extLst>
              <a:ext uri="{FF2B5EF4-FFF2-40B4-BE49-F238E27FC236}">
                <a16:creationId xmlns:a16="http://schemas.microsoft.com/office/drawing/2014/main" xmlns="" id="{9F8EE809-52C7-4B08-AD31-7C88E2B3E0C9}"/>
              </a:ext>
            </a:extLst>
          </p:cNvPr>
          <p:cNvSpPr txBox="1"/>
          <p:nvPr/>
        </p:nvSpPr>
        <p:spPr>
          <a:xfrm>
            <a:off x="1102279" y="3946426"/>
            <a:ext cx="4239726" cy="369332"/>
          </a:xfrm>
          <a:prstGeom prst="rect">
            <a:avLst/>
          </a:prstGeom>
          <a:noFill/>
        </p:spPr>
        <p:txBody>
          <a:bodyPr wrap="square" rtlCol="0">
            <a:spAutoFit/>
          </a:bodyPr>
          <a:lstStyle/>
          <a:p>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a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）独立直流电源作比较电压的反馈环节</a:t>
            </a:r>
            <a:endParaRPr lang="zh-CN" altLang="en-US" dirty="0"/>
          </a:p>
        </p:txBody>
      </p:sp>
      <p:sp>
        <p:nvSpPr>
          <p:cNvPr id="12" name="文本框 11">
            <a:extLst>
              <a:ext uri="{FF2B5EF4-FFF2-40B4-BE49-F238E27FC236}">
                <a16:creationId xmlns:a16="http://schemas.microsoft.com/office/drawing/2014/main" xmlns="" id="{8691A2C7-F12B-4208-80E7-88BF29060C8C}"/>
              </a:ext>
            </a:extLst>
          </p:cNvPr>
          <p:cNvSpPr txBox="1"/>
          <p:nvPr/>
        </p:nvSpPr>
        <p:spPr>
          <a:xfrm>
            <a:off x="6107616" y="3919614"/>
            <a:ext cx="4337824" cy="369332"/>
          </a:xfrm>
          <a:prstGeom prst="rect">
            <a:avLst/>
          </a:prstGeom>
          <a:noFill/>
        </p:spPr>
        <p:txBody>
          <a:bodyPr wrap="square" rtlCol="0">
            <a:spAutoFit/>
          </a:bodyPr>
          <a:lstStyle/>
          <a:p>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 b</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）利用稳压管产生比较电压的反馈环节</a:t>
            </a:r>
            <a:endParaRPr lang="zh-CN" altLang="en-US" dirty="0"/>
          </a:p>
        </p:txBody>
      </p:sp>
      <p:sp>
        <p:nvSpPr>
          <p:cNvPr id="21" name="文本框 20">
            <a:extLst>
              <a:ext uri="{FF2B5EF4-FFF2-40B4-BE49-F238E27FC236}">
                <a16:creationId xmlns:a16="http://schemas.microsoft.com/office/drawing/2014/main" xmlns="" id="{7B692C77-2DA4-47BA-838D-C9D76DB68D1E}"/>
              </a:ext>
            </a:extLst>
          </p:cNvPr>
          <p:cNvSpPr txBox="1"/>
          <p:nvPr/>
        </p:nvSpPr>
        <p:spPr>
          <a:xfrm>
            <a:off x="702934" y="4870012"/>
            <a:ext cx="7337502" cy="1646605"/>
          </a:xfrm>
          <a:prstGeom prst="rect">
            <a:avLst/>
          </a:prstGeom>
          <a:noFill/>
        </p:spPr>
        <p:txBody>
          <a:bodyPr wrap="square" rtlCol="0">
            <a:spAutoFit/>
          </a:bodyPr>
          <a:lstStyle/>
          <a:p>
            <a:pPr algn="l">
              <a:lnSpc>
                <a:spcPct val="150000"/>
              </a:lnSpc>
              <a:spcBef>
                <a:spcPts val="600"/>
              </a:spcBef>
              <a:spcAft>
                <a:spcPts val="600"/>
              </a:spcAf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）电流截止负反馈的调节原理</a:t>
            </a:r>
          </a:p>
          <a:p>
            <a:pPr algn="l">
              <a:lnSpc>
                <a:spcPct val="150000"/>
              </a:lnSpc>
              <a:spcBef>
                <a:spcPts val="600"/>
              </a:spcBef>
              <a:spcAft>
                <a:spcPts val="600"/>
              </a:spcAf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）带电流截止负反馈的直流调速系统的特点</a:t>
            </a:r>
          </a:p>
          <a:p>
            <a:pPr algn="l">
              <a:lnSpc>
                <a:spcPct val="150000"/>
              </a:lnSpc>
              <a:spcBef>
                <a:spcPts val="600"/>
              </a:spcBef>
              <a:spcAft>
                <a:spcPts val="600"/>
              </a:spcAf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）电流截止负反馈环节的参数设计</a:t>
            </a:r>
          </a:p>
        </p:txBody>
      </p:sp>
    </p:spTree>
    <p:extLst>
      <p:ext uri="{BB962C8B-B14F-4D97-AF65-F5344CB8AC3E}">
        <p14:creationId xmlns:p14="http://schemas.microsoft.com/office/powerpoint/2010/main" val="957007142"/>
      </p:ext>
    </p:extLst>
  </p:cSld>
  <p:clrMapOvr>
    <a:masterClrMapping/>
  </p:clrMapOvr>
  <p:transition>
    <p:fade/>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srgbClr val="ED7D31">
                    <a:lumMod val="75000"/>
                  </a:srgbClr>
                </a:solidFill>
                <a:effectLst/>
                <a:uLnTx/>
                <a:uFillTx/>
                <a:latin typeface="微软雅黑" pitchFamily="34" charset="-122"/>
                <a:ea typeface="微软雅黑" pitchFamily="34" charset="-122"/>
                <a:cs typeface="+mn-cs"/>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自主学习</a:t>
            </a:r>
          </a:p>
        </p:txBody>
      </p:sp>
      <p:sp>
        <p:nvSpPr>
          <p:cNvPr id="17" name="文本框 16"/>
          <p:cNvSpPr txBox="1"/>
          <p:nvPr/>
        </p:nvSpPr>
        <p:spPr>
          <a:xfrm>
            <a:off x="1247140" y="1554480"/>
            <a:ext cx="1428115"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微软雅黑" charset="0"/>
                <a:ea typeface="微软雅黑" charset="0"/>
                <a:cs typeface="微软雅黑" charset="0"/>
              </a:rPr>
              <a:t>1.编码器</a:t>
            </a:r>
          </a:p>
        </p:txBody>
      </p:sp>
      <p:sp>
        <p:nvSpPr>
          <p:cNvPr id="19" name="文本框 18">
            <a:extLst>
              <a:ext uri="{FF2B5EF4-FFF2-40B4-BE49-F238E27FC236}">
                <a16:creationId xmlns:a16="http://schemas.microsoft.com/office/drawing/2014/main" xmlns="" id="{FFD6E78D-476D-4CB6-BB9D-57BDB852FA20}"/>
              </a:ext>
            </a:extLst>
          </p:cNvPr>
          <p:cNvSpPr txBox="1"/>
          <p:nvPr/>
        </p:nvSpPr>
        <p:spPr>
          <a:xfrm>
            <a:off x="702934" y="1292627"/>
            <a:ext cx="11050904" cy="348813"/>
          </a:xfrm>
          <a:prstGeom prst="rect">
            <a:avLst/>
          </a:prstGeom>
          <a:noFill/>
        </p:spPr>
        <p:txBody>
          <a:bodyPr wrap="square">
            <a:spAutoFit/>
          </a:bodyPr>
          <a:lstStyle/>
          <a:p>
            <a:pPr indent="280670" algn="just">
              <a:lnSpc>
                <a:spcPts val="2000"/>
              </a:lnSpc>
            </a:pPr>
            <a:r>
              <a:rPr lang="en-US" altLang="zh-CN" sz="1800" b="1" kern="100" dirty="0">
                <a:effectLst/>
                <a:latin typeface="楷体" panose="02010609060101010101" pitchFamily="49" charset="-122"/>
                <a:ea typeface="楷体" panose="02010609060101010101" pitchFamily="49" charset="-122"/>
              </a:rPr>
              <a:t>2.1</a:t>
            </a:r>
            <a:r>
              <a:rPr lang="zh-CN" altLang="zh-CN" sz="1800" b="1" kern="100" dirty="0">
                <a:effectLst/>
                <a:latin typeface="楷体" panose="02010609060101010101" pitchFamily="49" charset="-122"/>
                <a:ea typeface="楷体" panose="02010609060101010101" pitchFamily="49" charset="-122"/>
              </a:rPr>
              <a:t>可编程控制器和变频器对电动机正反转的</a:t>
            </a:r>
            <a:r>
              <a:rPr lang="zh-CN" altLang="zh-CN" sz="1800" b="1" kern="100" dirty="0" smtClean="0">
                <a:effectLst/>
                <a:latin typeface="楷体" panose="02010609060101010101" pitchFamily="49" charset="-122"/>
                <a:ea typeface="楷体" panose="02010609060101010101" pitchFamily="49" charset="-122"/>
              </a:rPr>
              <a:t>控制</a:t>
            </a:r>
            <a:endParaRPr lang="zh-CN" altLang="zh-CN" sz="1800" b="1" kern="100" dirty="0">
              <a:effectLst/>
              <a:latin typeface="楷体" panose="02010609060101010101" pitchFamily="49" charset="-122"/>
              <a:ea typeface="楷体" panose="02010609060101010101" pitchFamily="49" charset="-122"/>
            </a:endParaRPr>
          </a:p>
        </p:txBody>
      </p:sp>
      <p:sp>
        <p:nvSpPr>
          <p:cNvPr id="11" name="文本框 10">
            <a:extLst>
              <a:ext uri="{FF2B5EF4-FFF2-40B4-BE49-F238E27FC236}">
                <a16:creationId xmlns:a16="http://schemas.microsoft.com/office/drawing/2014/main" xmlns="" id="{A6552F96-589E-48BC-9BF0-953BB611F341}"/>
              </a:ext>
            </a:extLst>
          </p:cNvPr>
          <p:cNvSpPr txBox="1"/>
          <p:nvPr/>
        </p:nvSpPr>
        <p:spPr>
          <a:xfrm>
            <a:off x="669869" y="1777510"/>
            <a:ext cx="4886961" cy="348813"/>
          </a:xfrm>
          <a:prstGeom prst="rect">
            <a:avLst/>
          </a:prstGeom>
          <a:noFill/>
        </p:spPr>
        <p:txBody>
          <a:bodyPr wrap="square" rtlCol="0">
            <a:spAutoFit/>
          </a:bodyPr>
          <a:lstStyle/>
          <a:p>
            <a:pPr indent="266700" algn="l">
              <a:lnSpc>
                <a:spcPts val="2000"/>
              </a:lnSpc>
            </a:pPr>
            <a:r>
              <a:rPr lang="en-US" altLang="zh-CN" sz="1800" kern="100" smtClean="0">
                <a:effectLst/>
                <a:latin typeface="Calibri" panose="020F0502020204030204" pitchFamily="34" charset="0"/>
                <a:ea typeface="宋体" panose="02010600030101010101" pitchFamily="2" charset="-122"/>
                <a:cs typeface="Times New Roman" panose="02020603050405020304" pitchFamily="18" charset="0"/>
              </a:rPr>
              <a:t>PLC</a:t>
            </a:r>
            <a:r>
              <a:rPr lang="zh-CN" altLang="zh-CN" sz="1800" kern="100" smtClean="0">
                <a:effectLst/>
                <a:latin typeface="Calibri" panose="020F0502020204030204" pitchFamily="34" charset="0"/>
                <a:ea typeface="宋体" panose="02010600030101010101" pitchFamily="2" charset="-122"/>
                <a:cs typeface="Times New Roman" panose="02020603050405020304" pitchFamily="18" charset="0"/>
              </a:rPr>
              <a:t>的</a:t>
            </a:r>
            <a:r>
              <a:rPr lang="en-US" altLang="zh-CN" sz="1800" kern="100" smtClean="0">
                <a:effectLst/>
                <a:latin typeface="Calibri" panose="020F0502020204030204" pitchFamily="34" charset="0"/>
                <a:ea typeface="宋体" panose="02010600030101010101" pitchFamily="2" charset="-122"/>
                <a:cs typeface="Times New Roman" panose="02020603050405020304" pitchFamily="18" charset="0"/>
              </a:rPr>
              <a:t>I/O</a:t>
            </a:r>
            <a:r>
              <a:rPr lang="zh-CN" altLang="zh-CN" sz="1800" kern="100" smtClean="0">
                <a:effectLst/>
                <a:latin typeface="Calibri" panose="020F0502020204030204" pitchFamily="34" charset="0"/>
                <a:ea typeface="宋体" panose="02010600030101010101" pitchFamily="2" charset="-122"/>
                <a:cs typeface="Times New Roman" panose="02020603050405020304" pitchFamily="18" charset="0"/>
              </a:rPr>
              <a:t>地址分配，如表</a:t>
            </a:r>
            <a:r>
              <a:rPr lang="en-US" altLang="zh-CN" sz="1800" kern="100" smtClean="0">
                <a:effectLst/>
                <a:latin typeface="Calibri" panose="020F0502020204030204" pitchFamily="34" charset="0"/>
                <a:ea typeface="宋体" panose="02010600030101010101" pitchFamily="2" charset="-122"/>
                <a:cs typeface="Times New Roman" panose="02020603050405020304" pitchFamily="18" charset="0"/>
              </a:rPr>
              <a:t>5-1-10</a:t>
            </a:r>
            <a:r>
              <a:rPr lang="zh-CN" altLang="zh-CN" sz="1800" kern="100" smtClean="0">
                <a:effectLst/>
                <a:latin typeface="Calibri" panose="020F0502020204030204" pitchFamily="34" charset="0"/>
                <a:ea typeface="宋体" panose="02010600030101010101" pitchFamily="2" charset="-122"/>
                <a:cs typeface="Times New Roman" panose="02020603050405020304" pitchFamily="18" charset="0"/>
              </a:rPr>
              <a:t>所示。</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graphicFrame>
        <p:nvGraphicFramePr>
          <p:cNvPr id="12" name="表格 11">
            <a:extLst>
              <a:ext uri="{FF2B5EF4-FFF2-40B4-BE49-F238E27FC236}">
                <a16:creationId xmlns:a16="http://schemas.microsoft.com/office/drawing/2014/main" xmlns="" id="{24F9A552-4EF9-46D1-804C-A61DA6C3E396}"/>
              </a:ext>
            </a:extLst>
          </p:cNvPr>
          <p:cNvGraphicFramePr>
            <a:graphicFrameLocks noGrp="1"/>
          </p:cNvGraphicFramePr>
          <p:nvPr>
            <p:extLst>
              <p:ext uri="{D42A27DB-BD31-4B8C-83A1-F6EECF244321}">
                <p14:modId xmlns:p14="http://schemas.microsoft.com/office/powerpoint/2010/main" val="3259771498"/>
              </p:ext>
            </p:extLst>
          </p:nvPr>
        </p:nvGraphicFramePr>
        <p:xfrm>
          <a:off x="1494264" y="2789693"/>
          <a:ext cx="9421386" cy="3221219"/>
        </p:xfrm>
        <a:graphic>
          <a:graphicData uri="http://schemas.openxmlformats.org/drawingml/2006/table">
            <a:tbl>
              <a:tblPr>
                <a:tableStyleId>{5940675A-B579-460E-94D1-54222C63F5DA}</a:tableStyleId>
              </a:tblPr>
              <a:tblGrid>
                <a:gridCol w="1307992">
                  <a:extLst>
                    <a:ext uri="{9D8B030D-6E8A-4147-A177-3AD203B41FA5}">
                      <a16:colId xmlns:a16="http://schemas.microsoft.com/office/drawing/2014/main" xmlns="" val="2851534110"/>
                    </a:ext>
                  </a:extLst>
                </a:gridCol>
                <a:gridCol w="1749638">
                  <a:extLst>
                    <a:ext uri="{9D8B030D-6E8A-4147-A177-3AD203B41FA5}">
                      <a16:colId xmlns:a16="http://schemas.microsoft.com/office/drawing/2014/main" xmlns="" val="3524358691"/>
                    </a:ext>
                  </a:extLst>
                </a:gridCol>
                <a:gridCol w="1432241">
                  <a:extLst>
                    <a:ext uri="{9D8B030D-6E8A-4147-A177-3AD203B41FA5}">
                      <a16:colId xmlns:a16="http://schemas.microsoft.com/office/drawing/2014/main" xmlns="" val="3542028627"/>
                    </a:ext>
                  </a:extLst>
                </a:gridCol>
                <a:gridCol w="2099790">
                  <a:extLst>
                    <a:ext uri="{9D8B030D-6E8A-4147-A177-3AD203B41FA5}">
                      <a16:colId xmlns:a16="http://schemas.microsoft.com/office/drawing/2014/main" xmlns="" val="2733137779"/>
                    </a:ext>
                  </a:extLst>
                </a:gridCol>
                <a:gridCol w="1558747">
                  <a:extLst>
                    <a:ext uri="{9D8B030D-6E8A-4147-A177-3AD203B41FA5}">
                      <a16:colId xmlns:a16="http://schemas.microsoft.com/office/drawing/2014/main" xmlns="" val="2167744068"/>
                    </a:ext>
                  </a:extLst>
                </a:gridCol>
                <a:gridCol w="1272978">
                  <a:extLst>
                    <a:ext uri="{9D8B030D-6E8A-4147-A177-3AD203B41FA5}">
                      <a16:colId xmlns:a16="http://schemas.microsoft.com/office/drawing/2014/main" xmlns="" val="2876455619"/>
                    </a:ext>
                  </a:extLst>
                </a:gridCol>
              </a:tblGrid>
              <a:tr h="593743">
                <a:tc gridSpan="3">
                  <a:txBody>
                    <a:bodyPr/>
                    <a:lstStyle/>
                    <a:p>
                      <a:pPr indent="127000" algn="ctr">
                        <a:lnSpc>
                          <a:spcPts val="2000"/>
                        </a:lnSpc>
                      </a:pPr>
                      <a:r>
                        <a:rPr lang="zh-CN" sz="1800" kern="100" dirty="0">
                          <a:effectLst/>
                        </a:rPr>
                        <a:t>输入</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hMerge="1">
                  <a:txBody>
                    <a:bodyPr/>
                    <a:lstStyle/>
                    <a:p>
                      <a:endParaRPr lang="zh-CN" altLang="en-US"/>
                    </a:p>
                  </a:txBody>
                  <a:tcPr/>
                </a:tc>
                <a:tc hMerge="1">
                  <a:txBody>
                    <a:bodyPr/>
                    <a:lstStyle/>
                    <a:p>
                      <a:endParaRPr lang="zh-CN" altLang="en-US"/>
                    </a:p>
                  </a:txBody>
                  <a:tcPr/>
                </a:tc>
                <a:tc gridSpan="3">
                  <a:txBody>
                    <a:bodyPr/>
                    <a:lstStyle/>
                    <a:p>
                      <a:pPr indent="127000" algn="ctr">
                        <a:lnSpc>
                          <a:spcPts val="2000"/>
                        </a:lnSpc>
                      </a:pPr>
                      <a:r>
                        <a:rPr lang="zh-CN" sz="1800" kern="100">
                          <a:effectLst/>
                        </a:rPr>
                        <a:t>输出</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xmlns="" val="2496334505"/>
                  </a:ext>
                </a:extLst>
              </a:tr>
              <a:tr h="656869">
                <a:tc>
                  <a:txBody>
                    <a:bodyPr/>
                    <a:lstStyle/>
                    <a:p>
                      <a:pPr indent="127000" algn="ctr">
                        <a:lnSpc>
                          <a:spcPts val="1500"/>
                        </a:lnSpc>
                      </a:pPr>
                      <a:r>
                        <a:rPr lang="zh-CN" sz="1800" kern="100">
                          <a:effectLst/>
                        </a:rPr>
                        <a:t>外部器件</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a:lnSpc>
                          <a:spcPts val="1500"/>
                        </a:lnSpc>
                      </a:pPr>
                      <a:r>
                        <a:rPr lang="zh-CN" sz="1800" kern="100">
                          <a:effectLst/>
                        </a:rPr>
                        <a:t>作用</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a:lnSpc>
                          <a:spcPts val="1500"/>
                        </a:lnSpc>
                      </a:pPr>
                      <a:r>
                        <a:rPr lang="zh-CN" sz="1800" kern="100">
                          <a:effectLst/>
                        </a:rPr>
                        <a:t>输入端子</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a:lnSpc>
                          <a:spcPts val="1500"/>
                        </a:lnSpc>
                      </a:pPr>
                      <a:r>
                        <a:rPr lang="zh-CN" sz="1800" kern="100">
                          <a:effectLst/>
                        </a:rPr>
                        <a:t>外部器件</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a:lnSpc>
                          <a:spcPts val="1500"/>
                        </a:lnSpc>
                      </a:pPr>
                      <a:r>
                        <a:rPr lang="zh-CN" sz="1800" kern="100">
                          <a:effectLst/>
                        </a:rPr>
                        <a:t>作用</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a:lnSpc>
                          <a:spcPts val="1500"/>
                        </a:lnSpc>
                      </a:pPr>
                      <a:r>
                        <a:rPr lang="zh-CN" sz="1800" kern="100">
                          <a:effectLst/>
                        </a:rPr>
                        <a:t>输出端子</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extLst>
                  <a:ext uri="{0D108BD9-81ED-4DB2-BD59-A6C34878D82A}">
                    <a16:rowId xmlns:a16="http://schemas.microsoft.com/office/drawing/2014/main" xmlns="" val="1612353092"/>
                  </a:ext>
                </a:extLst>
              </a:tr>
              <a:tr h="656869">
                <a:tc>
                  <a:txBody>
                    <a:bodyPr/>
                    <a:lstStyle/>
                    <a:p>
                      <a:pPr indent="127000" algn="ctr">
                        <a:lnSpc>
                          <a:spcPts val="1500"/>
                        </a:lnSpc>
                      </a:pPr>
                      <a:r>
                        <a:rPr lang="zh-CN" sz="1800" kern="100">
                          <a:effectLst/>
                        </a:rPr>
                        <a:t>按钮</a:t>
                      </a:r>
                      <a:r>
                        <a:rPr lang="en-US" sz="1800" kern="100">
                          <a:effectLst/>
                        </a:rPr>
                        <a:t>SB0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a:lnSpc>
                          <a:spcPts val="1500"/>
                        </a:lnSpc>
                      </a:pPr>
                      <a:r>
                        <a:rPr lang="zh-CN" sz="1800" kern="100">
                          <a:effectLst/>
                        </a:rPr>
                        <a:t>停止控制</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a:lnSpc>
                          <a:spcPts val="1500"/>
                        </a:lnSpc>
                      </a:pPr>
                      <a:r>
                        <a:rPr lang="en-US" sz="1800" kern="100" dirty="0">
                          <a:effectLst/>
                        </a:rPr>
                        <a:t>X000</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a:lnSpc>
                          <a:spcPts val="1500"/>
                        </a:lnSpc>
                      </a:pPr>
                      <a:r>
                        <a:rPr lang="zh-CN" sz="1800" kern="100" dirty="0">
                          <a:effectLst/>
                        </a:rPr>
                        <a:t>变频器</a:t>
                      </a:r>
                      <a:r>
                        <a:rPr lang="en-US" sz="1800" kern="100" dirty="0">
                          <a:effectLst/>
                        </a:rPr>
                        <a:t>STF</a:t>
                      </a:r>
                      <a:r>
                        <a:rPr lang="zh-CN" sz="1800" kern="100" dirty="0">
                          <a:effectLst/>
                        </a:rPr>
                        <a:t>端子</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a:lnSpc>
                          <a:spcPts val="1500"/>
                        </a:lnSpc>
                      </a:pPr>
                      <a:r>
                        <a:rPr lang="en-US" sz="1800" kern="100">
                          <a:effectLst/>
                        </a:rPr>
                        <a:t>M</a:t>
                      </a:r>
                      <a:r>
                        <a:rPr lang="zh-CN" sz="1800" kern="100">
                          <a:effectLst/>
                        </a:rPr>
                        <a:t>正转控制</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6365" algn="l">
                        <a:lnSpc>
                          <a:spcPts val="1500"/>
                        </a:lnSpc>
                      </a:pPr>
                      <a:r>
                        <a:rPr lang="en-US" sz="1800" kern="100">
                          <a:effectLst/>
                        </a:rPr>
                        <a:t>Y000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extLst>
                  <a:ext uri="{0D108BD9-81ED-4DB2-BD59-A6C34878D82A}">
                    <a16:rowId xmlns:a16="http://schemas.microsoft.com/office/drawing/2014/main" xmlns="" val="2174182654"/>
                  </a:ext>
                </a:extLst>
              </a:tr>
              <a:tr h="656869">
                <a:tc>
                  <a:txBody>
                    <a:bodyPr/>
                    <a:lstStyle/>
                    <a:p>
                      <a:pPr indent="127000" algn="ctr">
                        <a:lnSpc>
                          <a:spcPts val="1500"/>
                        </a:lnSpc>
                      </a:pPr>
                      <a:r>
                        <a:rPr lang="zh-CN" sz="1800" kern="100">
                          <a:effectLst/>
                        </a:rPr>
                        <a:t>按钮</a:t>
                      </a:r>
                      <a:r>
                        <a:rPr lang="en-US" sz="1800" kern="100">
                          <a:effectLst/>
                        </a:rPr>
                        <a:t>SB1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a:lnSpc>
                          <a:spcPts val="1500"/>
                        </a:lnSpc>
                      </a:pPr>
                      <a:r>
                        <a:rPr lang="zh-CN" sz="1800" kern="100">
                          <a:effectLst/>
                        </a:rPr>
                        <a:t>正转启动控制</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a:lnSpc>
                          <a:spcPts val="1500"/>
                        </a:lnSpc>
                      </a:pPr>
                      <a:r>
                        <a:rPr lang="en-US" sz="1800" kern="100">
                          <a:effectLst/>
                        </a:rPr>
                        <a:t>X001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a:lnSpc>
                          <a:spcPts val="1500"/>
                        </a:lnSpc>
                      </a:pPr>
                      <a:r>
                        <a:rPr lang="zh-CN" sz="1800" kern="100">
                          <a:effectLst/>
                        </a:rPr>
                        <a:t>变频器</a:t>
                      </a:r>
                      <a:r>
                        <a:rPr lang="en-US" sz="1800" kern="100">
                          <a:effectLst/>
                        </a:rPr>
                        <a:t>STR</a:t>
                      </a:r>
                      <a:r>
                        <a:rPr lang="zh-CN" sz="1800" kern="100">
                          <a:effectLst/>
                        </a:rPr>
                        <a:t>端子</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a:lnSpc>
                          <a:spcPts val="1500"/>
                        </a:lnSpc>
                      </a:pPr>
                      <a:r>
                        <a:rPr lang="en-US" sz="1800" kern="100" dirty="0">
                          <a:effectLst/>
                        </a:rPr>
                        <a:t>M</a:t>
                      </a:r>
                      <a:r>
                        <a:rPr lang="zh-CN" sz="1800" kern="100" dirty="0">
                          <a:effectLst/>
                        </a:rPr>
                        <a:t>反转控制</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6365" algn="l">
                        <a:lnSpc>
                          <a:spcPts val="1500"/>
                        </a:lnSpc>
                      </a:pPr>
                      <a:r>
                        <a:rPr lang="en-US" sz="1800" kern="100" dirty="0">
                          <a:effectLst/>
                        </a:rPr>
                        <a:t>Y001</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anchor="ctr"/>
                </a:tc>
                <a:extLst>
                  <a:ext uri="{0D108BD9-81ED-4DB2-BD59-A6C34878D82A}">
                    <a16:rowId xmlns:a16="http://schemas.microsoft.com/office/drawing/2014/main" xmlns="" val="2832153626"/>
                  </a:ext>
                </a:extLst>
              </a:tr>
              <a:tr h="656869">
                <a:tc>
                  <a:txBody>
                    <a:bodyPr/>
                    <a:lstStyle/>
                    <a:p>
                      <a:pPr indent="127000" algn="ctr">
                        <a:lnSpc>
                          <a:spcPts val="1500"/>
                        </a:lnSpc>
                      </a:pPr>
                      <a:r>
                        <a:rPr lang="zh-CN" sz="1800" kern="100">
                          <a:effectLst/>
                        </a:rPr>
                        <a:t>按钮</a:t>
                      </a:r>
                      <a:r>
                        <a:rPr lang="en-US" sz="1800" kern="100">
                          <a:effectLst/>
                        </a:rPr>
                        <a:t>SB2</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a:lnSpc>
                          <a:spcPts val="1500"/>
                        </a:lnSpc>
                      </a:pPr>
                      <a:r>
                        <a:rPr lang="zh-CN" sz="1800" kern="100">
                          <a:effectLst/>
                        </a:rPr>
                        <a:t>反转启动控制</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a:lnSpc>
                          <a:spcPts val="1500"/>
                        </a:lnSpc>
                      </a:pPr>
                      <a:r>
                        <a:rPr lang="en-US" sz="1800" kern="100">
                          <a:effectLst/>
                        </a:rPr>
                        <a:t>X002</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endParaRPr lang="zh-CN" sz="1800" kern="100">
                        <a:effectLst/>
                        <a:latin typeface="Calibri" panose="020F0502020204030204" pitchFamily="34" charset="0"/>
                        <a:cs typeface="Times New Roman" panose="02020603050405020304" pitchFamily="18" charset="0"/>
                      </a:endParaRPr>
                    </a:p>
                  </a:txBody>
                  <a:tcPr anchor="ctr"/>
                </a:tc>
                <a:tc>
                  <a:txBody>
                    <a:bodyPr/>
                    <a:lstStyle/>
                    <a:p>
                      <a:endParaRPr lang="zh-CN" sz="1800" kern="100">
                        <a:effectLst/>
                        <a:latin typeface="Calibri" panose="020F0502020204030204" pitchFamily="34" charset="0"/>
                        <a:cs typeface="Times New Roman" panose="02020603050405020304" pitchFamily="18" charset="0"/>
                      </a:endParaRPr>
                    </a:p>
                  </a:txBody>
                  <a:tcPr anchor="ctr"/>
                </a:tc>
                <a:tc>
                  <a:txBody>
                    <a:bodyPr/>
                    <a:lstStyle/>
                    <a:p>
                      <a:endParaRPr lang="zh-CN" sz="1800" kern="100" dirty="0">
                        <a:effectLst/>
                        <a:latin typeface="Calibri" panose="020F0502020204030204" pitchFamily="34" charset="0"/>
                        <a:cs typeface="Times New Roman" panose="02020603050405020304" pitchFamily="18" charset="0"/>
                      </a:endParaRPr>
                    </a:p>
                  </a:txBody>
                  <a:tcPr anchor="ctr"/>
                </a:tc>
                <a:extLst>
                  <a:ext uri="{0D108BD9-81ED-4DB2-BD59-A6C34878D82A}">
                    <a16:rowId xmlns:a16="http://schemas.microsoft.com/office/drawing/2014/main" xmlns="" val="1173681294"/>
                  </a:ext>
                </a:extLst>
              </a:tr>
            </a:tbl>
          </a:graphicData>
        </a:graphic>
      </p:graphicFrame>
      <p:sp>
        <p:nvSpPr>
          <p:cNvPr id="13" name="Rectangle 1">
            <a:extLst>
              <a:ext uri="{FF2B5EF4-FFF2-40B4-BE49-F238E27FC236}">
                <a16:creationId xmlns:a16="http://schemas.microsoft.com/office/drawing/2014/main" xmlns="" id="{F6E8FF33-E649-4A43-9299-6DDAE63EA7C1}"/>
              </a:ext>
            </a:extLst>
          </p:cNvPr>
          <p:cNvSpPr>
            <a:spLocks noChangeArrowheads="1"/>
          </p:cNvSpPr>
          <p:nvPr/>
        </p:nvSpPr>
        <p:spPr bwMode="auto">
          <a:xfrm>
            <a:off x="3446463" y="2925763"/>
            <a:ext cx="6436677" cy="348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2" name="矩形 1"/>
          <p:cNvSpPr/>
          <p:nvPr/>
        </p:nvSpPr>
        <p:spPr>
          <a:xfrm>
            <a:off x="1023664" y="795120"/>
            <a:ext cx="3905236" cy="348813"/>
          </a:xfrm>
          <a:prstGeom prst="rect">
            <a:avLst/>
          </a:prstGeom>
        </p:spPr>
        <p:txBody>
          <a:bodyPr wrap="none">
            <a:spAutoFit/>
          </a:bodyPr>
          <a:lstStyle/>
          <a:p>
            <a:pPr>
              <a:lnSpc>
                <a:spcPts val="2000"/>
              </a:lnSpc>
              <a:spcBef>
                <a:spcPts val="120"/>
              </a:spcBef>
              <a:spcAft>
                <a:spcPts val="120"/>
              </a:spcAft>
            </a:pPr>
            <a:r>
              <a:rPr lang="en-US" altLang="zh-CN" b="1" kern="100" dirty="0">
                <a:latin typeface="楷体" panose="02010609060101010101" pitchFamily="49" charset="-122"/>
                <a:ea typeface="楷体" panose="02010609060101010101" pitchFamily="49" charset="-122"/>
                <a:cs typeface="Times New Roman" panose="02020603050405020304" pitchFamily="18" charset="0"/>
              </a:rPr>
              <a:t>2.</a:t>
            </a:r>
            <a:r>
              <a:rPr lang="zh-CN" altLang="zh-CN" b="1" kern="100" dirty="0">
                <a:latin typeface="楷体" panose="02010609060101010101" pitchFamily="49" charset="-122"/>
                <a:ea typeface="楷体" panose="02010609060101010101" pitchFamily="49" charset="-122"/>
                <a:cs typeface="Times New Roman" panose="02020603050405020304" pitchFamily="18" charset="0"/>
              </a:rPr>
              <a:t>可编程控制器和交流变频器的运用</a:t>
            </a:r>
          </a:p>
        </p:txBody>
      </p:sp>
      <p:sp>
        <p:nvSpPr>
          <p:cNvPr id="15" name="矩形 14"/>
          <p:cNvSpPr/>
          <p:nvPr/>
        </p:nvSpPr>
        <p:spPr>
          <a:xfrm>
            <a:off x="3615393" y="2173605"/>
            <a:ext cx="4955203" cy="348813"/>
          </a:xfrm>
          <a:prstGeom prst="rect">
            <a:avLst/>
          </a:prstGeom>
        </p:spPr>
        <p:txBody>
          <a:bodyPr wrap="none">
            <a:spAutoFit/>
          </a:bodyPr>
          <a:lstStyle/>
          <a:p>
            <a:pPr indent="266700" algn="ctr">
              <a:lnSpc>
                <a:spcPts val="2000"/>
              </a:lnSpc>
              <a:spcBef>
                <a:spcPts val="240"/>
              </a:spcBef>
              <a:spcAft>
                <a:spcPts val="240"/>
              </a:spcAft>
            </a:pPr>
            <a:r>
              <a:rPr lang="zh-CN" altLang="zh-CN" dirty="0">
                <a:latin typeface="宋体" panose="02010600030101010101" pitchFamily="2" charset="-122"/>
                <a:ea typeface="宋体" panose="02010600030101010101" pitchFamily="2" charset="-122"/>
                <a:cs typeface="Times New Roman" panose="02020603050405020304" pitchFamily="18" charset="0"/>
              </a:rPr>
              <a:t>表</a:t>
            </a:r>
            <a:r>
              <a:rPr lang="en-US" altLang="zh-CN" dirty="0">
                <a:latin typeface="宋体" panose="02010600030101010101" pitchFamily="2" charset="-122"/>
                <a:ea typeface="宋体" panose="02010600030101010101" pitchFamily="2" charset="-122"/>
                <a:cs typeface="Times New Roman" panose="02020603050405020304" pitchFamily="18" charset="0"/>
              </a:rPr>
              <a:t>5-1-10 </a:t>
            </a:r>
            <a:r>
              <a:rPr lang="zh-CN" altLang="zh-CN" dirty="0">
                <a:latin typeface="宋体" panose="02010600030101010101" pitchFamily="2" charset="-122"/>
                <a:ea typeface="宋体" panose="02010600030101010101" pitchFamily="2" charset="-122"/>
                <a:cs typeface="Times New Roman" panose="02020603050405020304" pitchFamily="18" charset="0"/>
              </a:rPr>
              <a:t>正反转的控制下</a:t>
            </a:r>
            <a:r>
              <a:rPr lang="en-US" altLang="zh-CN" dirty="0">
                <a:latin typeface="宋体" panose="02010600030101010101" pitchFamily="2" charset="-122"/>
                <a:ea typeface="宋体" panose="02010600030101010101" pitchFamily="2" charset="-122"/>
                <a:cs typeface="Times New Roman" panose="02020603050405020304" pitchFamily="18" charset="0"/>
              </a:rPr>
              <a:t>PLC</a:t>
            </a:r>
            <a:r>
              <a:rPr lang="zh-CN" altLang="zh-CN" dirty="0">
                <a:latin typeface="宋体" panose="02010600030101010101" pitchFamily="2" charset="-122"/>
                <a:ea typeface="宋体" panose="02010600030101010101" pitchFamily="2" charset="-122"/>
                <a:cs typeface="Times New Roman" panose="02020603050405020304" pitchFamily="18" charset="0"/>
              </a:rPr>
              <a:t>的</a:t>
            </a:r>
            <a:r>
              <a:rPr lang="en-US" altLang="zh-CN" dirty="0">
                <a:latin typeface="宋体" panose="02010600030101010101" pitchFamily="2" charset="-122"/>
                <a:ea typeface="宋体" panose="02010600030101010101" pitchFamily="2" charset="-122"/>
                <a:cs typeface="Times New Roman" panose="02020603050405020304" pitchFamily="18" charset="0"/>
              </a:rPr>
              <a:t>I/O</a:t>
            </a:r>
            <a:r>
              <a:rPr lang="zh-CN" altLang="zh-CN" dirty="0">
                <a:latin typeface="宋体" panose="02010600030101010101" pitchFamily="2" charset="-122"/>
                <a:ea typeface="宋体" panose="02010600030101010101" pitchFamily="2" charset="-122"/>
                <a:cs typeface="Times New Roman" panose="02020603050405020304" pitchFamily="18" charset="0"/>
              </a:rPr>
              <a:t>地址分配</a:t>
            </a:r>
            <a:endParaRPr lang="zh-CN" altLang="zh-CN" dirty="0">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26443238"/>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4" name="单圆角矩形 13"/>
          <p:cNvSpPr/>
          <p:nvPr/>
        </p:nvSpPr>
        <p:spPr>
          <a:xfrm>
            <a:off x="1361434" y="887664"/>
            <a:ext cx="2382383" cy="369332"/>
          </a:xfrm>
          <a:prstGeom prst="round1Rect">
            <a:avLst/>
          </a:prstGeom>
        </p:spPr>
        <p:txBody>
          <a:bodyPr wrap="none">
            <a:spAutoFit/>
          </a:bodyPr>
          <a:lstStyle/>
          <a:p>
            <a:r>
              <a:rPr lang="en-US" altLang="zh-CN" b="1" dirty="0">
                <a:solidFill>
                  <a:schemeClr val="accent2">
                    <a:lumMod val="75000"/>
                  </a:schemeClr>
                </a:solidFill>
                <a:latin typeface="微软雅黑" pitchFamily="34" charset="-122"/>
                <a:ea typeface="微软雅黑" pitchFamily="34" charset="-122"/>
              </a:rPr>
              <a:t>2.1</a:t>
            </a:r>
            <a:r>
              <a:rPr lang="zh-CN" altLang="zh-CN" b="1" dirty="0">
                <a:solidFill>
                  <a:schemeClr val="accent2">
                    <a:lumMod val="75000"/>
                  </a:schemeClr>
                </a:solidFill>
                <a:latin typeface="微软雅黑" pitchFamily="34" charset="-122"/>
                <a:ea typeface="微软雅黑" pitchFamily="34" charset="-122"/>
              </a:rPr>
              <a:t>自动控制基本概念</a:t>
            </a:r>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24" name="文本框 23">
            <a:extLst>
              <a:ext uri="{FF2B5EF4-FFF2-40B4-BE49-F238E27FC236}">
                <a16:creationId xmlns:a16="http://schemas.microsoft.com/office/drawing/2014/main" xmlns="" id="{46AFACC9-D3AE-47A0-8653-4A8C13F9243E}"/>
              </a:ext>
            </a:extLst>
          </p:cNvPr>
          <p:cNvSpPr txBox="1"/>
          <p:nvPr/>
        </p:nvSpPr>
        <p:spPr>
          <a:xfrm>
            <a:off x="1028376" y="1256996"/>
            <a:ext cx="8653506" cy="3795911"/>
          </a:xfrm>
          <a:prstGeom prst="rect">
            <a:avLst/>
          </a:prstGeom>
          <a:noFill/>
        </p:spPr>
        <p:txBody>
          <a:bodyPr wrap="square">
            <a:spAutoFit/>
          </a:bodyPr>
          <a:lstStyle/>
          <a:p>
            <a:pPr indent="266700" algn="just">
              <a:lnSpc>
                <a:spcPct val="200000"/>
              </a:lnSpc>
              <a:spcBef>
                <a:spcPts val="600"/>
              </a:spcBef>
              <a:spcAft>
                <a:spcPts val="600"/>
              </a:spcAft>
            </a:pPr>
            <a:r>
              <a:rPr lang="zh-CN" altLang="zh-CN" kern="100" dirty="0">
                <a:effectLst/>
                <a:latin typeface="+mn-ea"/>
                <a:cs typeface="Times New Roman" panose="02020603050405020304" pitchFamily="18" charset="0"/>
              </a:rPr>
              <a:t>（</a:t>
            </a:r>
            <a:r>
              <a:rPr lang="en-US" altLang="zh-CN" kern="100" dirty="0">
                <a:effectLst/>
                <a:latin typeface="+mn-ea"/>
                <a:cs typeface="Times New Roman" panose="02020603050405020304" pitchFamily="18" charset="0"/>
              </a:rPr>
              <a:t>1</a:t>
            </a:r>
            <a:r>
              <a:rPr lang="zh-CN" altLang="zh-CN" kern="100" dirty="0">
                <a:effectLst/>
                <a:latin typeface="+mn-ea"/>
                <a:cs typeface="Times New Roman" panose="02020603050405020304" pitchFamily="18" charset="0"/>
              </a:rPr>
              <a:t>）系统主要指工程领域中由机电光磁等信号控制的物理装置。</a:t>
            </a:r>
          </a:p>
          <a:p>
            <a:pPr indent="266700" algn="just">
              <a:lnSpc>
                <a:spcPct val="200000"/>
              </a:lnSpc>
              <a:spcBef>
                <a:spcPts val="600"/>
              </a:spcBef>
              <a:spcAft>
                <a:spcPts val="600"/>
              </a:spcAft>
            </a:pPr>
            <a:r>
              <a:rPr lang="zh-CN" altLang="zh-CN" kern="100" dirty="0">
                <a:effectLst/>
                <a:latin typeface="+mn-ea"/>
                <a:cs typeface="Times New Roman" panose="02020603050405020304" pitchFamily="18" charset="0"/>
              </a:rPr>
              <a:t>（</a:t>
            </a:r>
            <a:r>
              <a:rPr lang="en-US" altLang="zh-CN" kern="100" dirty="0">
                <a:effectLst/>
                <a:latin typeface="+mn-ea"/>
                <a:cs typeface="Times New Roman" panose="02020603050405020304" pitchFamily="18" charset="0"/>
              </a:rPr>
              <a:t>2</a:t>
            </a:r>
            <a:r>
              <a:rPr lang="zh-CN" altLang="zh-CN" kern="100" dirty="0">
                <a:effectLst/>
                <a:latin typeface="+mn-ea"/>
                <a:cs typeface="Times New Roman" panose="02020603050405020304" pitchFamily="18" charset="0"/>
              </a:rPr>
              <a:t>）自动控制指在没有人直接参与的情况下，利用外加的设备或装置，使机器、设备或生产过程的某个工作状态或参数自动地按照预定的规律运行。</a:t>
            </a:r>
          </a:p>
          <a:p>
            <a:pPr indent="266700" algn="just">
              <a:lnSpc>
                <a:spcPct val="200000"/>
              </a:lnSpc>
              <a:spcBef>
                <a:spcPts val="600"/>
              </a:spcBef>
              <a:spcAft>
                <a:spcPts val="600"/>
              </a:spcAft>
            </a:pPr>
            <a:r>
              <a:rPr lang="zh-CN" altLang="zh-CN" kern="100" dirty="0">
                <a:effectLst/>
                <a:latin typeface="+mn-ea"/>
                <a:cs typeface="Times New Roman" panose="02020603050405020304" pitchFamily="18" charset="0"/>
              </a:rPr>
              <a:t>（</a:t>
            </a:r>
            <a:r>
              <a:rPr lang="en-US" altLang="zh-CN" kern="100" dirty="0">
                <a:effectLst/>
                <a:latin typeface="+mn-ea"/>
                <a:cs typeface="Times New Roman" panose="02020603050405020304" pitchFamily="18" charset="0"/>
              </a:rPr>
              <a:t>3</a:t>
            </a:r>
            <a:r>
              <a:rPr lang="zh-CN" altLang="zh-CN" kern="100" dirty="0">
                <a:effectLst/>
                <a:latin typeface="+mn-ea"/>
                <a:cs typeface="Times New Roman" panose="02020603050405020304" pitchFamily="18" charset="0"/>
              </a:rPr>
              <a:t>）自动控制系统具有自动控制的设备或装置。</a:t>
            </a:r>
          </a:p>
          <a:p>
            <a:pPr indent="266700" algn="just">
              <a:lnSpc>
                <a:spcPct val="200000"/>
              </a:lnSpc>
              <a:spcBef>
                <a:spcPts val="600"/>
              </a:spcBef>
              <a:spcAft>
                <a:spcPts val="600"/>
              </a:spcAft>
            </a:pPr>
            <a:r>
              <a:rPr lang="zh-CN" altLang="zh-CN" kern="100" dirty="0">
                <a:effectLst/>
                <a:latin typeface="+mn-ea"/>
                <a:cs typeface="Times New Roman" panose="02020603050405020304" pitchFamily="18" charset="0"/>
              </a:rPr>
              <a:t>（</a:t>
            </a:r>
            <a:r>
              <a:rPr lang="en-US" altLang="zh-CN" kern="100" dirty="0">
                <a:effectLst/>
                <a:latin typeface="+mn-ea"/>
                <a:cs typeface="Times New Roman" panose="02020603050405020304" pitchFamily="18" charset="0"/>
              </a:rPr>
              <a:t>4</a:t>
            </a:r>
            <a:r>
              <a:rPr lang="zh-CN" altLang="zh-CN" kern="100" dirty="0">
                <a:effectLst/>
                <a:latin typeface="+mn-ea"/>
                <a:cs typeface="Times New Roman" panose="02020603050405020304" pitchFamily="18" charset="0"/>
              </a:rPr>
              <a:t>）自动控制的任务是使受控制的对象保持在给定值范围内。电子装置是自动控制的核心。</a:t>
            </a:r>
          </a:p>
        </p:txBody>
      </p:sp>
      <p:sp>
        <p:nvSpPr>
          <p:cNvPr id="13" name="TextBox 8"/>
          <p:cNvSpPr txBox="1"/>
          <p:nvPr/>
        </p:nvSpPr>
        <p:spPr>
          <a:xfrm>
            <a:off x="915375" y="186109"/>
            <a:ext cx="4386241" cy="338554"/>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1 </a:t>
            </a:r>
            <a:r>
              <a:rPr lang="zh-CN" altLang="zh-CN" sz="1600" b="1" dirty="0" smtClean="0">
                <a:solidFill>
                  <a:schemeClr val="bg1"/>
                </a:solidFill>
                <a:latin typeface="微软雅黑" pitchFamily="34" charset="-122"/>
                <a:ea typeface="微软雅黑" pitchFamily="34" charset="-122"/>
              </a:rPr>
              <a:t>交</a:t>
            </a:r>
            <a:r>
              <a:rPr lang="zh-CN" altLang="zh-CN" sz="1600" b="1" dirty="0">
                <a:solidFill>
                  <a:schemeClr val="bg1"/>
                </a:solidFill>
                <a:latin typeface="微软雅黑" pitchFamily="34" charset="-122"/>
                <a:ea typeface="微软雅黑" pitchFamily="34" charset="-122"/>
              </a:rPr>
              <a:t>直流传动</a:t>
            </a:r>
            <a:r>
              <a:rPr lang="zh-CN" altLang="zh-CN" sz="1600" b="1" dirty="0" smtClean="0">
                <a:solidFill>
                  <a:schemeClr val="bg1"/>
                </a:solidFill>
                <a:latin typeface="微软雅黑" pitchFamily="34" charset="-122"/>
                <a:ea typeface="微软雅黑" pitchFamily="34" charset="-122"/>
              </a:rPr>
              <a:t>系统安装</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137184290"/>
      </p:ext>
    </p:extLst>
  </p:cSld>
  <p:clrMapOvr>
    <a:masterClrMapping/>
  </p:clrMapOvr>
  <p:transition>
    <p:fade/>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srgbClr val="ED7D31">
                    <a:lumMod val="75000"/>
                  </a:srgbClr>
                </a:solidFill>
                <a:effectLst/>
                <a:uLnTx/>
                <a:uFillTx/>
                <a:latin typeface="微软雅黑" pitchFamily="34" charset="-122"/>
                <a:ea typeface="微软雅黑" pitchFamily="34" charset="-122"/>
                <a:cs typeface="+mn-cs"/>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自主学习</a:t>
            </a:r>
          </a:p>
        </p:txBody>
      </p:sp>
      <p:sp>
        <p:nvSpPr>
          <p:cNvPr id="17" name="文本框 16"/>
          <p:cNvSpPr txBox="1"/>
          <p:nvPr/>
        </p:nvSpPr>
        <p:spPr>
          <a:xfrm>
            <a:off x="1247140" y="1554480"/>
            <a:ext cx="1428115"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微软雅黑" charset="0"/>
                <a:ea typeface="微软雅黑" charset="0"/>
                <a:cs typeface="微软雅黑" charset="0"/>
              </a:rPr>
              <a:t>1.编码器</a:t>
            </a:r>
          </a:p>
        </p:txBody>
      </p:sp>
      <p:sp>
        <p:nvSpPr>
          <p:cNvPr id="19" name="文本框 18">
            <a:extLst>
              <a:ext uri="{FF2B5EF4-FFF2-40B4-BE49-F238E27FC236}">
                <a16:creationId xmlns:a16="http://schemas.microsoft.com/office/drawing/2014/main" xmlns="" id="{FFD6E78D-476D-4CB6-BB9D-57BDB852FA20}"/>
              </a:ext>
            </a:extLst>
          </p:cNvPr>
          <p:cNvSpPr txBox="1"/>
          <p:nvPr/>
        </p:nvSpPr>
        <p:spPr>
          <a:xfrm>
            <a:off x="714115" y="1309329"/>
            <a:ext cx="11050904" cy="348813"/>
          </a:xfrm>
          <a:prstGeom prst="rect">
            <a:avLst/>
          </a:prstGeom>
          <a:noFill/>
        </p:spPr>
        <p:txBody>
          <a:bodyPr wrap="square">
            <a:spAutoFit/>
          </a:bodyPr>
          <a:lstStyle/>
          <a:p>
            <a:pPr indent="266700" algn="l">
              <a:lnSpc>
                <a:spcPts val="2000"/>
              </a:lnSpc>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PLC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I/O</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地址分配，如表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5-1-11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r>
              <a:rPr lang="zh-CN"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2" name="文本框 11">
            <a:extLst>
              <a:ext uri="{FF2B5EF4-FFF2-40B4-BE49-F238E27FC236}">
                <a16:creationId xmlns:a16="http://schemas.microsoft.com/office/drawing/2014/main" xmlns="" id="{16D82804-38D2-4EFC-A9FD-2518D3AF73CB}"/>
              </a:ext>
            </a:extLst>
          </p:cNvPr>
          <p:cNvSpPr txBox="1"/>
          <p:nvPr/>
        </p:nvSpPr>
        <p:spPr>
          <a:xfrm>
            <a:off x="3396198" y="1780961"/>
            <a:ext cx="5698273" cy="348813"/>
          </a:xfrm>
          <a:prstGeom prst="rect">
            <a:avLst/>
          </a:prstGeom>
          <a:noFill/>
        </p:spPr>
        <p:txBody>
          <a:bodyPr wrap="square" rtlCol="0">
            <a:spAutoFit/>
          </a:bodyPr>
          <a:lstStyle/>
          <a:p>
            <a:pPr indent="266700" algn="ctr">
              <a:lnSpc>
                <a:spcPts val="2000"/>
              </a:lnSpc>
              <a:spcBef>
                <a:spcPts val="240"/>
              </a:spcBef>
              <a:spcAft>
                <a:spcPts val="240"/>
              </a:spcAft>
            </a:pPr>
            <a:r>
              <a:rPr lang="zh-CN" altLang="zh-CN" sz="1800" dirty="0">
                <a:effectLst/>
                <a:latin typeface="楷体" panose="02010609060101010101" pitchFamily="49" charset="-122"/>
                <a:ea typeface="楷体" panose="02010609060101010101" pitchFamily="49" charset="-122"/>
                <a:cs typeface="Times New Roman" panose="02020603050405020304" pitchFamily="18" charset="0"/>
              </a:rPr>
              <a:t>表</a:t>
            </a:r>
            <a:r>
              <a:rPr lang="en-US" altLang="zh-CN" sz="1800" dirty="0">
                <a:effectLst/>
                <a:latin typeface="楷体" panose="02010609060101010101" pitchFamily="49" charset="-122"/>
                <a:ea typeface="楷体" panose="02010609060101010101" pitchFamily="49" charset="-122"/>
                <a:cs typeface="Times New Roman" panose="02020603050405020304" pitchFamily="18" charset="0"/>
              </a:rPr>
              <a:t>5-1-11 </a:t>
            </a:r>
            <a:r>
              <a:rPr lang="zh-CN" altLang="zh-CN" sz="1800" dirty="0">
                <a:effectLst/>
                <a:latin typeface="楷体" panose="02010609060101010101" pitchFamily="49" charset="-122"/>
                <a:ea typeface="楷体" panose="02010609060101010101" pitchFamily="49" charset="-122"/>
                <a:cs typeface="Times New Roman" panose="02020603050405020304" pitchFamily="18" charset="0"/>
              </a:rPr>
              <a:t>电动机多段速的控制的</a:t>
            </a:r>
            <a:r>
              <a:rPr lang="en-US" altLang="zh-CN" sz="1800" dirty="0">
                <a:effectLst/>
                <a:latin typeface="楷体" panose="02010609060101010101" pitchFamily="49" charset="-122"/>
                <a:ea typeface="楷体" panose="02010609060101010101" pitchFamily="49" charset="-122"/>
                <a:cs typeface="Times New Roman" panose="02020603050405020304" pitchFamily="18" charset="0"/>
              </a:rPr>
              <a:t>PLC</a:t>
            </a:r>
            <a:r>
              <a:rPr lang="zh-CN" altLang="zh-CN" sz="1800" dirty="0">
                <a:effectLst/>
                <a:latin typeface="楷体" panose="02010609060101010101" pitchFamily="49" charset="-122"/>
                <a:ea typeface="楷体" panose="02010609060101010101" pitchFamily="49" charset="-122"/>
                <a:cs typeface="Times New Roman" panose="02020603050405020304" pitchFamily="18" charset="0"/>
              </a:rPr>
              <a:t>的</a:t>
            </a:r>
            <a:r>
              <a:rPr lang="en-US" altLang="zh-CN" sz="1800" dirty="0">
                <a:effectLst/>
                <a:latin typeface="楷体" panose="02010609060101010101" pitchFamily="49" charset="-122"/>
                <a:ea typeface="楷体" panose="02010609060101010101" pitchFamily="49" charset="-122"/>
                <a:cs typeface="Times New Roman" panose="02020603050405020304" pitchFamily="18" charset="0"/>
              </a:rPr>
              <a:t>I/O</a:t>
            </a:r>
            <a:r>
              <a:rPr lang="zh-CN" altLang="zh-CN" sz="1800" dirty="0">
                <a:effectLst/>
                <a:latin typeface="楷体" panose="02010609060101010101" pitchFamily="49" charset="-122"/>
                <a:ea typeface="楷体" panose="02010609060101010101" pitchFamily="49" charset="-122"/>
                <a:cs typeface="Times New Roman" panose="02020603050405020304" pitchFamily="18" charset="0"/>
              </a:rPr>
              <a:t>地址分配</a:t>
            </a:r>
          </a:p>
        </p:txBody>
      </p:sp>
      <p:graphicFrame>
        <p:nvGraphicFramePr>
          <p:cNvPr id="13" name="表格 12">
            <a:extLst>
              <a:ext uri="{FF2B5EF4-FFF2-40B4-BE49-F238E27FC236}">
                <a16:creationId xmlns:a16="http://schemas.microsoft.com/office/drawing/2014/main" xmlns="" id="{3598818A-3357-4D82-9E02-726E0880A00F}"/>
              </a:ext>
            </a:extLst>
          </p:cNvPr>
          <p:cNvGraphicFramePr>
            <a:graphicFrameLocks noGrp="1"/>
          </p:cNvGraphicFramePr>
          <p:nvPr>
            <p:extLst>
              <p:ext uri="{D42A27DB-BD31-4B8C-83A1-F6EECF244321}">
                <p14:modId xmlns:p14="http://schemas.microsoft.com/office/powerpoint/2010/main" val="4276780190"/>
              </p:ext>
            </p:extLst>
          </p:nvPr>
        </p:nvGraphicFramePr>
        <p:xfrm>
          <a:off x="1448266" y="2252594"/>
          <a:ext cx="9467385" cy="3188651"/>
        </p:xfrm>
        <a:graphic>
          <a:graphicData uri="http://schemas.openxmlformats.org/drawingml/2006/table">
            <a:tbl>
              <a:tblPr>
                <a:tableStyleId>{5940675A-B579-460E-94D1-54222C63F5DA}</a:tableStyleId>
              </a:tblPr>
              <a:tblGrid>
                <a:gridCol w="1833011">
                  <a:extLst>
                    <a:ext uri="{9D8B030D-6E8A-4147-A177-3AD203B41FA5}">
                      <a16:colId xmlns:a16="http://schemas.microsoft.com/office/drawing/2014/main" xmlns="" val="1548939468"/>
                    </a:ext>
                  </a:extLst>
                </a:gridCol>
                <a:gridCol w="1833011">
                  <a:extLst>
                    <a:ext uri="{9D8B030D-6E8A-4147-A177-3AD203B41FA5}">
                      <a16:colId xmlns:a16="http://schemas.microsoft.com/office/drawing/2014/main" xmlns="" val="3848492762"/>
                    </a:ext>
                  </a:extLst>
                </a:gridCol>
                <a:gridCol w="2135341">
                  <a:extLst>
                    <a:ext uri="{9D8B030D-6E8A-4147-A177-3AD203B41FA5}">
                      <a16:colId xmlns:a16="http://schemas.microsoft.com/office/drawing/2014/main" xmlns="" val="4222143155"/>
                    </a:ext>
                  </a:extLst>
                </a:gridCol>
                <a:gridCol w="1833011">
                  <a:extLst>
                    <a:ext uri="{9D8B030D-6E8A-4147-A177-3AD203B41FA5}">
                      <a16:colId xmlns:a16="http://schemas.microsoft.com/office/drawing/2014/main" xmlns="" val="596597972"/>
                    </a:ext>
                  </a:extLst>
                </a:gridCol>
                <a:gridCol w="1833011">
                  <a:extLst>
                    <a:ext uri="{9D8B030D-6E8A-4147-A177-3AD203B41FA5}">
                      <a16:colId xmlns:a16="http://schemas.microsoft.com/office/drawing/2014/main" xmlns="" val="2017355700"/>
                    </a:ext>
                  </a:extLst>
                </a:gridCol>
              </a:tblGrid>
              <a:tr h="371871">
                <a:tc gridSpan="2">
                  <a:txBody>
                    <a:bodyPr/>
                    <a:lstStyle/>
                    <a:p>
                      <a:pPr indent="127000" algn="ctr">
                        <a:lnSpc>
                          <a:spcPts val="2000"/>
                        </a:lnSpc>
                      </a:pPr>
                      <a:r>
                        <a:rPr lang="zh-CN" sz="1800" kern="100" dirty="0">
                          <a:effectLst/>
                        </a:rPr>
                        <a:t>输入</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hMerge="1">
                  <a:txBody>
                    <a:bodyPr/>
                    <a:lstStyle/>
                    <a:p>
                      <a:endParaRPr lang="zh-CN" altLang="en-US"/>
                    </a:p>
                  </a:txBody>
                  <a:tcPr/>
                </a:tc>
                <a:tc gridSpan="3">
                  <a:txBody>
                    <a:bodyPr/>
                    <a:lstStyle/>
                    <a:p>
                      <a:pPr indent="127000" algn="ctr">
                        <a:lnSpc>
                          <a:spcPts val="2000"/>
                        </a:lnSpc>
                      </a:pPr>
                      <a:r>
                        <a:rPr lang="zh-CN" sz="1800" kern="100" dirty="0">
                          <a:effectLst/>
                        </a:rPr>
                        <a:t>输出</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xmlns="" val="2377884279"/>
                  </a:ext>
                </a:extLst>
              </a:tr>
              <a:tr h="486911">
                <a:tc>
                  <a:txBody>
                    <a:bodyPr/>
                    <a:lstStyle/>
                    <a:p>
                      <a:pPr indent="127000" algn="ctr" eaLnBrk="0" fontAlgn="base" hangingPunct="0">
                        <a:lnSpc>
                          <a:spcPts val="1500"/>
                        </a:lnSpc>
                      </a:pPr>
                      <a:r>
                        <a:rPr lang="zh-CN" sz="1800" kern="1200">
                          <a:effectLst/>
                        </a:rPr>
                        <a:t>外部器件</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zh-CN" sz="1800" kern="1200" dirty="0">
                          <a:effectLst/>
                        </a:rPr>
                        <a:t>输入端子</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zh-CN" sz="1800" kern="1200" dirty="0">
                          <a:effectLst/>
                        </a:rPr>
                        <a:t>外部器件</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zh-CN" sz="1800" kern="1200">
                          <a:effectLst/>
                        </a:rPr>
                        <a:t>作用</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zh-CN" sz="1800" kern="1200">
                          <a:effectLst/>
                        </a:rPr>
                        <a:t>输出端子</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extLst>
                  <a:ext uri="{0D108BD9-81ED-4DB2-BD59-A6C34878D82A}">
                    <a16:rowId xmlns:a16="http://schemas.microsoft.com/office/drawing/2014/main" xmlns="" val="485796684"/>
                  </a:ext>
                </a:extLst>
              </a:tr>
              <a:tr h="486911">
                <a:tc>
                  <a:txBody>
                    <a:bodyPr/>
                    <a:lstStyle/>
                    <a:p>
                      <a:pPr indent="127000" algn="ctr" eaLnBrk="0" fontAlgn="base" hangingPunct="0">
                        <a:lnSpc>
                          <a:spcPts val="1500"/>
                        </a:lnSpc>
                      </a:pPr>
                      <a:r>
                        <a:rPr lang="zh-CN" sz="1800" kern="1200">
                          <a:effectLst/>
                        </a:rPr>
                        <a:t>按钮</a:t>
                      </a:r>
                      <a:r>
                        <a:rPr lang="en-US" sz="1800" kern="1200">
                          <a:effectLst/>
                        </a:rPr>
                        <a:t>SB0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en-US" sz="1800" kern="1200" dirty="0">
                          <a:effectLst/>
                        </a:rPr>
                        <a:t>X000</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zh-CN" sz="1800" kern="1200" dirty="0">
                          <a:effectLst/>
                        </a:rPr>
                        <a:t>变频器</a:t>
                      </a:r>
                      <a:r>
                        <a:rPr lang="en-US" sz="1800" kern="1200" dirty="0">
                          <a:effectLst/>
                        </a:rPr>
                        <a:t>STF</a:t>
                      </a:r>
                      <a:r>
                        <a:rPr lang="zh-CN" sz="1800" kern="1200" dirty="0">
                          <a:effectLst/>
                        </a:rPr>
                        <a:t>端子</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zh-CN" sz="1800" kern="1200">
                          <a:effectLst/>
                        </a:rPr>
                        <a:t>前进控制</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en-US" sz="1800" kern="1200">
                          <a:effectLst/>
                        </a:rPr>
                        <a:t>Y000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extLst>
                  <a:ext uri="{0D108BD9-81ED-4DB2-BD59-A6C34878D82A}">
                    <a16:rowId xmlns:a16="http://schemas.microsoft.com/office/drawing/2014/main" xmlns="" val="3494977458"/>
                  </a:ext>
                </a:extLst>
              </a:tr>
              <a:tr h="486911">
                <a:tc>
                  <a:txBody>
                    <a:bodyPr/>
                    <a:lstStyle/>
                    <a:p>
                      <a:pPr indent="127000" algn="ctr" eaLnBrk="0" fontAlgn="base" hangingPunct="0">
                        <a:lnSpc>
                          <a:spcPts val="1500"/>
                        </a:lnSpc>
                      </a:pPr>
                      <a:r>
                        <a:rPr lang="zh-CN" sz="1800" kern="1200">
                          <a:effectLst/>
                        </a:rPr>
                        <a:t>行程开关</a:t>
                      </a:r>
                      <a:r>
                        <a:rPr lang="en-US" sz="1800" kern="1200">
                          <a:effectLst/>
                        </a:rPr>
                        <a:t>SQ1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en-US" sz="1800" kern="1200">
                          <a:effectLst/>
                        </a:rPr>
                        <a:t>X001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zh-CN" sz="1800" kern="1200">
                          <a:effectLst/>
                        </a:rPr>
                        <a:t>变频器</a:t>
                      </a:r>
                      <a:r>
                        <a:rPr lang="en-US" sz="1800" kern="1200">
                          <a:effectLst/>
                        </a:rPr>
                        <a:t>STR</a:t>
                      </a:r>
                      <a:r>
                        <a:rPr lang="zh-CN" sz="1800" kern="1200">
                          <a:effectLst/>
                        </a:rPr>
                        <a:t>端子</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zh-CN" sz="1800" kern="1200">
                          <a:effectLst/>
                        </a:rPr>
                        <a:t>后退控制</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en-US" sz="1800" kern="1200">
                          <a:effectLst/>
                        </a:rPr>
                        <a:t>Y001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extLst>
                  <a:ext uri="{0D108BD9-81ED-4DB2-BD59-A6C34878D82A}">
                    <a16:rowId xmlns:a16="http://schemas.microsoft.com/office/drawing/2014/main" xmlns="" val="2813781390"/>
                  </a:ext>
                </a:extLst>
              </a:tr>
              <a:tr h="486911">
                <a:tc>
                  <a:txBody>
                    <a:bodyPr/>
                    <a:lstStyle/>
                    <a:p>
                      <a:pPr indent="127000" algn="ctr" eaLnBrk="0" fontAlgn="base" hangingPunct="0">
                        <a:lnSpc>
                          <a:spcPts val="1500"/>
                        </a:lnSpc>
                      </a:pPr>
                      <a:r>
                        <a:rPr lang="zh-CN" sz="1800" kern="1200">
                          <a:effectLst/>
                        </a:rPr>
                        <a:t>行程开关</a:t>
                      </a:r>
                      <a:r>
                        <a:rPr lang="en-US" sz="1800" kern="1200">
                          <a:effectLst/>
                        </a:rPr>
                        <a:t>SQ2</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en-US" sz="1800" kern="1200">
                          <a:effectLst/>
                        </a:rPr>
                        <a:t>X002</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zh-CN" sz="1800" kern="1200">
                          <a:effectLst/>
                        </a:rPr>
                        <a:t>变频器</a:t>
                      </a:r>
                      <a:r>
                        <a:rPr lang="en-US" sz="1800" kern="1200">
                          <a:effectLst/>
                        </a:rPr>
                        <a:t>RH</a:t>
                      </a:r>
                      <a:r>
                        <a:rPr lang="zh-CN" sz="1800" kern="1200">
                          <a:effectLst/>
                        </a:rPr>
                        <a:t>端子</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zh-CN" sz="1800" kern="1200">
                          <a:effectLst/>
                        </a:rPr>
                        <a:t>高速</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en-US" sz="1800" kern="1200">
                          <a:effectLst/>
                        </a:rPr>
                        <a:t>Y002</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extLst>
                  <a:ext uri="{0D108BD9-81ED-4DB2-BD59-A6C34878D82A}">
                    <a16:rowId xmlns:a16="http://schemas.microsoft.com/office/drawing/2014/main" xmlns="" val="1327268835"/>
                  </a:ext>
                </a:extLst>
              </a:tr>
              <a:tr h="486911">
                <a:tc>
                  <a:txBody>
                    <a:bodyPr/>
                    <a:lstStyle/>
                    <a:p>
                      <a:pPr indent="127000" algn="ctr" eaLnBrk="0" fontAlgn="base" hangingPunct="0">
                        <a:lnSpc>
                          <a:spcPts val="1500"/>
                        </a:lnSpc>
                      </a:pPr>
                      <a:r>
                        <a:rPr lang="zh-CN" sz="1800" kern="1200">
                          <a:effectLst/>
                        </a:rPr>
                        <a:t>行程开关</a:t>
                      </a:r>
                      <a:r>
                        <a:rPr lang="en-US" sz="1800" kern="1200">
                          <a:effectLst/>
                        </a:rPr>
                        <a:t>SQ3</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en-US" sz="1800" kern="1200">
                          <a:effectLst/>
                        </a:rPr>
                        <a:t>X003</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zh-CN" sz="1800" kern="1200">
                          <a:effectLst/>
                        </a:rPr>
                        <a:t>变频器</a:t>
                      </a:r>
                      <a:r>
                        <a:rPr lang="en-US" sz="1800" kern="1200">
                          <a:effectLst/>
                        </a:rPr>
                        <a:t>RM</a:t>
                      </a:r>
                      <a:r>
                        <a:rPr lang="zh-CN" sz="1800" kern="1200">
                          <a:effectLst/>
                        </a:rPr>
                        <a:t>端子</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zh-CN" sz="1800" kern="1200">
                          <a:effectLst/>
                        </a:rPr>
                        <a:t>中速</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en-US" sz="1800" kern="1200">
                          <a:effectLst/>
                        </a:rPr>
                        <a:t>Y003</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extLst>
                  <a:ext uri="{0D108BD9-81ED-4DB2-BD59-A6C34878D82A}">
                    <a16:rowId xmlns:a16="http://schemas.microsoft.com/office/drawing/2014/main" xmlns="" val="1654362284"/>
                  </a:ext>
                </a:extLst>
              </a:tr>
              <a:tr h="382225">
                <a:tc>
                  <a:txBody>
                    <a:bodyPr/>
                    <a:lstStyle/>
                    <a:p>
                      <a:pPr indent="127000" algn="ctr" eaLnBrk="0" fontAlgn="base" hangingPunct="0">
                        <a:lnSpc>
                          <a:spcPts val="1500"/>
                        </a:lnSpc>
                      </a:pPr>
                      <a:r>
                        <a:rPr lang="zh-CN" sz="1800" kern="1200">
                          <a:effectLst/>
                        </a:rPr>
                        <a:t>行程开关</a:t>
                      </a:r>
                      <a:r>
                        <a:rPr lang="en-US" sz="1800" kern="1200">
                          <a:effectLst/>
                        </a:rPr>
                        <a:t>SQ4</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en-US" sz="1800" kern="1200">
                          <a:effectLst/>
                        </a:rPr>
                        <a:t>X004</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zh-CN" sz="1800" kern="1200">
                          <a:effectLst/>
                        </a:rPr>
                        <a:t>变频器</a:t>
                      </a:r>
                      <a:r>
                        <a:rPr lang="en-US" sz="1800" kern="1200">
                          <a:effectLst/>
                        </a:rPr>
                        <a:t>RL</a:t>
                      </a:r>
                      <a:r>
                        <a:rPr lang="zh-CN" sz="1800" kern="1200">
                          <a:effectLst/>
                        </a:rPr>
                        <a:t>端子</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zh-CN" sz="1800" kern="1200">
                          <a:effectLst/>
                        </a:rPr>
                        <a:t>低速</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en-US" sz="1800" kern="1200" dirty="0">
                          <a:effectLst/>
                        </a:rPr>
                        <a:t>Y004</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anchor="ctr"/>
                </a:tc>
                <a:extLst>
                  <a:ext uri="{0D108BD9-81ED-4DB2-BD59-A6C34878D82A}">
                    <a16:rowId xmlns:a16="http://schemas.microsoft.com/office/drawing/2014/main" xmlns="" val="464254355"/>
                  </a:ext>
                </a:extLst>
              </a:tr>
            </a:tbl>
          </a:graphicData>
        </a:graphic>
      </p:graphicFrame>
      <p:sp>
        <p:nvSpPr>
          <p:cNvPr id="2" name="矩形 1"/>
          <p:cNvSpPr/>
          <p:nvPr/>
        </p:nvSpPr>
        <p:spPr>
          <a:xfrm>
            <a:off x="714115" y="898181"/>
            <a:ext cx="5467843" cy="348813"/>
          </a:xfrm>
          <a:prstGeom prst="rect">
            <a:avLst/>
          </a:prstGeom>
        </p:spPr>
        <p:txBody>
          <a:bodyPr wrap="none">
            <a:spAutoFit/>
          </a:bodyPr>
          <a:lstStyle/>
          <a:p>
            <a:pPr indent="280670" algn="just">
              <a:lnSpc>
                <a:spcPts val="2000"/>
              </a:lnSpc>
            </a:pPr>
            <a:r>
              <a:rPr lang="en-US" altLang="zh-CN" b="1" kern="100" dirty="0">
                <a:latin typeface="楷体" panose="02010609060101010101" pitchFamily="49" charset="-122"/>
                <a:ea typeface="楷体" panose="02010609060101010101" pitchFamily="49" charset="-122"/>
              </a:rPr>
              <a:t>2.2</a:t>
            </a:r>
            <a:r>
              <a:rPr lang="zh-CN" altLang="zh-CN" b="1" kern="100" dirty="0">
                <a:latin typeface="楷体" panose="02010609060101010101" pitchFamily="49" charset="-122"/>
                <a:ea typeface="楷体" panose="02010609060101010101" pitchFamily="49" charset="-122"/>
              </a:rPr>
              <a:t>可编程控制器和变频器对电动机多段速的控制</a:t>
            </a:r>
          </a:p>
        </p:txBody>
      </p:sp>
    </p:spTree>
    <p:extLst>
      <p:ext uri="{BB962C8B-B14F-4D97-AF65-F5344CB8AC3E}">
        <p14:creationId xmlns:p14="http://schemas.microsoft.com/office/powerpoint/2010/main" val="842520201"/>
      </p:ext>
    </p:extLst>
  </p:cSld>
  <p:clrMapOvr>
    <a:masterClrMapping/>
  </p:clrMapOvr>
  <p:transition>
    <p:fade/>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srgbClr val="ED7D31">
                    <a:lumMod val="75000"/>
                  </a:srgbClr>
                </a:solidFill>
                <a:effectLst/>
                <a:uLnTx/>
                <a:uFillTx/>
                <a:latin typeface="微软雅黑" pitchFamily="34" charset="-122"/>
                <a:ea typeface="微软雅黑" pitchFamily="34" charset="-122"/>
                <a:cs typeface="+mn-cs"/>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自主学习</a:t>
            </a:r>
          </a:p>
        </p:txBody>
      </p:sp>
      <p:sp>
        <p:nvSpPr>
          <p:cNvPr id="17" name="文本框 16"/>
          <p:cNvSpPr txBox="1"/>
          <p:nvPr/>
        </p:nvSpPr>
        <p:spPr>
          <a:xfrm>
            <a:off x="1247140" y="1554480"/>
            <a:ext cx="1428115"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微软雅黑" charset="0"/>
                <a:ea typeface="微软雅黑" charset="0"/>
                <a:cs typeface="微软雅黑" charset="0"/>
              </a:rPr>
              <a:t>1.编码器</a:t>
            </a:r>
          </a:p>
        </p:txBody>
      </p:sp>
      <p:sp>
        <p:nvSpPr>
          <p:cNvPr id="19" name="文本框 18">
            <a:extLst>
              <a:ext uri="{FF2B5EF4-FFF2-40B4-BE49-F238E27FC236}">
                <a16:creationId xmlns:a16="http://schemas.microsoft.com/office/drawing/2014/main" xmlns="" id="{FFD6E78D-476D-4CB6-BB9D-57BDB852FA20}"/>
              </a:ext>
            </a:extLst>
          </p:cNvPr>
          <p:cNvSpPr txBox="1"/>
          <p:nvPr/>
        </p:nvSpPr>
        <p:spPr>
          <a:xfrm>
            <a:off x="758260" y="1265122"/>
            <a:ext cx="11050904" cy="348813"/>
          </a:xfrm>
          <a:prstGeom prst="rect">
            <a:avLst/>
          </a:prstGeom>
          <a:noFill/>
        </p:spPr>
        <p:txBody>
          <a:bodyPr wrap="square">
            <a:spAutoFit/>
          </a:bodyPr>
          <a:lstStyle/>
          <a:p>
            <a:pPr indent="266700" algn="l">
              <a:lnSpc>
                <a:spcPts val="2000"/>
              </a:lnSpc>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PLC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I/O</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地址分配，如表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5-1-12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r>
              <a:rPr lang="zh-CN"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文本框 1">
            <a:extLst>
              <a:ext uri="{FF2B5EF4-FFF2-40B4-BE49-F238E27FC236}">
                <a16:creationId xmlns:a16="http://schemas.microsoft.com/office/drawing/2014/main" xmlns="" id="{4B22EEEC-22C7-4483-ACF6-64FDD3C4DFB5}"/>
              </a:ext>
            </a:extLst>
          </p:cNvPr>
          <p:cNvSpPr txBox="1"/>
          <p:nvPr/>
        </p:nvSpPr>
        <p:spPr>
          <a:xfrm>
            <a:off x="2552191" y="1654493"/>
            <a:ext cx="6974715" cy="348813"/>
          </a:xfrm>
          <a:prstGeom prst="rect">
            <a:avLst/>
          </a:prstGeom>
          <a:noFill/>
        </p:spPr>
        <p:txBody>
          <a:bodyPr wrap="square" rtlCol="0">
            <a:spAutoFit/>
          </a:bodyPr>
          <a:lstStyle/>
          <a:p>
            <a:pPr indent="266700" algn="ctr">
              <a:lnSpc>
                <a:spcPts val="2000"/>
              </a:lnSpc>
              <a:spcBef>
                <a:spcPts val="240"/>
              </a:spcBef>
              <a:spcAft>
                <a:spcPts val="240"/>
              </a:spcAft>
            </a:pPr>
            <a:r>
              <a:rPr lang="zh-CN" altLang="zh-CN" sz="1800" dirty="0">
                <a:effectLst/>
                <a:latin typeface="楷体" panose="02010609060101010101" pitchFamily="49" charset="-122"/>
                <a:ea typeface="楷体" panose="02010609060101010101" pitchFamily="49" charset="-122"/>
                <a:cs typeface="Times New Roman" panose="02020603050405020304" pitchFamily="18" charset="0"/>
              </a:rPr>
              <a:t>表</a:t>
            </a:r>
            <a:r>
              <a:rPr lang="en-US" altLang="zh-CN" sz="1800" dirty="0">
                <a:effectLst/>
                <a:latin typeface="楷体" panose="02010609060101010101" pitchFamily="49" charset="-122"/>
                <a:ea typeface="楷体" panose="02010609060101010101" pitchFamily="49" charset="-122"/>
                <a:cs typeface="Times New Roman" panose="02020603050405020304" pitchFamily="18" charset="0"/>
              </a:rPr>
              <a:t>5-1-12 </a:t>
            </a:r>
            <a:r>
              <a:rPr lang="zh-CN" altLang="zh-CN" sz="1800" dirty="0">
                <a:effectLst/>
                <a:latin typeface="楷体" panose="02010609060101010101" pitchFamily="49" charset="-122"/>
                <a:ea typeface="楷体" panose="02010609060101010101" pitchFamily="49" charset="-122"/>
                <a:cs typeface="Times New Roman" panose="02020603050405020304" pitchFamily="18" charset="0"/>
              </a:rPr>
              <a:t>电动机变频、工频切换的控制下的</a:t>
            </a:r>
            <a:r>
              <a:rPr lang="en-US" altLang="zh-CN" sz="1800" dirty="0">
                <a:effectLst/>
                <a:latin typeface="楷体" panose="02010609060101010101" pitchFamily="49" charset="-122"/>
                <a:ea typeface="楷体" panose="02010609060101010101" pitchFamily="49" charset="-122"/>
                <a:cs typeface="Times New Roman" panose="02020603050405020304" pitchFamily="18" charset="0"/>
              </a:rPr>
              <a:t>PLC</a:t>
            </a:r>
            <a:r>
              <a:rPr lang="zh-CN" altLang="zh-CN" sz="1800" dirty="0">
                <a:effectLst/>
                <a:latin typeface="楷体" panose="02010609060101010101" pitchFamily="49" charset="-122"/>
                <a:ea typeface="楷体" panose="02010609060101010101" pitchFamily="49" charset="-122"/>
                <a:cs typeface="Times New Roman" panose="02020603050405020304" pitchFamily="18" charset="0"/>
              </a:rPr>
              <a:t>的</a:t>
            </a:r>
            <a:r>
              <a:rPr lang="en-US" altLang="zh-CN" sz="1800" dirty="0">
                <a:effectLst/>
                <a:latin typeface="楷体" panose="02010609060101010101" pitchFamily="49" charset="-122"/>
                <a:ea typeface="楷体" panose="02010609060101010101" pitchFamily="49" charset="-122"/>
                <a:cs typeface="Times New Roman" panose="02020603050405020304" pitchFamily="18" charset="0"/>
              </a:rPr>
              <a:t>I/O</a:t>
            </a:r>
            <a:r>
              <a:rPr lang="zh-CN" altLang="zh-CN" sz="1800" dirty="0">
                <a:effectLst/>
                <a:latin typeface="楷体" panose="02010609060101010101" pitchFamily="49" charset="-122"/>
                <a:ea typeface="楷体" panose="02010609060101010101" pitchFamily="49" charset="-122"/>
                <a:cs typeface="Times New Roman" panose="02020603050405020304" pitchFamily="18" charset="0"/>
              </a:rPr>
              <a:t>地址</a:t>
            </a:r>
            <a:r>
              <a:rPr lang="zh-CN" altLang="zh-CN" sz="1800" dirty="0" smtClean="0">
                <a:effectLst/>
                <a:latin typeface="楷体" panose="02010609060101010101" pitchFamily="49" charset="-122"/>
                <a:ea typeface="楷体" panose="02010609060101010101" pitchFamily="49" charset="-122"/>
                <a:cs typeface="Times New Roman" panose="02020603050405020304" pitchFamily="18" charset="0"/>
              </a:rPr>
              <a:t>分配</a:t>
            </a:r>
            <a:endParaRPr lang="zh-CN" altLang="zh-CN" sz="1800" dirty="0">
              <a:effectLst/>
              <a:latin typeface="楷体" panose="02010609060101010101" pitchFamily="49" charset="-122"/>
              <a:ea typeface="楷体" panose="02010609060101010101" pitchFamily="49" charset="-122"/>
              <a:cs typeface="Times New Roman" panose="02020603050405020304" pitchFamily="18" charset="0"/>
            </a:endParaRPr>
          </a:p>
        </p:txBody>
      </p:sp>
      <p:graphicFrame>
        <p:nvGraphicFramePr>
          <p:cNvPr id="11" name="表格 10">
            <a:extLst>
              <a:ext uri="{FF2B5EF4-FFF2-40B4-BE49-F238E27FC236}">
                <a16:creationId xmlns:a16="http://schemas.microsoft.com/office/drawing/2014/main" xmlns="" id="{F5A291E4-7C9D-4396-8B55-97BA19435E4D}"/>
              </a:ext>
            </a:extLst>
          </p:cNvPr>
          <p:cNvGraphicFramePr>
            <a:graphicFrameLocks noGrp="1"/>
          </p:cNvGraphicFramePr>
          <p:nvPr>
            <p:extLst>
              <p:ext uri="{D42A27DB-BD31-4B8C-83A1-F6EECF244321}">
                <p14:modId xmlns:p14="http://schemas.microsoft.com/office/powerpoint/2010/main" val="2729589613"/>
              </p:ext>
            </p:extLst>
          </p:nvPr>
        </p:nvGraphicFramePr>
        <p:xfrm>
          <a:off x="1081668" y="2285387"/>
          <a:ext cx="10404088" cy="3584056"/>
        </p:xfrm>
        <a:graphic>
          <a:graphicData uri="http://schemas.openxmlformats.org/drawingml/2006/table">
            <a:tbl>
              <a:tblPr>
                <a:tableStyleId>{5940675A-B579-460E-94D1-54222C63F5DA}</a:tableStyleId>
              </a:tblPr>
              <a:tblGrid>
                <a:gridCol w="1511317">
                  <a:extLst>
                    <a:ext uri="{9D8B030D-6E8A-4147-A177-3AD203B41FA5}">
                      <a16:colId xmlns:a16="http://schemas.microsoft.com/office/drawing/2014/main" xmlns="" val="3268658732"/>
                    </a:ext>
                  </a:extLst>
                </a:gridCol>
                <a:gridCol w="2022441">
                  <a:extLst>
                    <a:ext uri="{9D8B030D-6E8A-4147-A177-3AD203B41FA5}">
                      <a16:colId xmlns:a16="http://schemas.microsoft.com/office/drawing/2014/main" xmlns="" val="921829828"/>
                    </a:ext>
                  </a:extLst>
                </a:gridCol>
                <a:gridCol w="1655314">
                  <a:extLst>
                    <a:ext uri="{9D8B030D-6E8A-4147-A177-3AD203B41FA5}">
                      <a16:colId xmlns:a16="http://schemas.microsoft.com/office/drawing/2014/main" xmlns="" val="2641864753"/>
                    </a:ext>
                  </a:extLst>
                </a:gridCol>
                <a:gridCol w="2427188">
                  <a:extLst>
                    <a:ext uri="{9D8B030D-6E8A-4147-A177-3AD203B41FA5}">
                      <a16:colId xmlns:a16="http://schemas.microsoft.com/office/drawing/2014/main" xmlns="" val="3273741270"/>
                    </a:ext>
                  </a:extLst>
                </a:gridCol>
                <a:gridCol w="1801904">
                  <a:extLst>
                    <a:ext uri="{9D8B030D-6E8A-4147-A177-3AD203B41FA5}">
                      <a16:colId xmlns:a16="http://schemas.microsoft.com/office/drawing/2014/main" xmlns="" val="2556144379"/>
                    </a:ext>
                  </a:extLst>
                </a:gridCol>
                <a:gridCol w="985924">
                  <a:extLst>
                    <a:ext uri="{9D8B030D-6E8A-4147-A177-3AD203B41FA5}">
                      <a16:colId xmlns:a16="http://schemas.microsoft.com/office/drawing/2014/main" xmlns="" val="2288619729"/>
                    </a:ext>
                  </a:extLst>
                </a:gridCol>
              </a:tblGrid>
              <a:tr h="418301">
                <a:tc gridSpan="3">
                  <a:txBody>
                    <a:bodyPr/>
                    <a:lstStyle/>
                    <a:p>
                      <a:pPr indent="127000" algn="ctr">
                        <a:lnSpc>
                          <a:spcPts val="2000"/>
                        </a:lnSpc>
                      </a:pPr>
                      <a:r>
                        <a:rPr lang="zh-CN" sz="1800" kern="100" dirty="0">
                          <a:effectLst/>
                        </a:rPr>
                        <a:t>输入</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hMerge="1">
                  <a:txBody>
                    <a:bodyPr/>
                    <a:lstStyle/>
                    <a:p>
                      <a:endParaRPr lang="zh-CN" altLang="en-US"/>
                    </a:p>
                  </a:txBody>
                  <a:tcPr/>
                </a:tc>
                <a:tc hMerge="1">
                  <a:txBody>
                    <a:bodyPr/>
                    <a:lstStyle/>
                    <a:p>
                      <a:endParaRPr lang="zh-CN" altLang="en-US"/>
                    </a:p>
                  </a:txBody>
                  <a:tcPr/>
                </a:tc>
                <a:tc gridSpan="3">
                  <a:txBody>
                    <a:bodyPr/>
                    <a:lstStyle/>
                    <a:p>
                      <a:pPr indent="127000" algn="ctr">
                        <a:lnSpc>
                          <a:spcPts val="2000"/>
                        </a:lnSpc>
                      </a:pPr>
                      <a:r>
                        <a:rPr lang="zh-CN" sz="1800" kern="100">
                          <a:effectLst/>
                        </a:rPr>
                        <a:t>输出</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xmlns="" val="3703345710"/>
                  </a:ext>
                </a:extLst>
              </a:tr>
              <a:tr h="606575">
                <a:tc>
                  <a:txBody>
                    <a:bodyPr/>
                    <a:lstStyle/>
                    <a:p>
                      <a:pPr indent="127000" algn="ctr" eaLnBrk="0" fontAlgn="base" hangingPunct="0">
                        <a:lnSpc>
                          <a:spcPts val="1500"/>
                        </a:lnSpc>
                      </a:pPr>
                      <a:r>
                        <a:rPr lang="zh-CN" sz="1800" kern="1200">
                          <a:effectLst/>
                        </a:rPr>
                        <a:t>外部器件</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zh-CN" sz="1800" kern="1200" dirty="0">
                          <a:effectLst/>
                        </a:rPr>
                        <a:t>作用</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zh-CN" sz="1800" kern="1200" dirty="0">
                          <a:effectLst/>
                        </a:rPr>
                        <a:t>输入端子</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zh-CN" sz="1800" kern="1200" dirty="0">
                          <a:effectLst/>
                        </a:rPr>
                        <a:t>外部器件</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zh-CN" sz="1800" kern="1200">
                          <a:effectLst/>
                        </a:rPr>
                        <a:t>作用</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zh-CN" sz="1800" kern="1200">
                          <a:effectLst/>
                        </a:rPr>
                        <a:t>输出端子</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extLst>
                  <a:ext uri="{0D108BD9-81ED-4DB2-BD59-A6C34878D82A}">
                    <a16:rowId xmlns:a16="http://schemas.microsoft.com/office/drawing/2014/main" xmlns="" val="4198126384"/>
                  </a:ext>
                </a:extLst>
              </a:tr>
              <a:tr h="355544">
                <a:tc>
                  <a:txBody>
                    <a:bodyPr/>
                    <a:lstStyle/>
                    <a:p>
                      <a:pPr indent="127000" algn="ctr" eaLnBrk="0" fontAlgn="base" hangingPunct="0">
                        <a:lnSpc>
                          <a:spcPts val="1500"/>
                        </a:lnSpc>
                      </a:pPr>
                      <a:r>
                        <a:rPr lang="zh-CN" sz="1800" kern="1200">
                          <a:effectLst/>
                        </a:rPr>
                        <a:t>开关</a:t>
                      </a:r>
                      <a:r>
                        <a:rPr lang="en-US" sz="1800" kern="1200">
                          <a:effectLst/>
                        </a:rPr>
                        <a:t>SA1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zh-CN" sz="1800" kern="1200">
                          <a:effectLst/>
                        </a:rPr>
                        <a:t>工频变频切换</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en-US" sz="1800" kern="1200" dirty="0">
                          <a:effectLst/>
                        </a:rPr>
                        <a:t>X000 X001</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en-US" sz="1800" kern="1200">
                          <a:effectLst/>
                        </a:rPr>
                        <a:t>STF</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zh-CN" sz="1800" kern="1200">
                          <a:effectLst/>
                        </a:rPr>
                        <a:t>电动机正转</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en-US" sz="1800" kern="1200">
                          <a:effectLst/>
                        </a:rPr>
                        <a:t>Y000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extLst>
                  <a:ext uri="{0D108BD9-81ED-4DB2-BD59-A6C34878D82A}">
                    <a16:rowId xmlns:a16="http://schemas.microsoft.com/office/drawing/2014/main" xmlns="" val="3046305000"/>
                  </a:ext>
                </a:extLst>
              </a:tr>
              <a:tr h="425916">
                <a:tc>
                  <a:txBody>
                    <a:bodyPr/>
                    <a:lstStyle/>
                    <a:p>
                      <a:pPr indent="127000" algn="ctr" eaLnBrk="0" fontAlgn="base" hangingPunct="0">
                        <a:lnSpc>
                          <a:spcPts val="1500"/>
                        </a:lnSpc>
                      </a:pPr>
                      <a:r>
                        <a:rPr lang="zh-CN" sz="1800" kern="1200">
                          <a:effectLst/>
                        </a:rPr>
                        <a:t>按钮</a:t>
                      </a:r>
                      <a:r>
                        <a:rPr lang="en-US" sz="1800" kern="1200">
                          <a:effectLst/>
                        </a:rPr>
                        <a:t>SB1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zh-CN" sz="1800" kern="1200" dirty="0">
                          <a:effectLst/>
                        </a:rPr>
                        <a:t>工频启动</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en-US" sz="1800" kern="1200" dirty="0">
                          <a:effectLst/>
                        </a:rPr>
                        <a:t>X002</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en-US" sz="1800" kern="1200" dirty="0">
                          <a:effectLst/>
                        </a:rPr>
                        <a:t>RH</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zh-CN" sz="1800" kern="1200">
                          <a:effectLst/>
                        </a:rPr>
                        <a:t>高速</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en-US" sz="1800" kern="1200">
                          <a:effectLst/>
                        </a:rPr>
                        <a:t>Y001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extLst>
                  <a:ext uri="{0D108BD9-81ED-4DB2-BD59-A6C34878D82A}">
                    <a16:rowId xmlns:a16="http://schemas.microsoft.com/office/drawing/2014/main" xmlns="" val="1418078210"/>
                  </a:ext>
                </a:extLst>
              </a:tr>
              <a:tr h="355544">
                <a:tc>
                  <a:txBody>
                    <a:bodyPr/>
                    <a:lstStyle/>
                    <a:p>
                      <a:pPr indent="127000" algn="ctr" eaLnBrk="0" fontAlgn="base" hangingPunct="0">
                        <a:lnSpc>
                          <a:spcPts val="1500"/>
                        </a:lnSpc>
                      </a:pPr>
                      <a:r>
                        <a:rPr lang="zh-CN" sz="1800" kern="1200">
                          <a:effectLst/>
                        </a:rPr>
                        <a:t>按钮</a:t>
                      </a:r>
                      <a:r>
                        <a:rPr lang="en-US" sz="1800" kern="1200">
                          <a:effectLst/>
                        </a:rPr>
                        <a:t>SB2</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zh-CN" sz="1800" kern="1200">
                          <a:effectLst/>
                        </a:rPr>
                        <a:t>工频停止</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en-US" sz="1800" kern="1200">
                          <a:effectLst/>
                        </a:rPr>
                        <a:t>X003</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en-US" sz="1800" kern="1200" dirty="0">
                          <a:effectLst/>
                        </a:rPr>
                        <a:t>RM</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zh-CN" sz="1800" kern="1200">
                          <a:effectLst/>
                        </a:rPr>
                        <a:t>中速</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en-US" sz="1800" kern="1200">
                          <a:effectLst/>
                        </a:rPr>
                        <a:t>Y002</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extLst>
                  <a:ext uri="{0D108BD9-81ED-4DB2-BD59-A6C34878D82A}">
                    <a16:rowId xmlns:a16="http://schemas.microsoft.com/office/drawing/2014/main" xmlns="" val="3887961837"/>
                  </a:ext>
                </a:extLst>
              </a:tr>
              <a:tr h="355544">
                <a:tc>
                  <a:txBody>
                    <a:bodyPr/>
                    <a:lstStyle/>
                    <a:p>
                      <a:pPr indent="127000" algn="ctr" eaLnBrk="0" fontAlgn="base" hangingPunct="0">
                        <a:lnSpc>
                          <a:spcPts val="1500"/>
                        </a:lnSpc>
                      </a:pPr>
                      <a:r>
                        <a:rPr lang="zh-CN" sz="1800" kern="1200">
                          <a:effectLst/>
                        </a:rPr>
                        <a:t>按钮</a:t>
                      </a:r>
                      <a:r>
                        <a:rPr lang="en-US" sz="1800" kern="1200">
                          <a:effectLst/>
                        </a:rPr>
                        <a:t>SB3</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zh-CN" sz="1800" kern="1200">
                          <a:effectLst/>
                        </a:rPr>
                        <a:t>变频器启动</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en-US" sz="1800" kern="1200" dirty="0">
                          <a:effectLst/>
                        </a:rPr>
                        <a:t>X004</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en-US" sz="1800" kern="1200">
                          <a:effectLst/>
                        </a:rPr>
                        <a:t>RL</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zh-CN" sz="1800" kern="1200" dirty="0">
                          <a:effectLst/>
                        </a:rPr>
                        <a:t>低速</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en-US" sz="1800" kern="1200">
                          <a:effectLst/>
                        </a:rPr>
                        <a:t>Y003</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extLst>
                  <a:ext uri="{0D108BD9-81ED-4DB2-BD59-A6C34878D82A}">
                    <a16:rowId xmlns:a16="http://schemas.microsoft.com/office/drawing/2014/main" xmlns="" val="4075934391"/>
                  </a:ext>
                </a:extLst>
              </a:tr>
              <a:tr h="355544">
                <a:tc>
                  <a:txBody>
                    <a:bodyPr/>
                    <a:lstStyle/>
                    <a:p>
                      <a:pPr indent="127000" algn="ctr" eaLnBrk="0" fontAlgn="base" hangingPunct="0">
                        <a:lnSpc>
                          <a:spcPts val="1500"/>
                        </a:lnSpc>
                      </a:pPr>
                      <a:r>
                        <a:rPr lang="zh-CN" sz="1800" kern="1200">
                          <a:effectLst/>
                        </a:rPr>
                        <a:t>按钮</a:t>
                      </a:r>
                      <a:r>
                        <a:rPr lang="en-US" sz="1800" kern="1200">
                          <a:effectLst/>
                        </a:rPr>
                        <a:t>SB4</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zh-CN" sz="1800" kern="1200">
                          <a:effectLst/>
                        </a:rPr>
                        <a:t>变频器停止</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en-US" sz="1800" kern="1200">
                          <a:effectLst/>
                        </a:rPr>
                        <a:t>X005</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zh-CN" sz="1800" kern="1200">
                          <a:effectLst/>
                        </a:rPr>
                        <a:t>交流接触器</a:t>
                      </a:r>
                      <a:r>
                        <a:rPr lang="en-US" sz="1800" kern="1200">
                          <a:effectLst/>
                        </a:rPr>
                        <a:t>KM1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zh-CN" sz="1800" kern="1200" dirty="0">
                          <a:effectLst/>
                        </a:rPr>
                        <a:t>变频器接工频</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en-US" sz="1800" kern="1200" dirty="0">
                          <a:effectLst/>
                        </a:rPr>
                        <a:t>Y004</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anchor="ctr"/>
                </a:tc>
                <a:extLst>
                  <a:ext uri="{0D108BD9-81ED-4DB2-BD59-A6C34878D82A}">
                    <a16:rowId xmlns:a16="http://schemas.microsoft.com/office/drawing/2014/main" xmlns="" val="1115656327"/>
                  </a:ext>
                </a:extLst>
              </a:tr>
              <a:tr h="355544">
                <a:tc>
                  <a:txBody>
                    <a:bodyPr/>
                    <a:lstStyle/>
                    <a:p>
                      <a:pPr indent="127000" algn="ctr" eaLnBrk="0" fontAlgn="base" hangingPunct="0">
                        <a:lnSpc>
                          <a:spcPts val="1500"/>
                        </a:lnSpc>
                      </a:pPr>
                      <a:r>
                        <a:rPr lang="zh-CN" sz="1800" kern="1200">
                          <a:effectLst/>
                        </a:rPr>
                        <a:t>按钮</a:t>
                      </a:r>
                      <a:r>
                        <a:rPr lang="en-US" sz="1800" kern="1200">
                          <a:effectLst/>
                        </a:rPr>
                        <a:t>SB5</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zh-CN" sz="1800" kern="1200">
                          <a:effectLst/>
                        </a:rPr>
                        <a:t>变频器一段速</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en-US" sz="1800" kern="1200">
                          <a:effectLst/>
                        </a:rPr>
                        <a:t>X006</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zh-CN" sz="1800" kern="1200">
                          <a:effectLst/>
                        </a:rPr>
                        <a:t>交流接触器</a:t>
                      </a:r>
                      <a:r>
                        <a:rPr lang="en-US" sz="1800" kern="1200">
                          <a:effectLst/>
                        </a:rPr>
                        <a:t>KM2</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zh-CN" sz="1800" kern="1200">
                          <a:effectLst/>
                        </a:rPr>
                        <a:t>变频器接变频</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en-US" sz="1800" kern="1200" dirty="0">
                          <a:effectLst/>
                        </a:rPr>
                        <a:t>Y005</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anchor="ctr"/>
                </a:tc>
                <a:extLst>
                  <a:ext uri="{0D108BD9-81ED-4DB2-BD59-A6C34878D82A}">
                    <a16:rowId xmlns:a16="http://schemas.microsoft.com/office/drawing/2014/main" xmlns="" val="357511561"/>
                  </a:ext>
                </a:extLst>
              </a:tr>
              <a:tr h="355544">
                <a:tc>
                  <a:txBody>
                    <a:bodyPr/>
                    <a:lstStyle/>
                    <a:p>
                      <a:pPr indent="127000" algn="ctr" eaLnBrk="0" fontAlgn="base" hangingPunct="0">
                        <a:lnSpc>
                          <a:spcPts val="1500"/>
                        </a:lnSpc>
                      </a:pPr>
                      <a:r>
                        <a:rPr lang="zh-CN" sz="1800" kern="1200">
                          <a:effectLst/>
                        </a:rPr>
                        <a:t>按钮</a:t>
                      </a:r>
                      <a:r>
                        <a:rPr lang="en-US" sz="1800" kern="1200">
                          <a:effectLst/>
                        </a:rPr>
                        <a:t>SB6</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zh-CN" sz="1800" kern="1200" dirty="0">
                          <a:effectLst/>
                        </a:rPr>
                        <a:t>变频器二段速</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ctr" eaLnBrk="0" fontAlgn="base" hangingPunct="0">
                        <a:lnSpc>
                          <a:spcPts val="1500"/>
                        </a:lnSpc>
                      </a:pPr>
                      <a:r>
                        <a:rPr lang="en-US" sz="1800" kern="1200">
                          <a:effectLst/>
                        </a:rPr>
                        <a:t>X007</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just">
                        <a:lnSpc>
                          <a:spcPts val="1500"/>
                        </a:lnSpc>
                      </a:pPr>
                      <a:r>
                        <a:rPr lang="en-US" sz="1800" kern="100">
                          <a:effectLst/>
                        </a:rPr>
                        <a:t> </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just">
                        <a:lnSpc>
                          <a:spcPts val="1500"/>
                        </a:lnSpc>
                      </a:pPr>
                      <a:r>
                        <a:rPr lang="en-US" sz="1800" kern="100">
                          <a:effectLst/>
                        </a:rPr>
                        <a:t> </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anchor="ctr"/>
                </a:tc>
                <a:tc>
                  <a:txBody>
                    <a:bodyPr/>
                    <a:lstStyle/>
                    <a:p>
                      <a:pPr indent="127000" algn="just">
                        <a:lnSpc>
                          <a:spcPts val="1500"/>
                        </a:lnSpc>
                      </a:pPr>
                      <a:r>
                        <a:rPr lang="en-US" sz="1800" kern="100" dirty="0">
                          <a:effectLst/>
                        </a:rPr>
                        <a:t> </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anchor="ctr"/>
                </a:tc>
                <a:extLst>
                  <a:ext uri="{0D108BD9-81ED-4DB2-BD59-A6C34878D82A}">
                    <a16:rowId xmlns:a16="http://schemas.microsoft.com/office/drawing/2014/main" xmlns="" val="2934938918"/>
                  </a:ext>
                </a:extLst>
              </a:tr>
            </a:tbl>
          </a:graphicData>
        </a:graphic>
      </p:graphicFrame>
      <p:sp>
        <p:nvSpPr>
          <p:cNvPr id="12" name="矩形 11"/>
          <p:cNvSpPr/>
          <p:nvPr/>
        </p:nvSpPr>
        <p:spPr>
          <a:xfrm>
            <a:off x="702934" y="781741"/>
            <a:ext cx="6760184" cy="348813"/>
          </a:xfrm>
          <a:prstGeom prst="rect">
            <a:avLst/>
          </a:prstGeom>
        </p:spPr>
        <p:txBody>
          <a:bodyPr wrap="square">
            <a:spAutoFit/>
          </a:bodyPr>
          <a:lstStyle/>
          <a:p>
            <a:pPr indent="280670" algn="just">
              <a:lnSpc>
                <a:spcPts val="2000"/>
              </a:lnSpc>
            </a:pPr>
            <a:r>
              <a:rPr lang="en-US" altLang="zh-CN" b="1" kern="100" dirty="0">
                <a:latin typeface="楷体" panose="02010609060101010101" pitchFamily="49" charset="-122"/>
                <a:ea typeface="楷体" panose="02010609060101010101" pitchFamily="49" charset="-122"/>
              </a:rPr>
              <a:t>2.3</a:t>
            </a:r>
            <a:r>
              <a:rPr lang="zh-CN" altLang="zh-CN" b="1" kern="100" dirty="0">
                <a:latin typeface="楷体" panose="02010609060101010101" pitchFamily="49" charset="-122"/>
                <a:ea typeface="楷体" panose="02010609060101010101" pitchFamily="49" charset="-122"/>
              </a:rPr>
              <a:t>可编程控制器和变频器对电动机变频、工频切换的控制</a:t>
            </a:r>
          </a:p>
        </p:txBody>
      </p:sp>
    </p:spTree>
    <p:extLst>
      <p:ext uri="{BB962C8B-B14F-4D97-AF65-F5344CB8AC3E}">
        <p14:creationId xmlns:p14="http://schemas.microsoft.com/office/powerpoint/2010/main" val="2011879899"/>
      </p:ext>
    </p:extLst>
  </p:cSld>
  <p:clrMapOvr>
    <a:masterClrMapping/>
  </p:clrMapOvr>
  <p:transition>
    <p:fade/>
  </p:transition>
</p:sld>
</file>

<file path=ppt/slides/slide9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itchFamily="34" charset="-122"/>
                <a:ea typeface="微软雅黑" pitchFamily="34" charset="-122"/>
              </a:rPr>
              <a:t>学习小节</a:t>
            </a:r>
          </a:p>
        </p:txBody>
      </p:sp>
      <p:grpSp>
        <p:nvGrpSpPr>
          <p:cNvPr id="12" name="Group 27"/>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9282" y="2886558"/>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solidFill>
            <a:ln>
              <a:noFill/>
            </a:ln>
          </p:spPr>
          <p:txBody>
            <a:body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graphicFrame>
        <p:nvGraphicFramePr>
          <p:cNvPr id="12" name="表格 11">
            <a:extLst>
              <a:ext uri="{FF2B5EF4-FFF2-40B4-BE49-F238E27FC236}">
                <a16:creationId xmlns="" xmlns:a16="http://schemas.microsoft.com/office/drawing/2014/main" id="{D47A81D8-0FEE-4650-8128-AB76850B5588}"/>
              </a:ext>
            </a:extLst>
          </p:cNvPr>
          <p:cNvGraphicFramePr>
            <a:graphicFrameLocks noGrp="1"/>
          </p:cNvGraphicFramePr>
          <p:nvPr>
            <p:extLst>
              <p:ext uri="{D42A27DB-BD31-4B8C-83A1-F6EECF244321}">
                <p14:modId xmlns:p14="http://schemas.microsoft.com/office/powerpoint/2010/main" val="2366229631"/>
              </p:ext>
            </p:extLst>
          </p:nvPr>
        </p:nvGraphicFramePr>
        <p:xfrm>
          <a:off x="1358725" y="2449156"/>
          <a:ext cx="9550751" cy="3541799"/>
        </p:xfrm>
        <a:graphic>
          <a:graphicData uri="http://schemas.openxmlformats.org/drawingml/2006/table">
            <a:tbl>
              <a:tblPr firstRow="1" firstCol="1" bandRow="1">
                <a:tableStyleId>{ED083AE6-46FA-4A59-8FB0-9F97EB10719F}</a:tableStyleId>
              </a:tblPr>
              <a:tblGrid>
                <a:gridCol w="999883">
                  <a:extLst>
                    <a:ext uri="{9D8B030D-6E8A-4147-A177-3AD203B41FA5}">
                      <a16:colId xmlns="" xmlns:a16="http://schemas.microsoft.com/office/drawing/2014/main" val="20000"/>
                    </a:ext>
                  </a:extLst>
                </a:gridCol>
                <a:gridCol w="1610537">
                  <a:extLst>
                    <a:ext uri="{9D8B030D-6E8A-4147-A177-3AD203B41FA5}">
                      <a16:colId xmlns="" xmlns:a16="http://schemas.microsoft.com/office/drawing/2014/main" val="20001"/>
                    </a:ext>
                  </a:extLst>
                </a:gridCol>
                <a:gridCol w="3283115">
                  <a:extLst>
                    <a:ext uri="{9D8B030D-6E8A-4147-A177-3AD203B41FA5}">
                      <a16:colId xmlns="" xmlns:a16="http://schemas.microsoft.com/office/drawing/2014/main" val="20002"/>
                    </a:ext>
                  </a:extLst>
                </a:gridCol>
                <a:gridCol w="1219072">
                  <a:extLst>
                    <a:ext uri="{9D8B030D-6E8A-4147-A177-3AD203B41FA5}">
                      <a16:colId xmlns="" xmlns:a16="http://schemas.microsoft.com/office/drawing/2014/main" val="20003"/>
                    </a:ext>
                  </a:extLst>
                </a:gridCol>
                <a:gridCol w="1219072">
                  <a:extLst>
                    <a:ext uri="{9D8B030D-6E8A-4147-A177-3AD203B41FA5}">
                      <a16:colId xmlns="" xmlns:a16="http://schemas.microsoft.com/office/drawing/2014/main" val="20004"/>
                    </a:ext>
                  </a:extLst>
                </a:gridCol>
                <a:gridCol w="1219072">
                  <a:extLst>
                    <a:ext uri="{9D8B030D-6E8A-4147-A177-3AD203B41FA5}">
                      <a16:colId xmlns="" xmlns:a16="http://schemas.microsoft.com/office/drawing/2014/main" val="20005"/>
                    </a:ext>
                  </a:extLst>
                </a:gridCol>
              </a:tblGrid>
              <a:tr h="808432">
                <a:tc gridSpan="2">
                  <a:txBody>
                    <a:bodyPr/>
                    <a:lstStyle/>
                    <a:p>
                      <a:pPr indent="125730" algn="ctr">
                        <a:lnSpc>
                          <a:spcPct val="150000"/>
                        </a:lnSpc>
                        <a:spcAft>
                          <a:spcPts val="0"/>
                        </a:spcAft>
                      </a:pPr>
                      <a:r>
                        <a:rPr lang="zh-CN" sz="1600" kern="0" dirty="0">
                          <a:solidFill>
                            <a:schemeClr val="bg1"/>
                          </a:solidFill>
                          <a:effectLst/>
                        </a:rPr>
                        <a:t>评价主体</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hMerge="1">
                  <a:txBody>
                    <a:bodyPr/>
                    <a:lstStyle/>
                    <a:p>
                      <a:endParaRPr lang="zh-CN" altLang="en-US"/>
                    </a:p>
                  </a:txBody>
                  <a:tcPr/>
                </a:tc>
                <a:tc>
                  <a:txBody>
                    <a:bodyPr/>
                    <a:lstStyle/>
                    <a:p>
                      <a:pPr indent="267970" algn="ctr">
                        <a:lnSpc>
                          <a:spcPct val="150000"/>
                        </a:lnSpc>
                        <a:spcAft>
                          <a:spcPts val="0"/>
                        </a:spcAft>
                      </a:pPr>
                      <a:r>
                        <a:rPr lang="zh-CN" sz="1600" kern="0" dirty="0">
                          <a:solidFill>
                            <a:schemeClr val="bg1"/>
                          </a:solidFill>
                          <a:effectLst/>
                        </a:rPr>
                        <a:t>评分标准</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dirty="0">
                          <a:solidFill>
                            <a:schemeClr val="bg1"/>
                          </a:solidFill>
                          <a:effectLst/>
                        </a:rPr>
                        <a:t>分值</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a:solidFill>
                            <a:schemeClr val="bg1"/>
                          </a:solidFill>
                          <a:effectLst/>
                        </a:rPr>
                        <a:t>学生评价</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a:solidFill>
                            <a:schemeClr val="bg1"/>
                          </a:solidFill>
                          <a:effectLst/>
                        </a:rPr>
                        <a:t>教师评价</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extLst>
                  <a:ext uri="{0D108BD9-81ED-4DB2-BD59-A6C34878D82A}">
                    <a16:rowId xmlns="" xmlns:a16="http://schemas.microsoft.com/office/drawing/2014/main" val="10000"/>
                  </a:ext>
                </a:extLst>
              </a:tr>
              <a:tr h="1140646">
                <a:tc rowSpan="2">
                  <a:txBody>
                    <a:bodyPr/>
                    <a:lstStyle/>
                    <a:p>
                      <a:pPr indent="127000" algn="l">
                        <a:lnSpc>
                          <a:spcPct val="150000"/>
                        </a:lnSpc>
                      </a:pPr>
                      <a:r>
                        <a:rPr lang="en-US" altLang="zh-CN" sz="14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mn-cs"/>
                        </a:rPr>
                        <a:t>5.1</a:t>
                      </a:r>
                      <a:r>
                        <a:rPr lang="zh-CN" altLang="zh-CN" sz="14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mn-cs"/>
                        </a:rPr>
                        <a:t>任务一交直流传动系统安装。</a:t>
                      </a:r>
                    </a:p>
                  </a:txBody>
                  <a:tcPr marL="68580" marR="68580" marT="0" marB="0" anchor="ctr">
                    <a:solidFill>
                      <a:schemeClr val="bg1"/>
                    </a:solidFill>
                  </a:tcPr>
                </a:tc>
                <a:tc>
                  <a:txBody>
                    <a:bodyPr/>
                    <a:lstStyle/>
                    <a:p>
                      <a:pPr indent="127000" algn="ctr">
                        <a:lnSpc>
                          <a:spcPct val="150000"/>
                        </a:lnSpc>
                        <a:spcAft>
                          <a:spcPts val="0"/>
                        </a:spcAft>
                      </a:pPr>
                      <a:r>
                        <a:rPr lang="zh-CN" sz="1400" b="1" kern="0">
                          <a:solidFill>
                            <a:schemeClr val="tx1">
                              <a:lumMod val="65000"/>
                              <a:lumOff val="35000"/>
                            </a:schemeClr>
                          </a:solidFill>
                          <a:effectLst/>
                          <a:latin typeface="微软雅黑" panose="020B0503020204020204" pitchFamily="34" charset="-122"/>
                          <a:ea typeface="微软雅黑" panose="020B0503020204020204" pitchFamily="34" charset="-122"/>
                        </a:rPr>
                        <a:t>操作评价</a:t>
                      </a:r>
                      <a:endParaRPr lang="zh-CN" sz="14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bg1"/>
                    </a:solidFill>
                  </a:tcPr>
                </a:tc>
                <a:tc>
                  <a:txBody>
                    <a:bodyPr/>
                    <a:lstStyle/>
                    <a:p>
                      <a:pPr indent="127000" algn="just">
                        <a:lnSpc>
                          <a:spcPts val="1500"/>
                        </a:lnSpc>
                      </a:pPr>
                      <a:r>
                        <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rPr>
                        <a:t>能够对交直流调速系统进行原理分析。</a:t>
                      </a:r>
                    </a:p>
                    <a:p>
                      <a:pPr indent="127000" algn="just">
                        <a:lnSpc>
                          <a:spcPts val="1500"/>
                        </a:lnSpc>
                      </a:pPr>
                      <a:r>
                        <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rPr>
                        <a:t>能够对交直流系统进行安装分析。</a:t>
                      </a:r>
                      <a:endParaRPr lang="zh-CN" altLang="zh-CN" sz="1200" b="1" kern="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68580" marR="68580" marT="0" marB="0" anchor="ctr">
                    <a:solidFill>
                      <a:schemeClr val="bg1"/>
                    </a:solidFill>
                  </a:tcPr>
                </a:tc>
                <a:tc>
                  <a:txBody>
                    <a:bodyPr/>
                    <a:lstStyle/>
                    <a:p>
                      <a:pPr indent="127000" algn="ctr">
                        <a:lnSpc>
                          <a:spcPct val="150000"/>
                        </a:lnSpc>
                        <a:spcAft>
                          <a:spcPts val="0"/>
                        </a:spcAft>
                      </a:pPr>
                      <a:r>
                        <a:rPr lang="en-US" sz="1400" kern="0">
                          <a:effectLst/>
                        </a:rPr>
                        <a:t>40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extLst>
                  <a:ext uri="{0D108BD9-81ED-4DB2-BD59-A6C34878D82A}">
                    <a16:rowId xmlns="" xmlns:a16="http://schemas.microsoft.com/office/drawing/2014/main" val="10001"/>
                  </a:ext>
                </a:extLst>
              </a:tr>
              <a:tr h="1021590">
                <a:tc vMerge="1">
                  <a:txBody>
                    <a:bodyPr/>
                    <a:lstStyle/>
                    <a:p>
                      <a:endParaRPr lang="zh-CN" altLang="en-US"/>
                    </a:p>
                  </a:txBody>
                  <a:tcPr/>
                </a:tc>
                <a:tc>
                  <a:txBody>
                    <a:bodyPr/>
                    <a:lstStyle/>
                    <a:p>
                      <a:pPr indent="127000" algn="ctr">
                        <a:lnSpc>
                          <a:spcPct val="150000"/>
                        </a:lnSpc>
                        <a:spcAft>
                          <a:spcPts val="0"/>
                        </a:spcAft>
                      </a:pPr>
                      <a:r>
                        <a:rPr lang="zh-CN" sz="1400" b="1" kern="0">
                          <a:solidFill>
                            <a:schemeClr val="tx1">
                              <a:lumMod val="65000"/>
                              <a:lumOff val="35000"/>
                            </a:schemeClr>
                          </a:solidFill>
                          <a:effectLst/>
                          <a:latin typeface="微软雅黑" panose="020B0503020204020204" pitchFamily="34" charset="-122"/>
                          <a:ea typeface="微软雅黑" panose="020B0503020204020204" pitchFamily="34" charset="-122"/>
                        </a:rPr>
                        <a:t>成果评价</a:t>
                      </a:r>
                      <a:endParaRPr lang="zh-CN" sz="14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bg1"/>
                    </a:solidFill>
                  </a:tcPr>
                </a:tc>
                <a:tc>
                  <a:txBody>
                    <a:bodyPr/>
                    <a:lstStyle/>
                    <a:p>
                      <a:pPr indent="127000" algn="just">
                        <a:lnSpc>
                          <a:spcPts val="1500"/>
                        </a:lnSpc>
                      </a:pPr>
                      <a:r>
                        <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mn-cs"/>
                        </a:rPr>
                        <a:t>1.</a:t>
                      </a:r>
                      <a:r>
                        <a:rPr lang="zh-CN"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mn-cs"/>
                        </a:rPr>
                        <a:t>能够理解开环、闭环直流调速系统级安装。</a:t>
                      </a:r>
                    </a:p>
                    <a:p>
                      <a:pPr indent="127000" algn="just">
                        <a:lnSpc>
                          <a:spcPts val="1500"/>
                        </a:lnSpc>
                      </a:pPr>
                      <a:r>
                        <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mn-cs"/>
                        </a:rPr>
                        <a:t>2.</a:t>
                      </a:r>
                      <a:r>
                        <a:rPr lang="zh-CN"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mn-cs"/>
                        </a:rPr>
                        <a:t>能够理解交流变频调速系统的安装及可编程控制器。</a:t>
                      </a:r>
                      <a:endParaRPr lang="zh-CN" altLang="zh-CN" sz="1200" b="1" kern="0"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a:txBody>
                  <a:tcPr marL="68580" marR="68580" marT="0" marB="0" anchor="ctr">
                    <a:solidFill>
                      <a:schemeClr val="bg1"/>
                    </a:solidFill>
                  </a:tcPr>
                </a:tc>
                <a:tc>
                  <a:txBody>
                    <a:bodyPr/>
                    <a:lstStyle/>
                    <a:p>
                      <a:pPr indent="127000" algn="ctr">
                        <a:lnSpc>
                          <a:spcPct val="150000"/>
                        </a:lnSpc>
                        <a:spcAft>
                          <a:spcPts val="0"/>
                        </a:spcAft>
                      </a:pPr>
                      <a:r>
                        <a:rPr lang="en-US" sz="1400" kern="0">
                          <a:effectLst/>
                        </a:rPr>
                        <a:t>60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extLst>
                  <a:ext uri="{0D108BD9-81ED-4DB2-BD59-A6C34878D82A}">
                    <a16:rowId xmlns="" xmlns:a16="http://schemas.microsoft.com/office/drawing/2014/main" val="10002"/>
                  </a:ext>
                </a:extLst>
              </a:tr>
              <a:tr h="571131">
                <a:tc gridSpan="3">
                  <a:txBody>
                    <a:bodyPr/>
                    <a:lstStyle/>
                    <a:p>
                      <a:pPr indent="267970" algn="ctr">
                        <a:lnSpc>
                          <a:spcPct val="150000"/>
                        </a:lnSpc>
                        <a:spcAft>
                          <a:spcPts val="0"/>
                        </a:spcAft>
                      </a:pPr>
                      <a:r>
                        <a:rPr lang="zh-CN" sz="1400" kern="0" dirty="0">
                          <a:solidFill>
                            <a:srgbClr val="C00000"/>
                          </a:solidFill>
                          <a:effectLst/>
                        </a:rPr>
                        <a:t>合计（满分</a:t>
                      </a:r>
                      <a:r>
                        <a:rPr lang="en-US" sz="1400" kern="0" dirty="0">
                          <a:solidFill>
                            <a:srgbClr val="C00000"/>
                          </a:solidFill>
                          <a:effectLst/>
                        </a:rPr>
                        <a:t>100</a:t>
                      </a:r>
                      <a:r>
                        <a:rPr lang="zh-CN" sz="1400" kern="0" dirty="0">
                          <a:solidFill>
                            <a:srgbClr val="C00000"/>
                          </a:solidFill>
                          <a:effectLst/>
                        </a:rPr>
                        <a:t>分）</a:t>
                      </a:r>
                      <a:r>
                        <a:rPr lang="en-US" sz="1400" kern="0" dirty="0">
                          <a:solidFill>
                            <a:srgbClr val="C00000"/>
                          </a:solidFill>
                          <a:effectLst/>
                        </a:rPr>
                        <a:t> </a:t>
                      </a:r>
                      <a:endParaRPr lang="zh-CN" sz="1400" kern="100" dirty="0">
                        <a:solidFill>
                          <a:srgbClr val="C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pPr indent="266700" algn="ctr">
                        <a:lnSpc>
                          <a:spcPct val="150000"/>
                        </a:lnSpc>
                        <a:spcAft>
                          <a:spcPts val="0"/>
                        </a:spcAft>
                      </a:pP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6365" algn="ctr">
                        <a:lnSpc>
                          <a:spcPct val="150000"/>
                        </a:lnSpc>
                        <a:spcAft>
                          <a:spcPts val="0"/>
                        </a:spcAft>
                      </a:pPr>
                      <a:r>
                        <a:rPr lang="en-US" sz="1400" kern="0" dirty="0">
                          <a:effectLst/>
                        </a:rPr>
                        <a:t>100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spcAft>
                          <a:spcPts val="0"/>
                        </a:spcAft>
                      </a:pPr>
                      <a:r>
                        <a:rPr lang="en-US" sz="1400" kern="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 xmlns:a16="http://schemas.microsoft.com/office/drawing/2014/main" val="10003"/>
                  </a:ext>
                </a:extLst>
              </a:tr>
            </a:tbl>
          </a:graphicData>
        </a:graphic>
      </p:graphicFrame>
      <p:sp>
        <p:nvSpPr>
          <p:cNvPr id="11" name="矩形 10"/>
          <p:cNvSpPr/>
          <p:nvPr/>
        </p:nvSpPr>
        <p:spPr>
          <a:xfrm>
            <a:off x="1214386" y="957623"/>
            <a:ext cx="6096000" cy="1254639"/>
          </a:xfrm>
          <a:prstGeom prst="rect">
            <a:avLst/>
          </a:prstGeom>
        </p:spPr>
        <p:txBody>
          <a:bodyPr>
            <a:spAutoFit/>
          </a:bodyPr>
          <a:lstStyle/>
          <a:p>
            <a:pPr indent="266700" algn="just">
              <a:lnSpc>
                <a:spcPct val="200000"/>
              </a:lnSpc>
              <a:spcBef>
                <a:spcPts val="600"/>
              </a:spcBef>
              <a:spcAft>
                <a:spcPts val="600"/>
              </a:spcAft>
            </a:pPr>
            <a:r>
              <a:rPr lang="en-US" altLang="zh-CN" kern="100" dirty="0">
                <a:latin typeface="+mn-ea"/>
                <a:cs typeface="Times New Roman" panose="02020603050405020304" pitchFamily="18" charset="0"/>
              </a:rPr>
              <a:t>1.</a:t>
            </a:r>
            <a:r>
              <a:rPr lang="zh-CN" altLang="zh-CN" kern="100" dirty="0">
                <a:latin typeface="+mn-ea"/>
                <a:cs typeface="Times New Roman" panose="02020603050405020304" pitchFamily="18" charset="0"/>
              </a:rPr>
              <a:t>交直流调速系统的工作原理。</a:t>
            </a:r>
          </a:p>
          <a:p>
            <a:pPr indent="266700" algn="just">
              <a:lnSpc>
                <a:spcPct val="200000"/>
              </a:lnSpc>
              <a:spcBef>
                <a:spcPts val="600"/>
              </a:spcBef>
              <a:spcAft>
                <a:spcPts val="600"/>
              </a:spcAft>
            </a:pPr>
            <a:r>
              <a:rPr lang="en-US" altLang="zh-CN" kern="100" dirty="0">
                <a:latin typeface="+mn-ea"/>
                <a:cs typeface="Times New Roman" panose="02020603050405020304" pitchFamily="18" charset="0"/>
              </a:rPr>
              <a:t>2.</a:t>
            </a:r>
            <a:r>
              <a:rPr lang="zh-CN" altLang="zh-CN" kern="100" dirty="0">
                <a:latin typeface="+mn-ea"/>
                <a:cs typeface="Times New Roman" panose="02020603050405020304" pitchFamily="18" charset="0"/>
              </a:rPr>
              <a:t>交直流调速系统的安装。</a:t>
            </a:r>
          </a:p>
        </p:txBody>
      </p:sp>
    </p:spTree>
    <p:extLst>
      <p:ext uri="{BB962C8B-B14F-4D97-AF65-F5344CB8AC3E}">
        <p14:creationId xmlns:p14="http://schemas.microsoft.com/office/powerpoint/2010/main" val="163479311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15" name="矩形: 圆角 1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3"/>
          <p:cNvSpPr txBox="1"/>
          <p:nvPr/>
        </p:nvSpPr>
        <p:spPr>
          <a:xfrm>
            <a:off x="3887703" y="2526612"/>
            <a:ext cx="4416594" cy="1015663"/>
          </a:xfrm>
          <a:prstGeom prst="rect">
            <a:avLst/>
          </a:prstGeom>
          <a:noFill/>
        </p:spPr>
        <p:txBody>
          <a:bodyPr wrap="none" rtlCol="0">
            <a:spAutoFit/>
          </a:bodyPr>
          <a:lstStyle/>
          <a:p>
            <a:r>
              <a:rPr lang="zh-CN" altLang="en-US" sz="60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itchFamily="34" charset="-122"/>
                <a:ea typeface="微软雅黑" pitchFamily="34" charset="-122"/>
                <a:cs typeface="Arial Unicode MS" panose="020B0604020202020204" pitchFamily="34" charset="-122"/>
              </a:rPr>
              <a:t>谢谢观看！</a:t>
            </a:r>
            <a:endParaRPr lang="zh-CN" altLang="en-US" sz="66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itchFamily="34" charset="-122"/>
              <a:ea typeface="微软雅黑" pitchFamily="34" charset="-122"/>
              <a:cs typeface="Arial Unicode MS" panose="020B0604020202020204" pitchFamily="34" charset="-122"/>
            </a:endParaRPr>
          </a:p>
        </p:txBody>
      </p:sp>
      <p:sp>
        <p:nvSpPr>
          <p:cNvPr id="6" name="矩形 5"/>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PICTURE" val="#228852;#233970;#231353;#239530;"/>
</p:tagLst>
</file>

<file path=ppt/tags/tag2.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3.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4.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5.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6.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7.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8.xml><?xml version="1.0" encoding="utf-8"?>
<p:tagLst xmlns:a="http://schemas.openxmlformats.org/drawingml/2006/main" xmlns:r="http://schemas.openxmlformats.org/officeDocument/2006/relationships" xmlns:p="http://schemas.openxmlformats.org/presentationml/2006/main">
  <p:tag name="ISLIDE.PICTURE" val="#228852;#233970;#231353;#23953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713</TotalTime>
  <Words>7783</Words>
  <Application>Microsoft Office PowerPoint</Application>
  <PresentationFormat>宽屏</PresentationFormat>
  <Paragraphs>1559</Paragraphs>
  <Slides>94</Slides>
  <Notes>94</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94</vt:i4>
      </vt:variant>
    </vt:vector>
  </HeadingPairs>
  <TitlesOfParts>
    <vt:vector size="107" baseType="lpstr">
      <vt:lpstr>Arial Unicode MS</vt:lpstr>
      <vt:lpstr>Open Sans</vt:lpstr>
      <vt:lpstr>等线</vt:lpstr>
      <vt:lpstr>等线 Light</vt:lpstr>
      <vt:lpstr>华康俪金黑W8(P)</vt:lpstr>
      <vt:lpstr>楷体</vt:lpstr>
      <vt:lpstr>宋体</vt:lpstr>
      <vt:lpstr>微软雅黑</vt:lpstr>
      <vt:lpstr>Arial</vt:lpstr>
      <vt:lpstr>Calibri</vt:lpstr>
      <vt:lpstr>Symbol</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影子</dc:creator>
  <cp:lastModifiedBy>407_5</cp:lastModifiedBy>
  <cp:revision>140</cp:revision>
  <dcterms:created xsi:type="dcterms:W3CDTF">2021-02-26T17:44:19Z</dcterms:created>
  <dcterms:modified xsi:type="dcterms:W3CDTF">2021-03-01T17:47:22Z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2052-3.2.1.5071</vt:lpwstr>
  </property>
</Properties>
</file>