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1"/>
  </p:sldMasterIdLst>
  <p:notesMasterIdLst>
    <p:notesMasterId r:id="rId46"/>
  </p:notesMasterIdLst>
  <p:sldIdLst>
    <p:sldId id="257" r:id="rId2"/>
    <p:sldId id="258" r:id="rId3"/>
    <p:sldId id="260" r:id="rId4"/>
    <p:sldId id="256" r:id="rId5"/>
    <p:sldId id="261" r:id="rId6"/>
    <p:sldId id="259" r:id="rId7"/>
    <p:sldId id="262" r:id="rId8"/>
    <p:sldId id="267" r:id="rId9"/>
    <p:sldId id="292" r:id="rId10"/>
    <p:sldId id="282" r:id="rId11"/>
    <p:sldId id="294" r:id="rId12"/>
    <p:sldId id="293"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18" r:id="rId28"/>
    <p:sldId id="309" r:id="rId29"/>
    <p:sldId id="310" r:id="rId30"/>
    <p:sldId id="311" r:id="rId31"/>
    <p:sldId id="312" r:id="rId32"/>
    <p:sldId id="313" r:id="rId33"/>
    <p:sldId id="314" r:id="rId34"/>
    <p:sldId id="315" r:id="rId35"/>
    <p:sldId id="263" r:id="rId36"/>
    <p:sldId id="283" r:id="rId37"/>
    <p:sldId id="316" r:id="rId38"/>
    <p:sldId id="264" r:id="rId39"/>
    <p:sldId id="276" r:id="rId40"/>
    <p:sldId id="265" r:id="rId41"/>
    <p:sldId id="270" r:id="rId42"/>
    <p:sldId id="284" r:id="rId43"/>
    <p:sldId id="317" r:id="rId44"/>
    <p:sldId id="280"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snapToObjects="1">
      <p:cViewPr varScale="1">
        <p:scale>
          <a:sx n="71" d="100"/>
          <a:sy n="71" d="100"/>
        </p:scale>
        <p:origin x="66"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68004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3944880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1092372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1600504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3716050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511358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4130859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334294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3671869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1348942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4145450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40203703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7521904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3053762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3614308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37202859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25506807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116687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6091812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1167215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23884317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29118897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1564106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2716297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12538350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39050752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41</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42</a:t>
            </a:fld>
            <a:endParaRPr lang="zh-CN" altLang="en-US"/>
          </a:p>
        </p:txBody>
      </p:sp>
    </p:spTree>
    <p:extLst>
      <p:ext uri="{BB962C8B-B14F-4D97-AF65-F5344CB8AC3E}">
        <p14:creationId xmlns:p14="http://schemas.microsoft.com/office/powerpoint/2010/main" val="6270362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43</a:t>
            </a:fld>
            <a:endParaRPr lang="zh-CN" altLang="en-US"/>
          </a:p>
        </p:txBody>
      </p:sp>
    </p:spTree>
    <p:extLst>
      <p:ext uri="{BB962C8B-B14F-4D97-AF65-F5344CB8AC3E}">
        <p14:creationId xmlns:p14="http://schemas.microsoft.com/office/powerpoint/2010/main" val="11307116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44</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2815853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973C572-8DCA-49D5-B280-F1BF4EBE52FE}"/>
              </a:ext>
            </a:extLst>
          </p:cNvPr>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a:extLst>
              <a:ext uri="{FF2B5EF4-FFF2-40B4-BE49-F238E27FC236}">
                <a16:creationId xmlns:a16="http://schemas.microsoft.com/office/drawing/2014/main" xmlns=""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a:extLst>
              <a:ext uri="{FF2B5EF4-FFF2-40B4-BE49-F238E27FC236}">
                <a16:creationId xmlns:a16="http://schemas.microsoft.com/office/drawing/2014/main" xmlns=""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0.emf"/></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6.emf"/></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8.emf"/></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1.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8F3660A-3703-4846-98B7-C9CF367BE629}"/>
              </a:ext>
            </a:extLst>
          </p:cNvPr>
          <p:cNvSpPr/>
          <p:nvPr/>
        </p:nvSpPr>
        <p:spPr>
          <a:xfrm>
            <a:off x="209550" y="133350"/>
            <a:ext cx="3247390" cy="484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3" name="矩形 2">
            <a:extLst>
              <a:ext uri="{FF2B5EF4-FFF2-40B4-BE49-F238E27FC236}">
                <a16:creationId xmlns:a16="http://schemas.microsoft.com/office/drawing/2014/main" xmlns="" id="{2AD4FB8F-0DA2-460D-A5FC-672D8A38F9E2}"/>
              </a:ext>
            </a:extLst>
          </p:cNvPr>
          <p:cNvSpPr/>
          <p:nvPr/>
        </p:nvSpPr>
        <p:spPr>
          <a:xfrm>
            <a:off x="3456940" y="266700"/>
            <a:ext cx="8759190" cy="196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2320732" y="1875293"/>
            <a:ext cx="8494633" cy="2123658"/>
          </a:xfrm>
          <a:prstGeom prst="rect">
            <a:avLst/>
          </a:prstGeom>
          <a:noFill/>
        </p:spPr>
        <p:txBody>
          <a:bodyPr wrap="none" rtlCol="0">
            <a:spAutoFit/>
          </a:bodyPr>
          <a:lstStyle/>
          <a:p>
            <a:r>
              <a:rPr lang="zh-CN" altLang="zh-CN" sz="6600" b="1" spc="600" dirty="0" smtClean="0">
                <a:blipFill dpi="0" rotWithShape="1">
                  <a:blip r:embed="rId4"/>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应用</a:t>
            </a:r>
            <a:r>
              <a:rPr lang="zh-CN" altLang="zh-CN" sz="66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电子路调试维修</a:t>
            </a:r>
          </a:p>
          <a:p>
            <a:endParaRPr lang="zh-CN" altLang="en-US" sz="66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grpSp>
        <p:nvGrpSpPr>
          <p:cNvPr id="14" name="组合 13">
            <a:extLst>
              <a:ext uri="{FF2B5EF4-FFF2-40B4-BE49-F238E27FC236}">
                <a16:creationId xmlns:a16="http://schemas.microsoft.com/office/drawing/2014/main" xmlns="" id="{E47F37AD-6CE7-4E2E-9BD0-23FB79FAA011}"/>
              </a:ext>
            </a:extLst>
          </p:cNvPr>
          <p:cNvGrpSpPr/>
          <p:nvPr/>
        </p:nvGrpSpPr>
        <p:grpSpPr>
          <a:xfrm>
            <a:off x="3809160" y="3421380"/>
            <a:ext cx="5517776" cy="936625"/>
            <a:chOff x="4191000" y="3343910"/>
            <a:chExt cx="5517776" cy="936625"/>
          </a:xfrm>
        </p:grpSpPr>
        <p:sp>
          <p:nvSpPr>
            <p:cNvPr id="9" name="圆角矩形 9"/>
            <p:cNvSpPr>
              <a:spLocks/>
            </p:cNvSpPr>
            <p:nvPr/>
          </p:nvSpPr>
          <p:spPr>
            <a:xfrm flipH="1">
              <a:off x="4191000" y="3421380"/>
              <a:ext cx="5517776" cy="720725"/>
            </a:xfrm>
            <a:prstGeom prst="roundRect">
              <a:avLst/>
            </a:prstGeom>
            <a:ln w="0" cap="flat" cmpd="sng">
              <a:prstDash/>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oAutofit/>
            </a:bodyPr>
            <a:lstStyle/>
            <a:p>
              <a:pPr marL="0" indent="0" algn="r" defTabSz="914400" eaLnBrk="1" latinLnBrk="0" hangingPunct="1">
                <a:lnSpc>
                  <a:spcPct val="100000"/>
                </a:lnSpc>
                <a:spcBef>
                  <a:spcPts val="0"/>
                </a:spcBef>
                <a:spcAft>
                  <a:spcPts val="0"/>
                </a:spcAft>
                <a:buFontTx/>
                <a:buNone/>
              </a:pPr>
              <a:endParaRPr lang="ko-KR" altLang="en-US" sz="4400">
                <a:solidFill>
                  <a:srgbClr val="FF9300"/>
                </a:solidFill>
                <a:latin typeface="华康俪金黑W8(P)" charset="0"/>
                <a:ea typeface="华康俪金黑W8(P)" charset="0"/>
              </a:endParaRPr>
            </a:p>
          </p:txBody>
        </p:sp>
        <p:sp>
          <p:nvSpPr>
            <p:cNvPr id="10" name="矩形 9"/>
            <p:cNvSpPr>
              <a:spLocks/>
            </p:cNvSpPr>
            <p:nvPr/>
          </p:nvSpPr>
          <p:spPr>
            <a:xfrm>
              <a:off x="4464685" y="3421380"/>
              <a:ext cx="5149962" cy="701675"/>
            </a:xfrm>
            <a:prstGeom prst="rect">
              <a:avLst/>
            </a:prstGeom>
            <a:noFill/>
            <a:ln w="0">
              <a:noFill/>
              <a:prstDash/>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l" defTabSz="914400" eaLnBrk="1" latinLnBrk="0" hangingPunct="1">
                <a:lnSpc>
                  <a:spcPct val="100000"/>
                </a:lnSpc>
                <a:spcBef>
                  <a:spcPts val="0"/>
                </a:spcBef>
                <a:spcAft>
                  <a:spcPts val="0"/>
                </a:spcAft>
                <a:buFontTx/>
                <a:buNone/>
              </a:pPr>
              <a:r>
                <a:rPr lang="zh-CN" altLang="en-US" sz="2400" b="1" dirty="0">
                  <a:solidFill>
                    <a:schemeClr val="bg1"/>
                  </a:solidFill>
                  <a:latin typeface="微软雅黑" charset="0"/>
                  <a:ea typeface="微软雅黑" charset="0"/>
                </a:rPr>
                <a:t>晶闸管与相控整流</a:t>
              </a:r>
              <a:r>
                <a:rPr lang="zh-CN" altLang="en-US" sz="2400" b="1" dirty="0" smtClean="0">
                  <a:solidFill>
                    <a:schemeClr val="bg1"/>
                  </a:solidFill>
                  <a:latin typeface="微软雅黑" charset="0"/>
                  <a:ea typeface="微软雅黑" charset="0"/>
                </a:rPr>
                <a:t>电路的分析与测绘</a:t>
              </a:r>
              <a:endParaRPr lang="ko-KR" altLang="en-US" sz="2400" b="1" dirty="0">
                <a:solidFill>
                  <a:schemeClr val="bg1"/>
                </a:solidFill>
                <a:latin typeface="微软雅黑" charset="0"/>
                <a:ea typeface="微软雅黑" charset="0"/>
              </a:endParaRPr>
            </a:p>
          </p:txBody>
        </p:sp>
        <p:sp>
          <p:nvSpPr>
            <p:cNvPr id="12" name="矩形 11"/>
            <p:cNvSpPr>
              <a:spLocks/>
            </p:cNvSpPr>
            <p:nvPr/>
          </p:nvSpPr>
          <p:spPr>
            <a:xfrm>
              <a:off x="4191000" y="3343910"/>
              <a:ext cx="2016125" cy="936625"/>
            </a:xfrm>
            <a:prstGeom prst="rect">
              <a:avLst/>
            </a:prstGeom>
            <a:noFill/>
            <a:ln w="0">
              <a:noFill/>
              <a:prstDash/>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r" defTabSz="914400" eaLnBrk="1" latinLnBrk="0" hangingPunct="1">
                <a:lnSpc>
                  <a:spcPct val="100000"/>
                </a:lnSpc>
                <a:spcBef>
                  <a:spcPts val="0"/>
                </a:spcBef>
                <a:spcAft>
                  <a:spcPts val="0"/>
                </a:spcAft>
                <a:buFontTx/>
                <a:buNone/>
              </a:pPr>
              <a:endParaRPr lang="ko-KR" altLang="en-US" sz="2000">
                <a:solidFill>
                  <a:srgbClr val="FF9300"/>
                </a:solidFill>
                <a:latin typeface="华康俪金黑W8(P)" charset="0"/>
                <a:ea typeface="华康俪金黑W8(P)" charset="0"/>
              </a:endParaRPr>
            </a:p>
          </p:txBody>
        </p:sp>
      </p:grpSp>
    </p:spTree>
    <p:extLst>
      <p:ext uri="{BB962C8B-B14F-4D97-AF65-F5344CB8AC3E}">
        <p14:creationId xmlns:p14="http://schemas.microsoft.com/office/powerpoint/2010/main" val="2388698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15035" y="930493"/>
            <a:ext cx="3013967"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1.2.1</a:t>
            </a:r>
            <a:r>
              <a:rPr lang="zh-CN" altLang="zh-CN" sz="2000" b="1" dirty="0">
                <a:solidFill>
                  <a:schemeClr val="accent2">
                    <a:lumMod val="50000"/>
                  </a:schemeClr>
                </a:solidFill>
                <a:latin typeface="微软雅黑" pitchFamily="34" charset="-122"/>
                <a:ea typeface="微软雅黑" pitchFamily="34" charset="-122"/>
              </a:rPr>
              <a:t>晶闸管的触发电路  </a:t>
            </a:r>
          </a:p>
        </p:txBody>
      </p:sp>
      <p:sp>
        <p:nvSpPr>
          <p:cNvPr id="18" name="矩形 17"/>
          <p:cNvSpPr/>
          <p:nvPr/>
        </p:nvSpPr>
        <p:spPr>
          <a:xfrm>
            <a:off x="629796" y="1483831"/>
            <a:ext cx="10932408" cy="4708981"/>
          </a:xfrm>
          <a:prstGeom prst="rect">
            <a:avLst/>
          </a:prstGeom>
        </p:spPr>
        <p:txBody>
          <a:bodyPr wrap="square">
            <a:spAutoFit/>
          </a:bodyPr>
          <a:lstStyle/>
          <a:p>
            <a:pPr indent="432000" algn="just">
              <a:lnSpc>
                <a:spcPct val="15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）晶闸管触发信号的要求。</a:t>
            </a:r>
          </a:p>
          <a:p>
            <a:pPr indent="432000" algn="just">
              <a:lnSpc>
                <a:spcPct val="150000"/>
              </a:lnSpc>
              <a:spcBef>
                <a:spcPts val="600"/>
              </a:spcBef>
              <a:spcAft>
                <a:spcPts val="600"/>
              </a:spcAft>
            </a:pPr>
            <a:r>
              <a:rPr lang="zh-CN" altLang="zh-CN" kern="100" dirty="0">
                <a:latin typeface="+mn-ea"/>
                <a:cs typeface="Times New Roman" panose="02020603050405020304" pitchFamily="18" charset="0"/>
              </a:rPr>
              <a:t>晶闸管的应用电路种类很多，不同的晶闸管型号、不同的晶闸管应用电路对触发信号都会有不同的具体要求。归纳起来， 晶闸管触发主要有移相触发、过零触发和脉冲列调制触发等。不管是哪种触发电路， 对它产生的触发信号都有如下要求：</a:t>
            </a:r>
          </a:p>
          <a:p>
            <a:pPr indent="432000" algn="just">
              <a:lnSpc>
                <a:spcPct val="150000"/>
              </a:lnSpc>
              <a:spcBef>
                <a:spcPts val="600"/>
              </a:spcBef>
              <a:spcAft>
                <a:spcPts val="600"/>
              </a:spcAft>
            </a:pP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、触发信号可为直流、交流或脉冲电压。由于晶闸管触发导通后，门极触发信号即失去控制作用，为了减小门极的损耗，一般不采用直流或交流信号触发晶闸管，而广泛采用脉冲触发信号。</a:t>
            </a:r>
          </a:p>
          <a:p>
            <a:pPr indent="432000" algn="just">
              <a:lnSpc>
                <a:spcPct val="150000"/>
              </a:lnSpc>
              <a:spcBef>
                <a:spcPts val="600"/>
              </a:spcBef>
              <a:spcAft>
                <a:spcPts val="600"/>
              </a:spcAft>
            </a:pP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、触发脉冲应有足够的功率。触发脉冲的电压和电流应大于晶闸管要求的数值，并留有一定的裕量。触发功率的大小是决定晶闸管元件能否可靠触发的一个关键指标。 由于晶闸管元件门极参数的分散性很大，随温度的变化也大，为使所有合格的元件均能可靠触发，可参考元件出厂的试验数据或产品目录来设计触发电路的输出电压和电流值。</a:t>
            </a:r>
          </a:p>
        </p:txBody>
      </p:sp>
    </p:spTree>
    <p:extLst>
      <p:ext uri="{BB962C8B-B14F-4D97-AF65-F5344CB8AC3E}">
        <p14:creationId xmlns:p14="http://schemas.microsoft.com/office/powerpoint/2010/main" val="3884282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15035" y="930493"/>
            <a:ext cx="3013967"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1.2.1</a:t>
            </a:r>
            <a:r>
              <a:rPr lang="zh-CN" altLang="zh-CN" sz="2000" b="1" dirty="0">
                <a:solidFill>
                  <a:schemeClr val="accent2">
                    <a:lumMod val="50000"/>
                  </a:schemeClr>
                </a:solidFill>
                <a:latin typeface="微软雅黑" pitchFamily="34" charset="-122"/>
                <a:ea typeface="微软雅黑" pitchFamily="34" charset="-122"/>
              </a:rPr>
              <a:t>晶闸管的触发电路  </a:t>
            </a:r>
          </a:p>
        </p:txBody>
      </p:sp>
      <p:sp>
        <p:nvSpPr>
          <p:cNvPr id="10" name="矩形 9"/>
          <p:cNvSpPr/>
          <p:nvPr/>
        </p:nvSpPr>
        <p:spPr>
          <a:xfrm>
            <a:off x="490220" y="1517429"/>
            <a:ext cx="11048365" cy="4832092"/>
          </a:xfrm>
          <a:prstGeom prst="rect">
            <a:avLst/>
          </a:prstGeom>
        </p:spPr>
        <p:txBody>
          <a:bodyPr wrap="square">
            <a:spAutoFit/>
          </a:bodyPr>
          <a:lstStyle/>
          <a:p>
            <a:pPr indent="457200" algn="just">
              <a:lnSpc>
                <a:spcPct val="200000"/>
              </a:lnSpc>
              <a:spcBef>
                <a:spcPts val="600"/>
              </a:spcBef>
              <a:spcAft>
                <a:spcPts val="600"/>
              </a:spcAft>
            </a:pPr>
            <a:r>
              <a:rPr lang="en-US" altLang="zh-CN" kern="100" dirty="0">
                <a:latin typeface="+mn-ea"/>
                <a:cs typeface="Times New Roman" panose="02020603050405020304" pitchFamily="18" charset="0"/>
              </a:rPr>
              <a:t>c</a:t>
            </a:r>
            <a:r>
              <a:rPr lang="zh-CN" altLang="zh-CN" kern="100" dirty="0">
                <a:latin typeface="+mn-ea"/>
                <a:cs typeface="Times New Roman" panose="02020603050405020304" pitchFamily="18" charset="0"/>
              </a:rPr>
              <a:t>、触发脉冲应有一定的宽度，脉冲的前沿尽可能陡， 以使元件在触发导通后，阳极电流能迅速上升超过掣住电流而维持导通。普通晶闸管的导通时间约</a:t>
            </a:r>
            <a:r>
              <a:rPr lang="en-US" altLang="zh-CN" kern="100" dirty="0">
                <a:latin typeface="+mn-ea"/>
                <a:cs typeface="Times New Roman" panose="02020603050405020304" pitchFamily="18" charset="0"/>
              </a:rPr>
              <a:t>6</a:t>
            </a:r>
            <a:r>
              <a:rPr lang="zh-CN" altLang="zh-CN" kern="100" dirty="0">
                <a:latin typeface="+mn-ea"/>
                <a:cs typeface="Times New Roman" panose="02020603050405020304" pitchFamily="18" charset="0"/>
              </a:rPr>
              <a:t>μ</a:t>
            </a:r>
            <a:r>
              <a:rPr lang="en-US" altLang="zh-CN" kern="100" dirty="0">
                <a:latin typeface="+mn-ea"/>
                <a:cs typeface="Times New Roman" panose="02020603050405020304" pitchFamily="18" charset="0"/>
              </a:rPr>
              <a:t>s</a:t>
            </a:r>
            <a:r>
              <a:rPr lang="zh-CN" altLang="zh-CN" kern="100" dirty="0">
                <a:latin typeface="+mn-ea"/>
                <a:cs typeface="Times New Roman" panose="02020603050405020304" pitchFamily="18" charset="0"/>
              </a:rPr>
              <a:t>， 故触发脉冲的宽度至少应有</a:t>
            </a:r>
            <a:r>
              <a:rPr lang="en-US" altLang="zh-CN" kern="100" dirty="0">
                <a:latin typeface="+mn-ea"/>
                <a:cs typeface="Times New Roman" panose="02020603050405020304" pitchFamily="18" charset="0"/>
              </a:rPr>
              <a:t>6</a:t>
            </a:r>
            <a:r>
              <a:rPr lang="zh-CN" altLang="zh-CN" kern="100" dirty="0">
                <a:latin typeface="+mn-ea"/>
                <a:cs typeface="Times New Roman" panose="02020603050405020304" pitchFamily="18" charset="0"/>
              </a:rPr>
              <a:t>μ</a:t>
            </a:r>
            <a:r>
              <a:rPr lang="en-US" altLang="zh-CN" kern="100" dirty="0">
                <a:latin typeface="+mn-ea"/>
                <a:cs typeface="Times New Roman" panose="02020603050405020304" pitchFamily="18" charset="0"/>
              </a:rPr>
              <a:t>s</a:t>
            </a:r>
            <a:r>
              <a:rPr lang="zh-CN" altLang="zh-CN" kern="100" dirty="0">
                <a:latin typeface="+mn-ea"/>
                <a:cs typeface="Times New Roman" panose="02020603050405020304" pitchFamily="18" charset="0"/>
              </a:rPr>
              <a:t>以上。对于电感性负载，由于电感会抵制电流上升，因而触发脉冲的宽度应更大一些， 通常为</a:t>
            </a:r>
            <a:r>
              <a:rPr lang="en-US" altLang="zh-CN" kern="100" dirty="0">
                <a:latin typeface="+mn-ea"/>
                <a:cs typeface="Times New Roman" panose="02020603050405020304" pitchFamily="18" charset="0"/>
              </a:rPr>
              <a:t>0.5</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 </a:t>
            </a:r>
            <a:r>
              <a:rPr lang="en-US" altLang="zh-CN" kern="100" dirty="0" err="1">
                <a:latin typeface="+mn-ea"/>
                <a:cs typeface="Times New Roman" panose="02020603050405020304" pitchFamily="18" charset="0"/>
              </a:rPr>
              <a:t>ms</a:t>
            </a:r>
            <a:r>
              <a:rPr lang="zh-CN" altLang="zh-CN" kern="100" dirty="0">
                <a:latin typeface="+mn-ea"/>
                <a:cs typeface="Times New Roman" panose="02020603050405020304" pitchFamily="18" charset="0"/>
              </a:rPr>
              <a:t>。 此外，某些具体的电路对触发脉冲的宽度会有一定的要求，如后续将要讨论的三相全控桥等电路的触发脉冲宽度要求大于</a:t>
            </a:r>
            <a:r>
              <a:rPr lang="en-US" altLang="zh-CN" kern="100" dirty="0">
                <a:latin typeface="+mn-ea"/>
                <a:cs typeface="Times New Roman" panose="02020603050405020304" pitchFamily="18" charset="0"/>
              </a:rPr>
              <a:t>60</a:t>
            </a:r>
            <a:r>
              <a:rPr lang="zh-CN" altLang="zh-CN" kern="100" dirty="0">
                <a:latin typeface="+mn-ea"/>
                <a:cs typeface="Times New Roman" panose="02020603050405020304" pitchFamily="18" charset="0"/>
              </a:rPr>
              <a:t>°或采用双窄脉冲。</a:t>
            </a:r>
          </a:p>
          <a:p>
            <a:pPr indent="457200" algn="just">
              <a:lnSpc>
                <a:spcPct val="200000"/>
              </a:lnSpc>
              <a:spcBef>
                <a:spcPts val="600"/>
              </a:spcBef>
              <a:spcAft>
                <a:spcPts val="600"/>
              </a:spcAft>
            </a:pPr>
            <a:r>
              <a:rPr lang="en-US" altLang="zh-CN" kern="100" dirty="0">
                <a:latin typeface="+mn-ea"/>
                <a:cs typeface="Times New Roman" panose="02020603050405020304" pitchFamily="18" charset="0"/>
              </a:rPr>
              <a:t>d</a:t>
            </a:r>
            <a:r>
              <a:rPr lang="zh-CN" altLang="zh-CN" kern="100" dirty="0">
                <a:latin typeface="+mn-ea"/>
                <a:cs typeface="Times New Roman" panose="02020603050405020304" pitchFamily="18" charset="0"/>
              </a:rPr>
              <a:t>、触发脉冲必须与晶闸管的阳极电压同步，脉冲移相范围必须满足电路要求。为保证控制的规律性，要求晶闸管在每个阳极电压周期都必须在相同的控制角触发导通，这就要求触发脉冲的频率与阳极电压的频率一致，且触发脉冲的前沿与阳极电压应保持固定的相位关系，这叫做触发脉冲与阳极电压同步。</a:t>
            </a:r>
          </a:p>
        </p:txBody>
      </p:sp>
    </p:spTree>
    <p:extLst>
      <p:ext uri="{BB962C8B-B14F-4D97-AF65-F5344CB8AC3E}">
        <p14:creationId xmlns:p14="http://schemas.microsoft.com/office/powerpoint/2010/main" val="1726737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15035" y="791343"/>
            <a:ext cx="3013967"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1.2.1</a:t>
            </a:r>
            <a:r>
              <a:rPr lang="zh-CN" altLang="zh-CN" sz="2000" b="1" dirty="0">
                <a:solidFill>
                  <a:schemeClr val="accent2">
                    <a:lumMod val="50000"/>
                  </a:schemeClr>
                </a:solidFill>
                <a:latin typeface="微软雅黑" pitchFamily="34" charset="-122"/>
                <a:ea typeface="微软雅黑" pitchFamily="34" charset="-122"/>
              </a:rPr>
              <a:t>晶闸管的触发电路  </a:t>
            </a:r>
          </a:p>
        </p:txBody>
      </p:sp>
      <p:sp>
        <p:nvSpPr>
          <p:cNvPr id="10" name="矩形 9"/>
          <p:cNvSpPr/>
          <p:nvPr/>
        </p:nvSpPr>
        <p:spPr>
          <a:xfrm>
            <a:off x="490220" y="1279306"/>
            <a:ext cx="11052051" cy="2003112"/>
          </a:xfrm>
          <a:prstGeom prst="rect">
            <a:avLst/>
          </a:prstGeom>
        </p:spPr>
        <p:txBody>
          <a:bodyPr wrap="square">
            <a:spAutoFit/>
          </a:bodyPr>
          <a:lstStyle/>
          <a:p>
            <a:pPr indent="432000" algn="just">
              <a:lnSpc>
                <a:spcPts val="25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）单结晶体管触发电路。</a:t>
            </a:r>
          </a:p>
          <a:p>
            <a:pPr indent="432000" algn="just">
              <a:lnSpc>
                <a:spcPts val="2500"/>
              </a:lnSpc>
              <a:spcBef>
                <a:spcPts val="600"/>
              </a:spcBef>
              <a:spcAft>
                <a:spcPts val="600"/>
              </a:spcAft>
            </a:pPr>
            <a:r>
              <a:rPr lang="zh-CN" altLang="zh-CN" kern="100" dirty="0">
                <a:latin typeface="+mn-ea"/>
                <a:cs typeface="Times New Roman" panose="02020603050405020304" pitchFamily="18" charset="0"/>
              </a:rPr>
              <a:t>晶闸管的触发电路通常以组成的主要元件名称分类，可分为单结晶体管触发电路、晶体管触发电路、集成电路触发电路等。下面主要介绍单结晶体管触发电路。</a:t>
            </a:r>
          </a:p>
          <a:p>
            <a:pPr indent="432000" algn="just">
              <a:lnSpc>
                <a:spcPts val="2500"/>
              </a:lnSpc>
              <a:spcBef>
                <a:spcPts val="600"/>
              </a:spcBef>
              <a:spcAft>
                <a:spcPts val="600"/>
              </a:spcAft>
            </a:pPr>
            <a:r>
              <a:rPr lang="zh-CN" altLang="zh-CN" kern="100" dirty="0">
                <a:latin typeface="+mn-ea"/>
                <a:cs typeface="Times New Roman" panose="02020603050405020304" pitchFamily="18" charset="0"/>
              </a:rPr>
              <a:t>如图</a:t>
            </a:r>
            <a:r>
              <a:rPr lang="en-US" altLang="zh-CN" kern="100" dirty="0">
                <a:latin typeface="+mn-ea"/>
                <a:cs typeface="Times New Roman" panose="02020603050405020304" pitchFamily="18" charset="0"/>
              </a:rPr>
              <a:t>4-3-3</a:t>
            </a:r>
            <a:r>
              <a:rPr lang="zh-CN" altLang="zh-CN" kern="100" dirty="0">
                <a:latin typeface="+mn-ea"/>
                <a:cs typeface="Times New Roman" panose="02020603050405020304" pitchFamily="18" charset="0"/>
              </a:rPr>
              <a:t>的</a:t>
            </a: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图所示为单结晶体管的内部结构示意图，</a:t>
            </a: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图为单结晶体管的电路符号，</a:t>
            </a:r>
            <a:r>
              <a:rPr lang="en-US" altLang="zh-CN" kern="100" dirty="0">
                <a:latin typeface="+mn-ea"/>
                <a:cs typeface="Times New Roman" panose="02020603050405020304" pitchFamily="18" charset="0"/>
              </a:rPr>
              <a:t>c</a:t>
            </a:r>
            <a:r>
              <a:rPr lang="zh-CN" altLang="zh-CN" kern="100" dirty="0">
                <a:latin typeface="+mn-ea"/>
                <a:cs typeface="Times New Roman" panose="02020603050405020304" pitchFamily="18" charset="0"/>
              </a:rPr>
              <a:t>图为单结晶体管的等效电路。</a:t>
            </a:r>
          </a:p>
        </p:txBody>
      </p:sp>
      <p:pic>
        <p:nvPicPr>
          <p:cNvPr id="14" name="图片 1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2024" y="2888136"/>
            <a:ext cx="8885293" cy="2817263"/>
          </a:xfrm>
          <a:prstGeom prst="rect">
            <a:avLst/>
          </a:prstGeom>
          <a:noFill/>
          <a:ln>
            <a:noFill/>
          </a:ln>
        </p:spPr>
      </p:pic>
      <p:sp>
        <p:nvSpPr>
          <p:cNvPr id="11" name="矩形 10"/>
          <p:cNvSpPr/>
          <p:nvPr/>
        </p:nvSpPr>
        <p:spPr>
          <a:xfrm>
            <a:off x="2562928" y="5705399"/>
            <a:ext cx="8100590" cy="319318"/>
          </a:xfrm>
          <a:prstGeom prst="rect">
            <a:avLst/>
          </a:prstGeom>
        </p:spPr>
        <p:txBody>
          <a:bodyPr wrap="square">
            <a:spAutoFit/>
          </a:bodyPr>
          <a:lstStyle/>
          <a:p>
            <a:pPr>
              <a:lnSpc>
                <a:spcPts val="2000"/>
              </a:lnSpc>
            </a:pPr>
            <a:r>
              <a:rPr lang="en-US" altLang="zh-CN" sz="1600" kern="100" dirty="0">
                <a:latin typeface="+mn-ea"/>
                <a:cs typeface="Times New Roman" panose="02020603050405020304" pitchFamily="18" charset="0"/>
              </a:rPr>
              <a:t>a</a:t>
            </a:r>
            <a:r>
              <a:rPr lang="zh-CN" altLang="zh-CN" sz="1600" kern="100" dirty="0">
                <a:latin typeface="+mn-ea"/>
                <a:cs typeface="Times New Roman" panose="02020603050405020304" pitchFamily="18" charset="0"/>
              </a:rPr>
              <a:t>）内部结构示意图 </a:t>
            </a:r>
            <a:r>
              <a:rPr lang="en-US" altLang="zh-CN" sz="1600" kern="100" dirty="0">
                <a:latin typeface="+mn-ea"/>
                <a:cs typeface="Times New Roman" panose="02020603050405020304" pitchFamily="18" charset="0"/>
              </a:rPr>
              <a:t>     </a:t>
            </a:r>
            <a:r>
              <a:rPr lang="en-US" altLang="zh-CN" sz="1600" kern="100" dirty="0" smtClean="0">
                <a:latin typeface="+mn-ea"/>
                <a:cs typeface="Times New Roman" panose="02020603050405020304" pitchFamily="18" charset="0"/>
              </a:rPr>
              <a:t>   </a:t>
            </a:r>
            <a:r>
              <a:rPr lang="en-US" altLang="zh-CN" sz="1600" kern="100" dirty="0" smtClean="0">
                <a:latin typeface="+mn-ea"/>
                <a:cs typeface="Times New Roman" panose="02020603050405020304" pitchFamily="18" charset="0"/>
              </a:rPr>
              <a:t>       b</a:t>
            </a:r>
            <a:r>
              <a:rPr lang="zh-CN" altLang="zh-CN" sz="1600" kern="100" dirty="0">
                <a:latin typeface="+mn-ea"/>
                <a:cs typeface="Times New Roman" panose="02020603050405020304" pitchFamily="18" charset="0"/>
              </a:rPr>
              <a:t>）电路</a:t>
            </a:r>
            <a:r>
              <a:rPr lang="zh-CN" altLang="zh-CN" sz="1600" kern="100" dirty="0" smtClean="0">
                <a:latin typeface="+mn-ea"/>
                <a:cs typeface="Times New Roman" panose="02020603050405020304" pitchFamily="18" charset="0"/>
              </a:rPr>
              <a:t>符号</a:t>
            </a:r>
            <a:r>
              <a:rPr lang="en-US" altLang="zh-CN" sz="1600" kern="100" dirty="0" smtClean="0">
                <a:latin typeface="+mn-ea"/>
                <a:cs typeface="Times New Roman" panose="02020603050405020304" pitchFamily="18" charset="0"/>
              </a:rPr>
              <a:t>                   </a:t>
            </a:r>
            <a:r>
              <a:rPr lang="en-US" altLang="zh-CN" sz="1600" kern="100" dirty="0" smtClean="0">
                <a:latin typeface="+mn-ea"/>
                <a:cs typeface="Times New Roman" panose="02020603050405020304" pitchFamily="18" charset="0"/>
              </a:rPr>
              <a:t>c</a:t>
            </a:r>
            <a:r>
              <a:rPr lang="zh-CN" altLang="zh-CN" sz="1600" kern="100" dirty="0">
                <a:latin typeface="+mn-ea"/>
                <a:cs typeface="Times New Roman" panose="02020603050405020304" pitchFamily="18" charset="0"/>
              </a:rPr>
              <a:t>）</a:t>
            </a:r>
            <a:r>
              <a:rPr lang="zh-CN" altLang="zh-CN" sz="1600" kern="100" dirty="0" smtClean="0">
                <a:latin typeface="+mn-ea"/>
                <a:cs typeface="Times New Roman" panose="02020603050405020304" pitchFamily="18" charset="0"/>
              </a:rPr>
              <a:t>等效电路</a:t>
            </a:r>
            <a:endParaRPr lang="en-US" altLang="zh-CN" sz="1600" kern="100" dirty="0">
              <a:latin typeface="+mn-ea"/>
              <a:cs typeface="Times New Roman" panose="02020603050405020304" pitchFamily="18" charset="0"/>
            </a:endParaRPr>
          </a:p>
        </p:txBody>
      </p:sp>
      <p:sp>
        <p:nvSpPr>
          <p:cNvPr id="12" name="矩形 11"/>
          <p:cNvSpPr/>
          <p:nvPr/>
        </p:nvSpPr>
        <p:spPr>
          <a:xfrm>
            <a:off x="5424436" y="6162346"/>
            <a:ext cx="2377574" cy="369332"/>
          </a:xfrm>
          <a:prstGeom prst="rect">
            <a:avLst/>
          </a:prstGeom>
        </p:spPr>
        <p:txBody>
          <a:bodyPr wrap="none">
            <a:spAutoFit/>
          </a:bodyPr>
          <a:lstStyle/>
          <a:p>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4-3-3 </a:t>
            </a:r>
            <a:r>
              <a:rPr lang="zh-CN" altLang="zh-CN" kern="100" dirty="0">
                <a:latin typeface="+mn-ea"/>
                <a:cs typeface="Times New Roman" panose="02020603050405020304" pitchFamily="18" charset="0"/>
              </a:rPr>
              <a:t>单结晶体管</a:t>
            </a:r>
            <a:endParaRPr lang="zh-CN" altLang="en-US" dirty="0"/>
          </a:p>
        </p:txBody>
      </p:sp>
    </p:spTree>
    <p:extLst>
      <p:ext uri="{BB962C8B-B14F-4D97-AF65-F5344CB8AC3E}">
        <p14:creationId xmlns:p14="http://schemas.microsoft.com/office/powerpoint/2010/main" val="919690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15035" y="930493"/>
            <a:ext cx="3013967"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1.2.1</a:t>
            </a:r>
            <a:r>
              <a:rPr lang="zh-CN" altLang="zh-CN" sz="2000" b="1" dirty="0">
                <a:solidFill>
                  <a:schemeClr val="accent2">
                    <a:lumMod val="50000"/>
                  </a:schemeClr>
                </a:solidFill>
                <a:latin typeface="微软雅黑" pitchFamily="34" charset="-122"/>
                <a:ea typeface="微软雅黑" pitchFamily="34" charset="-122"/>
              </a:rPr>
              <a:t>晶闸管的触发电路  </a:t>
            </a:r>
          </a:p>
        </p:txBody>
      </p:sp>
      <mc:AlternateContent xmlns:mc="http://schemas.openxmlformats.org/markup-compatibility/2006">
        <mc:Choice xmlns:a14="http://schemas.microsoft.com/office/drawing/2010/main" Requires="a14">
          <p:sp>
            <p:nvSpPr>
              <p:cNvPr id="10" name="矩形 9"/>
              <p:cNvSpPr/>
              <p:nvPr/>
            </p:nvSpPr>
            <p:spPr>
              <a:xfrm>
                <a:off x="490220" y="1279306"/>
                <a:ext cx="10548095" cy="2477601"/>
              </a:xfrm>
              <a:prstGeom prst="rect">
                <a:avLst/>
              </a:prstGeom>
            </p:spPr>
            <p:txBody>
              <a:bodyPr wrap="square">
                <a:spAutoFit/>
              </a:bodyPr>
              <a:lstStyle/>
              <a:p>
                <a:pPr indent="432000" algn="just">
                  <a:lnSpc>
                    <a:spcPct val="150000"/>
                  </a:lnSpc>
                  <a:spcBef>
                    <a:spcPts val="600"/>
                  </a:spcBef>
                  <a:spcAft>
                    <a:spcPts val="600"/>
                  </a:spcAft>
                </a:pPr>
                <a:r>
                  <a:rPr lang="zh-CN" altLang="zh-CN" kern="100" dirty="0">
                    <a:latin typeface="+mn-ea"/>
                    <a:cs typeface="Times New Roman" panose="02020603050405020304" pitchFamily="18" charset="0"/>
                  </a:rPr>
                  <a:t>在单结晶体管的基极</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𝐵</m:t>
                        </m:r>
                      </m:e>
                      <m:sub>
                        <m:r>
                          <a:rPr lang="en-US" altLang="zh-CN" i="1" kern="100">
                            <a:latin typeface="Cambria Math" panose="02040503050406030204" pitchFamily="18" charset="0"/>
                            <a:cs typeface="Times New Roman" panose="02020603050405020304" pitchFamily="18" charset="0"/>
                          </a:rPr>
                          <m:t>1</m:t>
                        </m:r>
                      </m:sub>
                    </m:sSub>
                  </m:oMath>
                </a14:m>
                <a:r>
                  <a:rPr lang="zh-CN" altLang="zh-CN" kern="100" dirty="0">
                    <a:latin typeface="+mn-ea"/>
                    <a:cs typeface="Times New Roman" panose="02020603050405020304" pitchFamily="18" charset="0"/>
                  </a:rPr>
                  <a:t>和</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𝐵</m:t>
                        </m:r>
                      </m:e>
                      <m:sub>
                        <m:r>
                          <a:rPr lang="en-US" altLang="zh-CN" i="1" kern="100">
                            <a:latin typeface="Cambria Math" panose="02040503050406030204" pitchFamily="18" charset="0"/>
                            <a:cs typeface="Times New Roman" panose="02020603050405020304" pitchFamily="18" charset="0"/>
                          </a:rPr>
                          <m:t>2</m:t>
                        </m:r>
                      </m:sub>
                    </m:sSub>
                  </m:oMath>
                </a14:m>
                <a:r>
                  <a:rPr lang="zh-CN" altLang="zh-CN" kern="100" dirty="0">
                    <a:latin typeface="+mn-ea"/>
                    <a:cs typeface="Times New Roman" panose="02020603050405020304" pitchFamily="18" charset="0"/>
                  </a:rPr>
                  <a:t>之间的电阻（包括硅片本身的电阻和基极与硅片之间的接触电阻）为</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𝐵𝐵</m:t>
                        </m:r>
                      </m:sub>
                    </m:sSub>
                  </m:oMath>
                </a14:m>
                <a:r>
                  <a:rPr lang="zh-CN" altLang="zh-CN" kern="100" dirty="0">
                    <a:latin typeface="+mn-ea"/>
                    <a:cs typeface="Times New Roman" panose="02020603050405020304" pitchFamily="18" charset="0"/>
                  </a:rPr>
                  <a:t>，一般约在</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15k</a:t>
                </a:r>
                <a:r>
                  <a:rPr lang="zh-CN" altLang="zh-CN" kern="100" dirty="0">
                    <a:latin typeface="+mn-ea"/>
                    <a:cs typeface="Times New Roman" panose="02020603050405020304" pitchFamily="18" charset="0"/>
                  </a:rPr>
                  <a:t>Ω之间。设</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𝐵</m:t>
                        </m:r>
                        <m:r>
                          <a:rPr lang="en-US" altLang="zh-CN" i="1" kern="100">
                            <a:latin typeface="Cambria Math" panose="02040503050406030204" pitchFamily="18" charset="0"/>
                            <a:cs typeface="Times New Roman" panose="02020603050405020304" pitchFamily="18" charset="0"/>
                          </a:rPr>
                          <m:t>1</m:t>
                        </m:r>
                      </m:sub>
                    </m:sSub>
                  </m:oMath>
                </a14:m>
                <a:r>
                  <a:rPr lang="zh-CN" altLang="zh-CN" kern="100" dirty="0">
                    <a:latin typeface="+mn-ea"/>
                    <a:cs typeface="Times New Roman" panose="02020603050405020304" pitchFamily="18" charset="0"/>
                  </a:rPr>
                  <a:t>和</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𝐵</m:t>
                        </m:r>
                        <m:r>
                          <a:rPr lang="en-US" altLang="zh-CN" i="1" kern="100">
                            <a:latin typeface="Cambria Math" panose="02040503050406030204" pitchFamily="18" charset="0"/>
                            <a:cs typeface="Times New Roman" panose="02020603050405020304" pitchFamily="18" charset="0"/>
                          </a:rPr>
                          <m:t>2</m:t>
                        </m:r>
                      </m:sub>
                    </m:sSub>
                  </m:oMath>
                </a14:m>
                <a:r>
                  <a:rPr lang="zh-CN" altLang="zh-CN" kern="100" dirty="0">
                    <a:latin typeface="+mn-ea"/>
                    <a:cs typeface="Times New Roman" panose="02020603050405020304" pitchFamily="18" charset="0"/>
                  </a:rPr>
                  <a:t>分别为两个基极与</a:t>
                </a:r>
                <a:r>
                  <a:rPr lang="en-US" altLang="zh-CN" kern="100" dirty="0">
                    <a:latin typeface="+mn-ea"/>
                    <a:cs typeface="Times New Roman" panose="02020603050405020304" pitchFamily="18" charset="0"/>
                  </a:rPr>
                  <a:t>PN</a:t>
                </a:r>
                <a:r>
                  <a:rPr lang="zh-CN" altLang="zh-CN" kern="100" dirty="0">
                    <a:latin typeface="+mn-ea"/>
                    <a:cs typeface="Times New Roman" panose="02020603050405020304" pitchFamily="18" charset="0"/>
                  </a:rPr>
                  <a:t>结之间的电阻，则</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𝐵𝐵</m:t>
                        </m:r>
                      </m:sub>
                    </m:sSub>
                  </m:oMath>
                </a14:m>
                <a:r>
                  <a:rPr lang="en-US" altLang="zh-CN" kern="100" dirty="0">
                    <a:latin typeface="+mn-ea"/>
                    <a:cs typeface="Times New Roman" panose="02020603050405020304" pitchFamily="18" charset="0"/>
                  </a:rPr>
                  <a:t>= </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𝐵</m:t>
                        </m:r>
                        <m:r>
                          <a:rPr lang="en-US" altLang="zh-CN" i="1" kern="100">
                            <a:latin typeface="Cambria Math" panose="02040503050406030204" pitchFamily="18" charset="0"/>
                            <a:cs typeface="Times New Roman" panose="02020603050405020304" pitchFamily="18" charset="0"/>
                          </a:rPr>
                          <m:t>1</m:t>
                        </m:r>
                      </m:sub>
                    </m:sSub>
                  </m:oMath>
                </a14:m>
                <a:r>
                  <a:rPr lang="en-US"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𝐵</m:t>
                        </m:r>
                        <m:r>
                          <a:rPr lang="en-US" altLang="zh-CN" i="1" kern="100">
                            <a:latin typeface="Cambria Math" panose="02040503050406030204" pitchFamily="18" charset="0"/>
                            <a:cs typeface="Times New Roman" panose="02020603050405020304" pitchFamily="18" charset="0"/>
                          </a:rPr>
                          <m:t>2</m:t>
                        </m:r>
                      </m:sub>
                    </m:sSub>
                  </m:oMath>
                </a14:m>
                <a:r>
                  <a:rPr lang="zh-CN" altLang="zh-CN" kern="100" dirty="0">
                    <a:latin typeface="+mn-ea"/>
                    <a:cs typeface="Times New Roman" panose="02020603050405020304" pitchFamily="18" charset="0"/>
                  </a:rPr>
                  <a:t>。</a:t>
                </a:r>
              </a:p>
              <a:p>
                <a:pPr indent="432000" algn="just">
                  <a:lnSpc>
                    <a:spcPct val="150000"/>
                  </a:lnSpc>
                  <a:spcBef>
                    <a:spcPts val="600"/>
                  </a:spcBef>
                  <a:spcAft>
                    <a:spcPts val="600"/>
                  </a:spcAft>
                </a:pPr>
                <a:r>
                  <a:rPr lang="zh-CN" altLang="zh-CN" kern="100" dirty="0">
                    <a:latin typeface="+mn-ea"/>
                    <a:cs typeface="Times New Roman" panose="02020603050405020304" pitchFamily="18" charset="0"/>
                  </a:rPr>
                  <a:t>发射极电压峰点</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𝑃</m:t>
                        </m:r>
                      </m:sub>
                    </m:sSub>
                  </m:oMath>
                </a14:m>
                <a:r>
                  <a:rPr lang="zh-CN" altLang="zh-CN" kern="100" dirty="0">
                    <a:latin typeface="+mn-ea"/>
                    <a:cs typeface="Times New Roman" panose="02020603050405020304" pitchFamily="18" charset="0"/>
                  </a:rPr>
                  <a:t>与谷点</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𝑉</m:t>
                        </m:r>
                      </m:sub>
                    </m:sSub>
                  </m:oMath>
                </a14:m>
                <a:r>
                  <a:rPr lang="zh-CN" altLang="zh-CN" kern="100" dirty="0">
                    <a:latin typeface="+mn-ea"/>
                    <a:cs typeface="Times New Roman" panose="02020603050405020304" pitchFamily="18" charset="0"/>
                  </a:rPr>
                  <a:t>是单结晶体管工作状态的转折点，当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𝐸</m:t>
                        </m:r>
                      </m:sub>
                    </m:sSub>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𝑃</m:t>
                        </m:r>
                      </m:sub>
                    </m:sSub>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𝑃</m:t>
                        </m:r>
                      </m:sub>
                    </m:sSub>
                  </m:oMath>
                </a14:m>
                <a:r>
                  <a:rPr lang="en-US"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𝐴</m:t>
                        </m:r>
                      </m:sub>
                    </m:sSub>
                  </m:oMath>
                </a14:m>
                <a:r>
                  <a:rPr lang="en-US"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𝐷</m:t>
                        </m:r>
                      </m:sub>
                    </m:sSub>
                  </m:oMath>
                </a14:m>
                <a:r>
                  <a:rPr lang="zh-CN" altLang="zh-CN" kern="100" dirty="0">
                    <a:latin typeface="+mn-ea"/>
                    <a:cs typeface="Times New Roman" panose="02020603050405020304" pitchFamily="18" charset="0"/>
                  </a:rPr>
                  <a:t>）时，单结晶体管导通，</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𝐵</m:t>
                        </m:r>
                        <m:r>
                          <a:rPr lang="en-US" altLang="zh-CN" i="1" kern="100">
                            <a:latin typeface="Cambria Math" panose="02040503050406030204" pitchFamily="18" charset="0"/>
                            <a:cs typeface="Times New Roman" panose="02020603050405020304" pitchFamily="18" charset="0"/>
                          </a:rPr>
                          <m:t>1</m:t>
                        </m:r>
                      </m:sub>
                    </m:sSub>
                  </m:oMath>
                </a14:m>
                <a:r>
                  <a:rPr lang="zh-CN" altLang="zh-CN" kern="100" dirty="0">
                    <a:latin typeface="+mn-ea"/>
                    <a:cs typeface="Times New Roman" panose="02020603050405020304" pitchFamily="18" charset="0"/>
                  </a:rPr>
                  <a:t>急剧减小，</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𝐸</m:t>
                        </m:r>
                      </m:sub>
                    </m:sSub>
                  </m:oMath>
                </a14:m>
                <a:r>
                  <a:rPr lang="zh-CN" altLang="zh-CN" kern="100" dirty="0">
                    <a:latin typeface="+mn-ea"/>
                    <a:cs typeface="Times New Roman" panose="02020603050405020304" pitchFamily="18" charset="0"/>
                  </a:rPr>
                  <a:t>也随之下降；当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𝐸</m:t>
                        </m:r>
                      </m:sub>
                    </m:sSub>
                  </m:oMath>
                </a14:m>
                <a:r>
                  <a:rPr lang="en-US" altLang="zh-CN" kern="100" dirty="0">
                    <a:latin typeface="+mn-ea"/>
                    <a:cs typeface="Times New Roman" panose="02020603050405020304" pitchFamily="18" charset="0"/>
                  </a:rPr>
                  <a:t>&lt;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𝑉</m:t>
                        </m:r>
                      </m:sub>
                    </m:sSub>
                  </m:oMath>
                </a14:m>
                <a:r>
                  <a:rPr lang="zh-CN" altLang="zh-CN" kern="100" dirty="0">
                    <a:latin typeface="+mn-ea"/>
                    <a:cs typeface="Times New Roman" panose="02020603050405020304" pitchFamily="18" charset="0"/>
                  </a:rPr>
                  <a:t>时，单结晶体管截止。</a:t>
                </a:r>
              </a:p>
              <a:p>
                <a:pPr indent="432000" algn="just">
                  <a:lnSpc>
                    <a:spcPct val="150000"/>
                  </a:lnSpc>
                  <a:spcBef>
                    <a:spcPts val="600"/>
                  </a:spcBef>
                  <a:spcAft>
                    <a:spcPts val="600"/>
                  </a:spcAft>
                </a:pPr>
                <a:r>
                  <a:rPr lang="zh-CN" altLang="zh-CN" kern="100" dirty="0">
                    <a:latin typeface="+mn-ea"/>
                    <a:cs typeface="Times New Roman" panose="02020603050405020304" pitchFamily="18" charset="0"/>
                  </a:rPr>
                  <a:t>如图</a:t>
                </a:r>
                <a:r>
                  <a:rPr lang="en-US" altLang="zh-CN" kern="100" dirty="0">
                    <a:latin typeface="+mn-ea"/>
                    <a:cs typeface="Times New Roman" panose="02020603050405020304" pitchFamily="18" charset="0"/>
                  </a:rPr>
                  <a:t>4-3-4</a:t>
                </a:r>
                <a:r>
                  <a:rPr lang="zh-CN" altLang="zh-CN" kern="100" dirty="0">
                    <a:latin typeface="+mn-ea"/>
                    <a:cs typeface="Times New Roman" panose="02020603050405020304" pitchFamily="18" charset="0"/>
                  </a:rPr>
                  <a:t>所示为单结晶体管脉冲发生电路。</a:t>
                </a:r>
              </a:p>
            </p:txBody>
          </p:sp>
        </mc:Choice>
        <mc:Fallback>
          <p:sp>
            <p:nvSpPr>
              <p:cNvPr id="10" name="矩形 9"/>
              <p:cNvSpPr>
                <a:spLocks noRot="1" noChangeAspect="1" noMove="1" noResize="1" noEditPoints="1" noAdjustHandles="1" noChangeArrowheads="1" noChangeShapeType="1" noTextEdit="1"/>
              </p:cNvSpPr>
              <p:nvPr/>
            </p:nvSpPr>
            <p:spPr>
              <a:xfrm>
                <a:off x="490220" y="1279306"/>
                <a:ext cx="10548095" cy="2477601"/>
              </a:xfrm>
              <a:prstGeom prst="rect">
                <a:avLst/>
              </a:prstGeom>
              <a:blipFill rotWithShape="0">
                <a:blip r:embed="rId3"/>
                <a:stretch>
                  <a:fillRect l="-462" r="-462" b="-1232"/>
                </a:stretch>
              </a:blipFill>
            </p:spPr>
            <p:txBody>
              <a:bodyPr/>
              <a:lstStyle/>
              <a:p>
                <a:r>
                  <a:rPr lang="zh-CN" altLang="en-US">
                    <a:noFill/>
                  </a:rPr>
                  <a:t> </a:t>
                </a:r>
              </a:p>
            </p:txBody>
          </p:sp>
        </mc:Fallback>
      </mc:AlternateContent>
      <p:pic>
        <p:nvPicPr>
          <p:cNvPr id="14" name="图片 1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0785" y="3812077"/>
            <a:ext cx="6370430" cy="2244369"/>
          </a:xfrm>
          <a:prstGeom prst="rect">
            <a:avLst/>
          </a:prstGeom>
          <a:noFill/>
        </p:spPr>
      </p:pic>
      <p:sp>
        <p:nvSpPr>
          <p:cNvPr id="11" name="矩形 10"/>
          <p:cNvSpPr/>
          <p:nvPr/>
        </p:nvSpPr>
        <p:spPr>
          <a:xfrm>
            <a:off x="4314102" y="6111616"/>
            <a:ext cx="3563796" cy="348813"/>
          </a:xfrm>
          <a:prstGeom prst="rect">
            <a:avLst/>
          </a:prstGeom>
        </p:spPr>
        <p:txBody>
          <a:bodyPr wrap="none">
            <a:spAutoFit/>
          </a:bodyPr>
          <a:lstStyle/>
          <a:p>
            <a:pPr indent="266700" algn="ctr">
              <a:lnSpc>
                <a:spcPts val="2000"/>
              </a:lnSpc>
              <a:spcBef>
                <a:spcPts val="240"/>
              </a:spcBef>
              <a:spcAft>
                <a:spcPts val="240"/>
              </a:spcAft>
            </a:pPr>
            <a:r>
              <a:rPr lang="zh-CN" altLang="zh-CN" sz="1600" dirty="0">
                <a:latin typeface="等线" panose="02010600030101010101" pitchFamily="2" charset="-122"/>
                <a:ea typeface="等线" panose="02010600030101010101" pitchFamily="2" charset="-122"/>
                <a:cs typeface="Times New Roman" panose="02020603050405020304" pitchFamily="18" charset="0"/>
              </a:rPr>
              <a:t>图</a:t>
            </a:r>
            <a:r>
              <a:rPr lang="en-US" altLang="zh-CN" sz="1600" dirty="0">
                <a:latin typeface="等线" panose="02010600030101010101" pitchFamily="2" charset="-122"/>
                <a:ea typeface="等线" panose="02010600030101010101" pitchFamily="2" charset="-122"/>
                <a:cs typeface="Times New Roman" panose="02020603050405020304" pitchFamily="18" charset="0"/>
              </a:rPr>
              <a:t>4-3-4 </a:t>
            </a:r>
            <a:r>
              <a:rPr lang="zh-CN" altLang="zh-CN" sz="1600" dirty="0">
                <a:latin typeface="等线" panose="02010600030101010101" pitchFamily="2" charset="-122"/>
                <a:ea typeface="等线" panose="02010600030101010101" pitchFamily="2" charset="-122"/>
                <a:cs typeface="Times New Roman" panose="02020603050405020304" pitchFamily="18" charset="0"/>
              </a:rPr>
              <a:t>单结晶体管脉冲发生电路</a:t>
            </a:r>
          </a:p>
        </p:txBody>
      </p:sp>
    </p:spTree>
    <p:extLst>
      <p:ext uri="{BB962C8B-B14F-4D97-AF65-F5344CB8AC3E}">
        <p14:creationId xmlns:p14="http://schemas.microsoft.com/office/powerpoint/2010/main" val="671692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77265" y="913835"/>
            <a:ext cx="3013967"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1.2.1</a:t>
            </a:r>
            <a:r>
              <a:rPr lang="zh-CN" altLang="zh-CN" sz="2000" b="1" dirty="0">
                <a:solidFill>
                  <a:schemeClr val="accent2">
                    <a:lumMod val="50000"/>
                  </a:schemeClr>
                </a:solidFill>
                <a:latin typeface="微软雅黑" pitchFamily="34" charset="-122"/>
                <a:ea typeface="微软雅黑" pitchFamily="34" charset="-122"/>
              </a:rPr>
              <a:t>晶闸管的触发电路  </a:t>
            </a:r>
          </a:p>
        </p:txBody>
      </p:sp>
      <mc:AlternateContent xmlns:mc="http://schemas.openxmlformats.org/markup-compatibility/2006">
        <mc:Choice xmlns:a14="http://schemas.microsoft.com/office/drawing/2010/main" Requires="a14">
          <p:sp>
            <p:nvSpPr>
              <p:cNvPr id="12" name="矩形 11"/>
              <p:cNvSpPr/>
              <p:nvPr/>
            </p:nvSpPr>
            <p:spPr>
              <a:xfrm>
                <a:off x="807868" y="1279306"/>
                <a:ext cx="10526051" cy="1849224"/>
              </a:xfrm>
              <a:prstGeom prst="rect">
                <a:avLst/>
              </a:prstGeom>
            </p:spPr>
            <p:txBody>
              <a:bodyPr wrap="square">
                <a:spAutoFit/>
              </a:bodyPr>
              <a:lstStyle/>
              <a:p>
                <a:pPr indent="432000" algn="just">
                  <a:lnSpc>
                    <a:spcPts val="2500"/>
                  </a:lnSpc>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接通电源后，电源</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𝐺</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通过</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R</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向</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充电，电压</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𝐸</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按指数规律增大。</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𝐸</m:t>
                        </m:r>
                      </m:sub>
                    </m:sSub>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&lt;</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𝑃</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时，单结晶体管截止。当</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𝐸</m:t>
                        </m:r>
                      </m:sub>
                    </m:sSub>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𝑃</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时，单结晶体管开始导通，</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𝐵</m:t>
                        </m:r>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急剧减小，</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向</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放电。由于</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较小，放电很快，放电电流在</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上形成尖脉冲电压。当</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𝐸</m:t>
                        </m:r>
                      </m:sub>
                    </m:sSub>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&lt;</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𝑉</m:t>
                        </m:r>
                      </m:sub>
                    </m:sSub>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时，单结晶体管截止。此后电源再次经</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R</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向</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充电，然后放电，形成振荡。如此反复，结果在电容</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上形成锯齿波电压，在电阻</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上得到一系列的尖脉冲电压</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𝑢</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𝑔</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32000" algn="just">
                  <a:lnSpc>
                    <a:spcPts val="2500"/>
                  </a:lnSpc>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4-3-5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为单结晶体管触发电路的典型应用以及波形图。</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mc:Choice>
        <mc:Fallback>
          <p:sp>
            <p:nvSpPr>
              <p:cNvPr id="12" name="矩形 11"/>
              <p:cNvSpPr>
                <a:spLocks noRot="1" noChangeAspect="1" noMove="1" noResize="1" noEditPoints="1" noAdjustHandles="1" noChangeArrowheads="1" noChangeShapeType="1" noTextEdit="1"/>
              </p:cNvSpPr>
              <p:nvPr/>
            </p:nvSpPr>
            <p:spPr>
              <a:xfrm>
                <a:off x="807868" y="1279306"/>
                <a:ext cx="10526051" cy="1849224"/>
              </a:xfrm>
              <a:prstGeom prst="rect">
                <a:avLst/>
              </a:prstGeom>
              <a:blipFill rotWithShape="0">
                <a:blip r:embed="rId3"/>
                <a:stretch>
                  <a:fillRect l="-521" t="-1980" r="-2723" b="-2970"/>
                </a:stretch>
              </a:blipFill>
            </p:spPr>
            <p:txBody>
              <a:bodyPr/>
              <a:lstStyle/>
              <a:p>
                <a:r>
                  <a:rPr lang="zh-CN" altLang="en-US">
                    <a:noFill/>
                  </a:rPr>
                  <a:t> </a:t>
                </a:r>
              </a:p>
            </p:txBody>
          </p:sp>
        </mc:Fallback>
      </mc:AlternateContent>
      <p:pic>
        <p:nvPicPr>
          <p:cNvPr id="17" name="图片 16"/>
          <p:cNvPicPr/>
          <p:nvPr/>
        </p:nvPicPr>
        <p:blipFill>
          <a:blip r:embed="rId4"/>
          <a:stretch>
            <a:fillRect/>
          </a:stretch>
        </p:blipFill>
        <p:spPr>
          <a:xfrm>
            <a:off x="2789695" y="3128530"/>
            <a:ext cx="6912022" cy="2999471"/>
          </a:xfrm>
          <a:prstGeom prst="rect">
            <a:avLst/>
          </a:prstGeom>
        </p:spPr>
      </p:pic>
      <p:sp>
        <p:nvSpPr>
          <p:cNvPr id="15" name="矩形 14"/>
          <p:cNvSpPr/>
          <p:nvPr/>
        </p:nvSpPr>
        <p:spPr>
          <a:xfrm>
            <a:off x="3842937" y="6149011"/>
            <a:ext cx="5134739" cy="348813"/>
          </a:xfrm>
          <a:prstGeom prst="rect">
            <a:avLst/>
          </a:prstGeom>
        </p:spPr>
        <p:txBody>
          <a:bodyPr wrap="none">
            <a:spAutoFit/>
          </a:bodyPr>
          <a:lstStyle/>
          <a:p>
            <a:pPr indent="228600" algn="ctr">
              <a:lnSpc>
                <a:spcPts val="2000"/>
              </a:lnSpc>
              <a:spcAft>
                <a:spcPts val="0"/>
              </a:spcAft>
            </a:pPr>
            <a:r>
              <a:rPr lang="zh-CN" altLang="zh-CN" sz="1600" kern="100" dirty="0">
                <a:latin typeface="+mn-ea"/>
                <a:cs typeface="Times New Roman" panose="02020603050405020304" pitchFamily="18" charset="0"/>
              </a:rPr>
              <a:t>图</a:t>
            </a:r>
            <a:r>
              <a:rPr lang="en-US" altLang="zh-CN" sz="1600" kern="100" dirty="0">
                <a:latin typeface="+mn-ea"/>
                <a:cs typeface="Times New Roman" panose="02020603050405020304" pitchFamily="18" charset="0"/>
              </a:rPr>
              <a:t>4-3-5 </a:t>
            </a:r>
            <a:r>
              <a:rPr lang="zh-CN" altLang="zh-CN" sz="1600" kern="100" dirty="0">
                <a:latin typeface="+mn-ea"/>
                <a:cs typeface="Times New Roman" panose="02020603050405020304" pitchFamily="18" charset="0"/>
              </a:rPr>
              <a:t>单结晶体管触发电路的典型应用以及波形图</a:t>
            </a:r>
            <a:endParaRPr lang="zh-CN" altLang="zh-CN" sz="1600"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2263854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88078" y="885077"/>
            <a:ext cx="3013967"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1.2.1</a:t>
            </a:r>
            <a:r>
              <a:rPr lang="zh-CN" altLang="zh-CN" sz="2000" b="1" dirty="0">
                <a:solidFill>
                  <a:schemeClr val="accent2">
                    <a:lumMod val="50000"/>
                  </a:schemeClr>
                </a:solidFill>
                <a:latin typeface="微软雅黑" pitchFamily="34" charset="-122"/>
                <a:ea typeface="微软雅黑" pitchFamily="34" charset="-122"/>
              </a:rPr>
              <a:t>晶闸管的触发电路  </a:t>
            </a:r>
          </a:p>
        </p:txBody>
      </p:sp>
      <mc:AlternateContent xmlns:mc="http://schemas.openxmlformats.org/markup-compatibility/2006">
        <mc:Choice xmlns:a14="http://schemas.microsoft.com/office/drawing/2010/main" Requires="a14">
          <p:sp>
            <p:nvSpPr>
              <p:cNvPr id="10" name="矩形 9"/>
              <p:cNvSpPr/>
              <p:nvPr/>
            </p:nvSpPr>
            <p:spPr>
              <a:xfrm>
                <a:off x="977265" y="1465411"/>
                <a:ext cx="10207570" cy="3970318"/>
              </a:xfrm>
              <a:prstGeom prst="rect">
                <a:avLst/>
              </a:prstGeom>
            </p:spPr>
            <p:txBody>
              <a:bodyPr wrap="square">
                <a:spAutoFit/>
              </a:bodyPr>
              <a:lstStyle/>
              <a:p>
                <a:pPr indent="432000" algn="just">
                  <a:lnSpc>
                    <a:spcPct val="200000"/>
                  </a:lnSpc>
                  <a:spcBef>
                    <a:spcPts val="600"/>
                  </a:spcBef>
                  <a:spcAft>
                    <a:spcPts val="600"/>
                  </a:spcAft>
                </a:pPr>
                <a:r>
                  <a:rPr lang="zh-CN" altLang="zh-CN" kern="100" dirty="0">
                    <a:latin typeface="+mn-ea"/>
                    <a:cs typeface="Times New Roman" panose="02020603050405020304" pitchFamily="18" charset="0"/>
                  </a:rPr>
                  <a:t>由于整流桥的作用，</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𝑂</m:t>
                        </m:r>
                        <m:r>
                          <a:rPr lang="en-US" altLang="zh-CN" i="1" kern="100">
                            <a:latin typeface="Cambria Math" panose="02040503050406030204" pitchFamily="18" charset="0"/>
                            <a:cs typeface="Times New Roman" panose="02020603050405020304" pitchFamily="18" charset="0"/>
                          </a:rPr>
                          <m:t>1</m:t>
                        </m:r>
                      </m:sub>
                    </m:sSub>
                  </m:oMath>
                </a14:m>
                <a:r>
                  <a:rPr lang="zh-CN" altLang="zh-CN" kern="100" dirty="0">
                    <a:latin typeface="+mn-ea"/>
                    <a:cs typeface="Times New Roman" panose="02020603050405020304" pitchFamily="18" charset="0"/>
                  </a:rPr>
                  <a:t>输出正弦脉动直流电压，由于稳压二极管</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𝑉𝐷</m:t>
                        </m:r>
                      </m:e>
                      <m:sub>
                        <m:r>
                          <a:rPr lang="en-US" altLang="zh-CN" i="1" kern="100">
                            <a:latin typeface="Cambria Math" panose="02040503050406030204" pitchFamily="18" charset="0"/>
                            <a:cs typeface="Times New Roman" panose="02020603050405020304" pitchFamily="18" charset="0"/>
                          </a:rPr>
                          <m:t>𝑍</m:t>
                        </m:r>
                      </m:sub>
                    </m:sSub>
                  </m:oMath>
                </a14:m>
                <a:r>
                  <a:rPr lang="zh-CN" altLang="zh-CN" kern="100" dirty="0">
                    <a:latin typeface="+mn-ea"/>
                    <a:cs typeface="Times New Roman" panose="02020603050405020304" pitchFamily="18" charset="0"/>
                  </a:rPr>
                  <a:t>的作用，</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𝑍</m:t>
                        </m:r>
                      </m:sub>
                    </m:sSub>
                  </m:oMath>
                </a14:m>
                <a:r>
                  <a:rPr lang="zh-CN" altLang="zh-CN" kern="100" dirty="0">
                    <a:latin typeface="+mn-ea"/>
                    <a:cs typeface="Times New Roman" panose="02020603050405020304" pitchFamily="18" charset="0"/>
                  </a:rPr>
                  <a:t>电压波形为类梯形波，电源电压</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1</m:t>
                        </m:r>
                      </m:sub>
                    </m:sSub>
                  </m:oMath>
                </a14:m>
                <a:r>
                  <a:rPr lang="zh-CN" altLang="zh-CN" kern="100" dirty="0">
                    <a:latin typeface="+mn-ea"/>
                    <a:cs typeface="Times New Roman" panose="02020603050405020304" pitchFamily="18" charset="0"/>
                  </a:rPr>
                  <a:t>过零后，单结晶体管发射极的电容</a:t>
                </a:r>
                <a:r>
                  <a:rPr lang="en-US" altLang="zh-CN" i="1" kern="100" dirty="0">
                    <a:latin typeface="+mn-ea"/>
                    <a:cs typeface="Times New Roman" panose="02020603050405020304" pitchFamily="18" charset="0"/>
                  </a:rPr>
                  <a:t>C</a:t>
                </a:r>
                <a:r>
                  <a:rPr lang="zh-CN" altLang="zh-CN" kern="100" dirty="0">
                    <a:latin typeface="+mn-ea"/>
                    <a:cs typeface="Times New Roman" panose="02020603050405020304" pitchFamily="18" charset="0"/>
                  </a:rPr>
                  <a:t>开始充电，当</a:t>
                </a:r>
                <a:r>
                  <a:rPr lang="en-US" altLang="zh-CN" kern="100" dirty="0" err="1">
                    <a:latin typeface="+mn-ea"/>
                    <a:cs typeface="Times New Roman" panose="02020603050405020304" pitchFamily="18" charset="0"/>
                  </a:rPr>
                  <a:t>Uc</a:t>
                </a:r>
                <a:r>
                  <a:rPr lang="en-US" altLang="zh-CN" kern="100" dirty="0">
                    <a:latin typeface="+mn-ea"/>
                    <a:cs typeface="Times New Roman" panose="02020603050405020304" pitchFamily="18" charset="0"/>
                  </a:rPr>
                  <a:t>&gt;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𝑃</m:t>
                        </m:r>
                      </m:sub>
                    </m:sSub>
                  </m:oMath>
                </a14:m>
                <a:r>
                  <a:rPr lang="zh-CN" altLang="zh-CN" kern="100" dirty="0">
                    <a:latin typeface="+mn-ea"/>
                    <a:cs typeface="Times New Roman" panose="02020603050405020304" pitchFamily="18" charset="0"/>
                  </a:rPr>
                  <a:t>，单结晶体管开始导通，</a:t>
                </a:r>
                <a:r>
                  <a:rPr lang="en-US" altLang="zh-CN" i="1" kern="100" dirty="0">
                    <a:latin typeface="+mn-ea"/>
                    <a:cs typeface="Times New Roman" panose="02020603050405020304" pitchFamily="18" charset="0"/>
                  </a:rPr>
                  <a:t>C</a:t>
                </a:r>
                <a:r>
                  <a:rPr lang="zh-CN" altLang="zh-CN" kern="100" dirty="0">
                    <a:latin typeface="+mn-ea"/>
                    <a:cs typeface="Times New Roman" panose="02020603050405020304" pitchFamily="18" charset="0"/>
                  </a:rPr>
                  <a:t>向</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1</m:t>
                        </m:r>
                      </m:sub>
                    </m:sSub>
                  </m:oMath>
                </a14:m>
                <a:r>
                  <a:rPr lang="zh-CN" altLang="zh-CN" kern="100" dirty="0">
                    <a:latin typeface="+mn-ea"/>
                    <a:cs typeface="Times New Roman" panose="02020603050405020304" pitchFamily="18" charset="0"/>
                  </a:rPr>
                  <a:t>放电。由于</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1</m:t>
                        </m:r>
                      </m:sub>
                    </m:sSub>
                  </m:oMath>
                </a14:m>
                <a:r>
                  <a:rPr lang="zh-CN" altLang="zh-CN" kern="100" dirty="0">
                    <a:latin typeface="+mn-ea"/>
                    <a:cs typeface="Times New Roman" panose="02020603050405020304" pitchFamily="18" charset="0"/>
                  </a:rPr>
                  <a:t>较小，放电很快，放电电流在</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1</m:t>
                        </m:r>
                      </m:sub>
                    </m:sSub>
                  </m:oMath>
                </a14:m>
                <a:r>
                  <a:rPr lang="zh-CN" altLang="zh-CN" kern="100" dirty="0">
                    <a:latin typeface="+mn-ea"/>
                    <a:cs typeface="Times New Roman" panose="02020603050405020304" pitchFamily="18" charset="0"/>
                  </a:rPr>
                  <a:t>上形成尖脉冲电压，当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𝐶</m:t>
                        </m:r>
                      </m:sub>
                    </m:sSub>
                  </m:oMath>
                </a14:m>
                <a:r>
                  <a:rPr lang="en-US" altLang="zh-CN" kern="100" dirty="0">
                    <a:latin typeface="+mn-ea"/>
                    <a:cs typeface="Times New Roman" panose="02020603050405020304" pitchFamily="18" charset="0"/>
                  </a:rPr>
                  <a:t>&lt;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𝑉</m:t>
                        </m:r>
                      </m:sub>
                    </m:sSub>
                  </m:oMath>
                </a14:m>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时，单结晶体管截止。此后电源再次经</a:t>
                </a:r>
                <a:r>
                  <a:rPr lang="en-US" altLang="zh-CN" i="1" kern="100" dirty="0">
                    <a:latin typeface="+mn-ea"/>
                    <a:cs typeface="Times New Roman" panose="02020603050405020304" pitchFamily="18" charset="0"/>
                  </a:rPr>
                  <a:t>R</a:t>
                </a:r>
                <a:r>
                  <a:rPr lang="zh-CN" altLang="zh-CN" kern="100" dirty="0">
                    <a:latin typeface="+mn-ea"/>
                    <a:cs typeface="Times New Roman" panose="02020603050405020304" pitchFamily="18" charset="0"/>
                  </a:rPr>
                  <a:t>向</a:t>
                </a:r>
                <a:r>
                  <a:rPr lang="en-US" altLang="zh-CN" i="1" kern="100" dirty="0">
                    <a:latin typeface="+mn-ea"/>
                    <a:cs typeface="Times New Roman" panose="02020603050405020304" pitchFamily="18" charset="0"/>
                  </a:rPr>
                  <a:t>C</a:t>
                </a:r>
                <a:r>
                  <a:rPr lang="zh-CN" altLang="zh-CN" kern="100" dirty="0">
                    <a:latin typeface="+mn-ea"/>
                    <a:cs typeface="Times New Roman" panose="02020603050405020304" pitchFamily="18" charset="0"/>
                  </a:rPr>
                  <a:t>充电，然后放电，形成振荡。虽然在每个半周期内会产生多个尖脉冲电压，但只有第一个脉冲起到触发晶闸管的作用，因此得到了如上图所示</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𝑜</m:t>
                        </m:r>
                      </m:sub>
                    </m:sSub>
                  </m:oMath>
                </a14:m>
                <a:r>
                  <a:rPr lang="zh-CN" altLang="zh-CN" kern="100" dirty="0">
                    <a:latin typeface="+mn-ea"/>
                    <a:cs typeface="Times New Roman" panose="02020603050405020304" pitchFamily="18" charset="0"/>
                  </a:rPr>
                  <a:t>的波形。可见改变可调电阻</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𝑃</m:t>
                        </m:r>
                      </m:sub>
                    </m:sSub>
                  </m:oMath>
                </a14:m>
                <a:r>
                  <a:rPr lang="zh-CN" altLang="zh-CN" kern="100" dirty="0">
                    <a:latin typeface="+mn-ea"/>
                    <a:cs typeface="Times New Roman" panose="02020603050405020304" pitchFamily="18" charset="0"/>
                  </a:rPr>
                  <a:t>的大小可改变电容充放电的时间，进而可改变尖端脉冲的时间，从而改变晶闸管触发导通的时间。</a:t>
                </a:r>
              </a:p>
            </p:txBody>
          </p:sp>
        </mc:Choice>
        <mc:Fallback>
          <p:sp>
            <p:nvSpPr>
              <p:cNvPr id="10" name="矩形 9"/>
              <p:cNvSpPr>
                <a:spLocks noRot="1" noChangeAspect="1" noMove="1" noResize="1" noEditPoints="1" noAdjustHandles="1" noChangeArrowheads="1" noChangeShapeType="1" noTextEdit="1"/>
              </p:cNvSpPr>
              <p:nvPr/>
            </p:nvSpPr>
            <p:spPr>
              <a:xfrm>
                <a:off x="977265" y="1465411"/>
                <a:ext cx="10207570" cy="3970318"/>
              </a:xfrm>
              <a:prstGeom prst="rect">
                <a:avLst/>
              </a:prstGeom>
              <a:blipFill rotWithShape="0">
                <a:blip r:embed="rId3"/>
                <a:stretch>
                  <a:fillRect l="-478" r="-47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59269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77265" y="930493"/>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1.2.2</a:t>
            </a:r>
            <a:r>
              <a:rPr lang="zh-CN" altLang="zh-CN" sz="2000" b="1" dirty="0">
                <a:solidFill>
                  <a:schemeClr val="accent2">
                    <a:lumMod val="50000"/>
                  </a:schemeClr>
                </a:solidFill>
                <a:latin typeface="微软雅黑" pitchFamily="34" charset="-122"/>
                <a:ea typeface="微软雅黑" pitchFamily="34" charset="-122"/>
              </a:rPr>
              <a:t>半波可控整流电路的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1" name="矩形 10"/>
          <p:cNvSpPr/>
          <p:nvPr/>
        </p:nvSpPr>
        <p:spPr>
          <a:xfrm>
            <a:off x="424579" y="1368429"/>
            <a:ext cx="11014946" cy="1427763"/>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）电阻性负载</a:t>
            </a:r>
          </a:p>
          <a:p>
            <a:pPr indent="457200" algn="just">
              <a:lnSpc>
                <a:spcPct val="150000"/>
              </a:lnSpc>
              <a:spcBef>
                <a:spcPts val="600"/>
              </a:spcBef>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4-3-6</a:t>
            </a:r>
            <a:r>
              <a:rPr lang="zh-CN" altLang="zh-CN" kern="100" dirty="0">
                <a:latin typeface="+mn-ea"/>
                <a:cs typeface="Times New Roman" panose="02020603050405020304" pitchFamily="18" charset="0"/>
              </a:rPr>
              <a:t>为半波可控整流电路（电阻性负载）典型电路以及波形图。电炉、电焊机及白炽灯等均属于电阻性负载，变压器</a:t>
            </a:r>
            <a:r>
              <a:rPr lang="en-US" altLang="zh-CN" kern="100" dirty="0">
                <a:latin typeface="+mn-ea"/>
                <a:cs typeface="Times New Roman" panose="02020603050405020304" pitchFamily="18" charset="0"/>
              </a:rPr>
              <a:t>T</a:t>
            </a:r>
            <a:r>
              <a:rPr lang="zh-CN" altLang="zh-CN" kern="100" dirty="0">
                <a:latin typeface="+mn-ea"/>
                <a:cs typeface="Times New Roman" panose="02020603050405020304" pitchFamily="18" charset="0"/>
              </a:rPr>
              <a:t>起变换电压和电气隔离的作用。电阻负载的特点：电压与电流成正比，两者波形相同。</a:t>
            </a:r>
          </a:p>
        </p:txBody>
      </p:sp>
      <p:pic>
        <p:nvPicPr>
          <p:cNvPr id="14" name="图片 1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5891" y="2911056"/>
            <a:ext cx="3224519" cy="3137384"/>
          </a:xfrm>
          <a:prstGeom prst="rect">
            <a:avLst/>
          </a:prstGeom>
          <a:noFill/>
        </p:spPr>
      </p:pic>
      <p:sp>
        <p:nvSpPr>
          <p:cNvPr id="12" name="矩形 11"/>
          <p:cNvSpPr/>
          <p:nvPr/>
        </p:nvSpPr>
        <p:spPr>
          <a:xfrm>
            <a:off x="3208605" y="6085437"/>
            <a:ext cx="4929555" cy="348813"/>
          </a:xfrm>
          <a:prstGeom prst="rect">
            <a:avLst/>
          </a:prstGeom>
        </p:spPr>
        <p:txBody>
          <a:bodyPr wrap="none">
            <a:spAutoFit/>
          </a:bodyPr>
          <a:lstStyle/>
          <a:p>
            <a:pPr indent="228600" algn="ctr">
              <a:lnSpc>
                <a:spcPts val="2000"/>
              </a:lnSpc>
              <a:spcAft>
                <a:spcPts val="0"/>
              </a:spcAft>
            </a:pPr>
            <a:r>
              <a:rPr lang="zh-CN" altLang="zh-CN" sz="1600" kern="100" dirty="0">
                <a:latin typeface="+mn-ea"/>
                <a:cs typeface="Times New Roman" panose="02020603050405020304" pitchFamily="18" charset="0"/>
              </a:rPr>
              <a:t>图</a:t>
            </a:r>
            <a:r>
              <a:rPr lang="en-US" altLang="zh-CN" sz="1600" kern="100" dirty="0">
                <a:latin typeface="+mn-ea"/>
                <a:cs typeface="Times New Roman" panose="02020603050405020304" pitchFamily="18" charset="0"/>
              </a:rPr>
              <a:t>4-3-6 </a:t>
            </a:r>
            <a:r>
              <a:rPr lang="zh-CN" altLang="zh-CN" sz="1600" kern="100" dirty="0">
                <a:latin typeface="+mn-ea"/>
                <a:cs typeface="Times New Roman" panose="02020603050405020304" pitchFamily="18" charset="0"/>
              </a:rPr>
              <a:t>半波可控整流电路（电阻性负载）及波形</a:t>
            </a:r>
            <a:endParaRPr lang="zh-CN" altLang="zh-CN" sz="1600"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3053069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15035" y="930493"/>
            <a:ext cx="3013967"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1.2.1</a:t>
            </a:r>
            <a:r>
              <a:rPr lang="zh-CN" altLang="zh-CN" sz="2000" b="1" dirty="0">
                <a:solidFill>
                  <a:schemeClr val="accent2">
                    <a:lumMod val="50000"/>
                  </a:schemeClr>
                </a:solidFill>
                <a:latin typeface="微软雅黑" pitchFamily="34" charset="-122"/>
                <a:ea typeface="微软雅黑" pitchFamily="34" charset="-122"/>
              </a:rPr>
              <a:t>晶闸管的触发电路  </a:t>
            </a:r>
          </a:p>
        </p:txBody>
      </p:sp>
      <mc:AlternateContent xmlns:mc="http://schemas.openxmlformats.org/markup-compatibility/2006">
        <mc:Choice xmlns:a14="http://schemas.microsoft.com/office/drawing/2010/main" Requires="a14">
          <p:sp>
            <p:nvSpPr>
              <p:cNvPr id="10" name="矩形 9"/>
              <p:cNvSpPr/>
              <p:nvPr/>
            </p:nvSpPr>
            <p:spPr>
              <a:xfrm>
                <a:off x="490220" y="1321323"/>
                <a:ext cx="11020462" cy="3724096"/>
              </a:xfrm>
              <a:prstGeom prst="rect">
                <a:avLst/>
              </a:prstGeom>
            </p:spPr>
            <p:txBody>
              <a:bodyPr wrap="square">
                <a:spAutoFit/>
              </a:bodyPr>
              <a:lstStyle/>
              <a:p>
                <a:pPr indent="432000" algn="just">
                  <a:lnSpc>
                    <a:spcPct val="200000"/>
                  </a:lnSpc>
                  <a:spcBef>
                    <a:spcPts val="600"/>
                  </a:spcBef>
                  <a:spcAft>
                    <a:spcPts val="600"/>
                  </a:spcAft>
                </a:pPr>
                <a:r>
                  <a:rPr lang="zh-CN" altLang="zh-CN" kern="100" dirty="0">
                    <a:latin typeface="+mn-ea"/>
                    <a:cs typeface="Times New Roman" panose="02020603050405020304" pitchFamily="18" charset="0"/>
                  </a:rPr>
                  <a:t>在电源电压正半周，晶闸管承受正向电压，在</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𝜔</m:t>
                    </m:r>
                    <m:r>
                      <a:rPr lang="en-US" altLang="zh-CN" i="1" kern="100">
                        <a:latin typeface="Cambria Math" panose="02040503050406030204" pitchFamily="18" charset="0"/>
                        <a:cs typeface="Times New Roman" panose="02020603050405020304" pitchFamily="18" charset="0"/>
                      </a:rPr>
                      <m:t>𝑡</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oMath>
                </a14:m>
                <a:r>
                  <a:rPr lang="zh-CN" altLang="zh-CN" kern="100" dirty="0">
                    <a:latin typeface="+mn-ea"/>
                    <a:cs typeface="Times New Roman" panose="02020603050405020304" pitchFamily="18" charset="0"/>
                  </a:rPr>
                  <a:t>处触发晶闸管，晶闸管开始导通；负载上的电压等于变压器输出电压</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2</m:t>
                        </m:r>
                      </m:sub>
                    </m:sSub>
                  </m:oMath>
                </a14:m>
                <a:r>
                  <a:rPr lang="zh-CN" altLang="zh-CN" kern="100" dirty="0">
                    <a:latin typeface="+mn-ea"/>
                    <a:cs typeface="Times New Roman" panose="02020603050405020304" pitchFamily="18" charset="0"/>
                  </a:rPr>
                  <a:t>。在</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𝜔</m:t>
                    </m:r>
                    <m:r>
                      <a:rPr lang="en-US" altLang="zh-CN" i="1" kern="100">
                        <a:latin typeface="Cambria Math" panose="02040503050406030204" pitchFamily="18" charset="0"/>
                        <a:cs typeface="Times New Roman" panose="02020603050405020304" pitchFamily="18" charset="0"/>
                      </a:rPr>
                      <m:t>𝑡</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𝜋</m:t>
                    </m:r>
                  </m:oMath>
                </a14:m>
                <a:r>
                  <a:rPr lang="zh-CN" altLang="zh-CN" kern="100" dirty="0">
                    <a:latin typeface="+mn-ea"/>
                    <a:cs typeface="Times New Roman" panose="02020603050405020304" pitchFamily="18" charset="0"/>
                  </a:rPr>
                  <a:t>时刻，电源电压过零，晶闸管电流小于维持电流而关断，负载电流为零。</a:t>
                </a:r>
              </a:p>
              <a:p>
                <a:pPr indent="432000" algn="just">
                  <a:lnSpc>
                    <a:spcPct val="200000"/>
                  </a:lnSpc>
                  <a:spcBef>
                    <a:spcPts val="600"/>
                  </a:spcBef>
                  <a:spcAft>
                    <a:spcPts val="600"/>
                  </a:spcAft>
                </a:pPr>
                <a:r>
                  <a:rPr lang="zh-CN" altLang="zh-CN" kern="100" dirty="0">
                    <a:latin typeface="+mn-ea"/>
                    <a:cs typeface="Times New Roman" panose="02020603050405020304" pitchFamily="18" charset="0"/>
                  </a:rPr>
                  <a:t>在电源电压负半周，晶闸管承受反向电压而处于关断状态，负载电流为零，负载上没有输出电压，直到变压器输出电压</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2</m:t>
                        </m:r>
                      </m:sub>
                    </m:sSub>
                  </m:oMath>
                </a14:m>
                <a:r>
                  <a:rPr lang="zh-CN" altLang="zh-CN" kern="100" dirty="0">
                    <a:latin typeface="+mn-ea"/>
                    <a:cs typeface="Times New Roman" panose="02020603050405020304" pitchFamily="18" charset="0"/>
                  </a:rPr>
                  <a:t>的下一周期，直流输出电压</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𝑑</m:t>
                        </m:r>
                      </m:sub>
                    </m:sSub>
                  </m:oMath>
                </a14:m>
                <a:r>
                  <a:rPr lang="zh-CN" altLang="zh-CN" kern="100" dirty="0">
                    <a:latin typeface="+mn-ea"/>
                    <a:cs typeface="Times New Roman" panose="02020603050405020304" pitchFamily="18" charset="0"/>
                  </a:rPr>
                  <a:t>和负载电流</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oMath>
                </a14:m>
                <a:r>
                  <a:rPr lang="zh-CN" altLang="zh-CN" kern="100" dirty="0">
                    <a:latin typeface="+mn-ea"/>
                    <a:cs typeface="Times New Roman" panose="02020603050405020304" pitchFamily="18" charset="0"/>
                  </a:rPr>
                  <a:t>的波形相位相同</a:t>
                </a:r>
                <a:r>
                  <a:rPr lang="zh-CN" altLang="zh-CN" kern="100" dirty="0" smtClean="0">
                    <a:latin typeface="+mn-ea"/>
                    <a:cs typeface="Times New Roman" panose="02020603050405020304" pitchFamily="18" charset="0"/>
                  </a:rPr>
                  <a:t>。</a:t>
                </a:r>
                <a:endParaRPr lang="en-US" altLang="zh-CN" kern="100" dirty="0" smtClean="0">
                  <a:latin typeface="+mn-ea"/>
                  <a:cs typeface="Times New Roman" panose="02020603050405020304" pitchFamily="18" charset="0"/>
                </a:endParaRPr>
              </a:p>
              <a:p>
                <a:pPr indent="432000" algn="just">
                  <a:lnSpc>
                    <a:spcPct val="200000"/>
                  </a:lnSpc>
                  <a:spcBef>
                    <a:spcPts val="600"/>
                  </a:spcBef>
                  <a:spcAft>
                    <a:spcPts val="600"/>
                  </a:spcAft>
                </a:pPr>
                <a:r>
                  <a:rPr lang="zh-CN" altLang="zh-CN" dirty="0">
                    <a:latin typeface="+mn-ea"/>
                  </a:rPr>
                  <a:t>通过改变触发角</a:t>
                </a:r>
                <a14:m>
                  <m:oMath xmlns:m="http://schemas.openxmlformats.org/officeDocument/2006/math">
                    <m:r>
                      <a:rPr lang="en-US" altLang="zh-CN" i="1">
                        <a:latin typeface="Cambria Math" panose="02040503050406030204" pitchFamily="18" charset="0"/>
                      </a:rPr>
                      <m:t>𝛼</m:t>
                    </m:r>
                  </m:oMath>
                </a14:m>
                <a:r>
                  <a:rPr lang="zh-CN" altLang="zh-CN" dirty="0">
                    <a:latin typeface="+mn-ea"/>
                  </a:rPr>
                  <a:t>的大小，直流输出电压</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𝑢</m:t>
                        </m:r>
                      </m:e>
                      <m:sub>
                        <m:r>
                          <a:rPr lang="en-US" altLang="zh-CN" i="1">
                            <a:latin typeface="Cambria Math" panose="02040503050406030204" pitchFamily="18" charset="0"/>
                          </a:rPr>
                          <m:t>𝑑</m:t>
                        </m:r>
                      </m:sub>
                    </m:sSub>
                  </m:oMath>
                </a14:m>
                <a:r>
                  <a:rPr lang="zh-CN" altLang="zh-CN" dirty="0">
                    <a:latin typeface="+mn-ea"/>
                  </a:rPr>
                  <a:t>的波形发生变化，负载上的输出电压平均值发生变化，故称半波可控整流电路</a:t>
                </a:r>
                <a:r>
                  <a:rPr lang="en-US" altLang="zh-CN" dirty="0" smtClean="0">
                    <a:latin typeface="+mn-ea"/>
                  </a:rPr>
                  <a:t>.</a:t>
                </a:r>
                <a:endParaRPr lang="zh-CN" altLang="zh-CN" dirty="0">
                  <a:latin typeface="+mn-ea"/>
                </a:endParaRPr>
              </a:p>
            </p:txBody>
          </p:sp>
        </mc:Choice>
        <mc:Fallback>
          <p:sp>
            <p:nvSpPr>
              <p:cNvPr id="10" name="矩形 9"/>
              <p:cNvSpPr>
                <a:spLocks noRot="1" noChangeAspect="1" noMove="1" noResize="1" noEditPoints="1" noAdjustHandles="1" noChangeArrowheads="1" noChangeShapeType="1" noTextEdit="1"/>
              </p:cNvSpPr>
              <p:nvPr/>
            </p:nvSpPr>
            <p:spPr>
              <a:xfrm>
                <a:off x="490220" y="1321323"/>
                <a:ext cx="11020462" cy="3724096"/>
              </a:xfrm>
              <a:prstGeom prst="rect">
                <a:avLst/>
              </a:prstGeom>
              <a:blipFill rotWithShape="0">
                <a:blip r:embed="rId3"/>
                <a:stretch>
                  <a:fillRect l="-442" r="-49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14985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mc:AlternateContent xmlns:mc="http://schemas.openxmlformats.org/markup-compatibility/2006" xmlns:a14="http://schemas.microsoft.com/office/drawing/2010/main">
        <mc:Choice Requires="a14">
          <p:sp>
            <p:nvSpPr>
              <p:cNvPr id="17" name="矩形 16"/>
              <p:cNvSpPr/>
              <p:nvPr/>
            </p:nvSpPr>
            <p:spPr>
              <a:xfrm>
                <a:off x="1724673" y="1578154"/>
                <a:ext cx="8326107" cy="844718"/>
              </a:xfrm>
              <a:prstGeom prst="rect">
                <a:avLst/>
              </a:prstGeom>
            </p:spPr>
            <p:txBody>
              <a:bodyPr wrap="square">
                <a:spAutoFit/>
              </a:bodyPr>
              <a:lstStyle/>
              <a:p>
                <a:pPr indent="266700" algn="just">
                  <a:lnSpc>
                    <a:spcPts val="2000"/>
                  </a:lnSpc>
                  <a:spcAft>
                    <a:spcPts val="0"/>
                  </a:spcAft>
                </a:pP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直流输出电压平均值</a:t>
                </a:r>
                <a:r>
                  <a:rPr lang="en-US" altLang="zh-CN" sz="2000" kern="100" dirty="0" err="1">
                    <a:latin typeface="Times New Roman" panose="02020603050405020304" pitchFamily="18" charset="0"/>
                    <a:ea typeface="宋体" panose="02010600030101010101" pitchFamily="2" charset="-122"/>
                    <a:cs typeface="Times New Roman" panose="02020603050405020304" pitchFamily="18" charset="0"/>
                  </a:rPr>
                  <a:t>Ud</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14:m>
                  <m:oMath xmlns:m="http://schemas.openxmlformats.org/officeDocument/2006/math">
                    <m:sSub>
                      <m:sSubPr>
                        <m:ctrlPr>
                          <a:rPr lang="zh-CN" altLang="zh-CN" sz="2000" i="1">
                            <a:effectLst/>
                            <a:latin typeface="Cambria Math" panose="02040503050406030204" pitchFamily="18" charset="0"/>
                            <a:cs typeface="Times New Roman" panose="02020603050405020304" pitchFamily="18" charset="0"/>
                          </a:rPr>
                        </m:ctrlPr>
                      </m:sSubPr>
                      <m:e>
                        <m:r>
                          <a:rPr lang="en-US" altLang="zh-CN" sz="2000" i="1">
                            <a:latin typeface="Cambria Math" panose="02040503050406030204" pitchFamily="18" charset="0"/>
                            <a:cs typeface="Times New Roman" panose="02020603050405020304" pitchFamily="18" charset="0"/>
                          </a:rPr>
                          <m:t>𝑈</m:t>
                        </m:r>
                      </m:e>
                      <m:sub>
                        <m:r>
                          <a:rPr lang="en-US" altLang="zh-CN" sz="2000" i="1">
                            <a:latin typeface="Cambria Math" panose="02040503050406030204" pitchFamily="18" charset="0"/>
                            <a:cs typeface="Times New Roman" panose="02020603050405020304" pitchFamily="18" charset="0"/>
                          </a:rPr>
                          <m:t>𝑑</m:t>
                        </m:r>
                      </m:sub>
                    </m:sSub>
                    <m:r>
                      <a:rPr lang="en-US" altLang="zh-CN" sz="2000" i="1">
                        <a:latin typeface="Cambria Math" panose="02040503050406030204" pitchFamily="18" charset="0"/>
                        <a:cs typeface="Times New Roman" panose="02020603050405020304" pitchFamily="18" charset="0"/>
                      </a:rPr>
                      <m:t>=</m:t>
                    </m:r>
                    <m:f>
                      <m:fPr>
                        <m:ctrlPr>
                          <a:rPr lang="zh-CN" altLang="zh-CN" sz="2000" i="1">
                            <a:effectLst/>
                            <a:latin typeface="Cambria Math" panose="02040503050406030204" pitchFamily="18" charset="0"/>
                            <a:cs typeface="Times New Roman" panose="02020603050405020304" pitchFamily="18" charset="0"/>
                          </a:rPr>
                        </m:ctrlPr>
                      </m:fPr>
                      <m:num>
                        <m:r>
                          <a:rPr lang="en-US" altLang="zh-CN" sz="2000" i="1">
                            <a:latin typeface="Cambria Math" panose="02040503050406030204" pitchFamily="18" charset="0"/>
                            <a:cs typeface="Times New Roman" panose="02020603050405020304" pitchFamily="18" charset="0"/>
                          </a:rPr>
                          <m:t>1</m:t>
                        </m:r>
                      </m:num>
                      <m:den>
                        <m:r>
                          <a:rPr lang="en-US" altLang="zh-CN" sz="2000" i="1">
                            <a:latin typeface="Cambria Math" panose="02040503050406030204" pitchFamily="18" charset="0"/>
                            <a:cs typeface="Times New Roman" panose="02020603050405020304" pitchFamily="18" charset="0"/>
                          </a:rPr>
                          <m:t>2</m:t>
                        </m:r>
                        <m:r>
                          <a:rPr lang="en-US" altLang="zh-CN" sz="2000" i="1">
                            <a:latin typeface="Cambria Math" panose="02040503050406030204" pitchFamily="18" charset="0"/>
                            <a:cs typeface="Times New Roman" panose="02020603050405020304" pitchFamily="18" charset="0"/>
                          </a:rPr>
                          <m:t>𝜋</m:t>
                        </m:r>
                      </m:den>
                    </m:f>
                    <m:nary>
                      <m:naryPr>
                        <m:ctrlPr>
                          <a:rPr lang="zh-CN" altLang="zh-CN" sz="2000" i="1">
                            <a:effectLst/>
                            <a:latin typeface="Cambria Math" panose="02040503050406030204" pitchFamily="18" charset="0"/>
                            <a:cs typeface="Times New Roman" panose="02020603050405020304" pitchFamily="18" charset="0"/>
                          </a:rPr>
                        </m:ctrlPr>
                      </m:naryPr>
                      <m:sub>
                        <m:r>
                          <a:rPr lang="en-US" altLang="zh-CN" sz="2000" i="1">
                            <a:latin typeface="Cambria Math" panose="02040503050406030204" pitchFamily="18" charset="0"/>
                            <a:cs typeface="Times New Roman" panose="02020603050405020304" pitchFamily="18" charset="0"/>
                          </a:rPr>
                          <m:t>𝛼</m:t>
                        </m:r>
                      </m:sub>
                      <m:sup>
                        <m:r>
                          <a:rPr lang="en-US" altLang="zh-CN" sz="2000" i="1">
                            <a:latin typeface="Cambria Math" panose="02040503050406030204" pitchFamily="18" charset="0"/>
                            <a:cs typeface="Times New Roman" panose="02020603050405020304" pitchFamily="18" charset="0"/>
                          </a:rPr>
                          <m:t>𝜋</m:t>
                        </m:r>
                      </m:sup>
                      <m:e>
                        <m:rad>
                          <m:radPr>
                            <m:degHide m:val="on"/>
                            <m:ctrlPr>
                              <a:rPr lang="zh-CN" altLang="zh-CN" sz="2000" i="1">
                                <a:effectLst/>
                                <a:latin typeface="Cambria Math" panose="02040503050406030204" pitchFamily="18" charset="0"/>
                                <a:cs typeface="Times New Roman" panose="02020603050405020304" pitchFamily="18" charset="0"/>
                              </a:rPr>
                            </m:ctrlPr>
                          </m:radPr>
                          <m:deg/>
                          <m:e>
                            <m:r>
                              <a:rPr lang="en-US" altLang="zh-CN" sz="2000" i="1">
                                <a:latin typeface="Cambria Math" panose="02040503050406030204" pitchFamily="18" charset="0"/>
                                <a:cs typeface="Times New Roman" panose="02020603050405020304" pitchFamily="18" charset="0"/>
                              </a:rPr>
                              <m:t>2</m:t>
                            </m:r>
                          </m:e>
                        </m:rad>
                        <m:sSub>
                          <m:sSubPr>
                            <m:ctrlPr>
                              <a:rPr lang="zh-CN" altLang="zh-CN" sz="2000" i="1">
                                <a:effectLst/>
                                <a:latin typeface="Cambria Math" panose="02040503050406030204" pitchFamily="18" charset="0"/>
                                <a:cs typeface="Times New Roman" panose="02020603050405020304" pitchFamily="18" charset="0"/>
                              </a:rPr>
                            </m:ctrlPr>
                          </m:sSubPr>
                          <m:e>
                            <m:r>
                              <a:rPr lang="en-US" altLang="zh-CN" sz="2000" i="1">
                                <a:latin typeface="Cambria Math" panose="02040503050406030204" pitchFamily="18" charset="0"/>
                                <a:cs typeface="Times New Roman" panose="02020603050405020304" pitchFamily="18" charset="0"/>
                              </a:rPr>
                              <m:t>𝑈</m:t>
                            </m:r>
                          </m:e>
                          <m:sub>
                            <m:r>
                              <a:rPr lang="en-US" altLang="zh-CN" sz="2000" i="1">
                                <a:latin typeface="Cambria Math" panose="02040503050406030204" pitchFamily="18" charset="0"/>
                                <a:cs typeface="Times New Roman" panose="02020603050405020304" pitchFamily="18" charset="0"/>
                              </a:rPr>
                              <m:t>2</m:t>
                            </m:r>
                          </m:sub>
                        </m:sSub>
                        <m:func>
                          <m:funcPr>
                            <m:ctrlPr>
                              <a:rPr lang="zh-CN" altLang="zh-CN" sz="2000" i="1">
                                <a:effectLst/>
                                <a:latin typeface="Cambria Math" panose="02040503050406030204" pitchFamily="18" charset="0"/>
                                <a:cs typeface="Times New Roman" panose="02020603050405020304" pitchFamily="18" charset="0"/>
                              </a:rPr>
                            </m:ctrlPr>
                          </m:funcPr>
                          <m:fName>
                            <m:r>
                              <a:rPr lang="en-US" altLang="zh-CN" sz="2000" i="1">
                                <a:latin typeface="Cambria Math" panose="02040503050406030204" pitchFamily="18" charset="0"/>
                                <a:cs typeface="Times New Roman" panose="02020603050405020304" pitchFamily="18" charset="0"/>
                              </a:rPr>
                              <m:t>𝑠𝑖𝑛</m:t>
                            </m:r>
                          </m:fName>
                          <m:e>
                            <m:r>
                              <a:rPr lang="en-US" altLang="zh-CN" sz="2000" i="1">
                                <a:latin typeface="Cambria Math" panose="02040503050406030204" pitchFamily="18" charset="0"/>
                                <a:cs typeface="Times New Roman" panose="02020603050405020304" pitchFamily="18" charset="0"/>
                              </a:rPr>
                              <m:t>𝜔</m:t>
                            </m:r>
                          </m:e>
                        </m:func>
                        <m:r>
                          <a:rPr lang="en-US" altLang="zh-CN" sz="2000" i="1">
                            <a:latin typeface="Cambria Math" panose="02040503050406030204" pitchFamily="18" charset="0"/>
                            <a:cs typeface="Times New Roman" panose="02020603050405020304" pitchFamily="18" charset="0"/>
                          </a:rPr>
                          <m:t>𝑡𝑑</m:t>
                        </m:r>
                        <m:d>
                          <m:dPr>
                            <m:ctrlPr>
                              <a:rPr lang="zh-CN" altLang="zh-CN" sz="2000" i="1">
                                <a:effectLst/>
                                <a:latin typeface="Cambria Math" panose="02040503050406030204" pitchFamily="18" charset="0"/>
                                <a:cs typeface="Times New Roman" panose="02020603050405020304" pitchFamily="18" charset="0"/>
                              </a:rPr>
                            </m:ctrlPr>
                          </m:dPr>
                          <m:e>
                            <m:r>
                              <a:rPr lang="en-US" altLang="zh-CN" sz="2000" i="1">
                                <a:latin typeface="Cambria Math" panose="02040503050406030204" pitchFamily="18" charset="0"/>
                                <a:cs typeface="Times New Roman" panose="02020603050405020304" pitchFamily="18" charset="0"/>
                              </a:rPr>
                              <m:t>𝜔</m:t>
                            </m:r>
                            <m:r>
                              <a:rPr lang="en-US" altLang="zh-CN" sz="2000" i="1">
                                <a:latin typeface="Cambria Math" panose="02040503050406030204" pitchFamily="18" charset="0"/>
                                <a:cs typeface="Times New Roman" panose="02020603050405020304" pitchFamily="18" charset="0"/>
                              </a:rPr>
                              <m:t>𝑡</m:t>
                            </m:r>
                          </m:e>
                        </m:d>
                      </m:e>
                    </m:nary>
                    <m:r>
                      <a:rPr lang="en-US" altLang="zh-CN" sz="2000" i="1">
                        <a:latin typeface="Cambria Math" panose="02040503050406030204" pitchFamily="18" charset="0"/>
                        <a:cs typeface="Times New Roman" panose="02020603050405020304" pitchFamily="18" charset="0"/>
                      </a:rPr>
                      <m:t>=</m:t>
                    </m:r>
                    <m:f>
                      <m:fPr>
                        <m:ctrlPr>
                          <a:rPr lang="zh-CN" altLang="zh-CN" sz="2000" i="1">
                            <a:effectLst/>
                            <a:latin typeface="Cambria Math" panose="02040503050406030204" pitchFamily="18" charset="0"/>
                            <a:cs typeface="Times New Roman" panose="02020603050405020304" pitchFamily="18" charset="0"/>
                          </a:rPr>
                        </m:ctrlPr>
                      </m:fPr>
                      <m:num>
                        <m:rad>
                          <m:radPr>
                            <m:degHide m:val="on"/>
                            <m:ctrlPr>
                              <a:rPr lang="zh-CN" altLang="zh-CN" sz="2000" i="1">
                                <a:effectLst/>
                                <a:latin typeface="Cambria Math" panose="02040503050406030204" pitchFamily="18" charset="0"/>
                                <a:cs typeface="Times New Roman" panose="02020603050405020304" pitchFamily="18" charset="0"/>
                              </a:rPr>
                            </m:ctrlPr>
                          </m:radPr>
                          <m:deg/>
                          <m:e>
                            <m:r>
                              <a:rPr lang="en-US" altLang="zh-CN" sz="2000" i="1">
                                <a:latin typeface="Cambria Math" panose="02040503050406030204" pitchFamily="18" charset="0"/>
                                <a:cs typeface="Times New Roman" panose="02020603050405020304" pitchFamily="18" charset="0"/>
                              </a:rPr>
                              <m:t>2</m:t>
                            </m:r>
                          </m:e>
                        </m:rad>
                        <m:sSub>
                          <m:sSubPr>
                            <m:ctrlPr>
                              <a:rPr lang="zh-CN" altLang="zh-CN" sz="2000" i="1">
                                <a:effectLst/>
                                <a:latin typeface="Cambria Math" panose="02040503050406030204" pitchFamily="18" charset="0"/>
                                <a:cs typeface="Times New Roman" panose="02020603050405020304" pitchFamily="18" charset="0"/>
                              </a:rPr>
                            </m:ctrlPr>
                          </m:sSubPr>
                          <m:e>
                            <m:r>
                              <a:rPr lang="en-US" altLang="zh-CN" sz="2000" i="1">
                                <a:latin typeface="Cambria Math" panose="02040503050406030204" pitchFamily="18" charset="0"/>
                                <a:cs typeface="Times New Roman" panose="02020603050405020304" pitchFamily="18" charset="0"/>
                              </a:rPr>
                              <m:t>𝑈</m:t>
                            </m:r>
                          </m:e>
                          <m:sub>
                            <m:r>
                              <a:rPr lang="en-US" altLang="zh-CN" sz="2000" i="1">
                                <a:latin typeface="Cambria Math" panose="02040503050406030204" pitchFamily="18" charset="0"/>
                                <a:cs typeface="Times New Roman" panose="02020603050405020304" pitchFamily="18" charset="0"/>
                              </a:rPr>
                              <m:t>2</m:t>
                            </m:r>
                          </m:sub>
                        </m:sSub>
                      </m:num>
                      <m:den>
                        <m:r>
                          <a:rPr lang="en-US" altLang="zh-CN" sz="2000" i="1">
                            <a:latin typeface="Cambria Math" panose="02040503050406030204" pitchFamily="18" charset="0"/>
                            <a:cs typeface="Times New Roman" panose="02020603050405020304" pitchFamily="18" charset="0"/>
                          </a:rPr>
                          <m:t>𝜋</m:t>
                        </m:r>
                      </m:den>
                    </m:f>
                    <m:f>
                      <m:fPr>
                        <m:ctrlPr>
                          <a:rPr lang="zh-CN" altLang="zh-CN" sz="2000" i="1">
                            <a:effectLst/>
                            <a:latin typeface="Cambria Math" panose="02040503050406030204" pitchFamily="18" charset="0"/>
                            <a:cs typeface="Times New Roman" panose="02020603050405020304" pitchFamily="18" charset="0"/>
                          </a:rPr>
                        </m:ctrlPr>
                      </m:fPr>
                      <m:num>
                        <m:r>
                          <a:rPr lang="en-US" altLang="zh-CN" sz="2000" i="1">
                            <a:latin typeface="Cambria Math" panose="02040503050406030204" pitchFamily="18" charset="0"/>
                            <a:cs typeface="Times New Roman" panose="02020603050405020304" pitchFamily="18" charset="0"/>
                          </a:rPr>
                          <m:t>1+</m:t>
                        </m:r>
                        <m:func>
                          <m:funcPr>
                            <m:ctrlPr>
                              <a:rPr lang="zh-CN" altLang="zh-CN" sz="2000" i="1">
                                <a:effectLst/>
                                <a:latin typeface="Cambria Math" panose="02040503050406030204" pitchFamily="18" charset="0"/>
                                <a:cs typeface="Times New Roman" panose="02020603050405020304" pitchFamily="18" charset="0"/>
                              </a:rPr>
                            </m:ctrlPr>
                          </m:funcPr>
                          <m:fName>
                            <m:r>
                              <a:rPr lang="en-US" altLang="zh-CN" sz="2000" i="1">
                                <a:latin typeface="Cambria Math" panose="02040503050406030204" pitchFamily="18" charset="0"/>
                                <a:cs typeface="Times New Roman" panose="02020603050405020304" pitchFamily="18" charset="0"/>
                              </a:rPr>
                              <m:t>𝑐𝑜𝑠</m:t>
                            </m:r>
                          </m:fName>
                          <m:e>
                            <m:r>
                              <a:rPr lang="en-US" altLang="zh-CN" sz="2000" i="1">
                                <a:latin typeface="Cambria Math" panose="02040503050406030204" pitchFamily="18" charset="0"/>
                                <a:cs typeface="Times New Roman" panose="02020603050405020304" pitchFamily="18" charset="0"/>
                              </a:rPr>
                              <m:t>𝛼</m:t>
                            </m:r>
                          </m:e>
                        </m:func>
                      </m:num>
                      <m:den>
                        <m:r>
                          <a:rPr lang="en-US" altLang="zh-CN" sz="2000" i="1">
                            <a:latin typeface="Cambria Math" panose="02040503050406030204" pitchFamily="18" charset="0"/>
                            <a:cs typeface="Times New Roman" panose="02020603050405020304" pitchFamily="18" charset="0"/>
                          </a:rPr>
                          <m:t>2</m:t>
                        </m:r>
                      </m:den>
                    </m:f>
                    <m:r>
                      <a:rPr lang="en-US" altLang="zh-CN" sz="2000" i="1">
                        <a:latin typeface="Cambria Math" panose="02040503050406030204" pitchFamily="18" charset="0"/>
                        <a:cs typeface="Times New Roman" panose="02020603050405020304" pitchFamily="18" charset="0"/>
                      </a:rPr>
                      <m:t>=0.45</m:t>
                    </m:r>
                    <m:sSub>
                      <m:sSubPr>
                        <m:ctrlPr>
                          <a:rPr lang="zh-CN" altLang="zh-CN" sz="2000" i="1">
                            <a:effectLst/>
                            <a:latin typeface="Cambria Math" panose="02040503050406030204" pitchFamily="18" charset="0"/>
                            <a:cs typeface="Times New Roman" panose="02020603050405020304" pitchFamily="18" charset="0"/>
                          </a:rPr>
                        </m:ctrlPr>
                      </m:sSubPr>
                      <m:e>
                        <m:r>
                          <a:rPr lang="en-US" altLang="zh-CN" sz="2000" i="1">
                            <a:latin typeface="Cambria Math" panose="02040503050406030204" pitchFamily="18" charset="0"/>
                            <a:cs typeface="Times New Roman" panose="02020603050405020304" pitchFamily="18" charset="0"/>
                          </a:rPr>
                          <m:t>𝑈</m:t>
                        </m:r>
                      </m:e>
                      <m:sub>
                        <m:r>
                          <a:rPr lang="en-US" altLang="zh-CN" sz="2000" i="1">
                            <a:latin typeface="Cambria Math" panose="02040503050406030204" pitchFamily="18" charset="0"/>
                            <a:cs typeface="Times New Roman" panose="02020603050405020304" pitchFamily="18" charset="0"/>
                          </a:rPr>
                          <m:t>2</m:t>
                        </m:r>
                      </m:sub>
                    </m:sSub>
                    <m:f>
                      <m:fPr>
                        <m:ctrlPr>
                          <a:rPr lang="zh-CN" altLang="zh-CN" sz="2000" i="1">
                            <a:effectLst/>
                            <a:latin typeface="Cambria Math" panose="02040503050406030204" pitchFamily="18" charset="0"/>
                            <a:cs typeface="Times New Roman" panose="02020603050405020304" pitchFamily="18" charset="0"/>
                          </a:rPr>
                        </m:ctrlPr>
                      </m:fPr>
                      <m:num>
                        <m:r>
                          <a:rPr lang="en-US" altLang="zh-CN" sz="2000" i="1">
                            <a:latin typeface="Cambria Math" panose="02040503050406030204" pitchFamily="18" charset="0"/>
                            <a:cs typeface="Times New Roman" panose="02020603050405020304" pitchFamily="18" charset="0"/>
                          </a:rPr>
                          <m:t>1+</m:t>
                        </m:r>
                        <m:func>
                          <m:funcPr>
                            <m:ctrlPr>
                              <a:rPr lang="zh-CN" altLang="zh-CN" sz="2000" i="1">
                                <a:effectLst/>
                                <a:latin typeface="Cambria Math" panose="02040503050406030204" pitchFamily="18" charset="0"/>
                                <a:cs typeface="Times New Roman" panose="02020603050405020304" pitchFamily="18" charset="0"/>
                              </a:rPr>
                            </m:ctrlPr>
                          </m:funcPr>
                          <m:fName>
                            <m:r>
                              <a:rPr lang="en-US" altLang="zh-CN" sz="2000" i="1">
                                <a:latin typeface="Cambria Math" panose="02040503050406030204" pitchFamily="18" charset="0"/>
                                <a:cs typeface="Times New Roman" panose="02020603050405020304" pitchFamily="18" charset="0"/>
                              </a:rPr>
                              <m:t>𝑐𝑜𝑠</m:t>
                            </m:r>
                          </m:fName>
                          <m:e>
                            <m:r>
                              <a:rPr lang="en-US" altLang="zh-CN" sz="2000" i="1">
                                <a:latin typeface="Cambria Math" panose="02040503050406030204" pitchFamily="18" charset="0"/>
                                <a:cs typeface="Times New Roman" panose="02020603050405020304" pitchFamily="18" charset="0"/>
                              </a:rPr>
                              <m:t>𝛼</m:t>
                            </m:r>
                          </m:e>
                        </m:func>
                      </m:num>
                      <m:den>
                        <m:r>
                          <a:rPr lang="en-US" altLang="zh-CN" sz="2000" i="1">
                            <a:latin typeface="Cambria Math" panose="02040503050406030204" pitchFamily="18" charset="0"/>
                            <a:cs typeface="Times New Roman" panose="02020603050405020304" pitchFamily="18" charset="0"/>
                          </a:rPr>
                          <m:t>2</m:t>
                        </m:r>
                      </m:den>
                    </m:f>
                  </m:oMath>
                </a14:m>
                <a:r>
                  <a:rPr lang="en-US" altLang="zh-CN" sz="2000" dirty="0">
                    <a:latin typeface="+mn-ea"/>
                  </a:rPr>
                  <a:t> </a:t>
                </a:r>
                <a:endParaRPr lang="zh-CN" altLang="en-US" sz="2000" dirty="0">
                  <a:latin typeface="+mn-ea"/>
                </a:endParaRPr>
              </a:p>
            </p:txBody>
          </p:sp>
        </mc:Choice>
        <mc:Fallback xmlns="">
          <p:sp>
            <p:nvSpPr>
              <p:cNvPr id="17" name="矩形 16"/>
              <p:cNvSpPr>
                <a:spLocks noRot="1" noChangeAspect="1" noMove="1" noResize="1" noEditPoints="1" noAdjustHandles="1" noChangeArrowheads="1" noChangeShapeType="1" noTextEdit="1"/>
              </p:cNvSpPr>
              <p:nvPr/>
            </p:nvSpPr>
            <p:spPr>
              <a:xfrm>
                <a:off x="1724673" y="1578154"/>
                <a:ext cx="8326107" cy="844718"/>
              </a:xfrm>
              <a:prstGeom prst="rect">
                <a:avLst/>
              </a:prstGeom>
              <a:blipFill>
                <a:blip r:embed="rId3"/>
                <a:stretch>
                  <a:fillRect t="-13043"/>
                </a:stretch>
              </a:blipFill>
            </p:spPr>
            <p:txBody>
              <a:bodyPr/>
              <a:lstStyle/>
              <a:p>
                <a:r>
                  <a:rPr lang="zh-CN" altLang="en-US">
                    <a:noFill/>
                  </a:rPr>
                  <a:t> </a:t>
                </a:r>
              </a:p>
            </p:txBody>
          </p:sp>
        </mc:Fallback>
      </mc:AlternateContent>
      <p:sp>
        <p:nvSpPr>
          <p:cNvPr id="23" name="Rectangle 16"/>
          <p:cNvSpPr>
            <a:spLocks noChangeArrowheads="1"/>
          </p:cNvSpPr>
          <p:nvPr/>
        </p:nvSpPr>
        <p:spPr bwMode="auto">
          <a:xfrm>
            <a:off x="1847685" y="2665064"/>
            <a:ext cx="444944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mn-ea"/>
                <a:cs typeface="Times New Roman" panose="02020603050405020304" pitchFamily="18" charset="0"/>
              </a:rPr>
              <a:t>输出电流平均值</a:t>
            </a:r>
            <a:r>
              <a:rPr kumimoji="0" lang="en-US" altLang="zh-CN" b="0" i="0" u="none" strike="noStrike" cap="none" normalizeH="0" baseline="0" dirty="0" smtClean="0">
                <a:ln>
                  <a:noFill/>
                </a:ln>
                <a:solidFill>
                  <a:schemeClr val="tx1"/>
                </a:solidFill>
                <a:effectLst/>
                <a:latin typeface="+mn-ea"/>
                <a:cs typeface="Times New Roman" panose="02020603050405020304" pitchFamily="18" charset="0"/>
              </a:rPr>
              <a:t>Id :</a:t>
            </a:r>
            <a:endParaRPr kumimoji="0" lang="en-US" altLang="zh-CN" b="0" i="0" u="none" strike="noStrike" cap="none" normalizeH="0" baseline="0" dirty="0" smtClean="0">
              <a:ln>
                <a:noFill/>
              </a:ln>
              <a:solidFill>
                <a:schemeClr val="tx1"/>
              </a:solidFill>
              <a:effectLst/>
              <a:latin typeface="+mn-ea"/>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b="0" i="0" u="none" strike="noStrike" cap="none" normalizeH="0" baseline="0" dirty="0" smtClean="0">
              <a:ln>
                <a:noFill/>
              </a:ln>
              <a:solidFill>
                <a:schemeClr val="tx1"/>
              </a:solidFill>
              <a:effectLst/>
              <a:latin typeface="+mn-ea"/>
            </a:endParaRPr>
          </a:p>
        </p:txBody>
      </p:sp>
      <p:pic>
        <p:nvPicPr>
          <p:cNvPr id="206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9529" y="3049054"/>
            <a:ext cx="3461120" cy="68143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6" name="矩形 25"/>
              <p:cNvSpPr/>
              <p:nvPr/>
            </p:nvSpPr>
            <p:spPr>
              <a:xfrm>
                <a:off x="1603430" y="3849000"/>
                <a:ext cx="6096000" cy="1191993"/>
              </a:xfrm>
              <a:prstGeom prst="rect">
                <a:avLst/>
              </a:prstGeom>
            </p:spPr>
            <p:txBody>
              <a:bodyPr>
                <a:spAutoFit/>
              </a:bodyPr>
              <a:lstStyle/>
              <a:p>
                <a:pPr indent="266700" algn="just">
                  <a:lnSpc>
                    <a:spcPts val="2000"/>
                  </a:lnSpc>
                  <a:spcAft>
                    <a:spcPts val="0"/>
                  </a:spcAft>
                  <a:tabLst>
                    <a:tab pos="3697605" algn="l"/>
                  </a:tabLst>
                </a:pPr>
                <a:r>
                  <a:rPr lang="zh-CN" altLang="zh-CN" kern="100" dirty="0">
                    <a:latin typeface="+mn-ea"/>
                    <a:cs typeface="Times New Roman" panose="02020603050405020304" pitchFamily="18" charset="0"/>
                  </a:rPr>
                  <a:t>直流输出电压有效值</a:t>
                </a: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 </a:t>
                </a:r>
                <a:r>
                  <a:rPr lang="en-US" altLang="zh-CN" kern="100" dirty="0">
                    <a:latin typeface="+mn-ea"/>
                    <a:cs typeface="Times New Roman" panose="02020603050405020304" pitchFamily="18" charset="0"/>
                  </a:rPr>
                  <a:t>:</a:t>
                </a:r>
                <a:endParaRPr lang="zh-CN" altLang="zh-CN" kern="100" dirty="0">
                  <a:latin typeface="+mn-ea"/>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Times New Roman" panose="02020603050405020304" pitchFamily="18" charset="0"/>
                        </a:rPr>
                        <m:t>𝑈</m:t>
                      </m:r>
                      <m:r>
                        <a:rPr lang="en-US" altLang="zh-CN" i="1">
                          <a:latin typeface="Cambria Math" panose="02040503050406030204" pitchFamily="18" charset="0"/>
                          <a:cs typeface="Times New Roman" panose="02020603050405020304" pitchFamily="18" charset="0"/>
                        </a:rPr>
                        <m:t>=</m:t>
                      </m:r>
                      <m:rad>
                        <m:radPr>
                          <m:degHide m:val="on"/>
                          <m:ctrlPr>
                            <a:rPr lang="zh-CN" altLang="zh-CN" i="1">
                              <a:effectLst/>
                              <a:latin typeface="Cambria Math" panose="02040503050406030204" pitchFamily="18" charset="0"/>
                              <a:cs typeface="Times New Roman" panose="02020603050405020304" pitchFamily="18" charset="0"/>
                            </a:rPr>
                          </m:ctrlPr>
                        </m:radPr>
                        <m:deg/>
                        <m:e>
                          <m:f>
                            <m:fPr>
                              <m:ctrlPr>
                                <a:rPr lang="zh-CN" altLang="zh-CN" i="1">
                                  <a:effectLst/>
                                  <a:latin typeface="Cambria Math" panose="02040503050406030204" pitchFamily="18" charset="0"/>
                                  <a:cs typeface="Times New Roman" panose="02020603050405020304" pitchFamily="18" charset="0"/>
                                </a:rPr>
                              </m:ctrlPr>
                            </m:fPr>
                            <m:num>
                              <m:r>
                                <a:rPr lang="en-US" altLang="zh-CN" i="1">
                                  <a:latin typeface="Cambria Math" panose="02040503050406030204" pitchFamily="18" charset="0"/>
                                  <a:cs typeface="Times New Roman" panose="02020603050405020304" pitchFamily="18" charset="0"/>
                                </a:rPr>
                                <m:t>1</m:t>
                              </m:r>
                            </m:num>
                            <m:den>
                              <m:r>
                                <a:rPr lang="en-US" altLang="zh-CN" i="1">
                                  <a:latin typeface="Cambria Math" panose="02040503050406030204" pitchFamily="18" charset="0"/>
                                  <a:cs typeface="Times New Roman" panose="02020603050405020304" pitchFamily="18" charset="0"/>
                                </a:rPr>
                                <m:t>2</m:t>
                              </m:r>
                              <m:r>
                                <a:rPr lang="en-US" altLang="zh-CN" i="1">
                                  <a:latin typeface="Cambria Math" panose="02040503050406030204" pitchFamily="18" charset="0"/>
                                  <a:cs typeface="Times New Roman" panose="02020603050405020304" pitchFamily="18" charset="0"/>
                                </a:rPr>
                                <m:t>𝜋</m:t>
                              </m:r>
                            </m:den>
                          </m:f>
                          <m:nary>
                            <m:naryPr>
                              <m:ctrlPr>
                                <a:rPr lang="zh-CN" altLang="zh-CN" i="1">
                                  <a:effectLst/>
                                  <a:latin typeface="Cambria Math" panose="02040503050406030204" pitchFamily="18" charset="0"/>
                                  <a:cs typeface="Times New Roman" panose="02020603050405020304" pitchFamily="18" charset="0"/>
                                </a:rPr>
                              </m:ctrlPr>
                            </m:naryPr>
                            <m:sub>
                              <m:r>
                                <a:rPr lang="en-US" altLang="zh-CN" i="1">
                                  <a:latin typeface="Cambria Math" panose="02040503050406030204" pitchFamily="18" charset="0"/>
                                  <a:cs typeface="Times New Roman" panose="02020603050405020304" pitchFamily="18" charset="0"/>
                                </a:rPr>
                                <m:t>𝛼</m:t>
                              </m:r>
                            </m:sub>
                            <m:sup>
                              <m:r>
                                <a:rPr lang="en-US" altLang="zh-CN" i="1">
                                  <a:latin typeface="Cambria Math" panose="02040503050406030204" pitchFamily="18" charset="0"/>
                                  <a:cs typeface="Times New Roman" panose="02020603050405020304" pitchFamily="18" charset="0"/>
                                </a:rPr>
                                <m:t>𝜋</m:t>
                              </m:r>
                            </m:sup>
                            <m:e>
                              <m:sSup>
                                <m:sSupPr>
                                  <m:ctrlPr>
                                    <a:rPr lang="zh-CN" altLang="zh-CN" i="1">
                                      <a:effectLst/>
                                      <a:latin typeface="Cambria Math" panose="02040503050406030204" pitchFamily="18" charset="0"/>
                                      <a:cs typeface="Times New Roman" panose="02020603050405020304" pitchFamily="18" charset="0"/>
                                    </a:rPr>
                                  </m:ctrlPr>
                                </m:sSupPr>
                                <m:e>
                                  <m:d>
                                    <m:dPr>
                                      <m:ctrlPr>
                                        <a:rPr lang="zh-CN" altLang="zh-CN" i="1">
                                          <a:effectLst/>
                                          <a:latin typeface="Cambria Math" panose="02040503050406030204" pitchFamily="18" charset="0"/>
                                          <a:cs typeface="Times New Roman" panose="02020603050405020304" pitchFamily="18" charset="0"/>
                                        </a:rPr>
                                      </m:ctrlPr>
                                    </m:dPr>
                                    <m:e>
                                      <m:rad>
                                        <m:radPr>
                                          <m:degHide m:val="on"/>
                                          <m:ctrlPr>
                                            <a:rPr lang="zh-CN" altLang="zh-CN" i="1">
                                              <a:effectLst/>
                                              <a:latin typeface="Cambria Math" panose="02040503050406030204" pitchFamily="18" charset="0"/>
                                              <a:cs typeface="Times New Roman" panose="02020603050405020304" pitchFamily="18" charset="0"/>
                                            </a:rPr>
                                          </m:ctrlPr>
                                        </m:radPr>
                                        <m:deg/>
                                        <m:e>
                                          <m:r>
                                            <a:rPr lang="en-US" altLang="zh-CN" i="1">
                                              <a:latin typeface="Cambria Math" panose="02040503050406030204" pitchFamily="18" charset="0"/>
                                              <a:cs typeface="Times New Roman" panose="02020603050405020304" pitchFamily="18" charset="0"/>
                                            </a:rPr>
                                            <m:t>2</m:t>
                                          </m:r>
                                        </m:e>
                                      </m:rad>
                                      <m:sSub>
                                        <m:sSubPr>
                                          <m:ctrlPr>
                                            <a:rPr lang="zh-CN" altLang="zh-CN" i="1">
                                              <a:effectLst/>
                                              <a:latin typeface="Cambria Math" panose="02040503050406030204" pitchFamily="18" charset="0"/>
                                              <a:cs typeface="Times New Roman" panose="02020603050405020304" pitchFamily="18" charset="0"/>
                                            </a:rPr>
                                          </m:ctrlPr>
                                        </m:sSubPr>
                                        <m:e>
                                          <m:r>
                                            <a:rPr lang="en-US" altLang="zh-CN" i="1">
                                              <a:latin typeface="Cambria Math" panose="02040503050406030204" pitchFamily="18" charset="0"/>
                                              <a:cs typeface="Times New Roman" panose="02020603050405020304" pitchFamily="18" charset="0"/>
                                            </a:rPr>
                                            <m:t>𝑈</m:t>
                                          </m:r>
                                        </m:e>
                                        <m:sub>
                                          <m:r>
                                            <a:rPr lang="en-US" altLang="zh-CN" i="1">
                                              <a:latin typeface="Cambria Math" panose="02040503050406030204" pitchFamily="18" charset="0"/>
                                              <a:cs typeface="Times New Roman" panose="02020603050405020304" pitchFamily="18" charset="0"/>
                                            </a:rPr>
                                            <m:t>2</m:t>
                                          </m:r>
                                        </m:sub>
                                      </m:sSub>
                                      <m:func>
                                        <m:funcPr>
                                          <m:ctrlPr>
                                            <a:rPr lang="zh-CN" altLang="zh-CN" i="1">
                                              <a:effectLst/>
                                              <a:latin typeface="Cambria Math" panose="02040503050406030204" pitchFamily="18" charset="0"/>
                                              <a:cs typeface="Times New Roman" panose="02020603050405020304" pitchFamily="18" charset="0"/>
                                            </a:rPr>
                                          </m:ctrlPr>
                                        </m:funcPr>
                                        <m:fName>
                                          <m:r>
                                            <a:rPr lang="en-US" altLang="zh-CN" i="1">
                                              <a:latin typeface="Cambria Math" panose="02040503050406030204" pitchFamily="18" charset="0"/>
                                              <a:cs typeface="Times New Roman" panose="02020603050405020304" pitchFamily="18" charset="0"/>
                                            </a:rPr>
                                            <m:t>𝑠𝑖𝑛</m:t>
                                          </m:r>
                                        </m:fName>
                                        <m:e>
                                          <m:r>
                                            <a:rPr lang="en-US" altLang="zh-CN" i="1">
                                              <a:latin typeface="Cambria Math" panose="02040503050406030204" pitchFamily="18" charset="0"/>
                                              <a:cs typeface="Times New Roman" panose="02020603050405020304" pitchFamily="18" charset="0"/>
                                            </a:rPr>
                                            <m:t>𝜔</m:t>
                                          </m:r>
                                        </m:e>
                                      </m:func>
                                      <m:r>
                                        <a:rPr lang="en-US" altLang="zh-CN" i="1">
                                          <a:latin typeface="Cambria Math" panose="02040503050406030204" pitchFamily="18" charset="0"/>
                                          <a:cs typeface="Times New Roman" panose="02020603050405020304" pitchFamily="18" charset="0"/>
                                        </a:rPr>
                                        <m:t>𝑡</m:t>
                                      </m:r>
                                    </m:e>
                                  </m:d>
                                </m:e>
                                <m:sup>
                                  <m:r>
                                    <a:rPr lang="en-US" altLang="zh-CN" i="1">
                                      <a:latin typeface="Cambria Math" panose="02040503050406030204" pitchFamily="18" charset="0"/>
                                      <a:cs typeface="Times New Roman" panose="02020603050405020304" pitchFamily="18" charset="0"/>
                                    </a:rPr>
                                    <m:t>2</m:t>
                                  </m:r>
                                </m:sup>
                              </m:sSup>
                              <m:r>
                                <a:rPr lang="en-US" altLang="zh-CN" i="1">
                                  <a:latin typeface="Cambria Math" panose="02040503050406030204" pitchFamily="18" charset="0"/>
                                  <a:cs typeface="Times New Roman" panose="02020603050405020304" pitchFamily="18" charset="0"/>
                                </a:rPr>
                                <m:t>𝑑</m:t>
                              </m:r>
                              <m:d>
                                <m:dPr>
                                  <m:ctrlPr>
                                    <a:rPr lang="zh-CN" altLang="zh-CN" i="1">
                                      <a:effectLst/>
                                      <a:latin typeface="Cambria Math" panose="02040503050406030204" pitchFamily="18" charset="0"/>
                                      <a:cs typeface="Times New Roman" panose="02020603050405020304" pitchFamily="18" charset="0"/>
                                    </a:rPr>
                                  </m:ctrlPr>
                                </m:dPr>
                                <m:e>
                                  <m:r>
                                    <a:rPr lang="en-US" altLang="zh-CN" i="1">
                                      <a:latin typeface="Cambria Math" panose="02040503050406030204" pitchFamily="18" charset="0"/>
                                      <a:cs typeface="Times New Roman" panose="02020603050405020304" pitchFamily="18" charset="0"/>
                                    </a:rPr>
                                    <m:t>𝜔</m:t>
                                  </m:r>
                                  <m:r>
                                    <a:rPr lang="en-US" altLang="zh-CN" i="1">
                                      <a:latin typeface="Cambria Math" panose="02040503050406030204" pitchFamily="18" charset="0"/>
                                      <a:cs typeface="Times New Roman" panose="02020603050405020304" pitchFamily="18" charset="0"/>
                                    </a:rPr>
                                    <m:t>𝑡</m:t>
                                  </m:r>
                                </m:e>
                              </m:d>
                            </m:e>
                          </m:nary>
                        </m:e>
                      </m:rad>
                      <m:r>
                        <a:rPr lang="en-US" altLang="zh-CN" i="1">
                          <a:latin typeface="Cambria Math" panose="02040503050406030204" pitchFamily="18" charset="0"/>
                          <a:cs typeface="Times New Roman" panose="02020603050405020304" pitchFamily="18" charset="0"/>
                        </a:rPr>
                        <m:t>=</m:t>
                      </m:r>
                      <m:sSub>
                        <m:sSubPr>
                          <m:ctrlPr>
                            <a:rPr lang="zh-CN" altLang="zh-CN" i="1">
                              <a:effectLst/>
                              <a:latin typeface="Cambria Math" panose="02040503050406030204" pitchFamily="18" charset="0"/>
                              <a:cs typeface="Times New Roman" panose="02020603050405020304" pitchFamily="18" charset="0"/>
                            </a:rPr>
                          </m:ctrlPr>
                        </m:sSubPr>
                        <m:e>
                          <m:r>
                            <a:rPr lang="en-US" altLang="zh-CN" i="1">
                              <a:latin typeface="Cambria Math" panose="02040503050406030204" pitchFamily="18" charset="0"/>
                              <a:cs typeface="Times New Roman" panose="02020603050405020304" pitchFamily="18" charset="0"/>
                            </a:rPr>
                            <m:t>𝑈</m:t>
                          </m:r>
                        </m:e>
                        <m:sub>
                          <m:r>
                            <a:rPr lang="en-US" altLang="zh-CN" i="1">
                              <a:latin typeface="Cambria Math" panose="02040503050406030204" pitchFamily="18" charset="0"/>
                              <a:cs typeface="Times New Roman" panose="02020603050405020304" pitchFamily="18" charset="0"/>
                            </a:rPr>
                            <m:t>2</m:t>
                          </m:r>
                        </m:sub>
                      </m:sSub>
                      <m:rad>
                        <m:radPr>
                          <m:degHide m:val="on"/>
                          <m:ctrlPr>
                            <a:rPr lang="zh-CN" altLang="zh-CN" i="1">
                              <a:effectLst/>
                              <a:latin typeface="Cambria Math" panose="02040503050406030204" pitchFamily="18" charset="0"/>
                              <a:cs typeface="Times New Roman" panose="02020603050405020304" pitchFamily="18" charset="0"/>
                            </a:rPr>
                          </m:ctrlPr>
                        </m:radPr>
                        <m:deg/>
                        <m:e>
                          <m:f>
                            <m:fPr>
                              <m:ctrlPr>
                                <a:rPr lang="zh-CN" altLang="zh-CN" i="1">
                                  <a:effectLst/>
                                  <a:latin typeface="Cambria Math" panose="02040503050406030204" pitchFamily="18" charset="0"/>
                                  <a:cs typeface="Times New Roman" panose="02020603050405020304" pitchFamily="18" charset="0"/>
                                </a:rPr>
                              </m:ctrlPr>
                            </m:fPr>
                            <m:num>
                              <m:r>
                                <a:rPr lang="en-US" altLang="zh-CN" i="1">
                                  <a:latin typeface="Cambria Math" panose="02040503050406030204" pitchFamily="18" charset="0"/>
                                  <a:cs typeface="Times New Roman" panose="02020603050405020304" pitchFamily="18" charset="0"/>
                                </a:rPr>
                                <m:t>1</m:t>
                              </m:r>
                            </m:num>
                            <m:den>
                              <m:r>
                                <a:rPr lang="en-US" altLang="zh-CN" i="1">
                                  <a:latin typeface="Cambria Math" panose="02040503050406030204" pitchFamily="18" charset="0"/>
                                  <a:cs typeface="Times New Roman" panose="02020603050405020304" pitchFamily="18" charset="0"/>
                                </a:rPr>
                                <m:t>4</m:t>
                              </m:r>
                              <m:r>
                                <a:rPr lang="en-US" altLang="zh-CN" i="1">
                                  <a:latin typeface="Cambria Math" panose="02040503050406030204" pitchFamily="18" charset="0"/>
                                  <a:cs typeface="Times New Roman" panose="02020603050405020304" pitchFamily="18" charset="0"/>
                                </a:rPr>
                                <m:t>𝜋</m:t>
                              </m:r>
                            </m:den>
                          </m:f>
                          <m:func>
                            <m:funcPr>
                              <m:ctrlPr>
                                <a:rPr lang="zh-CN" altLang="zh-CN" i="1">
                                  <a:effectLst/>
                                  <a:latin typeface="Cambria Math" panose="02040503050406030204" pitchFamily="18" charset="0"/>
                                  <a:cs typeface="Times New Roman" panose="02020603050405020304" pitchFamily="18" charset="0"/>
                                </a:rPr>
                              </m:ctrlPr>
                            </m:funcPr>
                            <m:fName>
                              <m:r>
                                <a:rPr lang="en-US" altLang="zh-CN" i="1">
                                  <a:latin typeface="Cambria Math" panose="02040503050406030204" pitchFamily="18" charset="0"/>
                                  <a:cs typeface="Times New Roman" panose="02020603050405020304" pitchFamily="18" charset="0"/>
                                </a:rPr>
                                <m:t>𝑠𝑖𝑛</m:t>
                              </m:r>
                            </m:fName>
                            <m:e>
                              <m:r>
                                <a:rPr lang="en-US" altLang="zh-CN" i="1">
                                  <a:latin typeface="Cambria Math" panose="02040503050406030204" pitchFamily="18" charset="0"/>
                                  <a:cs typeface="Times New Roman" panose="02020603050405020304" pitchFamily="18" charset="0"/>
                                </a:rPr>
                                <m:t>2</m:t>
                              </m:r>
                            </m:e>
                          </m:func>
                          <m:r>
                            <a:rPr lang="en-US" altLang="zh-CN" i="1">
                              <a:latin typeface="Cambria Math" panose="02040503050406030204" pitchFamily="18" charset="0"/>
                              <a:cs typeface="Times New Roman" panose="02020603050405020304" pitchFamily="18" charset="0"/>
                            </a:rPr>
                            <m:t>𝛼</m:t>
                          </m:r>
                          <m:r>
                            <a:rPr lang="en-US" altLang="zh-CN" i="1">
                              <a:latin typeface="Cambria Math" panose="02040503050406030204" pitchFamily="18" charset="0"/>
                              <a:cs typeface="Times New Roman" panose="02020603050405020304" pitchFamily="18" charset="0"/>
                            </a:rPr>
                            <m:t>+</m:t>
                          </m:r>
                          <m:f>
                            <m:fPr>
                              <m:ctrlPr>
                                <a:rPr lang="zh-CN" altLang="zh-CN" i="1">
                                  <a:effectLst/>
                                  <a:latin typeface="Cambria Math" panose="02040503050406030204" pitchFamily="18" charset="0"/>
                                  <a:cs typeface="Times New Roman" panose="02020603050405020304" pitchFamily="18" charset="0"/>
                                </a:rPr>
                              </m:ctrlPr>
                            </m:fPr>
                            <m:num>
                              <m:r>
                                <a:rPr lang="en-US" altLang="zh-CN" i="1">
                                  <a:latin typeface="Cambria Math" panose="02040503050406030204" pitchFamily="18" charset="0"/>
                                  <a:cs typeface="Times New Roman" panose="02020603050405020304" pitchFamily="18" charset="0"/>
                                </a:rPr>
                                <m:t>𝜋</m:t>
                              </m:r>
                              <m:r>
                                <a:rPr lang="en-US" altLang="zh-CN" i="1">
                                  <a:latin typeface="Cambria Math" panose="02040503050406030204" pitchFamily="18" charset="0"/>
                                </a:rPr>
                                <m:t>−</m:t>
                              </m:r>
                              <m:r>
                                <a:rPr lang="en-US" altLang="zh-CN" i="1">
                                  <a:latin typeface="Cambria Math" panose="02040503050406030204" pitchFamily="18" charset="0"/>
                                  <a:cs typeface="Times New Roman" panose="02020603050405020304" pitchFamily="18" charset="0"/>
                                </a:rPr>
                                <m:t>𝛼</m:t>
                              </m:r>
                            </m:num>
                            <m:den>
                              <m:r>
                                <a:rPr lang="en-US" altLang="zh-CN" i="1">
                                  <a:latin typeface="Cambria Math" panose="02040503050406030204" pitchFamily="18" charset="0"/>
                                  <a:cs typeface="Times New Roman" panose="02020603050405020304" pitchFamily="18" charset="0"/>
                                </a:rPr>
                                <m:t>2</m:t>
                              </m:r>
                              <m:r>
                                <a:rPr lang="en-US" altLang="zh-CN" i="1">
                                  <a:latin typeface="Cambria Math" panose="02040503050406030204" pitchFamily="18" charset="0"/>
                                  <a:cs typeface="Times New Roman" panose="02020603050405020304" pitchFamily="18" charset="0"/>
                                </a:rPr>
                                <m:t>𝜋</m:t>
                              </m:r>
                            </m:den>
                          </m:f>
                        </m:e>
                      </m:rad>
                    </m:oMath>
                  </m:oMathPara>
                </a14:m>
                <a:endParaRPr lang="zh-CN" altLang="en-US" dirty="0">
                  <a:latin typeface="+mn-ea"/>
                </a:endParaRPr>
              </a:p>
            </p:txBody>
          </p:sp>
        </mc:Choice>
        <mc:Fallback xmlns="">
          <p:sp>
            <p:nvSpPr>
              <p:cNvPr id="26" name="矩形 25"/>
              <p:cNvSpPr>
                <a:spLocks noRot="1" noChangeAspect="1" noMove="1" noResize="1" noEditPoints="1" noAdjustHandles="1" noChangeArrowheads="1" noChangeShapeType="1" noTextEdit="1"/>
              </p:cNvSpPr>
              <p:nvPr/>
            </p:nvSpPr>
            <p:spPr>
              <a:xfrm>
                <a:off x="1603430" y="3849000"/>
                <a:ext cx="6096000" cy="1191993"/>
              </a:xfrm>
              <a:prstGeom prst="rect">
                <a:avLst/>
              </a:prstGeom>
              <a:blipFill>
                <a:blip r:embed="rId5"/>
                <a:stretch>
                  <a:fillRect t="-40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7" name="矩形 26"/>
              <p:cNvSpPr/>
              <p:nvPr/>
            </p:nvSpPr>
            <p:spPr>
              <a:xfrm>
                <a:off x="1847685" y="5159857"/>
                <a:ext cx="6096000" cy="912494"/>
              </a:xfrm>
              <a:prstGeom prst="rect">
                <a:avLst/>
              </a:prstGeom>
            </p:spPr>
            <p:txBody>
              <a:bodyPr>
                <a:spAutoFit/>
              </a:bodyPr>
              <a:lstStyle/>
              <a:p>
                <a:pPr indent="266700" algn="just">
                  <a:lnSpc>
                    <a:spcPts val="2000"/>
                  </a:lnSpc>
                  <a:spcAft>
                    <a:spcPts val="0"/>
                  </a:spcAft>
                </a:pPr>
                <a:r>
                  <a:rPr lang="zh-CN" altLang="zh-CN" kern="100" dirty="0">
                    <a:latin typeface="+mn-ea"/>
                    <a:cs typeface="Times New Roman" panose="02020603050405020304" pitchFamily="18" charset="0"/>
                  </a:rPr>
                  <a:t>输出电流有效值</a:t>
                </a:r>
                <a:r>
                  <a:rPr lang="en-US" altLang="zh-CN" i="1" kern="100" dirty="0">
                    <a:latin typeface="+mn-ea"/>
                    <a:cs typeface="Times New Roman" panose="02020603050405020304" pitchFamily="18" charset="0"/>
                  </a:rPr>
                  <a:t>I </a:t>
                </a:r>
                <a:r>
                  <a:rPr lang="en-US" altLang="zh-CN" kern="100" baseline="-25000" dirty="0">
                    <a:latin typeface="+mn-ea"/>
                    <a:cs typeface="Times New Roman" panose="02020603050405020304" pitchFamily="18" charset="0"/>
                  </a:rPr>
                  <a:t> </a:t>
                </a:r>
                <a:r>
                  <a:rPr lang="en-US" altLang="zh-CN" kern="100" dirty="0">
                    <a:latin typeface="+mn-ea"/>
                    <a:cs typeface="Times New Roman" panose="02020603050405020304" pitchFamily="18" charset="0"/>
                  </a:rPr>
                  <a:t>:</a:t>
                </a:r>
                <a:endParaRPr lang="zh-CN" altLang="zh-CN" kern="100" dirty="0">
                  <a:latin typeface="+mn-ea"/>
                  <a:cs typeface="Times New Roman" panose="02020603050405020304" pitchFamily="18" charset="0"/>
                </a:endParaRPr>
              </a:p>
              <a:p>
                <a14:m>
                  <m:oMath xmlns:m="http://schemas.openxmlformats.org/officeDocument/2006/math">
                    <m:r>
                      <a:rPr lang="en-US" altLang="zh-CN" i="1">
                        <a:latin typeface="Cambria Math" panose="02040503050406030204" pitchFamily="18" charset="0"/>
                        <a:cs typeface="Times New Roman" panose="02020603050405020304" pitchFamily="18" charset="0"/>
                      </a:rPr>
                      <m:t>𝐼</m:t>
                    </m:r>
                    <m:r>
                      <a:rPr lang="en-US" altLang="zh-CN" i="1">
                        <a:latin typeface="Cambria Math" panose="02040503050406030204" pitchFamily="18" charset="0"/>
                        <a:cs typeface="Times New Roman" panose="02020603050405020304" pitchFamily="18" charset="0"/>
                      </a:rPr>
                      <m:t>=</m:t>
                    </m:r>
                    <m:f>
                      <m:fPr>
                        <m:ctrlPr>
                          <a:rPr lang="zh-CN" altLang="zh-CN" i="1">
                            <a:effectLst/>
                            <a:latin typeface="Cambria Math" panose="02040503050406030204" pitchFamily="18" charset="0"/>
                            <a:cs typeface="Times New Roman" panose="02020603050405020304" pitchFamily="18" charset="0"/>
                          </a:rPr>
                        </m:ctrlPr>
                      </m:fPr>
                      <m:num>
                        <m:r>
                          <a:rPr lang="en-US" altLang="zh-CN" i="1">
                            <a:latin typeface="Cambria Math" panose="02040503050406030204" pitchFamily="18" charset="0"/>
                            <a:cs typeface="Times New Roman" panose="02020603050405020304" pitchFamily="18" charset="0"/>
                          </a:rPr>
                          <m:t>𝑈</m:t>
                        </m:r>
                      </m:num>
                      <m:den>
                        <m:r>
                          <a:rPr lang="en-US" altLang="zh-CN" i="1">
                            <a:latin typeface="Cambria Math" panose="02040503050406030204" pitchFamily="18" charset="0"/>
                            <a:cs typeface="Times New Roman" panose="02020603050405020304" pitchFamily="18" charset="0"/>
                          </a:rPr>
                          <m:t>𝑅</m:t>
                        </m:r>
                      </m:den>
                    </m:f>
                    <m:r>
                      <a:rPr lang="en-US" altLang="zh-CN" i="1">
                        <a:latin typeface="Cambria Math" panose="02040503050406030204" pitchFamily="18" charset="0"/>
                        <a:cs typeface="Times New Roman" panose="02020603050405020304" pitchFamily="18" charset="0"/>
                      </a:rPr>
                      <m:t>=</m:t>
                    </m:r>
                    <m:f>
                      <m:fPr>
                        <m:ctrlPr>
                          <a:rPr lang="zh-CN" altLang="zh-CN" i="1">
                            <a:effectLst/>
                            <a:latin typeface="Cambria Math" panose="02040503050406030204" pitchFamily="18" charset="0"/>
                            <a:cs typeface="Times New Roman" panose="02020603050405020304" pitchFamily="18" charset="0"/>
                          </a:rPr>
                        </m:ctrlPr>
                      </m:fPr>
                      <m:num>
                        <m:sSub>
                          <m:sSubPr>
                            <m:ctrlPr>
                              <a:rPr lang="zh-CN" altLang="zh-CN" i="1">
                                <a:effectLst/>
                                <a:latin typeface="Cambria Math" panose="02040503050406030204" pitchFamily="18" charset="0"/>
                                <a:cs typeface="Times New Roman" panose="02020603050405020304" pitchFamily="18" charset="0"/>
                              </a:rPr>
                            </m:ctrlPr>
                          </m:sSubPr>
                          <m:e>
                            <m:r>
                              <a:rPr lang="en-US" altLang="zh-CN" i="1">
                                <a:latin typeface="Cambria Math" panose="02040503050406030204" pitchFamily="18" charset="0"/>
                                <a:cs typeface="Times New Roman" panose="02020603050405020304" pitchFamily="18" charset="0"/>
                              </a:rPr>
                              <m:t>𝑈</m:t>
                            </m:r>
                          </m:e>
                          <m:sub>
                            <m:r>
                              <a:rPr lang="en-US" altLang="zh-CN" i="1">
                                <a:latin typeface="Cambria Math" panose="02040503050406030204" pitchFamily="18" charset="0"/>
                                <a:cs typeface="Times New Roman" panose="02020603050405020304" pitchFamily="18" charset="0"/>
                              </a:rPr>
                              <m:t>2</m:t>
                            </m:r>
                          </m:sub>
                        </m:sSub>
                      </m:num>
                      <m:den>
                        <m:r>
                          <a:rPr lang="en-US" altLang="zh-CN" i="1">
                            <a:latin typeface="Cambria Math" panose="02040503050406030204" pitchFamily="18" charset="0"/>
                            <a:cs typeface="Times New Roman" panose="02020603050405020304" pitchFamily="18" charset="0"/>
                          </a:rPr>
                          <m:t>𝑅</m:t>
                        </m:r>
                      </m:den>
                    </m:f>
                    <m:rad>
                      <m:radPr>
                        <m:degHide m:val="on"/>
                        <m:ctrlPr>
                          <a:rPr lang="zh-CN" altLang="zh-CN" i="1">
                            <a:effectLst/>
                            <a:latin typeface="Cambria Math" panose="02040503050406030204" pitchFamily="18" charset="0"/>
                            <a:cs typeface="Times New Roman" panose="02020603050405020304" pitchFamily="18" charset="0"/>
                          </a:rPr>
                        </m:ctrlPr>
                      </m:radPr>
                      <m:deg/>
                      <m:e>
                        <m:f>
                          <m:fPr>
                            <m:ctrlPr>
                              <a:rPr lang="zh-CN" altLang="zh-CN" i="1">
                                <a:effectLst/>
                                <a:latin typeface="Cambria Math" panose="02040503050406030204" pitchFamily="18" charset="0"/>
                                <a:cs typeface="Times New Roman" panose="02020603050405020304" pitchFamily="18" charset="0"/>
                              </a:rPr>
                            </m:ctrlPr>
                          </m:fPr>
                          <m:num>
                            <m:r>
                              <a:rPr lang="en-US" altLang="zh-CN" i="1">
                                <a:latin typeface="Cambria Math" panose="02040503050406030204" pitchFamily="18" charset="0"/>
                                <a:cs typeface="Times New Roman" panose="02020603050405020304" pitchFamily="18" charset="0"/>
                              </a:rPr>
                              <m:t>1</m:t>
                            </m:r>
                          </m:num>
                          <m:den>
                            <m:r>
                              <a:rPr lang="en-US" altLang="zh-CN" i="1">
                                <a:latin typeface="Cambria Math" panose="02040503050406030204" pitchFamily="18" charset="0"/>
                                <a:cs typeface="Times New Roman" panose="02020603050405020304" pitchFamily="18" charset="0"/>
                              </a:rPr>
                              <m:t>4</m:t>
                            </m:r>
                            <m:r>
                              <a:rPr lang="en-US" altLang="zh-CN" i="1">
                                <a:latin typeface="Cambria Math" panose="02040503050406030204" pitchFamily="18" charset="0"/>
                                <a:cs typeface="Times New Roman" panose="02020603050405020304" pitchFamily="18" charset="0"/>
                              </a:rPr>
                              <m:t>𝜋</m:t>
                            </m:r>
                          </m:den>
                        </m:f>
                        <m:func>
                          <m:funcPr>
                            <m:ctrlPr>
                              <a:rPr lang="zh-CN" altLang="zh-CN" i="1">
                                <a:effectLst/>
                                <a:latin typeface="Cambria Math" panose="02040503050406030204" pitchFamily="18" charset="0"/>
                                <a:cs typeface="Times New Roman" panose="02020603050405020304" pitchFamily="18" charset="0"/>
                              </a:rPr>
                            </m:ctrlPr>
                          </m:funcPr>
                          <m:fName>
                            <m:r>
                              <a:rPr lang="en-US" altLang="zh-CN" i="1">
                                <a:latin typeface="Cambria Math" panose="02040503050406030204" pitchFamily="18" charset="0"/>
                                <a:cs typeface="Times New Roman" panose="02020603050405020304" pitchFamily="18" charset="0"/>
                              </a:rPr>
                              <m:t>𝑠𝑖𝑛</m:t>
                            </m:r>
                          </m:fName>
                          <m:e>
                            <m:r>
                              <a:rPr lang="en-US" altLang="zh-CN" i="1">
                                <a:latin typeface="Cambria Math" panose="02040503050406030204" pitchFamily="18" charset="0"/>
                                <a:cs typeface="Times New Roman" panose="02020603050405020304" pitchFamily="18" charset="0"/>
                              </a:rPr>
                              <m:t>2</m:t>
                            </m:r>
                          </m:e>
                        </m:func>
                        <m:r>
                          <a:rPr lang="en-US" altLang="zh-CN" i="1">
                            <a:latin typeface="Cambria Math" panose="02040503050406030204" pitchFamily="18" charset="0"/>
                            <a:cs typeface="Times New Roman" panose="02020603050405020304" pitchFamily="18" charset="0"/>
                          </a:rPr>
                          <m:t>𝛼</m:t>
                        </m:r>
                        <m:r>
                          <a:rPr lang="en-US" altLang="zh-CN" i="1">
                            <a:latin typeface="Cambria Math" panose="02040503050406030204" pitchFamily="18" charset="0"/>
                            <a:cs typeface="Times New Roman" panose="02020603050405020304" pitchFamily="18" charset="0"/>
                          </a:rPr>
                          <m:t>+</m:t>
                        </m:r>
                        <m:f>
                          <m:fPr>
                            <m:ctrlPr>
                              <a:rPr lang="zh-CN" altLang="zh-CN" i="1">
                                <a:effectLst/>
                                <a:latin typeface="Cambria Math" panose="02040503050406030204" pitchFamily="18" charset="0"/>
                                <a:cs typeface="Times New Roman" panose="02020603050405020304" pitchFamily="18" charset="0"/>
                              </a:rPr>
                            </m:ctrlPr>
                          </m:fPr>
                          <m:num>
                            <m:r>
                              <a:rPr lang="en-US" altLang="zh-CN" i="1">
                                <a:latin typeface="Cambria Math" panose="02040503050406030204" pitchFamily="18" charset="0"/>
                                <a:cs typeface="Times New Roman" panose="02020603050405020304" pitchFamily="18" charset="0"/>
                              </a:rPr>
                              <m:t>𝜋</m:t>
                            </m:r>
                            <m:r>
                              <a:rPr lang="en-US" altLang="zh-CN" i="1">
                                <a:latin typeface="Cambria Math" panose="02040503050406030204" pitchFamily="18" charset="0"/>
                              </a:rPr>
                              <m:t>−</m:t>
                            </m:r>
                            <m:r>
                              <a:rPr lang="en-US" altLang="zh-CN" i="1">
                                <a:latin typeface="Cambria Math" panose="02040503050406030204" pitchFamily="18" charset="0"/>
                                <a:cs typeface="Times New Roman" panose="02020603050405020304" pitchFamily="18" charset="0"/>
                              </a:rPr>
                              <m:t>𝛼</m:t>
                            </m:r>
                          </m:num>
                          <m:den>
                            <m:r>
                              <a:rPr lang="en-US" altLang="zh-CN" i="1">
                                <a:latin typeface="Cambria Math" panose="02040503050406030204" pitchFamily="18" charset="0"/>
                                <a:cs typeface="Times New Roman" panose="02020603050405020304" pitchFamily="18" charset="0"/>
                              </a:rPr>
                              <m:t>2</m:t>
                            </m:r>
                            <m:r>
                              <a:rPr lang="en-US" altLang="zh-CN" i="1">
                                <a:latin typeface="Cambria Math" panose="02040503050406030204" pitchFamily="18" charset="0"/>
                                <a:cs typeface="Times New Roman" panose="02020603050405020304" pitchFamily="18" charset="0"/>
                              </a:rPr>
                              <m:t>𝜋</m:t>
                            </m:r>
                          </m:den>
                        </m:f>
                      </m:e>
                    </m:rad>
                  </m:oMath>
                </a14:m>
                <a:r>
                  <a:rPr lang="en-US" altLang="zh-CN" dirty="0">
                    <a:latin typeface="+mn-ea"/>
                  </a:rPr>
                  <a:t> </a:t>
                </a:r>
                <a:endParaRPr lang="zh-CN" altLang="en-US" dirty="0">
                  <a:latin typeface="+mn-ea"/>
                </a:endParaRPr>
              </a:p>
            </p:txBody>
          </p:sp>
        </mc:Choice>
        <mc:Fallback xmlns="">
          <p:sp>
            <p:nvSpPr>
              <p:cNvPr id="27" name="矩形 26"/>
              <p:cNvSpPr>
                <a:spLocks noRot="1" noChangeAspect="1" noMove="1" noResize="1" noEditPoints="1" noAdjustHandles="1" noChangeArrowheads="1" noChangeShapeType="1" noTextEdit="1"/>
              </p:cNvSpPr>
              <p:nvPr/>
            </p:nvSpPr>
            <p:spPr>
              <a:xfrm>
                <a:off x="1847685" y="5159857"/>
                <a:ext cx="6096000" cy="912494"/>
              </a:xfrm>
              <a:prstGeom prst="rect">
                <a:avLst/>
              </a:prstGeom>
              <a:blipFill>
                <a:blip r:embed="rId6"/>
                <a:stretch>
                  <a:fillRect t="-5333"/>
                </a:stretch>
              </a:blipFill>
            </p:spPr>
            <p:txBody>
              <a:bodyPr/>
              <a:lstStyle/>
              <a:p>
                <a:r>
                  <a:rPr lang="zh-CN" altLang="en-US">
                    <a:noFill/>
                  </a:rPr>
                  <a:t> </a:t>
                </a:r>
              </a:p>
            </p:txBody>
          </p:sp>
        </mc:Fallback>
      </mc:AlternateContent>
      <p:sp>
        <p:nvSpPr>
          <p:cNvPr id="34" name="矩形 33"/>
          <p:cNvSpPr/>
          <p:nvPr/>
        </p:nvSpPr>
        <p:spPr>
          <a:xfrm>
            <a:off x="1021910" y="930493"/>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1.2.2</a:t>
            </a:r>
            <a:r>
              <a:rPr lang="zh-CN" altLang="zh-CN" sz="2000" b="1" dirty="0">
                <a:solidFill>
                  <a:schemeClr val="accent2">
                    <a:lumMod val="50000"/>
                  </a:schemeClr>
                </a:solidFill>
                <a:latin typeface="微软雅黑" pitchFamily="34" charset="-122"/>
                <a:ea typeface="微软雅黑" pitchFamily="34" charset="-122"/>
              </a:rPr>
              <a:t>半波可控整流电路的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16656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2" name="矩形 11"/>
          <p:cNvSpPr/>
          <p:nvPr/>
        </p:nvSpPr>
        <p:spPr>
          <a:xfrm>
            <a:off x="915035" y="872590"/>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1.2.2</a:t>
            </a:r>
            <a:r>
              <a:rPr lang="zh-CN" altLang="zh-CN" sz="2000" b="1" dirty="0">
                <a:solidFill>
                  <a:schemeClr val="accent2">
                    <a:lumMod val="50000"/>
                  </a:schemeClr>
                </a:solidFill>
                <a:latin typeface="微软雅黑" pitchFamily="34" charset="-122"/>
                <a:ea typeface="微软雅黑" pitchFamily="34" charset="-122"/>
              </a:rPr>
              <a:t>半波可控整流电路的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mc:AlternateContent xmlns:mc="http://schemas.openxmlformats.org/markup-compatibility/2006">
        <mc:Choice xmlns:a14="http://schemas.microsoft.com/office/drawing/2010/main" Requires="a14">
          <p:sp>
            <p:nvSpPr>
              <p:cNvPr id="10" name="矩形 9"/>
              <p:cNvSpPr/>
              <p:nvPr/>
            </p:nvSpPr>
            <p:spPr>
              <a:xfrm>
                <a:off x="915035" y="1384792"/>
                <a:ext cx="11078928" cy="4101507"/>
              </a:xfrm>
              <a:prstGeom prst="rect">
                <a:avLst/>
              </a:prstGeom>
            </p:spPr>
            <p:txBody>
              <a:bodyPr wrap="square">
                <a:spAutoFit/>
              </a:bodyPr>
              <a:lstStyle/>
              <a:p>
                <a:pPr algn="just">
                  <a:lnSpc>
                    <a:spcPts val="2500"/>
                  </a:lnSpc>
                  <a:spcBef>
                    <a:spcPts val="600"/>
                  </a:spcBef>
                  <a:spcAft>
                    <a:spcPts val="600"/>
                  </a:spcAft>
                </a:pPr>
                <a:r>
                  <a:rPr lang="zh-CN" altLang="zh-CN" kern="100" dirty="0" smtClean="0">
                    <a:latin typeface="+mn-ea"/>
                    <a:cs typeface="Times New Roman" panose="02020603050405020304" pitchFamily="18" charset="0"/>
                  </a:rPr>
                  <a:t>单相半波可控整流电路中，负载、晶闸管和变压器二次侧流过相同的电流，故其有效值相等，即</a:t>
                </a:r>
                <a:endParaRPr lang="zh-CN" altLang="zh-CN" kern="100" dirty="0">
                  <a:latin typeface="+mn-ea"/>
                  <a:cs typeface="Times New Roman" panose="02020603050405020304" pitchFamily="18" charset="0"/>
                </a:endParaRPr>
              </a:p>
              <a:p>
                <a:pPr algn="ctr">
                  <a:spcBef>
                    <a:spcPts val="600"/>
                  </a:spcBef>
                  <a:spcAft>
                    <a:spcPts val="600"/>
                  </a:spcAft>
                </a:pPr>
                <a14:m>
                  <m:oMathPara xmlns:m="http://schemas.openxmlformats.org/officeDocument/2006/math">
                    <m:oMathParaPr>
                      <m:jc m:val="centerGroup"/>
                    </m:oMathParaPr>
                    <m:oMath xmlns:m="http://schemas.openxmlformats.org/officeDocument/2006/math">
                      <m:r>
                        <a:rPr lang="en-US" altLang="zh-CN" i="1" kern="100">
                          <a:latin typeface="Cambria Math" panose="02040503050406030204" pitchFamily="18" charset="0"/>
                          <a:cs typeface="Times New Roman" panose="02020603050405020304" pitchFamily="18" charset="0"/>
                        </a:rPr>
                        <m:t>𝐼</m:t>
                      </m:r>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𝑇</m:t>
                          </m:r>
                        </m:sub>
                      </m:sSub>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2</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num>
                        <m:den>
                          <m:r>
                            <a:rPr lang="en-US" altLang="zh-CN" i="1" kern="100">
                              <a:latin typeface="Cambria Math" panose="02040503050406030204" pitchFamily="18" charset="0"/>
                              <a:cs typeface="Times New Roman" panose="02020603050405020304" pitchFamily="18" charset="0"/>
                            </a:rPr>
                            <m:t>𝑅</m:t>
                          </m:r>
                        </m:den>
                      </m:f>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4</m:t>
                              </m:r>
                              <m:r>
                                <a:rPr lang="en-US" altLang="zh-CN" i="1" kern="100">
                                  <a:latin typeface="Cambria Math" panose="02040503050406030204" pitchFamily="18" charset="0"/>
                                  <a:cs typeface="Times New Roman" panose="02020603050405020304" pitchFamily="18" charset="0"/>
                                </a:rPr>
                                <m:t>𝜋</m:t>
                              </m:r>
                            </m:den>
                          </m:f>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2</m:t>
                              </m:r>
                            </m:e>
                          </m:func>
                          <m:r>
                            <a:rPr lang="en-US" altLang="zh-CN" i="1" kern="100">
                              <a:latin typeface="Cambria Math" panose="02040503050406030204" pitchFamily="18" charset="0"/>
                              <a:cs typeface="Times New Roman" panose="02020603050405020304" pitchFamily="18" charset="0"/>
                            </a:rPr>
                            <m:t>𝛼</m:t>
                          </m:r>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e>
                      </m:rad>
                    </m:oMath>
                  </m:oMathPara>
                </a14:m>
                <a:endParaRPr lang="en-US" altLang="zh-CN" kern="100" dirty="0" smtClean="0">
                  <a:latin typeface="+mn-ea"/>
                  <a:cs typeface="Times New Roman" panose="02020603050405020304" pitchFamily="18" charset="0"/>
                </a:endParaRPr>
              </a:p>
              <a:p>
                <a:pPr algn="just">
                  <a:lnSpc>
                    <a:spcPts val="2500"/>
                  </a:lnSpc>
                  <a:spcBef>
                    <a:spcPts val="600"/>
                  </a:spcBef>
                  <a:spcAft>
                    <a:spcPts val="600"/>
                  </a:spcAft>
                </a:pPr>
                <a:r>
                  <a:rPr lang="zh-CN" altLang="zh-CN" kern="100" dirty="0" smtClean="0">
                    <a:latin typeface="+mn-ea"/>
                    <a:cs typeface="Times New Roman" panose="02020603050405020304" pitchFamily="18" charset="0"/>
                  </a:rPr>
                  <a:t>功率因数</a:t>
                </a:r>
                <a:r>
                  <a:rPr lang="en-US" altLang="zh-CN" kern="100" dirty="0">
                    <a:latin typeface="+mn-ea"/>
                    <a:cs typeface="Times New Roman" panose="02020603050405020304" pitchFamily="18" charset="0"/>
                  </a:rPr>
                  <a:t>cos</a:t>
                </a:r>
                <a:r>
                  <a:rPr lang="zh-CN" altLang="zh-CN" kern="100" dirty="0">
                    <a:latin typeface="+mn-ea"/>
                    <a:cs typeface="Times New Roman" panose="02020603050405020304" pitchFamily="18" charset="0"/>
                  </a:rPr>
                  <a:t>φ，整流器功率因数是变压器二次侧有功功率与视在功率的比值</a:t>
                </a:r>
              </a:p>
              <a:p>
                <a:pPr algn="ctr">
                  <a:spcBef>
                    <a:spcPts val="600"/>
                  </a:spcBef>
                  <a:spcAft>
                    <a:spcPts val="600"/>
                  </a:spcAft>
                </a:pPr>
                <a14:m>
                  <m:oMathPara xmlns:m="http://schemas.openxmlformats.org/officeDocument/2006/math">
                    <m:oMathParaPr>
                      <m:jc m:val="centerGroup"/>
                    </m:oMathParaPr>
                    <m:oMath xmlns:m="http://schemas.openxmlformats.org/officeDocument/2006/math">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𝜑</m:t>
                          </m:r>
                        </m:e>
                      </m:func>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𝑃</m:t>
                          </m:r>
                        </m:num>
                        <m:den>
                          <m:r>
                            <a:rPr lang="en-US" altLang="zh-CN" i="1" kern="100">
                              <a:latin typeface="Cambria Math" panose="02040503050406030204" pitchFamily="18" charset="0"/>
                              <a:cs typeface="Times New Roman" panose="02020603050405020304" pitchFamily="18" charset="0"/>
                            </a:rPr>
                            <m:t>𝑆</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𝑈</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2</m:t>
                              </m:r>
                            </m:sub>
                          </m:sSub>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2</m:t>
                              </m:r>
                            </m:sub>
                          </m:sSub>
                        </m:den>
                      </m:f>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4</m:t>
                              </m:r>
                              <m:r>
                                <a:rPr lang="en-US" altLang="zh-CN" i="1" kern="100">
                                  <a:latin typeface="Cambria Math" panose="02040503050406030204" pitchFamily="18" charset="0"/>
                                  <a:cs typeface="Times New Roman" panose="02020603050405020304" pitchFamily="18" charset="0"/>
                                </a:rPr>
                                <m:t>𝜋</m:t>
                              </m:r>
                            </m:den>
                          </m:f>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2</m:t>
                              </m:r>
                            </m:e>
                          </m:func>
                          <m:r>
                            <a:rPr lang="en-US" altLang="zh-CN" i="1" kern="100">
                              <a:latin typeface="Cambria Math" panose="02040503050406030204" pitchFamily="18" charset="0"/>
                              <a:cs typeface="Times New Roman" panose="02020603050405020304" pitchFamily="18" charset="0"/>
                            </a:rPr>
                            <m:t>𝛼</m:t>
                          </m:r>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e>
                      </m:rad>
                    </m:oMath>
                  </m:oMathPara>
                </a14:m>
                <a:endParaRPr lang="en-US" altLang="zh-CN" kern="100" dirty="0" smtClean="0">
                  <a:latin typeface="+mn-ea"/>
                  <a:cs typeface="Times New Roman" panose="02020603050405020304" pitchFamily="18" charset="0"/>
                </a:endParaRPr>
              </a:p>
              <a:p>
                <a:pPr algn="just">
                  <a:lnSpc>
                    <a:spcPts val="2500"/>
                  </a:lnSpc>
                  <a:spcBef>
                    <a:spcPts val="600"/>
                  </a:spcBef>
                  <a:spcAft>
                    <a:spcPts val="600"/>
                  </a:spcAft>
                </a:pPr>
                <a:r>
                  <a:rPr lang="zh-CN" altLang="zh-CN" kern="100" dirty="0" smtClean="0">
                    <a:latin typeface="+mn-ea"/>
                    <a:cs typeface="Times New Roman" panose="02020603050405020304" pitchFamily="18" charset="0"/>
                  </a:rPr>
                  <a:t>式</a:t>
                </a:r>
                <a:r>
                  <a:rPr lang="zh-CN" altLang="zh-CN" kern="100" dirty="0">
                    <a:latin typeface="+mn-ea"/>
                    <a:cs typeface="Times New Roman" panose="02020603050405020304" pitchFamily="18" charset="0"/>
                  </a:rPr>
                  <a:t>中</a:t>
                </a:r>
                <a:r>
                  <a:rPr lang="en-US" altLang="zh-CN" kern="100" dirty="0">
                    <a:latin typeface="+mn-ea"/>
                    <a:cs typeface="Times New Roman" panose="02020603050405020304" pitchFamily="18" charset="0"/>
                  </a:rPr>
                  <a:t>  P</a:t>
                </a:r>
                <a:r>
                  <a:rPr lang="zh-CN" altLang="zh-CN" kern="100" dirty="0">
                    <a:latin typeface="+mn-ea"/>
                    <a:cs typeface="Times New Roman" panose="02020603050405020304" pitchFamily="18" charset="0"/>
                  </a:rPr>
                  <a:t>—变压器二次侧有功功率，</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𝑃</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𝑈𝐼</m:t>
                    </m:r>
                    <m:r>
                      <a:rPr lang="en-US" altLang="zh-CN" i="1" kern="100">
                        <a:latin typeface="Cambria Math" panose="02040503050406030204" pitchFamily="18" charset="0"/>
                        <a:cs typeface="Times New Roman" panose="02020603050405020304" pitchFamily="18" charset="0"/>
                      </a:rPr>
                      <m:t>=</m:t>
                    </m:r>
                    <m:sSup>
                      <m:sSupPr>
                        <m:ctrlPr>
                          <a:rPr lang="zh-CN" altLang="zh-CN" i="1" kern="100">
                            <a:latin typeface="Cambria Math" panose="02040503050406030204" pitchFamily="18" charset="0"/>
                            <a:cs typeface="Times New Roman" panose="02020603050405020304" pitchFamily="18" charset="0"/>
                          </a:rPr>
                        </m:ctrlPr>
                      </m:sSupPr>
                      <m:e>
                        <m:r>
                          <a:rPr lang="en-US" altLang="zh-CN" i="1" kern="100">
                            <a:latin typeface="Cambria Math" panose="02040503050406030204" pitchFamily="18" charset="0"/>
                            <a:cs typeface="Times New Roman" panose="02020603050405020304" pitchFamily="18" charset="0"/>
                          </a:rPr>
                          <m:t>𝐼</m:t>
                        </m:r>
                      </m:e>
                      <m:sup>
                        <m:r>
                          <a:rPr lang="en-US" altLang="zh-CN" i="1" kern="100">
                            <a:latin typeface="Cambria Math" panose="02040503050406030204" pitchFamily="18" charset="0"/>
                            <a:cs typeface="Times New Roman" panose="02020603050405020304" pitchFamily="18" charset="0"/>
                          </a:rPr>
                          <m:t>2</m:t>
                        </m:r>
                      </m:sup>
                    </m:sSup>
                    <m:r>
                      <a:rPr lang="en-US" altLang="zh-CN" i="1" kern="100" smtClean="0">
                        <a:latin typeface="Cambria Math" panose="02040503050406030204" pitchFamily="18" charset="0"/>
                        <a:cs typeface="Times New Roman" panose="02020603050405020304" pitchFamily="18" charset="0"/>
                      </a:rPr>
                      <m:t>𝑅</m:t>
                    </m:r>
                  </m:oMath>
                </a14:m>
                <a:endParaRPr lang="en-US" altLang="zh-CN" kern="100" dirty="0" smtClean="0">
                  <a:latin typeface="+mn-ea"/>
                  <a:cs typeface="Times New Roman" panose="02020603050405020304" pitchFamily="18" charset="0"/>
                </a:endParaRPr>
              </a:p>
              <a:p>
                <a:pPr algn="just">
                  <a:lnSpc>
                    <a:spcPts val="2500"/>
                  </a:lnSpc>
                  <a:spcBef>
                    <a:spcPts val="600"/>
                  </a:spcBef>
                  <a:spcAft>
                    <a:spcPts val="600"/>
                  </a:spcAft>
                </a:pPr>
                <a:r>
                  <a:rPr lang="en-US" altLang="zh-CN" kern="100" dirty="0" smtClean="0">
                    <a:latin typeface="+mn-ea"/>
                    <a:cs typeface="Times New Roman" panose="02020603050405020304" pitchFamily="18" charset="0"/>
                  </a:rPr>
                  <a:t>S</a:t>
                </a:r>
                <a:r>
                  <a:rPr lang="zh-CN" altLang="zh-CN" kern="100" dirty="0">
                    <a:latin typeface="+mn-ea"/>
                    <a:cs typeface="Times New Roman" panose="02020603050405020304" pitchFamily="18" charset="0"/>
                  </a:rPr>
                  <a:t>—变压器二次侧视在功率，</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𝑆</m:t>
                    </m:r>
                    <m:r>
                      <a:rPr lang="en-US" altLang="zh-CN" i="1" kern="100">
                        <a:latin typeface="Cambria Math" panose="02040503050406030204" pitchFamily="18" charset="0"/>
                        <a:cs typeface="Times New Roman" panose="02020603050405020304" pitchFamily="18" charset="0"/>
                      </a:rPr>
                      <m:t>= </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2</m:t>
                        </m:r>
                      </m:sub>
                    </m:sSub>
                  </m:oMath>
                </a14:m>
                <a:endParaRPr lang="zh-CN" altLang="zh-CN" kern="100" dirty="0">
                  <a:latin typeface="+mn-ea"/>
                  <a:cs typeface="Times New Roman" panose="02020603050405020304" pitchFamily="18" charset="0"/>
                </a:endParaRPr>
              </a:p>
              <a:p>
                <a:pPr algn="just">
                  <a:lnSpc>
                    <a:spcPts val="2500"/>
                  </a:lnSpc>
                  <a:spcBef>
                    <a:spcPts val="600"/>
                  </a:spcBef>
                  <a:spcAft>
                    <a:spcPts val="600"/>
                  </a:spcAft>
                </a:pPr>
                <a:r>
                  <a:rPr lang="zh-CN" altLang="zh-CN" kern="100" dirty="0">
                    <a:latin typeface="+mn-ea"/>
                    <a:cs typeface="Times New Roman" panose="02020603050405020304" pitchFamily="18" charset="0"/>
                  </a:rPr>
                  <a:t>晶闸管承受的最大正反向电压</a:t>
                </a:r>
                <a:r>
                  <a:rPr lang="en-US" altLang="zh-CN" kern="100" dirty="0">
                    <a:latin typeface="+mn-ea"/>
                    <a:cs typeface="Times New Roman" panose="02020603050405020304" pitchFamily="18" charset="0"/>
                  </a:rPr>
                  <a:t>UTM</a:t>
                </a:r>
                <a:r>
                  <a:rPr lang="zh-CN" altLang="zh-CN" kern="100" dirty="0">
                    <a:latin typeface="+mn-ea"/>
                    <a:cs typeface="Times New Roman" panose="02020603050405020304" pitchFamily="18" charset="0"/>
                  </a:rPr>
                  <a:t>是相电压峰值。</a:t>
                </a:r>
              </a:p>
            </p:txBody>
          </p:sp>
        </mc:Choice>
        <mc:Fallback>
          <p:sp>
            <p:nvSpPr>
              <p:cNvPr id="10" name="矩形 9"/>
              <p:cNvSpPr>
                <a:spLocks noRot="1" noChangeAspect="1" noMove="1" noResize="1" noEditPoints="1" noAdjustHandles="1" noChangeArrowheads="1" noChangeShapeType="1" noTextEdit="1"/>
              </p:cNvSpPr>
              <p:nvPr/>
            </p:nvSpPr>
            <p:spPr>
              <a:xfrm>
                <a:off x="915035" y="1384792"/>
                <a:ext cx="11078928" cy="4101507"/>
              </a:xfrm>
              <a:prstGeom prst="rect">
                <a:avLst/>
              </a:prstGeom>
              <a:blipFill rotWithShape="0">
                <a:blip r:embed="rId3"/>
                <a:stretch>
                  <a:fillRect l="-440" t="-297" b="-743"/>
                </a:stretch>
              </a:blipFill>
            </p:spPr>
            <p:txBody>
              <a:bodyPr/>
              <a:lstStyle/>
              <a:p>
                <a:r>
                  <a:rPr lang="zh-CN" altLang="en-US">
                    <a:noFill/>
                  </a:rPr>
                  <a:t> </a:t>
                </a:r>
              </a:p>
            </p:txBody>
          </p:sp>
        </mc:Fallback>
      </mc:AlternateContent>
      <p:sp>
        <p:nvSpPr>
          <p:cNvPr id="19" name="Rectangle 5"/>
          <p:cNvSpPr>
            <a:spLocks noChangeArrowheads="1"/>
          </p:cNvSpPr>
          <p:nvPr/>
        </p:nvSpPr>
        <p:spPr bwMode="auto">
          <a:xfrm>
            <a:off x="490220" y="544664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6" name="图片 686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39445" y="5718689"/>
            <a:ext cx="1427618" cy="388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9388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AD4FB8F-0DA2-460D-A5FC-672D8A38F9E2}"/>
              </a:ext>
            </a:extLst>
          </p:cNvPr>
          <p:cNvSpPr/>
          <p:nvPr/>
        </p:nvSpPr>
        <p:spPr>
          <a:xfrm>
            <a:off x="3456940" y="266700"/>
            <a:ext cx="8759190"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FBF8BA25-21B4-447C-B72E-4920660839FE}"/>
              </a:ext>
            </a:extLst>
          </p:cNvPr>
          <p:cNvSpPr/>
          <p:nvPr/>
        </p:nvSpPr>
        <p:spPr>
          <a:xfrm>
            <a:off x="904875" y="2134870"/>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1743075" y="2614930"/>
            <a:ext cx="1114425" cy="1114425"/>
            <a:chOff x="1743075" y="2614930"/>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1743075" y="2614930"/>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2014220" y="2931795"/>
              <a:ext cx="609600" cy="519430"/>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a16="http://schemas.microsoft.com/office/drawing/2014/main" xmlns="" id="{3214EE2C-77FA-40C5-BA62-F292EBEE0588}"/>
              </a:ext>
            </a:extLst>
          </p:cNvPr>
          <p:cNvGrpSpPr/>
          <p:nvPr/>
        </p:nvGrpSpPr>
        <p:grpSpPr>
          <a:xfrm>
            <a:off x="3276600" y="2614930"/>
            <a:ext cx="1114425" cy="1114425"/>
            <a:chOff x="3276600" y="2614930"/>
            <a:chExt cx="1114425" cy="1114425"/>
          </a:xfrm>
        </p:grpSpPr>
        <p:sp>
          <p:nvSpPr>
            <p:cNvPr id="47" name="椭圆 46">
              <a:extLst>
                <a:ext uri="{FF2B5EF4-FFF2-40B4-BE49-F238E27FC236}">
                  <a16:creationId xmlns:a16="http://schemas.microsoft.com/office/drawing/2014/main" xmlns="" id="{929BB826-B810-42A1-AC8C-8D810DFCBD10}"/>
                </a:ext>
              </a:extLst>
            </p:cNvPr>
            <p:cNvSpPr/>
            <p:nvPr/>
          </p:nvSpPr>
          <p:spPr>
            <a:xfrm>
              <a:off x="3276600" y="2614930"/>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a16="http://schemas.microsoft.com/office/drawing/2014/main" xmlns="" id="{86290BBA-07EA-43FB-97BB-94587F65DD17}"/>
                </a:ext>
              </a:extLst>
            </p:cNvPr>
            <p:cNvSpPr>
              <a:spLocks noChangeAspect="1"/>
            </p:cNvSpPr>
            <p:nvPr/>
          </p:nvSpPr>
          <p:spPr bwMode="auto">
            <a:xfrm>
              <a:off x="3547745" y="2933065"/>
              <a:ext cx="609600" cy="51689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a16="http://schemas.microsoft.com/office/drawing/2014/main" xmlns="" id="{25EA26D0-3C3B-4FDD-AC91-9320B9629D7E}"/>
              </a:ext>
            </a:extLst>
          </p:cNvPr>
          <p:cNvGrpSpPr/>
          <p:nvPr/>
        </p:nvGrpSpPr>
        <p:grpSpPr>
          <a:xfrm>
            <a:off x="4810125" y="2614930"/>
            <a:ext cx="1114425" cy="1114425"/>
            <a:chOff x="4810125" y="2614930"/>
            <a:chExt cx="1114425" cy="1114425"/>
          </a:xfrm>
        </p:grpSpPr>
        <p:sp>
          <p:nvSpPr>
            <p:cNvPr id="35" name="椭圆 34">
              <a:extLst>
                <a:ext uri="{FF2B5EF4-FFF2-40B4-BE49-F238E27FC236}">
                  <a16:creationId xmlns:a16="http://schemas.microsoft.com/office/drawing/2014/main" xmlns="" id="{A3477B58-E541-49DC-8658-D86027B08FF8}"/>
                </a:ext>
              </a:extLst>
            </p:cNvPr>
            <p:cNvSpPr/>
            <p:nvPr/>
          </p:nvSpPr>
          <p:spPr>
            <a:xfrm>
              <a:off x="4810125" y="2614930"/>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a16="http://schemas.microsoft.com/office/drawing/2014/main" xmlns="" id="{7CB29D89-8CA0-4989-9BAB-CEC962E3BD6A}"/>
                </a:ext>
              </a:extLst>
            </p:cNvPr>
            <p:cNvSpPr>
              <a:spLocks noChangeAspect="1"/>
            </p:cNvSpPr>
            <p:nvPr/>
          </p:nvSpPr>
          <p:spPr bwMode="auto">
            <a:xfrm>
              <a:off x="5081270" y="2980055"/>
              <a:ext cx="609600" cy="422275"/>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a16="http://schemas.microsoft.com/office/drawing/2014/main" xmlns="" id="{813AA9D6-4C95-490D-A873-76828BF93825}"/>
              </a:ext>
            </a:extLst>
          </p:cNvPr>
          <p:cNvGrpSpPr/>
          <p:nvPr/>
        </p:nvGrpSpPr>
        <p:grpSpPr>
          <a:xfrm>
            <a:off x="6343650" y="2614930"/>
            <a:ext cx="1114425" cy="1114425"/>
            <a:chOff x="6343650" y="2614930"/>
            <a:chExt cx="1114425" cy="1114425"/>
          </a:xfrm>
        </p:grpSpPr>
        <p:sp>
          <p:nvSpPr>
            <p:cNvPr id="38" name="椭圆 37">
              <a:extLst>
                <a:ext uri="{FF2B5EF4-FFF2-40B4-BE49-F238E27FC236}">
                  <a16:creationId xmlns:a16="http://schemas.microsoft.com/office/drawing/2014/main" xmlns="" id="{279FD75C-9F89-41EB-874D-00AA0DDDDCE5}"/>
                </a:ext>
              </a:extLst>
            </p:cNvPr>
            <p:cNvSpPr/>
            <p:nvPr/>
          </p:nvSpPr>
          <p:spPr>
            <a:xfrm>
              <a:off x="6343650" y="2614930"/>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a16="http://schemas.microsoft.com/office/drawing/2014/main" xmlns="" id="{C3503D33-92D0-4469-8892-8F902B1C9AA3}"/>
                </a:ext>
              </a:extLst>
            </p:cNvPr>
            <p:cNvSpPr>
              <a:spLocks noChangeAspect="1"/>
            </p:cNvSpPr>
            <p:nvPr/>
          </p:nvSpPr>
          <p:spPr bwMode="auto">
            <a:xfrm>
              <a:off x="6614795" y="2892425"/>
              <a:ext cx="609600" cy="598170"/>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a16="http://schemas.microsoft.com/office/drawing/2014/main" xmlns="" id="{4DE359A2-E054-43A0-9145-5D229FD41F1B}"/>
              </a:ext>
            </a:extLst>
          </p:cNvPr>
          <p:cNvGrpSpPr/>
          <p:nvPr/>
        </p:nvGrpSpPr>
        <p:grpSpPr>
          <a:xfrm>
            <a:off x="7877175" y="2614930"/>
            <a:ext cx="1114425" cy="1114425"/>
            <a:chOff x="7877175" y="2614930"/>
            <a:chExt cx="1114425" cy="1114425"/>
          </a:xfrm>
        </p:grpSpPr>
        <p:sp>
          <p:nvSpPr>
            <p:cNvPr id="41" name="椭圆 40">
              <a:extLst>
                <a:ext uri="{FF2B5EF4-FFF2-40B4-BE49-F238E27FC236}">
                  <a16:creationId xmlns:a16="http://schemas.microsoft.com/office/drawing/2014/main" xmlns="" id="{86144B2D-A63B-4F1A-9915-6C5289AB1C9B}"/>
                </a:ext>
              </a:extLst>
            </p:cNvPr>
            <p:cNvSpPr/>
            <p:nvPr/>
          </p:nvSpPr>
          <p:spPr>
            <a:xfrm>
              <a:off x="7877175" y="2614930"/>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a16="http://schemas.microsoft.com/office/drawing/2014/main" xmlns="" id="{F7DE6156-D031-4558-99A3-E42C2189B269}"/>
                </a:ext>
              </a:extLst>
            </p:cNvPr>
            <p:cNvSpPr>
              <a:spLocks noChangeAspect="1"/>
            </p:cNvSpPr>
            <p:nvPr/>
          </p:nvSpPr>
          <p:spPr bwMode="auto">
            <a:xfrm>
              <a:off x="8148320" y="2937510"/>
              <a:ext cx="609600" cy="508000"/>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a16="http://schemas.microsoft.com/office/drawing/2014/main" xmlns="" id="{F12A2273-FCAA-4516-A441-CAE67152E1AC}"/>
              </a:ext>
            </a:extLst>
          </p:cNvPr>
          <p:cNvGrpSpPr/>
          <p:nvPr/>
        </p:nvGrpSpPr>
        <p:grpSpPr>
          <a:xfrm>
            <a:off x="9410700" y="2614930"/>
            <a:ext cx="1114425" cy="1114425"/>
            <a:chOff x="9410700" y="2614930"/>
            <a:chExt cx="1114425" cy="1114425"/>
          </a:xfrm>
        </p:grpSpPr>
        <p:sp>
          <p:nvSpPr>
            <p:cNvPr id="44" name="椭圆 43">
              <a:extLst>
                <a:ext uri="{FF2B5EF4-FFF2-40B4-BE49-F238E27FC236}">
                  <a16:creationId xmlns:a16="http://schemas.microsoft.com/office/drawing/2014/main" xmlns="" id="{F8392ED2-C923-45BC-BAB3-FFD4C5CD9EB9}"/>
                </a:ext>
              </a:extLst>
            </p:cNvPr>
            <p:cNvSpPr/>
            <p:nvPr/>
          </p:nvSpPr>
          <p:spPr>
            <a:xfrm>
              <a:off x="9410700" y="2614930"/>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a16="http://schemas.microsoft.com/office/drawing/2014/main" xmlns="" id="{5A1ED895-7453-40B7-B3F9-215B2FDF3C0A}"/>
                </a:ext>
              </a:extLst>
            </p:cNvPr>
            <p:cNvSpPr>
              <a:spLocks noChangeAspect="1"/>
            </p:cNvSpPr>
            <p:nvPr/>
          </p:nvSpPr>
          <p:spPr bwMode="auto">
            <a:xfrm>
              <a:off x="9685655" y="2886710"/>
              <a:ext cx="601980" cy="609600"/>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a16="http://schemas.microsoft.com/office/drawing/2014/main" xmlns="" id="{9B37B2AC-0F49-4C39-ACF6-2521A2804C53}"/>
              </a:ext>
            </a:extLst>
          </p:cNvPr>
          <p:cNvSpPr txBox="1"/>
          <p:nvPr/>
        </p:nvSpPr>
        <p:spPr>
          <a:xfrm>
            <a:off x="2219325" y="1176655"/>
            <a:ext cx="826135" cy="861695"/>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a16="http://schemas.microsoft.com/office/drawing/2014/main" xmlns="" id="{50D6397C-76A2-4E1F-8D65-855412818951}"/>
              </a:ext>
            </a:extLst>
          </p:cNvPr>
          <p:cNvSpPr/>
          <p:nvPr/>
        </p:nvSpPr>
        <p:spPr>
          <a:xfrm>
            <a:off x="3045460" y="1248410"/>
            <a:ext cx="497840" cy="46164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a16="http://schemas.microsoft.com/office/drawing/2014/main" xmlns="" id="{F09CEC37-F015-4B1F-BB86-25F522F4BFB6}"/>
              </a:ext>
            </a:extLst>
          </p:cNvPr>
          <p:cNvSpPr/>
          <p:nvPr/>
        </p:nvSpPr>
        <p:spPr>
          <a:xfrm>
            <a:off x="3045460" y="1577975"/>
            <a:ext cx="1903095" cy="46164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a16="http://schemas.microsoft.com/office/drawing/2014/main" xmlns="" id="{67E5A54E-AA75-4714-BFD4-C43AB94C252C}"/>
              </a:ext>
            </a:extLst>
          </p:cNvPr>
          <p:cNvSpPr/>
          <p:nvPr/>
        </p:nvSpPr>
        <p:spPr>
          <a:xfrm>
            <a:off x="1657350" y="3862070"/>
            <a:ext cx="1323975" cy="40005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a16="http://schemas.microsoft.com/office/drawing/2014/main" xmlns="" id="{29ACC798-BE4B-454A-9E7A-F88CA7855263}"/>
              </a:ext>
            </a:extLst>
          </p:cNvPr>
          <p:cNvSpPr/>
          <p:nvPr/>
        </p:nvSpPr>
        <p:spPr>
          <a:xfrm>
            <a:off x="3174365" y="3856990"/>
            <a:ext cx="1323975" cy="40005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a16="http://schemas.microsoft.com/office/drawing/2014/main" xmlns="" id="{81521D21-FB65-4C71-AD8C-5FA5A550B397}"/>
              </a:ext>
            </a:extLst>
          </p:cNvPr>
          <p:cNvSpPr/>
          <p:nvPr/>
        </p:nvSpPr>
        <p:spPr>
          <a:xfrm>
            <a:off x="4701540" y="3851910"/>
            <a:ext cx="1323975" cy="40005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a16="http://schemas.microsoft.com/office/drawing/2014/main" xmlns="" id="{60C930F1-6849-4689-98C2-B6BAD3E2EFD3}"/>
              </a:ext>
            </a:extLst>
          </p:cNvPr>
          <p:cNvSpPr/>
          <p:nvPr/>
        </p:nvSpPr>
        <p:spPr>
          <a:xfrm>
            <a:off x="6237605" y="3846195"/>
            <a:ext cx="1323975" cy="40005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a16="http://schemas.microsoft.com/office/drawing/2014/main" xmlns="" id="{01B07A56-94F3-401A-96E9-2ACC8D919F12}"/>
              </a:ext>
            </a:extLst>
          </p:cNvPr>
          <p:cNvSpPr/>
          <p:nvPr/>
        </p:nvSpPr>
        <p:spPr>
          <a:xfrm>
            <a:off x="7774305" y="3841115"/>
            <a:ext cx="1323975" cy="40005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a16="http://schemas.microsoft.com/office/drawing/2014/main" xmlns="" id="{06861D51-5216-4F73-887B-E0E4C6915DB0}"/>
              </a:ext>
            </a:extLst>
          </p:cNvPr>
          <p:cNvSpPr/>
          <p:nvPr/>
        </p:nvSpPr>
        <p:spPr>
          <a:xfrm>
            <a:off x="9310370" y="3836035"/>
            <a:ext cx="1323975" cy="40005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a16="http://schemas.microsoft.com/office/drawing/2014/main" xmlns="" id="{C8F3660A-3703-4846-98B7-C9CF367BE629}"/>
              </a:ext>
            </a:extLst>
          </p:cNvPr>
          <p:cNvSpPr/>
          <p:nvPr/>
        </p:nvSpPr>
        <p:spPr>
          <a:xfrm>
            <a:off x="209550" y="133350"/>
            <a:ext cx="3247390" cy="484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93840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2" name="矩形 11"/>
          <p:cNvSpPr/>
          <p:nvPr/>
        </p:nvSpPr>
        <p:spPr>
          <a:xfrm>
            <a:off x="977265" y="882905"/>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1.2.2</a:t>
            </a:r>
            <a:r>
              <a:rPr lang="zh-CN" altLang="zh-CN" sz="2000" b="1" dirty="0">
                <a:solidFill>
                  <a:schemeClr val="accent2">
                    <a:lumMod val="50000"/>
                  </a:schemeClr>
                </a:solidFill>
                <a:latin typeface="微软雅黑" pitchFamily="34" charset="-122"/>
                <a:ea typeface="微软雅黑" pitchFamily="34" charset="-122"/>
              </a:rPr>
              <a:t>半波可控整流电路的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0" name="矩形 9"/>
          <p:cNvSpPr/>
          <p:nvPr/>
        </p:nvSpPr>
        <p:spPr>
          <a:xfrm>
            <a:off x="622355" y="1382890"/>
            <a:ext cx="10817170" cy="1661993"/>
          </a:xfrm>
          <a:prstGeom prst="rect">
            <a:avLst/>
          </a:prstGeom>
        </p:spPr>
        <p:txBody>
          <a:bodyPr wrap="square">
            <a:spAutoFit/>
          </a:bodyPr>
          <a:lstStyle/>
          <a:p>
            <a:pPr indent="432000" algn="just">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）电感性负载</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32000" algn="just">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4-3-7</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为半波可控整流电路（电感性负载）典型电路以及波形图。</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32000" algn="just">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电感性负载通常是电机的励磁线圈、继电器线圈及其他含有电抗器的负载。</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32000" algn="just">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电感性负载的特点：感生电动势总是阻碍电感中流过的电流使得流过电感的电流不发生突变。</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4" name="图片 1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0159" y="3044883"/>
            <a:ext cx="3660581" cy="3185345"/>
          </a:xfrm>
          <a:prstGeom prst="rect">
            <a:avLst/>
          </a:prstGeom>
          <a:noFill/>
          <a:ln>
            <a:noFill/>
          </a:ln>
        </p:spPr>
      </p:pic>
      <p:sp>
        <p:nvSpPr>
          <p:cNvPr id="11" name="矩形 10"/>
          <p:cNvSpPr/>
          <p:nvPr/>
        </p:nvSpPr>
        <p:spPr>
          <a:xfrm>
            <a:off x="2702449" y="6230228"/>
            <a:ext cx="6096000" cy="348813"/>
          </a:xfrm>
          <a:prstGeom prst="rect">
            <a:avLst/>
          </a:prstGeom>
        </p:spPr>
        <p:txBody>
          <a:bodyPr>
            <a:spAutoFit/>
          </a:bodyPr>
          <a:lstStyle/>
          <a:p>
            <a:pPr indent="228600" algn="ctr">
              <a:lnSpc>
                <a:spcPts val="2000"/>
              </a:lnSpc>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4-3-7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半波可控整流电路（电感性负载）典型电路以及波形图</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222631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2" name="矩形 11"/>
          <p:cNvSpPr/>
          <p:nvPr/>
        </p:nvSpPr>
        <p:spPr>
          <a:xfrm>
            <a:off x="915035" y="914649"/>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1.2.2</a:t>
            </a:r>
            <a:r>
              <a:rPr lang="zh-CN" altLang="zh-CN" sz="2000" b="1" dirty="0">
                <a:solidFill>
                  <a:schemeClr val="accent2">
                    <a:lumMod val="50000"/>
                  </a:schemeClr>
                </a:solidFill>
                <a:latin typeface="微软雅黑" pitchFamily="34" charset="-122"/>
                <a:ea typeface="微软雅黑" pitchFamily="34" charset="-122"/>
              </a:rPr>
              <a:t>半波可控整流电路的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mc:AlternateContent xmlns:mc="http://schemas.openxmlformats.org/markup-compatibility/2006" xmlns:a14="http://schemas.microsoft.com/office/drawing/2010/main">
        <mc:Choice Requires="a14">
          <p:sp>
            <p:nvSpPr>
              <p:cNvPr id="13" name="矩形 12"/>
              <p:cNvSpPr/>
              <p:nvPr/>
            </p:nvSpPr>
            <p:spPr>
              <a:xfrm>
                <a:off x="465613" y="1431494"/>
                <a:ext cx="11260773" cy="4187493"/>
              </a:xfrm>
              <a:prstGeom prst="rect">
                <a:avLst/>
              </a:prstGeom>
            </p:spPr>
            <p:txBody>
              <a:bodyPr wrap="square">
                <a:spAutoFit/>
              </a:bodyPr>
              <a:lstStyle/>
              <a:p>
                <a:pPr indent="266700" algn="just">
                  <a:lnSpc>
                    <a:spcPct val="200000"/>
                  </a:lnSpc>
                  <a:spcBef>
                    <a:spcPts val="600"/>
                  </a:spcBef>
                  <a:spcAft>
                    <a:spcPts val="600"/>
                  </a:spcAft>
                </a:pPr>
                <a:r>
                  <a:rPr lang="en-US" altLang="zh-CN" kern="100" dirty="0" smtClean="0">
                    <a:latin typeface="+mn-ea"/>
                    <a:cs typeface="Times New Roman" panose="02020603050405020304" pitchFamily="18" charset="0"/>
                  </a:rPr>
                  <a:t>0~</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𝛼</m:t>
                    </m:r>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𝑉𝑇</m:t>
                        </m:r>
                      </m:sub>
                    </m:sSub>
                  </m:oMath>
                </a14:m>
                <a:r>
                  <a:rPr lang="zh-CN" altLang="zh-CN" kern="100" dirty="0">
                    <a:latin typeface="+mn-ea"/>
                    <a:cs typeface="Times New Roman" panose="02020603050405020304" pitchFamily="18" charset="0"/>
                  </a:rPr>
                  <a:t>大于零，但门极没有触发信号，晶闸管处于正向关断状态，输出电压、电流都等于零。</a:t>
                </a:r>
              </a:p>
              <a:p>
                <a:pPr indent="266700" algn="just">
                  <a:lnSpc>
                    <a:spcPct val="200000"/>
                  </a:lnSpc>
                  <a:spcBef>
                    <a:spcPts val="600"/>
                  </a:spcBef>
                  <a:spcAft>
                    <a:spcPts val="600"/>
                  </a:spcAft>
                </a:pPr>
                <a:r>
                  <a:rPr lang="zh-CN" altLang="zh-CN" kern="100" dirty="0">
                    <a:latin typeface="+mn-ea"/>
                    <a:cs typeface="Times New Roman" panose="02020603050405020304" pitchFamily="18" charset="0"/>
                  </a:rPr>
                  <a:t>在</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𝜔</m:t>
                    </m:r>
                    <m:r>
                      <a:rPr lang="en-US" altLang="zh-CN" i="1" kern="100">
                        <a:latin typeface="Cambria Math" panose="02040503050406030204" pitchFamily="18" charset="0"/>
                        <a:cs typeface="Times New Roman" panose="02020603050405020304" pitchFamily="18" charset="0"/>
                      </a:rPr>
                      <m:t>𝑡</m:t>
                    </m:r>
                    <m:r>
                      <a:rPr lang="en-US" altLang="zh-CN" i="1" kern="100">
                        <a:latin typeface="Cambria Math" panose="02040503050406030204" pitchFamily="18" charset="0"/>
                        <a:cs typeface="Times New Roman" panose="02020603050405020304" pitchFamily="18" charset="0"/>
                      </a:rPr>
                      <m:t>= </m:t>
                    </m:r>
                    <m:r>
                      <a:rPr lang="en-US" altLang="zh-CN" i="1" kern="100">
                        <a:latin typeface="Cambria Math" panose="02040503050406030204" pitchFamily="18" charset="0"/>
                        <a:cs typeface="Times New Roman" panose="02020603050405020304" pitchFamily="18" charset="0"/>
                      </a:rPr>
                      <m:t>𝛼</m:t>
                    </m:r>
                  </m:oMath>
                </a14:m>
                <a:r>
                  <a:rPr lang="zh-CN" altLang="zh-CN" kern="100" dirty="0">
                    <a:latin typeface="+mn-ea"/>
                    <a:cs typeface="Times New Roman" panose="02020603050405020304" pitchFamily="18" charset="0"/>
                  </a:rPr>
                  <a:t>时，门极有触发信号，晶闸管被触发导通，负载电压</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2</m:t>
                        </m:r>
                      </m:sub>
                    </m:sSub>
                  </m:oMath>
                </a14:m>
                <a:r>
                  <a:rPr lang="zh-CN" altLang="zh-CN" kern="100" dirty="0">
                    <a:latin typeface="+mn-ea"/>
                    <a:cs typeface="Times New Roman" panose="02020603050405020304" pitchFamily="18" charset="0"/>
                  </a:rPr>
                  <a:t>。</a:t>
                </a:r>
              </a:p>
              <a:p>
                <a:pPr indent="266700" algn="just">
                  <a:lnSpc>
                    <a:spcPct val="200000"/>
                  </a:lnSpc>
                  <a:spcBef>
                    <a:spcPts val="600"/>
                  </a:spcBef>
                  <a:spcAft>
                    <a:spcPts val="600"/>
                  </a:spcAft>
                </a:pPr>
                <a:r>
                  <a:rPr lang="zh-CN" altLang="zh-CN" kern="100" dirty="0">
                    <a:latin typeface="+mn-ea"/>
                    <a:cs typeface="Times New Roman" panose="02020603050405020304" pitchFamily="18" charset="0"/>
                  </a:rPr>
                  <a:t>当</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𝜔</m:t>
                    </m:r>
                    <m:r>
                      <a:rPr lang="en-US" altLang="zh-CN" i="1" kern="100">
                        <a:latin typeface="Cambria Math" panose="02040503050406030204" pitchFamily="18" charset="0"/>
                        <a:cs typeface="Times New Roman" panose="02020603050405020304" pitchFamily="18" charset="0"/>
                      </a:rPr>
                      <m:t>𝑡</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𝜋</m:t>
                    </m:r>
                  </m:oMath>
                </a14:m>
                <a:r>
                  <a:rPr lang="zh-CN" altLang="zh-CN" kern="100" dirty="0">
                    <a:latin typeface="+mn-ea"/>
                    <a:cs typeface="Times New Roman" panose="02020603050405020304" pitchFamily="18" charset="0"/>
                  </a:rPr>
                  <a:t>时，交流电压</a:t>
                </a:r>
                <a:r>
                  <a:rPr lang="en-US" altLang="zh-CN" kern="100" dirty="0">
                    <a:latin typeface="+mn-ea"/>
                    <a:cs typeface="Times New Roman" panose="02020603050405020304" pitchFamily="18" charset="0"/>
                  </a:rPr>
                  <a:t>u2</a:t>
                </a:r>
                <a:r>
                  <a:rPr lang="zh-CN" altLang="zh-CN" kern="100" dirty="0">
                    <a:latin typeface="+mn-ea"/>
                    <a:cs typeface="Times New Roman" panose="02020603050405020304" pitchFamily="18" charset="0"/>
                  </a:rPr>
                  <a:t>过零，由于有电感电势的存在，晶闸管的电压</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𝑉𝑇</m:t>
                        </m:r>
                      </m:sub>
                    </m:sSub>
                  </m:oMath>
                </a14:m>
                <a:r>
                  <a:rPr lang="zh-CN" altLang="zh-CN" kern="100" dirty="0">
                    <a:latin typeface="+mn-ea"/>
                    <a:cs typeface="Times New Roman" panose="02020603050405020304" pitchFamily="18" charset="0"/>
                  </a:rPr>
                  <a:t>仍大于零，晶闸管会继续导通，电感的储能全部释放完后，晶闸管在</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2</m:t>
                        </m:r>
                      </m:sub>
                    </m:sSub>
                  </m:oMath>
                </a14:m>
                <a:r>
                  <a:rPr lang="zh-CN" altLang="zh-CN" kern="100" dirty="0">
                    <a:latin typeface="+mn-ea"/>
                    <a:cs typeface="Times New Roman" panose="02020603050405020304" pitchFamily="18" charset="0"/>
                  </a:rPr>
                  <a:t>反压作用下而截止。直到下一个周期的正半周。</a:t>
                </a:r>
              </a:p>
              <a:p>
                <a:pPr indent="266700" algn="just">
                  <a:lnSpc>
                    <a:spcPct val="200000"/>
                  </a:lnSpc>
                  <a:spcBef>
                    <a:spcPts val="600"/>
                  </a:spcBef>
                  <a:spcAft>
                    <a:spcPts val="600"/>
                  </a:spcAft>
                </a:pPr>
                <a:r>
                  <a:rPr lang="zh-CN" altLang="zh-CN" kern="100" dirty="0">
                    <a:latin typeface="+mn-ea"/>
                    <a:cs typeface="Times New Roman" panose="02020603050405020304" pitchFamily="18" charset="0"/>
                  </a:rPr>
                  <a:t>直流输出电压平均值</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𝑑</m:t>
                        </m:r>
                      </m:sub>
                    </m:sSub>
                  </m:oMath>
                </a14:m>
                <a:r>
                  <a:rPr lang="zh-CN" altLang="zh-CN" kern="100" dirty="0">
                    <a:latin typeface="+mn-ea"/>
                    <a:cs typeface="Times New Roman" panose="02020603050405020304" pitchFamily="18" charset="0"/>
                  </a:rPr>
                  <a:t>为</a:t>
                </a:r>
              </a:p>
              <a:p>
                <a:pPr algn="ctr">
                  <a:lnSpc>
                    <a:spcPct val="200000"/>
                  </a:lnSpc>
                  <a:spcBef>
                    <a:spcPts val="600"/>
                  </a:spcBef>
                  <a:spcAft>
                    <a:spcPts val="600"/>
                  </a:spcAft>
                </a:pPr>
                <a14:m>
                  <m:oMath xmlns:m="http://schemas.openxmlformats.org/officeDocument/2006/math">
                    <m:sSub>
                      <m:sSubPr>
                        <m:ctrlPr>
                          <a:rPr lang="zh-CN" altLang="zh-CN" i="1">
                            <a:effectLst/>
                            <a:latin typeface="Cambria Math" panose="02040503050406030204" pitchFamily="18" charset="0"/>
                            <a:cs typeface="Times New Roman" panose="02020603050405020304" pitchFamily="18" charset="0"/>
                          </a:rPr>
                        </m:ctrlPr>
                      </m:sSubPr>
                      <m:e>
                        <m:r>
                          <a:rPr lang="en-US" altLang="zh-CN" i="1">
                            <a:latin typeface="Cambria Math" panose="02040503050406030204" pitchFamily="18" charset="0"/>
                            <a:cs typeface="Times New Roman" panose="02020603050405020304" pitchFamily="18" charset="0"/>
                          </a:rPr>
                          <m:t>𝑢</m:t>
                        </m:r>
                      </m:e>
                      <m:sub>
                        <m:r>
                          <a:rPr lang="en-US" altLang="zh-CN" b="1" i="1">
                            <a:latin typeface="Cambria Math" panose="02040503050406030204" pitchFamily="18" charset="0"/>
                            <a:cs typeface="Times New Roman" panose="02020603050405020304" pitchFamily="18" charset="0"/>
                          </a:rPr>
                          <m:t>𝒅</m:t>
                        </m:r>
                      </m:sub>
                    </m:sSub>
                    <m:r>
                      <a:rPr lang="en-US" altLang="zh-CN" i="1">
                        <a:latin typeface="Cambria Math" panose="02040503050406030204" pitchFamily="18" charset="0"/>
                        <a:cs typeface="Times New Roman" panose="02020603050405020304" pitchFamily="18" charset="0"/>
                      </a:rPr>
                      <m:t>=</m:t>
                    </m:r>
                    <m:f>
                      <m:fPr>
                        <m:ctrlPr>
                          <a:rPr lang="zh-CN" altLang="zh-CN" i="1">
                            <a:effectLst/>
                            <a:latin typeface="Cambria Math" panose="02040503050406030204" pitchFamily="18" charset="0"/>
                            <a:cs typeface="Times New Roman" panose="02020603050405020304" pitchFamily="18" charset="0"/>
                          </a:rPr>
                        </m:ctrlPr>
                      </m:fPr>
                      <m:num>
                        <m:r>
                          <a:rPr lang="en-US" altLang="zh-CN" i="1">
                            <a:latin typeface="Cambria Math" panose="02040503050406030204" pitchFamily="18" charset="0"/>
                            <a:cs typeface="Times New Roman" panose="02020603050405020304" pitchFamily="18" charset="0"/>
                          </a:rPr>
                          <m:t>1</m:t>
                        </m:r>
                      </m:num>
                      <m:den>
                        <m:r>
                          <a:rPr lang="en-US" altLang="zh-CN" i="1">
                            <a:latin typeface="Cambria Math" panose="02040503050406030204" pitchFamily="18" charset="0"/>
                            <a:cs typeface="Times New Roman" panose="02020603050405020304" pitchFamily="18" charset="0"/>
                          </a:rPr>
                          <m:t>2</m:t>
                        </m:r>
                        <m:r>
                          <a:rPr lang="en-US" altLang="zh-CN" i="1">
                            <a:latin typeface="Cambria Math" panose="02040503050406030204" pitchFamily="18" charset="0"/>
                            <a:cs typeface="Times New Roman" panose="02020603050405020304" pitchFamily="18" charset="0"/>
                          </a:rPr>
                          <m:t>𝜋</m:t>
                        </m:r>
                      </m:den>
                    </m:f>
                    <m:nary>
                      <m:naryPr>
                        <m:ctrlPr>
                          <a:rPr lang="zh-CN" altLang="zh-CN" i="1">
                            <a:effectLst/>
                            <a:latin typeface="Cambria Math" panose="02040503050406030204" pitchFamily="18" charset="0"/>
                            <a:cs typeface="Times New Roman" panose="02020603050405020304" pitchFamily="18" charset="0"/>
                          </a:rPr>
                        </m:ctrlPr>
                      </m:naryPr>
                      <m:sub>
                        <m:r>
                          <a:rPr lang="en-US" altLang="zh-CN" i="1">
                            <a:latin typeface="Cambria Math" panose="02040503050406030204" pitchFamily="18" charset="0"/>
                            <a:cs typeface="Times New Roman" panose="02020603050405020304" pitchFamily="18" charset="0"/>
                          </a:rPr>
                          <m:t>𝛼</m:t>
                        </m:r>
                      </m:sub>
                      <m:sup>
                        <m:r>
                          <a:rPr lang="en-US" altLang="zh-CN" i="1">
                            <a:latin typeface="Cambria Math" panose="02040503050406030204" pitchFamily="18" charset="0"/>
                            <a:cs typeface="Times New Roman" panose="02020603050405020304" pitchFamily="18" charset="0"/>
                          </a:rPr>
                          <m:t>𝛼</m:t>
                        </m:r>
                        <m:r>
                          <a:rPr lang="en-US" altLang="zh-CN" i="1">
                            <a:latin typeface="Cambria Math" panose="02040503050406030204" pitchFamily="18" charset="0"/>
                            <a:cs typeface="Times New Roman" panose="02020603050405020304" pitchFamily="18" charset="0"/>
                          </a:rPr>
                          <m:t>+</m:t>
                        </m:r>
                        <m:r>
                          <a:rPr lang="en-US" altLang="zh-CN" i="1">
                            <a:latin typeface="Cambria Math" panose="02040503050406030204" pitchFamily="18" charset="0"/>
                            <a:cs typeface="Times New Roman" panose="02020603050405020304" pitchFamily="18" charset="0"/>
                          </a:rPr>
                          <m:t>𝜃</m:t>
                        </m:r>
                      </m:sup>
                      <m:e>
                        <m:rad>
                          <m:radPr>
                            <m:degHide m:val="on"/>
                            <m:ctrlPr>
                              <a:rPr lang="zh-CN" altLang="zh-CN" i="1">
                                <a:effectLst/>
                                <a:latin typeface="Cambria Math" panose="02040503050406030204" pitchFamily="18" charset="0"/>
                                <a:cs typeface="Times New Roman" panose="02020603050405020304" pitchFamily="18" charset="0"/>
                              </a:rPr>
                            </m:ctrlPr>
                          </m:radPr>
                          <m:deg/>
                          <m:e>
                            <m:r>
                              <a:rPr lang="en-US" altLang="zh-CN" i="1">
                                <a:latin typeface="Cambria Math" panose="02040503050406030204" pitchFamily="18" charset="0"/>
                                <a:cs typeface="Times New Roman" panose="02020603050405020304" pitchFamily="18" charset="0"/>
                              </a:rPr>
                              <m:t>2</m:t>
                            </m:r>
                          </m:e>
                        </m:rad>
                        <m:sSub>
                          <m:sSubPr>
                            <m:ctrlPr>
                              <a:rPr lang="zh-CN" altLang="zh-CN" i="1">
                                <a:effectLst/>
                                <a:latin typeface="Cambria Math" panose="02040503050406030204" pitchFamily="18" charset="0"/>
                                <a:cs typeface="Times New Roman" panose="02020603050405020304" pitchFamily="18" charset="0"/>
                              </a:rPr>
                            </m:ctrlPr>
                          </m:sSubPr>
                          <m:e>
                            <m:r>
                              <a:rPr lang="en-US" altLang="zh-CN" i="1">
                                <a:latin typeface="Cambria Math" panose="02040503050406030204" pitchFamily="18" charset="0"/>
                                <a:cs typeface="Times New Roman" panose="02020603050405020304" pitchFamily="18" charset="0"/>
                              </a:rPr>
                              <m:t>𝑈</m:t>
                            </m:r>
                          </m:e>
                          <m:sub>
                            <m:r>
                              <a:rPr lang="en-US" altLang="zh-CN" i="1">
                                <a:latin typeface="Cambria Math" panose="02040503050406030204" pitchFamily="18" charset="0"/>
                                <a:cs typeface="Times New Roman" panose="02020603050405020304" pitchFamily="18" charset="0"/>
                              </a:rPr>
                              <m:t>2</m:t>
                            </m:r>
                          </m:sub>
                        </m:sSub>
                        <m:func>
                          <m:funcPr>
                            <m:ctrlPr>
                              <a:rPr lang="zh-CN" altLang="zh-CN" i="1">
                                <a:effectLst/>
                                <a:latin typeface="Cambria Math" panose="02040503050406030204" pitchFamily="18" charset="0"/>
                                <a:cs typeface="Times New Roman" panose="02020603050405020304" pitchFamily="18" charset="0"/>
                              </a:rPr>
                            </m:ctrlPr>
                          </m:funcPr>
                          <m:fName>
                            <m:r>
                              <a:rPr lang="en-US" altLang="zh-CN" i="1">
                                <a:latin typeface="Cambria Math" panose="02040503050406030204" pitchFamily="18" charset="0"/>
                                <a:cs typeface="Times New Roman" panose="02020603050405020304" pitchFamily="18" charset="0"/>
                              </a:rPr>
                              <m:t>𝑠𝑖𝑛</m:t>
                            </m:r>
                          </m:fName>
                          <m:e>
                            <m:r>
                              <a:rPr lang="en-US" altLang="zh-CN" i="1">
                                <a:latin typeface="Cambria Math" panose="02040503050406030204" pitchFamily="18" charset="0"/>
                                <a:cs typeface="Times New Roman" panose="02020603050405020304" pitchFamily="18" charset="0"/>
                              </a:rPr>
                              <m:t>𝜔</m:t>
                            </m:r>
                          </m:e>
                        </m:func>
                        <m:r>
                          <a:rPr lang="en-US" altLang="zh-CN" i="1">
                            <a:latin typeface="Cambria Math" panose="02040503050406030204" pitchFamily="18" charset="0"/>
                            <a:cs typeface="Times New Roman" panose="02020603050405020304" pitchFamily="18" charset="0"/>
                          </a:rPr>
                          <m:t>𝑡𝑑</m:t>
                        </m:r>
                        <m:r>
                          <a:rPr lang="en-US" altLang="zh-CN" i="1">
                            <a:latin typeface="Cambria Math" panose="02040503050406030204" pitchFamily="18" charset="0"/>
                            <a:cs typeface="Times New Roman" panose="02020603050405020304" pitchFamily="18" charset="0"/>
                          </a:rPr>
                          <m:t>(</m:t>
                        </m:r>
                        <m:r>
                          <a:rPr lang="en-US" altLang="zh-CN" i="1">
                            <a:latin typeface="Cambria Math" panose="02040503050406030204" pitchFamily="18" charset="0"/>
                            <a:cs typeface="Times New Roman" panose="02020603050405020304" pitchFamily="18" charset="0"/>
                          </a:rPr>
                          <m:t>𝜔</m:t>
                        </m:r>
                        <m:r>
                          <a:rPr lang="en-US" altLang="zh-CN" i="1">
                            <a:latin typeface="Cambria Math" panose="02040503050406030204" pitchFamily="18" charset="0"/>
                            <a:cs typeface="Times New Roman" panose="02020603050405020304" pitchFamily="18" charset="0"/>
                          </a:rPr>
                          <m:t>𝑡</m:t>
                        </m:r>
                        <m:r>
                          <a:rPr lang="en-US" altLang="zh-CN" i="1">
                            <a:latin typeface="Cambria Math" panose="02040503050406030204" pitchFamily="18" charset="0"/>
                            <a:cs typeface="Times New Roman" panose="02020603050405020304" pitchFamily="18" charset="0"/>
                          </a:rPr>
                          <m:t>)</m:t>
                        </m:r>
                      </m:e>
                    </m:nary>
                  </m:oMath>
                </a14:m>
                <a:r>
                  <a:rPr lang="en-US" altLang="zh-CN" dirty="0">
                    <a:latin typeface="+mn-ea"/>
                  </a:rPr>
                  <a:t> 	</a:t>
                </a:r>
                <a:endParaRPr lang="zh-CN" altLang="en-US" dirty="0">
                  <a:latin typeface="+mn-ea"/>
                </a:endParaRPr>
              </a:p>
            </p:txBody>
          </p:sp>
        </mc:Choice>
        <mc:Fallback xmlns="">
          <p:sp>
            <p:nvSpPr>
              <p:cNvPr id="13" name="矩形 12"/>
              <p:cNvSpPr>
                <a:spLocks noRot="1" noChangeAspect="1" noMove="1" noResize="1" noEditPoints="1" noAdjustHandles="1" noChangeArrowheads="1" noChangeShapeType="1" noTextEdit="1"/>
              </p:cNvSpPr>
              <p:nvPr/>
            </p:nvSpPr>
            <p:spPr>
              <a:xfrm>
                <a:off x="465613" y="1431494"/>
                <a:ext cx="11260773" cy="4187493"/>
              </a:xfrm>
              <a:prstGeom prst="rect">
                <a:avLst/>
              </a:prstGeom>
              <a:blipFill>
                <a:blip r:embed="rId3"/>
                <a:stretch>
                  <a:fillRect l="-433" r="-433" b="-1761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62147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2" name="矩形 11"/>
          <p:cNvSpPr/>
          <p:nvPr/>
        </p:nvSpPr>
        <p:spPr>
          <a:xfrm>
            <a:off x="977265" y="886732"/>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1.2.2</a:t>
            </a:r>
            <a:r>
              <a:rPr lang="zh-CN" altLang="zh-CN" sz="2000" b="1" dirty="0">
                <a:solidFill>
                  <a:schemeClr val="accent2">
                    <a:lumMod val="50000"/>
                  </a:schemeClr>
                </a:solidFill>
                <a:latin typeface="微软雅黑" pitchFamily="34" charset="-122"/>
                <a:ea typeface="微软雅黑" pitchFamily="34" charset="-122"/>
              </a:rPr>
              <a:t>半波可控整流电路的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mc:AlternateContent xmlns:mc="http://schemas.openxmlformats.org/markup-compatibility/2006">
        <mc:Choice xmlns:a14="http://schemas.microsoft.com/office/drawing/2010/main" Requires="a14">
          <p:sp>
            <p:nvSpPr>
              <p:cNvPr id="14" name="矩形 13"/>
              <p:cNvSpPr/>
              <p:nvPr/>
            </p:nvSpPr>
            <p:spPr>
              <a:xfrm>
                <a:off x="859377" y="1572366"/>
                <a:ext cx="5274724" cy="4124206"/>
              </a:xfrm>
              <a:prstGeom prst="rect">
                <a:avLst/>
              </a:prstGeom>
            </p:spPr>
            <p:txBody>
              <a:bodyPr wrap="square">
                <a:spAutoFit/>
              </a:bodyPr>
              <a:lstStyle/>
              <a:p>
                <a:pPr indent="266700" algn="just">
                  <a:lnSpc>
                    <a:spcPct val="200000"/>
                  </a:lnSpc>
                  <a:spcBef>
                    <a:spcPts val="600"/>
                  </a:spcBef>
                  <a:spcAft>
                    <a:spcPts val="600"/>
                  </a:spcAft>
                </a:pPr>
                <a:r>
                  <a:rPr lang="zh-CN" altLang="zh-CN" kern="100" dirty="0">
                    <a:latin typeface="+mn-ea"/>
                    <a:cs typeface="Times New Roman" panose="02020603050405020304" pitchFamily="18" charset="0"/>
                  </a:rPr>
                  <a:t>从</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𝑢</m:t>
                        </m:r>
                      </m:e>
                      <m:sub>
                        <m:r>
                          <a:rPr lang="en-US" altLang="zh-CN" i="1" kern="100">
                            <a:latin typeface="Cambria Math" panose="02040503050406030204" pitchFamily="18" charset="0"/>
                            <a:cs typeface="Times New Roman" panose="02020603050405020304" pitchFamily="18" charset="0"/>
                          </a:rPr>
                          <m:t>𝑑</m:t>
                        </m:r>
                      </m:sub>
                    </m:sSub>
                  </m:oMath>
                </a14:m>
                <a:r>
                  <a:rPr lang="zh-CN" altLang="zh-CN" kern="100" dirty="0">
                    <a:latin typeface="+mn-ea"/>
                    <a:cs typeface="Times New Roman" panose="02020603050405020304" pitchFamily="18" charset="0"/>
                  </a:rPr>
                  <a:t>的波形可以看出，由于电感负载的存在，电源电压由正到负过零点也不会关断，输出电压出现了负波形，输出电压和电流的平均值减小；当大电感负载时输出电压正负面积趋于相等，输出电压平均值趋于零，则</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𝑖</m:t>
                        </m:r>
                      </m:e>
                      <m:sub>
                        <m:r>
                          <a:rPr lang="en-US" altLang="zh-CN" i="1" kern="100">
                            <a:latin typeface="Cambria Math" panose="02040503050406030204" pitchFamily="18" charset="0"/>
                            <a:cs typeface="Times New Roman" panose="02020603050405020304" pitchFamily="18" charset="0"/>
                          </a:rPr>
                          <m:t>𝑑</m:t>
                        </m:r>
                      </m:sub>
                    </m:sSub>
                  </m:oMath>
                </a14:m>
                <a:r>
                  <a:rPr lang="zh-CN" altLang="zh-CN" kern="100" dirty="0">
                    <a:latin typeface="+mn-ea"/>
                    <a:cs typeface="Times New Roman" panose="02020603050405020304" pitchFamily="18" charset="0"/>
                  </a:rPr>
                  <a:t>也很小。</a:t>
                </a:r>
              </a:p>
              <a:p>
                <a:pPr indent="266700" algn="just">
                  <a:lnSpc>
                    <a:spcPct val="200000"/>
                  </a:lnSpc>
                  <a:spcBef>
                    <a:spcPts val="600"/>
                  </a:spcBef>
                  <a:spcAft>
                    <a:spcPts val="600"/>
                  </a:spcAft>
                </a:pPr>
                <a:r>
                  <a:rPr lang="zh-CN" altLang="zh-CN" kern="100" dirty="0">
                    <a:latin typeface="+mn-ea"/>
                    <a:cs typeface="Times New Roman" panose="02020603050405020304" pitchFamily="18" charset="0"/>
                  </a:rPr>
                  <a:t>所以，实际的大电感电路中，常常在负载两端并联一个续流二极管。</a:t>
                </a:r>
              </a:p>
            </p:txBody>
          </p:sp>
        </mc:Choice>
        <mc:Fallback>
          <p:sp>
            <p:nvSpPr>
              <p:cNvPr id="14" name="矩形 13"/>
              <p:cNvSpPr>
                <a:spLocks noRot="1" noChangeAspect="1" noMove="1" noResize="1" noEditPoints="1" noAdjustHandles="1" noChangeArrowheads="1" noChangeShapeType="1" noTextEdit="1"/>
              </p:cNvSpPr>
              <p:nvPr/>
            </p:nvSpPr>
            <p:spPr>
              <a:xfrm>
                <a:off x="859377" y="1572366"/>
                <a:ext cx="5274724" cy="4124206"/>
              </a:xfrm>
              <a:prstGeom prst="rect">
                <a:avLst/>
              </a:prstGeom>
              <a:blipFill rotWithShape="0">
                <a:blip r:embed="rId3"/>
                <a:stretch>
                  <a:fillRect l="-1040" r="-925"/>
                </a:stretch>
              </a:blipFill>
            </p:spPr>
            <p:txBody>
              <a:bodyPr/>
              <a:lstStyle/>
              <a:p>
                <a:r>
                  <a:rPr lang="zh-CN" altLang="en-US">
                    <a:noFill/>
                  </a:rPr>
                  <a:t> </a:t>
                </a:r>
              </a:p>
            </p:txBody>
          </p:sp>
        </mc:Fallback>
      </mc:AlternateContent>
      <p:pic>
        <p:nvPicPr>
          <p:cNvPr id="17" name="图片 1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34001" y="1042497"/>
            <a:ext cx="4327912" cy="4947486"/>
          </a:xfrm>
          <a:prstGeom prst="rect">
            <a:avLst/>
          </a:prstGeom>
          <a:noFill/>
          <a:ln>
            <a:noFill/>
          </a:ln>
        </p:spPr>
      </p:pic>
      <p:sp>
        <p:nvSpPr>
          <p:cNvPr id="10" name="矩形 9"/>
          <p:cNvSpPr/>
          <p:nvPr/>
        </p:nvSpPr>
        <p:spPr>
          <a:xfrm>
            <a:off x="6471651" y="5989860"/>
            <a:ext cx="5359160" cy="348813"/>
          </a:xfrm>
          <a:prstGeom prst="rect">
            <a:avLst/>
          </a:prstGeom>
        </p:spPr>
        <p:txBody>
          <a:bodyPr wrap="none">
            <a:spAutoFit/>
          </a:bodyPr>
          <a:lstStyle/>
          <a:p>
            <a:pPr indent="228600" algn="ctr">
              <a:lnSpc>
                <a:spcPts val="2000"/>
              </a:lnSpc>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4-3-8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带阻感负载</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接续流管</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的单相半波电路及其波形</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04775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2" name="矩形 11"/>
          <p:cNvSpPr/>
          <p:nvPr/>
        </p:nvSpPr>
        <p:spPr>
          <a:xfrm>
            <a:off x="977265" y="999763"/>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1.2.2</a:t>
            </a:r>
            <a:r>
              <a:rPr lang="zh-CN" altLang="zh-CN" sz="2000" b="1" dirty="0">
                <a:solidFill>
                  <a:schemeClr val="accent2">
                    <a:lumMod val="50000"/>
                  </a:schemeClr>
                </a:solidFill>
                <a:latin typeface="微软雅黑" pitchFamily="34" charset="-122"/>
                <a:ea typeface="微软雅黑" pitchFamily="34" charset="-122"/>
              </a:rPr>
              <a:t>半波可控整流电路的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1" name="矩形 10"/>
          <p:cNvSpPr/>
          <p:nvPr/>
        </p:nvSpPr>
        <p:spPr>
          <a:xfrm>
            <a:off x="597092" y="1367769"/>
            <a:ext cx="10913589" cy="4278094"/>
          </a:xfrm>
          <a:prstGeom prst="rect">
            <a:avLst/>
          </a:prstGeom>
        </p:spPr>
        <p:txBody>
          <a:bodyPr wrap="square">
            <a:spAutoFit/>
          </a:bodyPr>
          <a:lstStyle/>
          <a:p>
            <a:pPr indent="432000" algn="just">
              <a:lnSpc>
                <a:spcPct val="200000"/>
              </a:lnSpc>
              <a:spcBef>
                <a:spcPts val="600"/>
              </a:spcBef>
              <a:spcAft>
                <a:spcPts val="600"/>
              </a:spcAft>
            </a:pP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u</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i="1" kern="100" dirty="0" err="1">
                <a:latin typeface="Times New Roman" panose="02020603050405020304" pitchFamily="18" charset="0"/>
                <a:ea typeface="宋体" panose="02010600030101010101" pitchFamily="2" charset="-122"/>
                <a:cs typeface="Times New Roman" panose="02020603050405020304" pitchFamily="18" charset="0"/>
              </a:rPr>
              <a:t>u</a:t>
            </a:r>
            <a:r>
              <a:rPr lang="en-US" altLang="zh-CN" i="1" kern="100" baseline="-25000" dirty="0" err="1">
                <a:latin typeface="Times New Roman" panose="02020603050405020304" pitchFamily="18" charset="0"/>
                <a:ea typeface="宋体" panose="02010600030101010101" pitchFamily="2" charset="-122"/>
                <a:cs typeface="Times New Roman" panose="02020603050405020304" pitchFamily="18" charset="0"/>
              </a:rPr>
              <a:t>T</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。在</a:t>
            </a:r>
            <a:r>
              <a:rPr lang="zh-CN" altLang="zh-CN" i="1" kern="100" dirty="0">
                <a:latin typeface="Times New Roman" panose="02020603050405020304" pitchFamily="18" charset="0"/>
                <a:ea typeface="宋体" panose="02010600030101010101" pitchFamily="2" charset="-122"/>
                <a:cs typeface="Times New Roman" panose="02020603050405020304" pitchFamily="18" charset="0"/>
              </a:rPr>
              <a:t>ω</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t=</a:t>
            </a:r>
            <a:r>
              <a:rPr lang="zh-CN" altLang="zh-CN" i="1" kern="100" dirty="0">
                <a:latin typeface="Times New Roman" panose="02020603050405020304" pitchFamily="18" charset="0"/>
                <a:ea typeface="宋体" panose="02010600030101010101" pitchFamily="2" charset="-122"/>
                <a:cs typeface="Times New Roman" panose="02020603050405020304" pitchFamily="18" charset="0"/>
              </a:rPr>
              <a:t>α</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处触发晶闸管导通，</a:t>
            </a:r>
            <a:r>
              <a:rPr lang="zh-CN" altLang="zh-CN" kern="100"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i="1" kern="100" dirty="0" err="1">
                <a:latin typeface="Calibri" panose="020F0502020204030204" pitchFamily="34" charset="0"/>
                <a:ea typeface="Times New Roman" panose="02020603050405020304" pitchFamily="18" charset="0"/>
                <a:cs typeface="Times New Roman" panose="02020603050405020304" pitchFamily="18" charset="0"/>
              </a:rPr>
              <a:t>u</a:t>
            </a:r>
            <a:r>
              <a:rPr lang="en-US" altLang="zh-CN" kern="100" baseline="-25000" dirty="0" err="1">
                <a:latin typeface="Calibri" panose="020F0502020204030204" pitchFamily="34" charset="0"/>
                <a:ea typeface="Times New Roman" panose="02020603050405020304" pitchFamily="18" charset="0"/>
                <a:cs typeface="Times New Roman" panose="02020603050405020304" pitchFamily="18" charset="0"/>
              </a:rPr>
              <a:t>d</a:t>
            </a:r>
            <a:r>
              <a:rPr lang="en-US" altLang="zh-CN" kern="100"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i="1" kern="100" dirty="0">
                <a:latin typeface="Calibri" panose="020F0502020204030204" pitchFamily="34" charset="0"/>
                <a:ea typeface="Times New Roman" panose="02020603050405020304" pitchFamily="18" charset="0"/>
                <a:cs typeface="Times New Roman" panose="02020603050405020304" pitchFamily="18" charset="0"/>
              </a:rPr>
              <a:t>u</a:t>
            </a:r>
            <a:r>
              <a:rPr lang="en-US" altLang="zh-CN" kern="100" baseline="-25000" dirty="0">
                <a:latin typeface="Calibri" panose="020F0502020204030204" pitchFamily="34" charset="0"/>
                <a:ea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续流二极管</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V</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DR</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承受反向电压而处于断态。</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32000" algn="just">
              <a:lnSpc>
                <a:spcPct val="200000"/>
              </a:lnSpc>
              <a:spcBef>
                <a:spcPts val="600"/>
              </a:spcBef>
              <a:spcAft>
                <a:spcPts val="600"/>
              </a:spcAft>
            </a:pP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u</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：电感的感应电压使</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V</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DR</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承受正向电压导通续流，晶闸管承受反压关断</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i="1" kern="100" dirty="0" err="1">
                <a:latin typeface="Times New Roman" panose="02020603050405020304" pitchFamily="18" charset="0"/>
                <a:ea typeface="宋体" panose="02010600030101010101" pitchFamily="2" charset="-122"/>
                <a:cs typeface="Times New Roman" panose="02020603050405020304" pitchFamily="18" charset="0"/>
              </a:rPr>
              <a:t>u</a:t>
            </a:r>
            <a:r>
              <a:rPr lang="en-US" altLang="zh-CN" kern="100" baseline="-25000" dirty="0" err="1">
                <a:latin typeface="Times New Roman" panose="02020603050405020304" pitchFamily="18" charset="0"/>
                <a:ea typeface="宋体" panose="02010600030101010101" pitchFamily="2" charset="-122"/>
                <a:cs typeface="Times New Roman" panose="02020603050405020304" pitchFamily="18" charset="0"/>
              </a:rPr>
              <a:t>d</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。如果电感足够大，续流二极管一直导通到下一周期晶闸管导通，使</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i</a:t>
            </a:r>
            <a:r>
              <a:rPr lang="en-US" altLang="zh-CN" kern="100" baseline="-25000"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连续。</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32000" algn="just">
              <a:lnSpc>
                <a:spcPct val="200000"/>
              </a:lnSpc>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由以上分析可以看出，电感性负载加续流二极管后，输出电压波形与电阻性负载波形相同，续流二极管可以起到提高输出电压的作用。在大电感负载时负载电流波形连续且近似一条直线，流过晶闸管的电流波形和流过续流二极管的电流波形是矩形波。对于电感性负载加续流二极管的单相半波可控整流器移相范围与单相半波可控整流电路电阻性负载相同为</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180º</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，且有</a:t>
            </a:r>
            <a:r>
              <a:rPr lang="zh-CN" altLang="zh-CN" i="1" kern="100" dirty="0">
                <a:latin typeface="Times New Roman" panose="02020603050405020304" pitchFamily="18" charset="0"/>
                <a:ea typeface="宋体" panose="02010600030101010101" pitchFamily="2" charset="-122"/>
                <a:cs typeface="Times New Roman" panose="02020603050405020304" pitchFamily="18" charset="0"/>
              </a:rPr>
              <a:t>α</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i="1" kern="100" dirty="0">
                <a:latin typeface="Times New Roman" panose="02020603050405020304" pitchFamily="18" charset="0"/>
                <a:ea typeface="宋体" panose="02010600030101010101" pitchFamily="2" charset="-122"/>
                <a:cs typeface="Times New Roman" panose="02020603050405020304" pitchFamily="18" charset="0"/>
              </a:rPr>
              <a:t>θ</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180º</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87848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2" name="矩形 11"/>
          <p:cNvSpPr/>
          <p:nvPr/>
        </p:nvSpPr>
        <p:spPr>
          <a:xfrm>
            <a:off x="977265" y="878540"/>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1.2.2</a:t>
            </a:r>
            <a:r>
              <a:rPr lang="zh-CN" altLang="zh-CN" sz="2000" b="1" dirty="0">
                <a:solidFill>
                  <a:schemeClr val="accent2">
                    <a:lumMod val="50000"/>
                  </a:schemeClr>
                </a:solidFill>
                <a:latin typeface="微软雅黑" pitchFamily="34" charset="-122"/>
                <a:ea typeface="微软雅黑" pitchFamily="34" charset="-122"/>
              </a:rPr>
              <a:t>半波可控整流电路的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mc:AlternateContent xmlns:mc="http://schemas.openxmlformats.org/markup-compatibility/2006">
        <mc:Choice xmlns:a14="http://schemas.microsoft.com/office/drawing/2010/main" Requires="a14">
          <p:sp>
            <p:nvSpPr>
              <p:cNvPr id="10" name="矩形 9"/>
              <p:cNvSpPr/>
              <p:nvPr/>
            </p:nvSpPr>
            <p:spPr>
              <a:xfrm>
                <a:off x="881455" y="1451015"/>
                <a:ext cx="10505289" cy="4875694"/>
              </a:xfrm>
              <a:prstGeom prst="rect">
                <a:avLst/>
              </a:prstGeom>
            </p:spPr>
            <p:txBody>
              <a:bodyPr wrap="square">
                <a:spAutoFit/>
              </a:bodyPr>
              <a:lstStyle/>
              <a:p>
                <a:pPr indent="266700" algn="just">
                  <a:lnSpc>
                    <a:spcPts val="2300"/>
                  </a:lnSpc>
                  <a:spcBef>
                    <a:spcPts val="600"/>
                  </a:spcBef>
                  <a:spcAft>
                    <a:spcPts val="600"/>
                  </a:spcAft>
                </a:pPr>
                <a:r>
                  <a:rPr lang="zh-CN" altLang="zh-CN" kern="100" dirty="0">
                    <a:ea typeface="宋体" panose="02010600030101010101" pitchFamily="2" charset="-122"/>
                    <a:cs typeface="Times New Roman" panose="02020603050405020304" pitchFamily="18" charset="0"/>
                  </a:rPr>
                  <a:t>输出电压平均值</a:t>
                </a:r>
                <a:r>
                  <a:rPr lang="en-US" altLang="zh-CN" i="1" kern="100" dirty="0" err="1">
                    <a:ea typeface="宋体" panose="02010600030101010101" pitchFamily="2" charset="-122"/>
                    <a:cs typeface="Times New Roman" panose="02020603050405020304" pitchFamily="18" charset="0"/>
                  </a:rPr>
                  <a:t>U</a:t>
                </a:r>
                <a:r>
                  <a:rPr lang="en-US" altLang="zh-CN" kern="100" baseline="-25000" dirty="0" err="1">
                    <a:ea typeface="宋体" panose="02010600030101010101" pitchFamily="2" charset="-122"/>
                    <a:cs typeface="Times New Roman" panose="02020603050405020304" pitchFamily="18" charset="0"/>
                  </a:rPr>
                  <a:t>d</a:t>
                </a:r>
                <a:r>
                  <a:rPr lang="en-US" altLang="zh-CN" kern="100" baseline="-25000" dirty="0">
                    <a:ea typeface="宋体" panose="02010600030101010101" pitchFamily="2" charset="-122"/>
                    <a:cs typeface="Times New Roman" panose="02020603050405020304" pitchFamily="18" charset="0"/>
                  </a:rPr>
                  <a:t> </a:t>
                </a:r>
                <a:r>
                  <a:rPr lang="zh-CN" altLang="zh-CN" kern="100" dirty="0" smtClean="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sz="2400" i="1" baseline="-25000"/>
                        </m:ctrlPr>
                      </m:sSubPr>
                      <m:e>
                        <m:r>
                          <a:rPr lang="en-US" altLang="zh-CN" sz="2400" i="1" baseline="-25000"/>
                          <m:t>𝑈</m:t>
                        </m:r>
                      </m:e>
                      <m:sub>
                        <m:r>
                          <a:rPr lang="en-US" altLang="zh-CN" sz="2400" i="1" baseline="-25000"/>
                          <m:t>𝑑</m:t>
                        </m:r>
                      </m:sub>
                    </m:sSub>
                    <m:r>
                      <a:rPr lang="en-US" altLang="zh-CN" sz="2400" i="1" baseline="-25000"/>
                      <m:t>=</m:t>
                    </m:r>
                    <m:f>
                      <m:fPr>
                        <m:ctrlPr>
                          <a:rPr lang="zh-CN" altLang="zh-CN" sz="2400" i="1" baseline="-25000"/>
                        </m:ctrlPr>
                      </m:fPr>
                      <m:num>
                        <m:r>
                          <a:rPr lang="en-US" altLang="zh-CN" sz="2400" i="1" baseline="-25000"/>
                          <m:t>1</m:t>
                        </m:r>
                      </m:num>
                      <m:den>
                        <m:r>
                          <a:rPr lang="en-US" altLang="zh-CN" sz="2400" i="1" baseline="-25000"/>
                          <m:t>2</m:t>
                        </m:r>
                        <m:r>
                          <a:rPr lang="en-US" altLang="zh-CN" sz="2400" i="1" baseline="-25000"/>
                          <m:t>𝜋</m:t>
                        </m:r>
                      </m:den>
                    </m:f>
                    <m:nary>
                      <m:naryPr>
                        <m:ctrlPr>
                          <a:rPr lang="zh-CN" altLang="zh-CN" sz="2400" i="1" baseline="-25000"/>
                        </m:ctrlPr>
                      </m:naryPr>
                      <m:sub>
                        <m:r>
                          <a:rPr lang="en-US" altLang="zh-CN" sz="2400" i="1" baseline="-25000"/>
                          <m:t>𝛼</m:t>
                        </m:r>
                      </m:sub>
                      <m:sup>
                        <m:r>
                          <a:rPr lang="en-US" altLang="zh-CN" sz="2400" i="1" baseline="-25000"/>
                          <m:t>𝜋</m:t>
                        </m:r>
                      </m:sup>
                      <m:e>
                        <m:rad>
                          <m:radPr>
                            <m:degHide m:val="on"/>
                            <m:ctrlPr>
                              <a:rPr lang="zh-CN" altLang="zh-CN" sz="2400" i="1" baseline="-25000"/>
                            </m:ctrlPr>
                          </m:radPr>
                          <m:deg/>
                          <m:e>
                            <m:r>
                              <a:rPr lang="en-US" altLang="zh-CN" sz="2400" i="1" baseline="-25000"/>
                              <m:t>2</m:t>
                            </m:r>
                          </m:e>
                        </m:rad>
                      </m:e>
                    </m:nary>
                    <m:sSub>
                      <m:sSubPr>
                        <m:ctrlPr>
                          <a:rPr lang="zh-CN" altLang="zh-CN" sz="2400" i="1" baseline="-25000"/>
                        </m:ctrlPr>
                      </m:sSubPr>
                      <m:e>
                        <m:r>
                          <a:rPr lang="en-US" altLang="zh-CN" sz="2400" i="1" baseline="-25000"/>
                          <m:t>𝑈</m:t>
                        </m:r>
                      </m:e>
                      <m:sub>
                        <m:r>
                          <a:rPr lang="en-US" altLang="zh-CN" sz="2400" i="1" baseline="-25000"/>
                          <m:t>2</m:t>
                        </m:r>
                      </m:sub>
                    </m:sSub>
                    <m:func>
                      <m:funcPr>
                        <m:ctrlPr>
                          <a:rPr lang="zh-CN" altLang="zh-CN" sz="2400" i="1" baseline="-25000"/>
                        </m:ctrlPr>
                      </m:funcPr>
                      <m:fName>
                        <m:r>
                          <m:rPr>
                            <m:sty m:val="p"/>
                          </m:rPr>
                          <a:rPr lang="en-US" altLang="zh-CN" sz="2400" baseline="-25000"/>
                          <m:t>sin</m:t>
                        </m:r>
                      </m:fName>
                      <m:e>
                        <m:r>
                          <a:rPr lang="en-US" altLang="zh-CN" sz="2400" i="1" baseline="-25000"/>
                          <m:t>𝜔</m:t>
                        </m:r>
                      </m:e>
                    </m:func>
                    <m:r>
                      <a:rPr lang="en-US" altLang="zh-CN" sz="2400" i="1" baseline="-25000"/>
                      <m:t>𝑡𝑑</m:t>
                    </m:r>
                    <m:d>
                      <m:dPr>
                        <m:ctrlPr>
                          <a:rPr lang="zh-CN" altLang="zh-CN" sz="2400" i="1" baseline="-25000"/>
                        </m:ctrlPr>
                      </m:dPr>
                      <m:e>
                        <m:r>
                          <a:rPr lang="en-US" altLang="zh-CN" sz="2400" i="1" baseline="-25000"/>
                          <m:t>𝜔</m:t>
                        </m:r>
                        <m:r>
                          <a:rPr lang="en-US" altLang="zh-CN" sz="2400" i="1" baseline="-25000"/>
                          <m:t>𝑡</m:t>
                        </m:r>
                      </m:e>
                    </m:d>
                    <m:r>
                      <a:rPr lang="en-US" altLang="zh-CN" sz="2400" i="1" baseline="-25000"/>
                      <m:t>=</m:t>
                    </m:r>
                    <m:f>
                      <m:fPr>
                        <m:ctrlPr>
                          <a:rPr lang="zh-CN" altLang="zh-CN" sz="2400" i="1" baseline="-25000"/>
                        </m:ctrlPr>
                      </m:fPr>
                      <m:num>
                        <m:rad>
                          <m:radPr>
                            <m:degHide m:val="on"/>
                            <m:ctrlPr>
                              <a:rPr lang="zh-CN" altLang="zh-CN" sz="2400" i="1" baseline="-25000"/>
                            </m:ctrlPr>
                          </m:radPr>
                          <m:deg/>
                          <m:e>
                            <m:r>
                              <a:rPr lang="en-US" altLang="zh-CN" sz="2400" i="1" baseline="-25000"/>
                              <m:t>2</m:t>
                            </m:r>
                          </m:e>
                        </m:rad>
                        <m:sSub>
                          <m:sSubPr>
                            <m:ctrlPr>
                              <a:rPr lang="zh-CN" altLang="zh-CN" sz="2400" i="1" baseline="-25000"/>
                            </m:ctrlPr>
                          </m:sSubPr>
                          <m:e>
                            <m:r>
                              <a:rPr lang="en-US" altLang="zh-CN" sz="2400" i="1" baseline="-25000"/>
                              <m:t>𝑈</m:t>
                            </m:r>
                          </m:e>
                          <m:sub>
                            <m:r>
                              <a:rPr lang="en-US" altLang="zh-CN" sz="2400" i="1" baseline="-25000"/>
                              <m:t>2</m:t>
                            </m:r>
                          </m:sub>
                        </m:sSub>
                      </m:num>
                      <m:den>
                        <m:r>
                          <a:rPr lang="en-US" altLang="zh-CN" sz="2400" i="1" baseline="-25000"/>
                          <m:t>𝜋</m:t>
                        </m:r>
                      </m:den>
                    </m:f>
                    <m:f>
                      <m:fPr>
                        <m:ctrlPr>
                          <a:rPr lang="zh-CN" altLang="zh-CN" sz="2400" i="1" baseline="-25000"/>
                        </m:ctrlPr>
                      </m:fPr>
                      <m:num>
                        <m:r>
                          <a:rPr lang="en-US" altLang="zh-CN" sz="2400" i="1" baseline="-25000"/>
                          <m:t>1+</m:t>
                        </m:r>
                        <m:func>
                          <m:funcPr>
                            <m:ctrlPr>
                              <a:rPr lang="zh-CN" altLang="zh-CN" sz="2400" i="1" baseline="-25000"/>
                            </m:ctrlPr>
                          </m:funcPr>
                          <m:fName>
                            <m:r>
                              <m:rPr>
                                <m:sty m:val="p"/>
                              </m:rPr>
                              <a:rPr lang="en-US" altLang="zh-CN" sz="2400" baseline="-25000"/>
                              <m:t>cos</m:t>
                            </m:r>
                          </m:fName>
                          <m:e>
                            <m:r>
                              <a:rPr lang="en-US" altLang="zh-CN" sz="2400" i="1" baseline="-25000"/>
                              <m:t>𝛼</m:t>
                            </m:r>
                          </m:e>
                        </m:func>
                      </m:num>
                      <m:den>
                        <m:r>
                          <a:rPr lang="en-US" altLang="zh-CN" sz="2400" i="1" baseline="-25000"/>
                          <m:t>2</m:t>
                        </m:r>
                      </m:den>
                    </m:f>
                    <m:r>
                      <a:rPr lang="en-US" altLang="zh-CN" sz="2400" i="1" baseline="-25000"/>
                      <m:t>=0.45</m:t>
                    </m:r>
                    <m:sSub>
                      <m:sSubPr>
                        <m:ctrlPr>
                          <a:rPr lang="zh-CN" altLang="zh-CN" sz="2400" i="1" baseline="-25000"/>
                        </m:ctrlPr>
                      </m:sSubPr>
                      <m:e>
                        <m:r>
                          <a:rPr lang="en-US" altLang="zh-CN" sz="2400" i="1" baseline="-25000"/>
                          <m:t>𝑈</m:t>
                        </m:r>
                      </m:e>
                      <m:sub>
                        <m:r>
                          <a:rPr lang="en-US" altLang="zh-CN" sz="2400" i="1" baseline="-25000"/>
                          <m:t>2</m:t>
                        </m:r>
                      </m:sub>
                    </m:sSub>
                    <m:f>
                      <m:fPr>
                        <m:ctrlPr>
                          <a:rPr lang="zh-CN" altLang="zh-CN" sz="2400" i="1" baseline="-25000"/>
                        </m:ctrlPr>
                      </m:fPr>
                      <m:num>
                        <m:r>
                          <a:rPr lang="en-US" altLang="zh-CN" sz="2400" i="1" baseline="-25000"/>
                          <m:t>1+</m:t>
                        </m:r>
                        <m:func>
                          <m:funcPr>
                            <m:ctrlPr>
                              <a:rPr lang="zh-CN" altLang="zh-CN" sz="2400" i="1" baseline="-25000"/>
                            </m:ctrlPr>
                          </m:funcPr>
                          <m:fName>
                            <m:r>
                              <m:rPr>
                                <m:sty m:val="p"/>
                              </m:rPr>
                              <a:rPr lang="en-US" altLang="zh-CN" sz="2400" baseline="-25000"/>
                              <m:t>cos</m:t>
                            </m:r>
                          </m:fName>
                          <m:e>
                            <m:r>
                              <a:rPr lang="en-US" altLang="zh-CN" sz="2400" i="1" baseline="-25000"/>
                              <m:t>𝛼</m:t>
                            </m:r>
                          </m:e>
                        </m:func>
                      </m:num>
                      <m:den>
                        <m:r>
                          <a:rPr lang="en-US" altLang="zh-CN" sz="2400" i="1" baseline="-25000"/>
                          <m:t>2</m:t>
                        </m:r>
                      </m:den>
                    </m:f>
                  </m:oMath>
                </a14:m>
                <a:endParaRPr lang="en-US" altLang="zh-CN" sz="2400" kern="100" dirty="0">
                  <a:ea typeface="宋体" panose="02010600030101010101" pitchFamily="2" charset="-122"/>
                  <a:cs typeface="Times New Roman" panose="02020603050405020304" pitchFamily="18" charset="0"/>
                </a:endParaRPr>
              </a:p>
              <a:p>
                <a:pPr indent="266700" algn="just">
                  <a:lnSpc>
                    <a:spcPts val="2300"/>
                  </a:lnSpc>
                  <a:spcBef>
                    <a:spcPts val="600"/>
                  </a:spcBef>
                  <a:spcAft>
                    <a:spcPts val="600"/>
                  </a:spcAft>
                </a:pPr>
                <a:endParaRPr lang="en-US" altLang="zh-CN" kern="100" dirty="0" smtClean="0">
                  <a:ea typeface="宋体" panose="02010600030101010101" pitchFamily="2" charset="-122"/>
                  <a:cs typeface="Times New Roman" panose="02020603050405020304" pitchFamily="18" charset="0"/>
                </a:endParaRPr>
              </a:p>
              <a:p>
                <a:pPr indent="266700" algn="just">
                  <a:lnSpc>
                    <a:spcPts val="2300"/>
                  </a:lnSpc>
                  <a:spcBef>
                    <a:spcPts val="600"/>
                  </a:spcBef>
                  <a:spcAft>
                    <a:spcPts val="600"/>
                  </a:spcAft>
                </a:pPr>
                <a:r>
                  <a:rPr lang="zh-CN" altLang="zh-CN" kern="100" dirty="0" smtClean="0">
                    <a:ea typeface="宋体" panose="02010600030101010101" pitchFamily="2" charset="-122"/>
                    <a:cs typeface="Times New Roman" panose="02020603050405020304" pitchFamily="18" charset="0"/>
                  </a:rPr>
                  <a:t>输出</a:t>
                </a:r>
                <a:r>
                  <a:rPr lang="zh-CN" altLang="zh-CN" kern="100" dirty="0">
                    <a:ea typeface="宋体" panose="02010600030101010101" pitchFamily="2" charset="-122"/>
                    <a:cs typeface="Times New Roman" panose="02020603050405020304" pitchFamily="18" charset="0"/>
                  </a:rPr>
                  <a:t>电流平均值</a:t>
                </a:r>
                <a:r>
                  <a:rPr lang="en-US" altLang="zh-CN" i="1" kern="100" dirty="0">
                    <a:ea typeface="宋体" panose="02010600030101010101" pitchFamily="2" charset="-122"/>
                    <a:cs typeface="Times New Roman" panose="02020603050405020304" pitchFamily="18" charset="0"/>
                  </a:rPr>
                  <a:t>I</a:t>
                </a:r>
                <a:r>
                  <a:rPr lang="en-US" altLang="zh-CN" kern="100" baseline="-25000" dirty="0">
                    <a:ea typeface="宋体" panose="02010600030101010101" pitchFamily="2" charset="-122"/>
                    <a:cs typeface="Times New Roman" panose="02020603050405020304" pitchFamily="18" charset="0"/>
                  </a:rPr>
                  <a:t>d </a:t>
                </a:r>
                <a:r>
                  <a:rPr lang="zh-CN" altLang="zh-CN" kern="100" dirty="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i="1"/>
                        </m:ctrlPr>
                      </m:sSubPr>
                      <m:e>
                        <m:r>
                          <a:rPr lang="en-US" altLang="zh-CN" i="1"/>
                          <m:t>𝐼</m:t>
                        </m:r>
                      </m:e>
                      <m:sub>
                        <m:r>
                          <a:rPr lang="en-US" altLang="zh-CN" i="1"/>
                          <m:t>𝑑</m:t>
                        </m:r>
                      </m:sub>
                    </m:sSub>
                    <m:r>
                      <a:rPr lang="en-US" altLang="zh-CN" i="1"/>
                      <m:t>=</m:t>
                    </m:r>
                    <m:f>
                      <m:fPr>
                        <m:ctrlPr>
                          <a:rPr lang="zh-CN" altLang="zh-CN" i="1"/>
                        </m:ctrlPr>
                      </m:fPr>
                      <m:num>
                        <m:sSub>
                          <m:sSubPr>
                            <m:ctrlPr>
                              <a:rPr lang="zh-CN" altLang="zh-CN" i="1"/>
                            </m:ctrlPr>
                          </m:sSubPr>
                          <m:e>
                            <m:r>
                              <a:rPr lang="en-US" altLang="zh-CN" i="1"/>
                              <m:t>𝑈</m:t>
                            </m:r>
                          </m:e>
                          <m:sub>
                            <m:r>
                              <a:rPr lang="en-US" altLang="zh-CN" i="1"/>
                              <m:t>𝑑</m:t>
                            </m:r>
                          </m:sub>
                        </m:sSub>
                      </m:num>
                      <m:den>
                        <m:r>
                          <a:rPr lang="en-US" altLang="zh-CN" i="1"/>
                          <m:t>𝑅</m:t>
                        </m:r>
                      </m:den>
                    </m:f>
                    <m:r>
                      <a:rPr lang="en-US" altLang="zh-CN" i="1"/>
                      <m:t>=</m:t>
                    </m:r>
                    <m:r>
                      <m:rPr>
                        <m:nor/>
                      </m:rPr>
                      <a:rPr lang="en-US" altLang="zh-CN"/>
                      <m:t> 0.45</m:t>
                    </m:r>
                    <m:f>
                      <m:fPr>
                        <m:ctrlPr>
                          <a:rPr lang="zh-CN" altLang="zh-CN" i="1"/>
                        </m:ctrlPr>
                      </m:fPr>
                      <m:num>
                        <m:sSub>
                          <m:sSubPr>
                            <m:ctrlPr>
                              <a:rPr lang="zh-CN" altLang="zh-CN" i="1"/>
                            </m:ctrlPr>
                          </m:sSubPr>
                          <m:e>
                            <m:r>
                              <a:rPr lang="en-US" altLang="zh-CN" i="1"/>
                              <m:t>𝑈</m:t>
                            </m:r>
                          </m:e>
                          <m:sub>
                            <m:r>
                              <a:rPr lang="en-US" altLang="zh-CN" i="1"/>
                              <m:t>𝑑</m:t>
                            </m:r>
                          </m:sub>
                        </m:sSub>
                      </m:num>
                      <m:den>
                        <m:r>
                          <a:rPr lang="en-US" altLang="zh-CN" i="1"/>
                          <m:t>𝑅</m:t>
                        </m:r>
                      </m:den>
                    </m:f>
                    <m:f>
                      <m:fPr>
                        <m:ctrlPr>
                          <a:rPr lang="zh-CN" altLang="zh-CN" i="1"/>
                        </m:ctrlPr>
                      </m:fPr>
                      <m:num>
                        <m:r>
                          <a:rPr lang="en-US" altLang="zh-CN" i="1"/>
                          <m:t>1+</m:t>
                        </m:r>
                        <m:func>
                          <m:funcPr>
                            <m:ctrlPr>
                              <a:rPr lang="zh-CN" altLang="zh-CN" i="1"/>
                            </m:ctrlPr>
                          </m:funcPr>
                          <m:fName>
                            <m:r>
                              <a:rPr lang="en-US" altLang="zh-CN" i="1"/>
                              <m:t>𝑐𝑜𝑠</m:t>
                            </m:r>
                          </m:fName>
                          <m:e>
                            <m:r>
                              <a:rPr lang="en-US" altLang="zh-CN" i="1"/>
                              <m:t>𝛼</m:t>
                            </m:r>
                          </m:e>
                        </m:func>
                      </m:num>
                      <m:den>
                        <m:r>
                          <a:rPr lang="en-US" altLang="zh-CN" i="1"/>
                          <m:t>2</m:t>
                        </m:r>
                      </m:den>
                    </m:f>
                  </m:oMath>
                </a14:m>
                <a:endParaRPr lang="zh-CN" altLang="zh-CN" kern="100" dirty="0">
                  <a:ea typeface="宋体" panose="02010600030101010101" pitchFamily="2" charset="-122"/>
                  <a:cs typeface="Times New Roman" panose="02020603050405020304" pitchFamily="18" charset="0"/>
                </a:endParaRPr>
              </a:p>
              <a:p>
                <a:pPr indent="266700" algn="just">
                  <a:lnSpc>
                    <a:spcPts val="2300"/>
                  </a:lnSpc>
                  <a:spcBef>
                    <a:spcPts val="600"/>
                  </a:spcBef>
                  <a:spcAft>
                    <a:spcPts val="600"/>
                  </a:spcAft>
                </a:pPr>
                <a:endParaRPr lang="en-US" altLang="zh-CN" kern="100" dirty="0" smtClean="0">
                  <a:ea typeface="宋体" panose="02010600030101010101" pitchFamily="2" charset="-122"/>
                  <a:cs typeface="Times New Roman" panose="02020603050405020304" pitchFamily="18" charset="0"/>
                </a:endParaRPr>
              </a:p>
              <a:p>
                <a:pPr indent="266700" algn="just">
                  <a:lnSpc>
                    <a:spcPts val="2300"/>
                  </a:lnSpc>
                  <a:spcBef>
                    <a:spcPts val="600"/>
                  </a:spcBef>
                  <a:spcAft>
                    <a:spcPts val="600"/>
                  </a:spcAft>
                </a:pPr>
                <a:r>
                  <a:rPr lang="zh-CN" altLang="zh-CN" kern="100" dirty="0" smtClean="0">
                    <a:ea typeface="宋体" panose="02010600030101010101" pitchFamily="2" charset="-122"/>
                    <a:cs typeface="Times New Roman" panose="02020603050405020304" pitchFamily="18" charset="0"/>
                  </a:rPr>
                  <a:t>晶闸管</a:t>
                </a:r>
                <a:r>
                  <a:rPr lang="zh-CN" altLang="zh-CN" kern="100" dirty="0">
                    <a:ea typeface="宋体" panose="02010600030101010101" pitchFamily="2" charset="-122"/>
                    <a:cs typeface="Times New Roman" panose="02020603050405020304" pitchFamily="18" charset="0"/>
                  </a:rPr>
                  <a:t>的电流平均值</a:t>
                </a:r>
                <a:r>
                  <a:rPr lang="en-US" altLang="zh-CN" i="1" kern="100" dirty="0" err="1">
                    <a:ea typeface="宋体" panose="02010600030101010101" pitchFamily="2" charset="-122"/>
                    <a:cs typeface="Times New Roman" panose="02020603050405020304" pitchFamily="18" charset="0"/>
                  </a:rPr>
                  <a:t>I</a:t>
                </a:r>
                <a:r>
                  <a:rPr lang="en-US" altLang="zh-CN" kern="100" baseline="-25000" dirty="0" err="1">
                    <a:ea typeface="宋体" panose="02010600030101010101" pitchFamily="2" charset="-122"/>
                    <a:cs typeface="Times New Roman" panose="02020603050405020304" pitchFamily="18" charset="0"/>
                  </a:rPr>
                  <a:t>dT</a:t>
                </a:r>
                <a:r>
                  <a:rPr lang="en-US" altLang="zh-CN" kern="100" dirty="0">
                    <a:ea typeface="宋体" panose="02010600030101010101" pitchFamily="2" charset="-122"/>
                    <a:cs typeface="Times New Roman" panose="02020603050405020304" pitchFamily="18" charset="0"/>
                  </a:rPr>
                  <a:t> </a:t>
                </a:r>
                <a:r>
                  <a:rPr lang="zh-CN" altLang="zh-CN" kern="100" dirty="0" smtClean="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i="1"/>
                        </m:ctrlPr>
                      </m:sSubPr>
                      <m:e>
                        <m:r>
                          <a:rPr lang="en-US" altLang="zh-CN" i="1"/>
                          <m:t>𝐼</m:t>
                        </m:r>
                      </m:e>
                      <m:sub>
                        <m:r>
                          <m:rPr>
                            <m:nor/>
                          </m:rPr>
                          <a:rPr lang="en-US" altLang="zh-CN"/>
                          <m:t>dT</m:t>
                        </m:r>
                      </m:sub>
                    </m:sSub>
                    <m:r>
                      <a:rPr lang="en-US" altLang="zh-CN" i="1"/>
                      <m:t>=</m:t>
                    </m:r>
                    <m:f>
                      <m:fPr>
                        <m:ctrlPr>
                          <a:rPr lang="zh-CN" altLang="zh-CN" i="1"/>
                        </m:ctrlPr>
                      </m:fPr>
                      <m:num>
                        <m:r>
                          <m:rPr>
                            <m:nor/>
                          </m:rPr>
                          <a:rPr lang="en-US" altLang="zh-CN"/>
                          <m:t>π</m:t>
                        </m:r>
                        <m:r>
                          <m:rPr>
                            <m:nor/>
                          </m:rPr>
                          <a:rPr lang="en-US" altLang="zh-CN" i="1"/>
                          <m:t>−</m:t>
                        </m:r>
                        <m:r>
                          <a:rPr lang="en-US" altLang="zh-CN" i="1"/>
                          <m:t>𝛼</m:t>
                        </m:r>
                      </m:num>
                      <m:den>
                        <m:r>
                          <m:rPr>
                            <m:nor/>
                          </m:rPr>
                          <a:rPr lang="en-US" altLang="zh-CN"/>
                          <m:t>2</m:t>
                        </m:r>
                        <m:r>
                          <m:rPr>
                            <m:nor/>
                          </m:rPr>
                          <a:rPr lang="en-US" altLang="zh-CN"/>
                          <m:t>π</m:t>
                        </m:r>
                      </m:den>
                    </m:f>
                    <m:sSub>
                      <m:sSubPr>
                        <m:ctrlPr>
                          <a:rPr lang="zh-CN" altLang="zh-CN" i="1"/>
                        </m:ctrlPr>
                      </m:sSubPr>
                      <m:e>
                        <m:r>
                          <a:rPr lang="en-US" altLang="zh-CN" i="1"/>
                          <m:t>𝐼</m:t>
                        </m:r>
                      </m:e>
                      <m:sub>
                        <m:r>
                          <a:rPr lang="en-US" altLang="zh-CN" i="1"/>
                          <m:t>𝑑</m:t>
                        </m:r>
                      </m:sub>
                    </m:sSub>
                  </m:oMath>
                </a14:m>
                <a:r>
                  <a:rPr lang="en-US" altLang="zh-CN" dirty="0"/>
                  <a:t> </a:t>
                </a:r>
                <a:endParaRPr lang="zh-CN" altLang="zh-CN" kern="100" dirty="0">
                  <a:ea typeface="宋体" panose="02010600030101010101" pitchFamily="2" charset="-122"/>
                  <a:cs typeface="Times New Roman" panose="02020603050405020304" pitchFamily="18" charset="0"/>
                </a:endParaRPr>
              </a:p>
              <a:p>
                <a:pPr indent="266700" algn="just">
                  <a:lnSpc>
                    <a:spcPts val="2300"/>
                  </a:lnSpc>
                  <a:spcBef>
                    <a:spcPts val="600"/>
                  </a:spcBef>
                  <a:spcAft>
                    <a:spcPts val="600"/>
                  </a:spcAft>
                </a:pPr>
                <a:endParaRPr lang="en-US" altLang="zh-CN" kern="100" dirty="0" smtClean="0">
                  <a:ea typeface="宋体" panose="02010600030101010101" pitchFamily="2" charset="-122"/>
                  <a:cs typeface="Times New Roman" panose="02020603050405020304" pitchFamily="18" charset="0"/>
                </a:endParaRPr>
              </a:p>
              <a:p>
                <a:pPr indent="266700" algn="just">
                  <a:lnSpc>
                    <a:spcPts val="2300"/>
                  </a:lnSpc>
                  <a:spcBef>
                    <a:spcPts val="600"/>
                  </a:spcBef>
                  <a:spcAft>
                    <a:spcPts val="600"/>
                  </a:spcAft>
                </a:pPr>
                <a:r>
                  <a:rPr lang="zh-CN" altLang="zh-CN" kern="100" dirty="0" smtClean="0">
                    <a:ea typeface="宋体" panose="02010600030101010101" pitchFamily="2" charset="-122"/>
                    <a:cs typeface="Times New Roman" panose="02020603050405020304" pitchFamily="18" charset="0"/>
                  </a:rPr>
                  <a:t>晶闸管</a:t>
                </a:r>
                <a:r>
                  <a:rPr lang="zh-CN" altLang="zh-CN" kern="100" dirty="0">
                    <a:ea typeface="宋体" panose="02010600030101010101" pitchFamily="2" charset="-122"/>
                    <a:cs typeface="Times New Roman" panose="02020603050405020304" pitchFamily="18" charset="0"/>
                  </a:rPr>
                  <a:t>的电流有效值</a:t>
                </a:r>
                <a:r>
                  <a:rPr lang="en-US" altLang="zh-CN" i="1" kern="100" dirty="0">
                    <a:ea typeface="宋体" panose="02010600030101010101" pitchFamily="2" charset="-122"/>
                    <a:cs typeface="Times New Roman" panose="02020603050405020304" pitchFamily="18" charset="0"/>
                  </a:rPr>
                  <a:t>I</a:t>
                </a:r>
                <a:r>
                  <a:rPr lang="en-US" altLang="zh-CN" kern="100" baseline="-25000" dirty="0">
                    <a:ea typeface="宋体" panose="02010600030101010101" pitchFamily="2" charset="-122"/>
                    <a:cs typeface="Times New Roman" panose="02020603050405020304" pitchFamily="18" charset="0"/>
                  </a:rPr>
                  <a:t>T </a:t>
                </a:r>
                <a:r>
                  <a:rPr lang="zh-CN" altLang="zh-CN" kern="100" dirty="0" smtClean="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i="1"/>
                        </m:ctrlPr>
                      </m:sSubPr>
                      <m:e>
                        <m:r>
                          <a:rPr lang="en-US" altLang="zh-CN" i="1"/>
                          <m:t>𝐼</m:t>
                        </m:r>
                      </m:e>
                      <m:sub>
                        <m:r>
                          <a:rPr lang="en-US" altLang="zh-CN" i="1"/>
                          <m:t>𝑇</m:t>
                        </m:r>
                      </m:sub>
                    </m:sSub>
                    <m:r>
                      <a:rPr lang="en-US" altLang="zh-CN" i="1"/>
                      <m:t>=</m:t>
                    </m:r>
                    <m:rad>
                      <m:radPr>
                        <m:degHide m:val="on"/>
                        <m:ctrlPr>
                          <a:rPr lang="zh-CN" altLang="zh-CN" i="1"/>
                        </m:ctrlPr>
                      </m:radPr>
                      <m:deg/>
                      <m:e>
                        <m:f>
                          <m:fPr>
                            <m:ctrlPr>
                              <a:rPr lang="zh-CN" altLang="zh-CN" i="1"/>
                            </m:ctrlPr>
                          </m:fPr>
                          <m:num>
                            <m:r>
                              <a:rPr lang="en-US" altLang="zh-CN" i="1"/>
                              <m:t>1</m:t>
                            </m:r>
                          </m:num>
                          <m:den>
                            <m:r>
                              <a:rPr lang="en-US" altLang="zh-CN" i="1"/>
                              <m:t>2</m:t>
                            </m:r>
                            <m:r>
                              <a:rPr lang="en-US" altLang="zh-CN" i="1"/>
                              <m:t>𝜋</m:t>
                            </m:r>
                          </m:den>
                        </m:f>
                        <m:nary>
                          <m:naryPr>
                            <m:ctrlPr>
                              <a:rPr lang="zh-CN" altLang="zh-CN" i="1"/>
                            </m:ctrlPr>
                          </m:naryPr>
                          <m:sub>
                            <m:r>
                              <a:rPr lang="en-US" altLang="zh-CN" i="1"/>
                              <m:t>𝛼</m:t>
                            </m:r>
                          </m:sub>
                          <m:sup>
                            <m:r>
                              <a:rPr lang="en-US" altLang="zh-CN" i="1"/>
                              <m:t>𝜋</m:t>
                            </m:r>
                          </m:sup>
                          <m:e>
                            <m:sSubSup>
                              <m:sSubSupPr>
                                <m:ctrlPr>
                                  <a:rPr lang="zh-CN" altLang="zh-CN" i="1"/>
                                </m:ctrlPr>
                              </m:sSubSupPr>
                              <m:e>
                                <m:r>
                                  <a:rPr lang="en-US" altLang="zh-CN" i="1"/>
                                  <m:t>𝐼</m:t>
                                </m:r>
                              </m:e>
                              <m:sub>
                                <m:r>
                                  <a:rPr lang="en-US" altLang="zh-CN" i="1"/>
                                  <m:t>𝑑</m:t>
                                </m:r>
                              </m:sub>
                              <m:sup>
                                <m:r>
                                  <a:rPr lang="en-US" altLang="zh-CN" i="1"/>
                                  <m:t>2</m:t>
                                </m:r>
                              </m:sup>
                            </m:sSubSup>
                            <m:r>
                              <a:rPr lang="en-US" altLang="zh-CN" i="1"/>
                              <m:t>𝑑</m:t>
                            </m:r>
                            <m:r>
                              <a:rPr lang="en-US" altLang="zh-CN" i="1"/>
                              <m:t>(</m:t>
                            </m:r>
                            <m:r>
                              <a:rPr lang="en-US" altLang="zh-CN" i="1"/>
                              <m:t>𝜔</m:t>
                            </m:r>
                            <m:r>
                              <a:rPr lang="en-US" altLang="zh-CN" i="1"/>
                              <m:t>𝑡</m:t>
                            </m:r>
                            <m:r>
                              <a:rPr lang="en-US" altLang="zh-CN" i="1"/>
                              <m:t>)</m:t>
                            </m:r>
                          </m:e>
                        </m:nary>
                      </m:e>
                    </m:rad>
                    <m:r>
                      <a:rPr lang="en-US" altLang="zh-CN" i="1"/>
                      <m:t>=</m:t>
                    </m:r>
                    <m:rad>
                      <m:radPr>
                        <m:degHide m:val="on"/>
                        <m:ctrlPr>
                          <a:rPr lang="zh-CN" altLang="zh-CN" i="1"/>
                        </m:ctrlPr>
                      </m:radPr>
                      <m:deg/>
                      <m:e>
                        <m:f>
                          <m:fPr>
                            <m:ctrlPr>
                              <a:rPr lang="zh-CN" altLang="zh-CN" i="1"/>
                            </m:ctrlPr>
                          </m:fPr>
                          <m:num>
                            <m:r>
                              <a:rPr lang="en-US" altLang="zh-CN" i="1"/>
                              <m:t>𝜋</m:t>
                            </m:r>
                            <m:r>
                              <a:rPr lang="en-US" altLang="zh-CN" i="1"/>
                              <m:t>−</m:t>
                            </m:r>
                            <m:r>
                              <a:rPr lang="en-US" altLang="zh-CN" i="1"/>
                              <m:t>𝛼</m:t>
                            </m:r>
                          </m:num>
                          <m:den>
                            <m:r>
                              <a:rPr lang="en-US" altLang="zh-CN" i="1"/>
                              <m:t>2</m:t>
                            </m:r>
                            <m:r>
                              <a:rPr lang="en-US" altLang="zh-CN" i="1"/>
                              <m:t>𝜋</m:t>
                            </m:r>
                          </m:den>
                        </m:f>
                      </m:e>
                    </m:rad>
                    <m:sSub>
                      <m:sSubPr>
                        <m:ctrlPr>
                          <a:rPr lang="zh-CN" altLang="zh-CN" i="1"/>
                        </m:ctrlPr>
                      </m:sSubPr>
                      <m:e>
                        <m:r>
                          <a:rPr lang="en-US" altLang="zh-CN" i="1"/>
                          <m:t>𝐼</m:t>
                        </m:r>
                      </m:e>
                      <m:sub>
                        <m:r>
                          <a:rPr lang="en-US" altLang="zh-CN" i="1"/>
                          <m:t>𝑑</m:t>
                        </m:r>
                      </m:sub>
                    </m:sSub>
                  </m:oMath>
                </a14:m>
                <a:r>
                  <a:rPr lang="en-US" altLang="zh-CN" dirty="0"/>
                  <a:t> </a:t>
                </a:r>
                <a:endParaRPr lang="zh-CN" altLang="zh-CN" kern="100" dirty="0" smtClean="0">
                  <a:ea typeface="宋体" panose="02010600030101010101" pitchFamily="2" charset="-122"/>
                  <a:cs typeface="Times New Roman" panose="02020603050405020304" pitchFamily="18" charset="0"/>
                </a:endParaRPr>
              </a:p>
              <a:p>
                <a:pPr indent="266700" algn="just">
                  <a:lnSpc>
                    <a:spcPts val="2300"/>
                  </a:lnSpc>
                  <a:spcBef>
                    <a:spcPts val="600"/>
                  </a:spcBef>
                  <a:spcAft>
                    <a:spcPts val="600"/>
                  </a:spcAft>
                </a:pPr>
                <a:endParaRPr lang="en-US" altLang="zh-CN" kern="100" dirty="0" smtClean="0">
                  <a:ea typeface="宋体" panose="02010600030101010101" pitchFamily="2" charset="-122"/>
                  <a:cs typeface="Times New Roman" panose="02020603050405020304" pitchFamily="18" charset="0"/>
                </a:endParaRPr>
              </a:p>
              <a:p>
                <a:pPr indent="266700" algn="just">
                  <a:lnSpc>
                    <a:spcPts val="2300"/>
                  </a:lnSpc>
                  <a:spcBef>
                    <a:spcPts val="600"/>
                  </a:spcBef>
                  <a:spcAft>
                    <a:spcPts val="600"/>
                  </a:spcAft>
                </a:pPr>
                <a:r>
                  <a:rPr lang="zh-CN" altLang="zh-CN" kern="100" dirty="0" smtClean="0">
                    <a:effectLst/>
                    <a:ea typeface="宋体" panose="02010600030101010101" pitchFamily="2" charset="-122"/>
                    <a:cs typeface="Times New Roman" panose="02020603050405020304" pitchFamily="18" charset="0"/>
                  </a:rPr>
                  <a:t>续流</a:t>
                </a:r>
                <a:r>
                  <a:rPr lang="zh-CN" altLang="zh-CN" kern="100" dirty="0">
                    <a:effectLst/>
                    <a:ea typeface="宋体" panose="02010600030101010101" pitchFamily="2" charset="-122"/>
                    <a:cs typeface="Times New Roman" panose="02020603050405020304" pitchFamily="18" charset="0"/>
                  </a:rPr>
                  <a:t>二极管的电流平均值</a:t>
                </a:r>
                <a:r>
                  <a:rPr lang="en-US" altLang="zh-CN" i="1" kern="100" dirty="0" err="1">
                    <a:effectLst/>
                    <a:ea typeface="宋体" panose="02010600030101010101" pitchFamily="2" charset="-122"/>
                    <a:cs typeface="Times New Roman" panose="02020603050405020304" pitchFamily="18" charset="0"/>
                  </a:rPr>
                  <a:t>I</a:t>
                </a:r>
                <a:r>
                  <a:rPr lang="en-US" altLang="zh-CN" kern="100" baseline="-25000" dirty="0" err="1">
                    <a:effectLst/>
                    <a:ea typeface="宋体" panose="02010600030101010101" pitchFamily="2" charset="-122"/>
                    <a:cs typeface="Times New Roman" panose="02020603050405020304" pitchFamily="18" charset="0"/>
                  </a:rPr>
                  <a:t>dD</a:t>
                </a:r>
                <a:r>
                  <a:rPr lang="zh-CN" altLang="zh-CN" kern="100" dirty="0">
                    <a:effectLst/>
                    <a:ea typeface="宋体" panose="02010600030101010101" pitchFamily="2" charset="-122"/>
                    <a:cs typeface="Times New Roman" panose="02020603050405020304" pitchFamily="18" charset="0"/>
                  </a:rPr>
                  <a:t>与续流二极管的电流有效值</a:t>
                </a:r>
                <a:r>
                  <a:rPr lang="en-US" altLang="zh-CN" i="1" kern="100" dirty="0">
                    <a:effectLst/>
                    <a:ea typeface="宋体" panose="02010600030101010101" pitchFamily="2" charset="-122"/>
                    <a:cs typeface="Times New Roman" panose="02020603050405020304" pitchFamily="18" charset="0"/>
                  </a:rPr>
                  <a:t>I</a:t>
                </a:r>
                <a:r>
                  <a:rPr lang="en-US" altLang="zh-CN" kern="100" baseline="-25000" dirty="0">
                    <a:effectLst/>
                    <a:ea typeface="宋体" panose="02010600030101010101" pitchFamily="2" charset="-122"/>
                    <a:cs typeface="Times New Roman" panose="02020603050405020304" pitchFamily="18" charset="0"/>
                  </a:rPr>
                  <a:t>D </a:t>
                </a:r>
                <a:r>
                  <a:rPr lang="zh-CN" altLang="zh-CN" kern="100" dirty="0">
                    <a:effectLst/>
                    <a:ea typeface="宋体" panose="02010600030101010101" pitchFamily="2" charset="-122"/>
                    <a:cs typeface="Times New Roman" panose="02020603050405020304" pitchFamily="18" charset="0"/>
                  </a:rPr>
                  <a:t>：</a:t>
                </a:r>
                <a14:m>
                  <m:oMath xmlns:m="http://schemas.openxmlformats.org/officeDocument/2006/math">
                    <m:sSub>
                      <m:sSubPr>
                        <m:ctrlPr>
                          <a:rPr lang="zh-CN" altLang="zh-CN" i="1"/>
                        </m:ctrlPr>
                      </m:sSubPr>
                      <m:e>
                        <m:r>
                          <a:rPr lang="en-US" altLang="zh-CN" i="1"/>
                          <m:t>𝐼</m:t>
                        </m:r>
                      </m:e>
                      <m:sub>
                        <m:r>
                          <m:rPr>
                            <m:nor/>
                          </m:rPr>
                          <a:rPr lang="en-US" altLang="zh-CN"/>
                          <m:t>dD</m:t>
                        </m:r>
                      </m:sub>
                    </m:sSub>
                    <m:r>
                      <a:rPr lang="en-US" altLang="zh-CN" i="1"/>
                      <m:t>=</m:t>
                    </m:r>
                    <m:f>
                      <m:fPr>
                        <m:ctrlPr>
                          <a:rPr lang="zh-CN" altLang="zh-CN" i="1"/>
                        </m:ctrlPr>
                      </m:fPr>
                      <m:num>
                        <m:r>
                          <a:rPr lang="en-US" altLang="zh-CN" i="1"/>
                          <m:t>𝜋</m:t>
                        </m:r>
                        <m:r>
                          <a:rPr lang="en-US" altLang="zh-CN" i="1"/>
                          <m:t>+</m:t>
                        </m:r>
                        <m:r>
                          <a:rPr lang="en-US" altLang="zh-CN" i="1"/>
                          <m:t>𝛼</m:t>
                        </m:r>
                      </m:num>
                      <m:den>
                        <m:r>
                          <m:rPr>
                            <m:nor/>
                          </m:rPr>
                          <a:rPr lang="en-US" altLang="zh-CN"/>
                          <m:t>2</m:t>
                        </m:r>
                        <m:r>
                          <m:rPr>
                            <m:nor/>
                          </m:rPr>
                          <a:rPr lang="en-US" altLang="zh-CN"/>
                          <m:t>π</m:t>
                        </m:r>
                      </m:den>
                    </m:f>
                    <m:sSub>
                      <m:sSubPr>
                        <m:ctrlPr>
                          <a:rPr lang="zh-CN" altLang="zh-CN" i="1"/>
                        </m:ctrlPr>
                      </m:sSubPr>
                      <m:e>
                        <m:r>
                          <a:rPr lang="en-US" altLang="zh-CN" i="1"/>
                          <m:t>𝐼</m:t>
                        </m:r>
                      </m:e>
                      <m:sub>
                        <m:r>
                          <a:rPr lang="en-US" altLang="zh-CN" i="1"/>
                          <m:t>𝑑</m:t>
                        </m:r>
                      </m:sub>
                    </m:sSub>
                  </m:oMath>
                </a14:m>
                <a:endParaRPr lang="zh-CN" altLang="zh-CN" kern="100" dirty="0">
                  <a:ea typeface="宋体" panose="02010600030101010101" pitchFamily="2" charset="-122"/>
                  <a:cs typeface="Times New Roman" panose="02020603050405020304" pitchFamily="18" charset="0"/>
                </a:endParaRPr>
              </a:p>
              <a:p>
                <a:pPr indent="266700" algn="ctr">
                  <a:lnSpc>
                    <a:spcPts val="2300"/>
                  </a:lnSpc>
                  <a:spcBef>
                    <a:spcPts val="600"/>
                  </a:spcBef>
                  <a:spcAft>
                    <a:spcPts val="600"/>
                  </a:spcAft>
                </a:pPr>
                <a:endParaRPr lang="en-US" altLang="zh-CN" i="1" kern="100" dirty="0" smtClean="0">
                  <a:latin typeface="Cambria Math" panose="02040503050406030204" pitchFamily="18" charset="0"/>
                  <a:ea typeface="Cambria Math" panose="02040503050406030204" pitchFamily="18" charset="0"/>
                  <a:cs typeface="Times New Roman" panose="02020603050405020304" pitchFamily="18" charset="0"/>
                </a:endParaRPr>
              </a:p>
              <a:p>
                <a:pPr indent="266700" algn="ctr">
                  <a:lnSpc>
                    <a:spcPts val="2300"/>
                  </a:lnSpc>
                  <a:spcBef>
                    <a:spcPts val="600"/>
                  </a:spcBef>
                  <a:spcAft>
                    <a:spcPts val="600"/>
                  </a:spcAft>
                </a:pPr>
                <a14:m>
                  <m:oMath xmlns:m="http://schemas.openxmlformats.org/officeDocument/2006/math">
                    <m:sSub>
                      <m:sSubPr>
                        <m:ctrlPr>
                          <a:rPr lang="zh-CN" altLang="zh-CN" i="1"/>
                        </m:ctrlPr>
                      </m:sSubPr>
                      <m:e>
                        <m:r>
                          <a:rPr lang="en-US" altLang="zh-CN" i="1"/>
                          <m:t>𝐼</m:t>
                        </m:r>
                      </m:e>
                      <m:sub>
                        <m:r>
                          <a:rPr lang="en-US" altLang="zh-CN" i="1"/>
                          <m:t>𝐷</m:t>
                        </m:r>
                      </m:sub>
                    </m:sSub>
                    <m:r>
                      <a:rPr lang="en-US" altLang="zh-CN" i="1"/>
                      <m:t>=</m:t>
                    </m:r>
                    <m:rad>
                      <m:radPr>
                        <m:degHide m:val="on"/>
                        <m:ctrlPr>
                          <a:rPr lang="zh-CN" altLang="zh-CN" i="1"/>
                        </m:ctrlPr>
                      </m:radPr>
                      <m:deg/>
                      <m:e>
                        <m:f>
                          <m:fPr>
                            <m:ctrlPr>
                              <a:rPr lang="zh-CN" altLang="zh-CN" i="1"/>
                            </m:ctrlPr>
                          </m:fPr>
                          <m:num>
                            <m:r>
                              <a:rPr lang="en-US" altLang="zh-CN" i="1"/>
                              <m:t>1</m:t>
                            </m:r>
                          </m:num>
                          <m:den>
                            <m:r>
                              <a:rPr lang="en-US" altLang="zh-CN" i="1"/>
                              <m:t>2</m:t>
                            </m:r>
                            <m:r>
                              <a:rPr lang="en-US" altLang="zh-CN" i="1"/>
                              <m:t>𝜋</m:t>
                            </m:r>
                          </m:den>
                        </m:f>
                        <m:nary>
                          <m:naryPr>
                            <m:ctrlPr>
                              <a:rPr lang="zh-CN" altLang="zh-CN" i="1"/>
                            </m:ctrlPr>
                          </m:naryPr>
                          <m:sub>
                            <m:r>
                              <a:rPr lang="en-US" altLang="zh-CN" i="1"/>
                              <m:t>0</m:t>
                            </m:r>
                          </m:sub>
                          <m:sup>
                            <m:r>
                              <a:rPr lang="en-US" altLang="zh-CN" i="1"/>
                              <m:t>𝜋</m:t>
                            </m:r>
                            <m:r>
                              <a:rPr lang="en-US" altLang="zh-CN" i="1"/>
                              <m:t>+</m:t>
                            </m:r>
                            <m:r>
                              <a:rPr lang="en-US" altLang="zh-CN" i="1"/>
                              <m:t>𝛼</m:t>
                            </m:r>
                          </m:sup>
                          <m:e>
                            <m:sSubSup>
                              <m:sSubSupPr>
                                <m:ctrlPr>
                                  <a:rPr lang="zh-CN" altLang="zh-CN" i="1"/>
                                </m:ctrlPr>
                              </m:sSubSupPr>
                              <m:e>
                                <m:r>
                                  <a:rPr lang="en-US" altLang="zh-CN" i="1"/>
                                  <m:t>𝐼</m:t>
                                </m:r>
                              </m:e>
                              <m:sub>
                                <m:r>
                                  <a:rPr lang="en-US" altLang="zh-CN" i="1"/>
                                  <m:t>𝑑</m:t>
                                </m:r>
                              </m:sub>
                              <m:sup>
                                <m:r>
                                  <a:rPr lang="en-US" altLang="zh-CN" i="1"/>
                                  <m:t>2</m:t>
                                </m:r>
                              </m:sup>
                            </m:sSubSup>
                          </m:e>
                        </m:nary>
                        <m:r>
                          <a:rPr lang="en-US" altLang="zh-CN" i="1"/>
                          <m:t>𝑑</m:t>
                        </m:r>
                        <m:r>
                          <a:rPr lang="en-US" altLang="zh-CN" i="1"/>
                          <m:t>(</m:t>
                        </m:r>
                        <m:r>
                          <a:rPr lang="en-US" altLang="zh-CN" i="1"/>
                          <m:t>𝜔</m:t>
                        </m:r>
                        <m:r>
                          <a:rPr lang="en-US" altLang="zh-CN" i="1"/>
                          <m:t>𝑡</m:t>
                        </m:r>
                        <m:r>
                          <a:rPr lang="en-US" altLang="zh-CN" i="1"/>
                          <m:t>)</m:t>
                        </m:r>
                      </m:e>
                    </m:rad>
                    <m:r>
                      <a:rPr lang="en-US" altLang="zh-CN" i="1"/>
                      <m:t>=</m:t>
                    </m:r>
                    <m:rad>
                      <m:radPr>
                        <m:degHide m:val="on"/>
                        <m:ctrlPr>
                          <a:rPr lang="zh-CN" altLang="zh-CN" i="1"/>
                        </m:ctrlPr>
                      </m:radPr>
                      <m:deg/>
                      <m:e>
                        <m:f>
                          <m:fPr>
                            <m:ctrlPr>
                              <a:rPr lang="zh-CN" altLang="zh-CN" i="1"/>
                            </m:ctrlPr>
                          </m:fPr>
                          <m:num>
                            <m:r>
                              <a:rPr lang="en-US" altLang="zh-CN" i="1"/>
                              <m:t>𝜋</m:t>
                            </m:r>
                            <m:r>
                              <a:rPr lang="en-US" altLang="zh-CN" i="1"/>
                              <m:t>+</m:t>
                            </m:r>
                            <m:r>
                              <a:rPr lang="en-US" altLang="zh-CN" i="1"/>
                              <m:t>𝛼</m:t>
                            </m:r>
                          </m:num>
                          <m:den>
                            <m:r>
                              <a:rPr lang="en-US" altLang="zh-CN" i="1"/>
                              <m:t>2</m:t>
                            </m:r>
                            <m:r>
                              <a:rPr lang="en-US" altLang="zh-CN" i="1"/>
                              <m:t>𝜋</m:t>
                            </m:r>
                          </m:den>
                        </m:f>
                      </m:e>
                    </m:rad>
                    <m:sSub>
                      <m:sSubPr>
                        <m:ctrlPr>
                          <a:rPr lang="zh-CN" altLang="zh-CN" i="1"/>
                        </m:ctrlPr>
                      </m:sSubPr>
                      <m:e>
                        <m:r>
                          <a:rPr lang="en-US" altLang="zh-CN" i="1"/>
                          <m:t>𝐼</m:t>
                        </m:r>
                      </m:e>
                      <m:sub>
                        <m:r>
                          <a:rPr lang="en-US" altLang="zh-CN" i="1"/>
                          <m:t>𝑑</m:t>
                        </m:r>
                      </m:sub>
                    </m:sSub>
                  </m:oMath>
                </a14:m>
                <a:r>
                  <a:rPr lang="en-US" altLang="zh-CN" kern="100" dirty="0">
                    <a:ea typeface="宋体" panose="02010600030101010101" pitchFamily="2" charset="-122"/>
                    <a:cs typeface="Times New Roman" panose="02020603050405020304" pitchFamily="18" charset="0"/>
                  </a:rPr>
                  <a:t>	</a:t>
                </a:r>
                <a:endParaRPr lang="zh-CN" altLang="zh-CN" kern="100" dirty="0">
                  <a:ea typeface="宋体" panose="02010600030101010101" pitchFamily="2" charset="-122"/>
                  <a:cs typeface="Times New Roman" panose="02020603050405020304" pitchFamily="18" charset="0"/>
                </a:endParaRPr>
              </a:p>
            </p:txBody>
          </p:sp>
        </mc:Choice>
        <mc:Fallback>
          <p:sp>
            <p:nvSpPr>
              <p:cNvPr id="10" name="矩形 9"/>
              <p:cNvSpPr>
                <a:spLocks noRot="1" noChangeAspect="1" noMove="1" noResize="1" noEditPoints="1" noAdjustHandles="1" noChangeArrowheads="1" noChangeShapeType="1" noTextEdit="1"/>
              </p:cNvSpPr>
              <p:nvPr/>
            </p:nvSpPr>
            <p:spPr>
              <a:xfrm>
                <a:off x="881455" y="1451015"/>
                <a:ext cx="10505289" cy="4875694"/>
              </a:xfrm>
              <a:prstGeom prst="rect">
                <a:avLst/>
              </a:prstGeom>
              <a:blipFill rotWithShape="0">
                <a:blip r:embed="rId3"/>
                <a:stretch>
                  <a:fillRect t="-15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0965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2" name="矩形 11"/>
          <p:cNvSpPr/>
          <p:nvPr/>
        </p:nvSpPr>
        <p:spPr>
          <a:xfrm>
            <a:off x="977265" y="873040"/>
            <a:ext cx="3783408"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1.2.3 </a:t>
            </a:r>
            <a:r>
              <a:rPr lang="zh-CN" altLang="zh-CN" sz="2000" b="1" dirty="0">
                <a:solidFill>
                  <a:schemeClr val="accent2">
                    <a:lumMod val="50000"/>
                  </a:schemeClr>
                </a:solidFill>
                <a:latin typeface="微软雅黑" pitchFamily="34" charset="-122"/>
                <a:ea typeface="微软雅黑" pitchFamily="34" charset="-122"/>
              </a:rPr>
              <a:t>半控桥式整流电路的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0" name="矩形 9"/>
          <p:cNvSpPr/>
          <p:nvPr/>
        </p:nvSpPr>
        <p:spPr>
          <a:xfrm>
            <a:off x="674836" y="1603035"/>
            <a:ext cx="5459264" cy="4234493"/>
          </a:xfrm>
          <a:prstGeom prst="rect">
            <a:avLst/>
          </a:prstGeom>
        </p:spPr>
        <p:txBody>
          <a:bodyPr wrap="square">
            <a:spAutoFit/>
          </a:bodyPr>
          <a:lstStyle/>
          <a:p>
            <a:pPr indent="266700" algn="just">
              <a:lnSpc>
                <a:spcPts val="2300"/>
              </a:lnSpc>
              <a:spcBef>
                <a:spcPts val="600"/>
              </a:spcBef>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4-3-9 </a:t>
            </a:r>
            <a:r>
              <a:rPr lang="zh-CN" altLang="zh-CN" kern="100" dirty="0">
                <a:latin typeface="+mn-ea"/>
                <a:cs typeface="Times New Roman" panose="02020603050405020304" pitchFamily="18" charset="0"/>
              </a:rPr>
              <a:t>为半控桥式整流电路带电感负载时的电路以及波形图。</a:t>
            </a:r>
          </a:p>
          <a:p>
            <a:pPr indent="266700" algn="just">
              <a:lnSpc>
                <a:spcPts val="2300"/>
              </a:lnSpc>
              <a:spcBef>
                <a:spcPts val="600"/>
              </a:spcBef>
              <a:spcAft>
                <a:spcPts val="600"/>
              </a:spcAft>
            </a:pPr>
            <a:r>
              <a:rPr lang="zh-CN" altLang="zh-CN" kern="100" dirty="0">
                <a:latin typeface="+mn-ea"/>
                <a:cs typeface="Times New Roman" panose="02020603050405020304" pitchFamily="18" charset="0"/>
              </a:rPr>
              <a:t>当</a:t>
            </a: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的正半周、控制角为</a:t>
            </a:r>
            <a:r>
              <a:rPr lang="en-US" altLang="zh-CN" i="1" kern="100" dirty="0">
                <a:latin typeface="+mn-ea"/>
                <a:cs typeface="Times New Roman" panose="02020603050405020304" pitchFamily="18" charset="0"/>
              </a:rPr>
              <a:t>α</a:t>
            </a:r>
            <a:r>
              <a:rPr lang="zh-CN" altLang="zh-CN" kern="100" dirty="0">
                <a:latin typeface="+mn-ea"/>
                <a:cs typeface="Times New Roman" panose="02020603050405020304" pitchFamily="18" charset="0"/>
              </a:rPr>
              <a:t>时，触发晶闸管</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1</a:t>
            </a:r>
            <a:r>
              <a:rPr lang="zh-CN" altLang="zh-CN" kern="100" dirty="0">
                <a:latin typeface="+mn-ea"/>
                <a:cs typeface="Times New Roman" panose="02020603050405020304" pitchFamily="18" charset="0"/>
              </a:rPr>
              <a:t>，则</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1</a:t>
            </a:r>
            <a:r>
              <a:rPr lang="zh-CN" altLang="zh-CN" kern="100" dirty="0">
                <a:latin typeface="+mn-ea"/>
                <a:cs typeface="Times New Roman" panose="02020603050405020304" pitchFamily="18" charset="0"/>
              </a:rPr>
              <a:t>和</a:t>
            </a:r>
            <a:r>
              <a:rPr lang="en-US" altLang="zh-CN" kern="100" dirty="0">
                <a:latin typeface="+mn-ea"/>
                <a:cs typeface="Times New Roman" panose="02020603050405020304" pitchFamily="18" charset="0"/>
              </a:rPr>
              <a:t>VD</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因承受正向电压而导通。当</a:t>
            </a: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下降到零并开始变负时， 由于电感的作用，它将产生一感应电势使</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1</a:t>
            </a:r>
            <a:r>
              <a:rPr lang="zh-CN" altLang="zh-CN" kern="100" dirty="0">
                <a:latin typeface="+mn-ea"/>
                <a:cs typeface="Times New Roman" panose="02020603050405020304" pitchFamily="18" charset="0"/>
              </a:rPr>
              <a:t>继续导通。但此时</a:t>
            </a:r>
            <a:r>
              <a:rPr lang="en-US" altLang="zh-CN" kern="100" dirty="0">
                <a:latin typeface="+mn-ea"/>
                <a:cs typeface="Times New Roman" panose="02020603050405020304" pitchFamily="18" charset="0"/>
              </a:rPr>
              <a:t>VD</a:t>
            </a:r>
            <a:r>
              <a:rPr lang="en-US" altLang="zh-CN" kern="100" baseline="-25000" dirty="0">
                <a:latin typeface="+mn-ea"/>
                <a:cs typeface="Times New Roman" panose="02020603050405020304" pitchFamily="18" charset="0"/>
              </a:rPr>
              <a:t>1</a:t>
            </a:r>
            <a:r>
              <a:rPr lang="zh-CN" altLang="zh-CN" kern="100" dirty="0">
                <a:latin typeface="+mn-ea"/>
                <a:cs typeface="Times New Roman" panose="02020603050405020304" pitchFamily="18" charset="0"/>
              </a:rPr>
              <a:t>已承受正向电压正偏导通，而</a:t>
            </a:r>
            <a:r>
              <a:rPr lang="en-US" altLang="zh-CN" kern="100" dirty="0">
                <a:latin typeface="+mn-ea"/>
                <a:cs typeface="Times New Roman" panose="02020603050405020304" pitchFamily="18" charset="0"/>
              </a:rPr>
              <a:t>VD</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反偏截止，负载电流</a:t>
            </a:r>
            <a:r>
              <a:rPr lang="en-US" altLang="zh-CN" i="1" kern="100" dirty="0">
                <a:latin typeface="+mn-ea"/>
                <a:cs typeface="Times New Roman" panose="02020603050405020304" pitchFamily="18" charset="0"/>
              </a:rPr>
              <a:t>i</a:t>
            </a:r>
            <a:r>
              <a:rPr lang="en-US" altLang="zh-CN" kern="100" baseline="-25000" dirty="0">
                <a:latin typeface="+mn-ea"/>
                <a:cs typeface="Times New Roman" panose="02020603050405020304" pitchFamily="18" charset="0"/>
              </a:rPr>
              <a:t>d</a:t>
            </a:r>
            <a:r>
              <a:rPr lang="zh-CN" altLang="zh-CN" kern="100" dirty="0">
                <a:latin typeface="+mn-ea"/>
                <a:cs typeface="Times New Roman" panose="02020603050405020304" pitchFamily="18" charset="0"/>
              </a:rPr>
              <a:t>经</a:t>
            </a:r>
            <a:r>
              <a:rPr lang="en-US" altLang="zh-CN" kern="100" dirty="0">
                <a:latin typeface="+mn-ea"/>
                <a:cs typeface="Times New Roman" panose="02020603050405020304" pitchFamily="18" charset="0"/>
              </a:rPr>
              <a:t>VD</a:t>
            </a:r>
            <a:r>
              <a:rPr lang="en-US" altLang="zh-CN" kern="100" baseline="-25000" dirty="0">
                <a:latin typeface="+mn-ea"/>
                <a:cs typeface="Times New Roman" panose="02020603050405020304" pitchFamily="18" charset="0"/>
              </a:rPr>
              <a:t>1</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 </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1</a:t>
            </a:r>
            <a:r>
              <a:rPr lang="zh-CN" altLang="zh-CN" kern="100" dirty="0">
                <a:latin typeface="+mn-ea"/>
                <a:cs typeface="Times New Roman" panose="02020603050405020304" pitchFamily="18" charset="0"/>
              </a:rPr>
              <a:t>流通。此时整流桥输出电压为</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1</a:t>
            </a:r>
            <a:r>
              <a:rPr lang="zh-CN" altLang="zh-CN" kern="100" dirty="0">
                <a:latin typeface="+mn-ea"/>
                <a:cs typeface="Times New Roman" panose="02020603050405020304" pitchFamily="18" charset="0"/>
              </a:rPr>
              <a:t>和</a:t>
            </a:r>
            <a:r>
              <a:rPr lang="en-US" altLang="zh-CN" kern="100" dirty="0">
                <a:latin typeface="+mn-ea"/>
                <a:cs typeface="Times New Roman" panose="02020603050405020304" pitchFamily="18" charset="0"/>
              </a:rPr>
              <a:t>VD</a:t>
            </a:r>
            <a:r>
              <a:rPr lang="en-US" altLang="zh-CN" kern="100" baseline="-25000" dirty="0">
                <a:latin typeface="+mn-ea"/>
                <a:cs typeface="Times New Roman" panose="02020603050405020304" pitchFamily="18" charset="0"/>
              </a:rPr>
              <a:t>1</a:t>
            </a:r>
            <a:r>
              <a:rPr lang="zh-CN" altLang="zh-CN" kern="100" dirty="0">
                <a:latin typeface="+mn-ea"/>
                <a:cs typeface="Times New Roman" panose="02020603050405020304" pitchFamily="18" charset="0"/>
              </a:rPr>
              <a:t>的正向压降，接近于零，所以整流输出电压</a:t>
            </a:r>
            <a:r>
              <a:rPr lang="en-US" altLang="zh-CN" i="1" kern="100" dirty="0" err="1">
                <a:latin typeface="+mn-ea"/>
                <a:cs typeface="Times New Roman" panose="02020603050405020304" pitchFamily="18" charset="0"/>
              </a:rPr>
              <a:t>u</a:t>
            </a:r>
            <a:r>
              <a:rPr lang="en-US" altLang="zh-CN" kern="100" baseline="-25000" dirty="0" err="1">
                <a:latin typeface="+mn-ea"/>
                <a:cs typeface="Times New Roman" panose="02020603050405020304" pitchFamily="18" charset="0"/>
              </a:rPr>
              <a:t>d</a:t>
            </a:r>
            <a:r>
              <a:rPr lang="zh-CN" altLang="zh-CN" kern="100" dirty="0">
                <a:latin typeface="+mn-ea"/>
                <a:cs typeface="Times New Roman" panose="02020603050405020304" pitchFamily="18" charset="0"/>
              </a:rPr>
              <a:t>没有负半周，这种现象叫做自然续流。在这一点上，半控桥和全控桥是不同的。</a:t>
            </a:r>
          </a:p>
          <a:p>
            <a:pPr indent="266700" algn="just">
              <a:lnSpc>
                <a:spcPts val="2300"/>
              </a:lnSpc>
              <a:spcBef>
                <a:spcPts val="600"/>
              </a:spcBef>
              <a:spcAft>
                <a:spcPts val="600"/>
              </a:spcAft>
            </a:pP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的负半周具有与正半周相似的情况， 控制角为</a:t>
            </a:r>
            <a:r>
              <a:rPr lang="en-US" altLang="zh-CN" i="1" kern="100" dirty="0">
                <a:latin typeface="+mn-ea"/>
                <a:cs typeface="Times New Roman" panose="02020603050405020304" pitchFamily="18" charset="0"/>
              </a:rPr>
              <a:t>α</a:t>
            </a:r>
            <a:r>
              <a:rPr lang="zh-CN" altLang="zh-CN" kern="100" dirty="0">
                <a:latin typeface="+mn-ea"/>
                <a:cs typeface="Times New Roman" panose="02020603050405020304" pitchFamily="18" charset="0"/>
              </a:rPr>
              <a:t>时触发</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 </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2</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VD</a:t>
            </a:r>
            <a:r>
              <a:rPr lang="en-US" altLang="zh-CN" kern="100" baseline="-25000" dirty="0">
                <a:latin typeface="+mn-ea"/>
                <a:cs typeface="Times New Roman" panose="02020603050405020304" pitchFamily="18" charset="0"/>
              </a:rPr>
              <a:t>1</a:t>
            </a:r>
            <a:r>
              <a:rPr lang="zh-CN" altLang="zh-CN" kern="100" dirty="0">
                <a:latin typeface="+mn-ea"/>
                <a:cs typeface="Times New Roman" panose="02020603050405020304" pitchFamily="18" charset="0"/>
              </a:rPr>
              <a:t>导通， </a:t>
            </a: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过零变正时经</a:t>
            </a:r>
            <a:r>
              <a:rPr lang="en-US" altLang="zh-CN" kern="100" dirty="0">
                <a:latin typeface="+mn-ea"/>
                <a:cs typeface="Times New Roman" panose="02020603050405020304" pitchFamily="18" charset="0"/>
              </a:rPr>
              <a:t>VD</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 </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自然续流。</a:t>
            </a:r>
          </a:p>
        </p:txBody>
      </p:sp>
      <p:pic>
        <p:nvPicPr>
          <p:cNvPr id="14" name="图片 1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9716" y="873040"/>
            <a:ext cx="5186129" cy="5229817"/>
          </a:xfrm>
          <a:prstGeom prst="rect">
            <a:avLst/>
          </a:prstGeom>
          <a:noFill/>
          <a:ln>
            <a:noFill/>
          </a:ln>
        </p:spPr>
      </p:pic>
      <p:sp>
        <p:nvSpPr>
          <p:cNvPr id="13" name="矩形 12"/>
          <p:cNvSpPr/>
          <p:nvPr/>
        </p:nvSpPr>
        <p:spPr>
          <a:xfrm>
            <a:off x="6469717" y="6179057"/>
            <a:ext cx="5582736" cy="348813"/>
          </a:xfrm>
          <a:prstGeom prst="rect">
            <a:avLst/>
          </a:prstGeom>
        </p:spPr>
        <p:txBody>
          <a:bodyPr wrap="square">
            <a:spAutoFit/>
          </a:bodyPr>
          <a:lstStyle/>
          <a:p>
            <a:pPr indent="228600" algn="ctr">
              <a:lnSpc>
                <a:spcPts val="2000"/>
              </a:lnSpc>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4-3-9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半控桥式整流电路带电感负载时的电路以及</a:t>
            </a:r>
            <a:r>
              <a:rPr lang="zh-CN" altLang="zh-CN" sz="1600" kern="100" dirty="0" smtClean="0">
                <a:latin typeface="Times New Roman" panose="02020603050405020304" pitchFamily="18" charset="0"/>
                <a:ea typeface="宋体" panose="02010600030101010101" pitchFamily="2" charset="-122"/>
                <a:cs typeface="Times New Roman" panose="02020603050405020304" pitchFamily="18" charset="0"/>
              </a:rPr>
              <a:t>波</a:t>
            </a:r>
            <a:r>
              <a:rPr lang="zh-CN" altLang="en-US" sz="1600" kern="100" dirty="0" smtClean="0">
                <a:latin typeface="Times New Roman" panose="02020603050405020304" pitchFamily="18" charset="0"/>
                <a:ea typeface="宋体" panose="02010600030101010101" pitchFamily="2" charset="-122"/>
                <a:cs typeface="Times New Roman" panose="02020603050405020304" pitchFamily="18" charset="0"/>
              </a:rPr>
              <a:t>形</a:t>
            </a:r>
            <a:r>
              <a:rPr lang="zh-CN" altLang="zh-CN" sz="1600" kern="10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60295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3"/>
          <a:stretch>
            <a:fillRect/>
          </a:stretch>
        </p:blipFill>
        <p:spPr>
          <a:xfrm>
            <a:off x="5138862" y="788697"/>
            <a:ext cx="5376738" cy="4913438"/>
          </a:xfrm>
          <a:prstGeom prst="rect">
            <a:avLst/>
          </a:prstGeom>
        </p:spPr>
      </p:pic>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0" name="矩形 9"/>
          <p:cNvSpPr/>
          <p:nvPr/>
        </p:nvSpPr>
        <p:spPr>
          <a:xfrm>
            <a:off x="702627" y="1525601"/>
            <a:ext cx="3452514" cy="4580741"/>
          </a:xfrm>
          <a:prstGeom prst="rect">
            <a:avLst/>
          </a:prstGeom>
        </p:spPr>
        <p:txBody>
          <a:bodyPr wrap="square">
            <a:spAutoFit/>
          </a:bodyPr>
          <a:lstStyle/>
          <a:p>
            <a:pPr indent="266700" algn="just">
              <a:lnSpc>
                <a:spcPts val="2500"/>
              </a:lnSpc>
              <a:spcBef>
                <a:spcPts val="1200"/>
              </a:spcBef>
              <a:spcAft>
                <a:spcPts val="1200"/>
              </a:spcAft>
            </a:pPr>
            <a:r>
              <a:rPr lang="zh-CN" altLang="zh-CN" kern="100" dirty="0">
                <a:latin typeface="+mn-ea"/>
                <a:cs typeface="Times New Roman" panose="02020603050405020304" pitchFamily="18" charset="0"/>
              </a:rPr>
              <a:t> 综上所述， 单相半控桥式整流电路带大电感负载时的工作特点是：晶闸管在触发时刻换流，二极管则在电源电压过零时换流；由于自然续流的作用，整流输出电压</a:t>
            </a:r>
            <a:r>
              <a:rPr lang="en-US" altLang="zh-CN" i="1" kern="100" dirty="0" err="1">
                <a:latin typeface="+mn-ea"/>
                <a:cs typeface="Times New Roman" panose="02020603050405020304" pitchFamily="18" charset="0"/>
              </a:rPr>
              <a:t>u</a:t>
            </a:r>
            <a:r>
              <a:rPr lang="en-US" altLang="zh-CN" kern="100" baseline="-25000" dirty="0" err="1">
                <a:latin typeface="+mn-ea"/>
                <a:cs typeface="Times New Roman" panose="02020603050405020304" pitchFamily="18" charset="0"/>
              </a:rPr>
              <a:t>d</a:t>
            </a:r>
            <a:r>
              <a:rPr lang="zh-CN" altLang="zh-CN" kern="100" dirty="0">
                <a:latin typeface="+mn-ea"/>
                <a:cs typeface="Times New Roman" panose="02020603050405020304" pitchFamily="18" charset="0"/>
              </a:rPr>
              <a:t>的波形与全控桥式整流电路带电阻性负载时相同，</a:t>
            </a:r>
            <a:r>
              <a:rPr lang="en-US" altLang="zh-CN" i="1" kern="100" dirty="0">
                <a:latin typeface="+mn-ea"/>
                <a:cs typeface="Times New Roman" panose="02020603050405020304" pitchFamily="18" charset="0"/>
              </a:rPr>
              <a:t>α</a:t>
            </a:r>
            <a:r>
              <a:rPr lang="zh-CN" altLang="zh-CN" kern="100" dirty="0">
                <a:latin typeface="+mn-ea"/>
                <a:cs typeface="Times New Roman" panose="02020603050405020304" pitchFamily="18" charset="0"/>
              </a:rPr>
              <a:t>的移相范围为</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180°</a:t>
            </a:r>
            <a:r>
              <a:rPr lang="zh-CN" altLang="zh-CN" kern="100" dirty="0">
                <a:latin typeface="+mn-ea"/>
                <a:cs typeface="Times New Roman" panose="02020603050405020304" pitchFamily="18" charset="0"/>
              </a:rPr>
              <a:t>，</a:t>
            </a:r>
            <a:r>
              <a:rPr lang="en-US" altLang="zh-CN" i="1" kern="100" dirty="0" err="1">
                <a:latin typeface="+mn-ea"/>
                <a:cs typeface="Times New Roman" panose="02020603050405020304" pitchFamily="18" charset="0"/>
              </a:rPr>
              <a:t>u</a:t>
            </a:r>
            <a:r>
              <a:rPr lang="en-US" altLang="zh-CN" kern="100" baseline="-25000" dirty="0" err="1">
                <a:latin typeface="+mn-ea"/>
                <a:cs typeface="Times New Roman" panose="02020603050405020304" pitchFamily="18" charset="0"/>
              </a:rPr>
              <a:t>d</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a:t>
            </a:r>
            <a:r>
              <a:rPr lang="en-US" altLang="zh-CN" i="1" kern="100" dirty="0">
                <a:latin typeface="+mn-ea"/>
                <a:cs typeface="Times New Roman" panose="02020603050405020304" pitchFamily="18" charset="0"/>
              </a:rPr>
              <a:t>I</a:t>
            </a:r>
            <a:r>
              <a:rPr lang="en-US" altLang="zh-CN" kern="100" baseline="-25000" dirty="0">
                <a:latin typeface="+mn-ea"/>
                <a:cs typeface="Times New Roman" panose="02020603050405020304" pitchFamily="18" charset="0"/>
              </a:rPr>
              <a:t>d</a:t>
            </a:r>
            <a:r>
              <a:rPr lang="zh-CN" altLang="zh-CN" kern="100" dirty="0">
                <a:latin typeface="+mn-ea"/>
                <a:cs typeface="Times New Roman" panose="02020603050405020304" pitchFamily="18" charset="0"/>
              </a:rPr>
              <a:t>的计算公式和全控桥带电阻性负载时相同； 流过晶闸管和二极管的电流都是宽度为</a:t>
            </a:r>
            <a:r>
              <a:rPr lang="en-US" altLang="zh-CN" kern="100" dirty="0">
                <a:latin typeface="+mn-ea"/>
                <a:cs typeface="Times New Roman" panose="02020603050405020304" pitchFamily="18" charset="0"/>
              </a:rPr>
              <a:t>180°</a:t>
            </a:r>
            <a:r>
              <a:rPr lang="zh-CN" altLang="zh-CN" kern="100" dirty="0">
                <a:latin typeface="+mn-ea"/>
                <a:cs typeface="Times New Roman" panose="02020603050405020304" pitchFamily="18" charset="0"/>
              </a:rPr>
              <a:t>的方波且与</a:t>
            </a:r>
            <a:r>
              <a:rPr lang="en-US" altLang="zh-CN" i="1" kern="100" dirty="0">
                <a:latin typeface="+mn-ea"/>
                <a:cs typeface="Times New Roman" panose="02020603050405020304" pitchFamily="18" charset="0"/>
              </a:rPr>
              <a:t>α</a:t>
            </a:r>
            <a:r>
              <a:rPr lang="zh-CN" altLang="zh-CN" kern="100" dirty="0">
                <a:latin typeface="+mn-ea"/>
                <a:cs typeface="Times New Roman" panose="02020603050405020304" pitchFamily="18" charset="0"/>
              </a:rPr>
              <a:t>无关，交流侧电流为正、 负对称的交变方波。 上述各波形如图</a:t>
            </a:r>
            <a:r>
              <a:rPr lang="en-US" altLang="zh-CN" kern="100" dirty="0">
                <a:effectLst/>
                <a:latin typeface="+mn-ea"/>
                <a:cs typeface="Times New Roman" panose="02020603050405020304" pitchFamily="18" charset="0"/>
              </a:rPr>
              <a:t>4-3-9</a:t>
            </a:r>
            <a:r>
              <a:rPr lang="en-US" altLang="zh-CN" kern="100" dirty="0">
                <a:latin typeface="+mn-ea"/>
                <a:cs typeface="Times New Roman" panose="02020603050405020304" pitchFamily="18" charset="0"/>
              </a:rPr>
              <a:t> (b)</a:t>
            </a:r>
            <a:r>
              <a:rPr lang="zh-CN" altLang="zh-CN" kern="100" dirty="0">
                <a:latin typeface="+mn-ea"/>
                <a:cs typeface="Times New Roman" panose="02020603050405020304" pitchFamily="18" charset="0"/>
              </a:rPr>
              <a:t>所示</a:t>
            </a:r>
            <a:r>
              <a:rPr lang="zh-CN" altLang="zh-CN" kern="100" dirty="0" smtClean="0">
                <a:latin typeface="+mn-ea"/>
                <a:cs typeface="Times New Roman" panose="02020603050405020304" pitchFamily="18" charset="0"/>
              </a:rPr>
              <a:t>。</a:t>
            </a:r>
            <a:endParaRPr lang="zh-CN" altLang="zh-CN" kern="100" dirty="0">
              <a:latin typeface="+mn-ea"/>
              <a:cs typeface="Times New Roman" panose="02020603050405020304" pitchFamily="18" charset="0"/>
            </a:endParaRPr>
          </a:p>
        </p:txBody>
      </p:sp>
      <p:sp>
        <p:nvSpPr>
          <p:cNvPr id="13" name="矩形 12"/>
          <p:cNvSpPr/>
          <p:nvPr/>
        </p:nvSpPr>
        <p:spPr>
          <a:xfrm>
            <a:off x="4312079" y="5825588"/>
            <a:ext cx="6604411" cy="348813"/>
          </a:xfrm>
          <a:prstGeom prst="rect">
            <a:avLst/>
          </a:prstGeom>
        </p:spPr>
        <p:txBody>
          <a:bodyPr wrap="square">
            <a:spAutoFit/>
          </a:bodyPr>
          <a:lstStyle/>
          <a:p>
            <a:pPr indent="266700" algn="ctr">
              <a:lnSpc>
                <a:spcPts val="2000"/>
              </a:lnSpc>
              <a:spcBef>
                <a:spcPts val="240"/>
              </a:spcBef>
              <a:spcAft>
                <a:spcPts val="240"/>
              </a:spcAft>
            </a:pPr>
            <a:r>
              <a:rPr lang="zh-CN" altLang="zh-CN" sz="1600" dirty="0">
                <a:latin typeface="等线" panose="02010600030101010101" pitchFamily="2" charset="-122"/>
                <a:ea typeface="等线" panose="02010600030101010101" pitchFamily="2" charset="-122"/>
                <a:cs typeface="Times New Roman" panose="02020603050405020304" pitchFamily="18" charset="0"/>
              </a:rPr>
              <a:t>图</a:t>
            </a:r>
            <a:r>
              <a:rPr lang="en-US" altLang="zh-CN" sz="1600" dirty="0">
                <a:latin typeface="等线" panose="02010600030101010101" pitchFamily="2" charset="-122"/>
                <a:ea typeface="等线" panose="02010600030101010101" pitchFamily="2" charset="-122"/>
                <a:cs typeface="Times New Roman" panose="02020603050405020304" pitchFamily="18" charset="0"/>
              </a:rPr>
              <a:t>4-3-10 </a:t>
            </a:r>
            <a:r>
              <a:rPr lang="zh-CN" altLang="zh-CN" sz="1600" dirty="0">
                <a:latin typeface="等线" panose="02010600030101010101" pitchFamily="2" charset="-122"/>
                <a:ea typeface="等线" panose="02010600030101010101" pitchFamily="2" charset="-122"/>
                <a:cs typeface="Times New Roman" panose="02020603050405020304" pitchFamily="18" charset="0"/>
              </a:rPr>
              <a:t>单相半控桥式整流电路带大电感负载接续流二极管时的波形</a:t>
            </a:r>
          </a:p>
        </p:txBody>
      </p:sp>
      <p:sp>
        <p:nvSpPr>
          <p:cNvPr id="17" name="矩形 16"/>
          <p:cNvSpPr/>
          <p:nvPr/>
        </p:nvSpPr>
        <p:spPr>
          <a:xfrm>
            <a:off x="977265" y="930493"/>
            <a:ext cx="3783408"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1.2.3 </a:t>
            </a:r>
            <a:r>
              <a:rPr lang="zh-CN" altLang="zh-CN" sz="2000" b="1" dirty="0">
                <a:solidFill>
                  <a:schemeClr val="accent2">
                    <a:lumMod val="50000"/>
                  </a:schemeClr>
                </a:solidFill>
                <a:latin typeface="微软雅黑" pitchFamily="34" charset="-122"/>
                <a:ea typeface="微软雅黑" pitchFamily="34" charset="-122"/>
              </a:rPr>
              <a:t>半控桥式整流电路的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45376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mc:AlternateContent xmlns:mc="http://schemas.openxmlformats.org/markup-compatibility/2006">
        <mc:Choice xmlns:a14="http://schemas.microsoft.com/office/drawing/2010/main" Requires="a14">
          <p:sp>
            <p:nvSpPr>
              <p:cNvPr id="10" name="矩形 9"/>
              <p:cNvSpPr/>
              <p:nvPr/>
            </p:nvSpPr>
            <p:spPr>
              <a:xfrm>
                <a:off x="702626" y="1525601"/>
                <a:ext cx="10754267" cy="2104872"/>
              </a:xfrm>
              <a:prstGeom prst="rect">
                <a:avLst/>
              </a:prstGeom>
            </p:spPr>
            <p:txBody>
              <a:bodyPr wrap="square">
                <a:spAutoFit/>
              </a:bodyPr>
              <a:lstStyle/>
              <a:p>
                <a:pPr indent="457200" algn="just">
                  <a:lnSpc>
                    <a:spcPct val="150000"/>
                  </a:lnSpc>
                  <a:spcBef>
                    <a:spcPts val="1200"/>
                  </a:spcBef>
                  <a:spcAft>
                    <a:spcPts val="1200"/>
                  </a:spcAft>
                </a:pPr>
                <a:r>
                  <a:rPr lang="zh-CN" altLang="zh-CN" kern="100" dirty="0" smtClean="0">
                    <a:latin typeface="+mn-ea"/>
                    <a:cs typeface="Times New Roman" panose="02020603050405020304" pitchFamily="18" charset="0"/>
                  </a:rPr>
                  <a:t>单相</a:t>
                </a:r>
                <a:r>
                  <a:rPr lang="zh-CN" altLang="zh-CN" kern="100" dirty="0">
                    <a:latin typeface="+mn-ea"/>
                    <a:cs typeface="Times New Roman" panose="02020603050405020304" pitchFamily="18" charset="0"/>
                  </a:rPr>
                  <a:t>半控桥式整流电路带大电感性负载时，虽本身有自然续流的能力，似乎不需要另接续流二极管。但在实际运行中， 当突然把控制角</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𝛼</m:t>
                    </m:r>
                  </m:oMath>
                </a14:m>
                <a:r>
                  <a:rPr lang="zh-CN" altLang="zh-CN" kern="100" dirty="0">
                    <a:latin typeface="+mn-ea"/>
                    <a:cs typeface="Times New Roman" panose="02020603050405020304" pitchFamily="18" charset="0"/>
                  </a:rPr>
                  <a:t>增大到</a:t>
                </a:r>
                <a:r>
                  <a:rPr lang="en-US" altLang="zh-CN" kern="100" dirty="0">
                    <a:latin typeface="+mn-ea"/>
                    <a:cs typeface="Times New Roman" panose="02020603050405020304" pitchFamily="18" charset="0"/>
                  </a:rPr>
                  <a:t>180</a:t>
                </a:r>
                <a:r>
                  <a:rPr lang="zh-CN" altLang="zh-CN" kern="100" dirty="0">
                    <a:latin typeface="+mn-ea"/>
                    <a:cs typeface="Times New Roman" panose="02020603050405020304" pitchFamily="18" charset="0"/>
                  </a:rPr>
                  <a:t>°以上或突然切断触发电路时， 会发生正在导通的晶闸管一直导通，两个二极管轮流导通的现象。此时触发信号对输出电压失去了控制作用，我们把这种现象称为失控。 失控现象在使用中是不允许的，为消除失控，带电感性负载的半控桥式整流电路还需另接续流二极管</a:t>
                </a:r>
                <a:r>
                  <a:rPr lang="en-US" altLang="zh-CN" kern="100" dirty="0">
                    <a:latin typeface="+mn-ea"/>
                    <a:cs typeface="Times New Roman" panose="02020603050405020304" pitchFamily="18" charset="0"/>
                  </a:rPr>
                  <a:t>VD</a:t>
                </a:r>
                <a:r>
                  <a:rPr lang="zh-CN" altLang="zh-CN" kern="100" dirty="0">
                    <a:latin typeface="+mn-ea"/>
                    <a:cs typeface="Times New Roman" panose="02020603050405020304" pitchFamily="18" charset="0"/>
                  </a:rPr>
                  <a:t>，如图</a:t>
                </a:r>
                <a:r>
                  <a:rPr lang="en-US" altLang="zh-CN" kern="100" dirty="0">
                    <a:latin typeface="+mn-ea"/>
                    <a:cs typeface="Times New Roman" panose="02020603050405020304" pitchFamily="18" charset="0"/>
                  </a:rPr>
                  <a:t>4-3-10</a:t>
                </a:r>
                <a:r>
                  <a:rPr lang="zh-CN" altLang="zh-CN" kern="100" dirty="0">
                    <a:latin typeface="+mn-ea"/>
                    <a:cs typeface="Times New Roman" panose="02020603050405020304" pitchFamily="18" charset="0"/>
                  </a:rPr>
                  <a:t>所示。</a:t>
                </a:r>
              </a:p>
            </p:txBody>
          </p:sp>
        </mc:Choice>
        <mc:Fallback>
          <p:sp>
            <p:nvSpPr>
              <p:cNvPr id="10" name="矩形 9"/>
              <p:cNvSpPr>
                <a:spLocks noRot="1" noChangeAspect="1" noMove="1" noResize="1" noEditPoints="1" noAdjustHandles="1" noChangeArrowheads="1" noChangeShapeType="1" noTextEdit="1"/>
              </p:cNvSpPr>
              <p:nvPr/>
            </p:nvSpPr>
            <p:spPr>
              <a:xfrm>
                <a:off x="702626" y="1525601"/>
                <a:ext cx="10754267" cy="2104872"/>
              </a:xfrm>
              <a:prstGeom prst="rect">
                <a:avLst/>
              </a:prstGeom>
              <a:blipFill rotWithShape="0">
                <a:blip r:embed="rId3"/>
                <a:stretch>
                  <a:fillRect l="-454" r="-510" b="-4335"/>
                </a:stretch>
              </a:blipFill>
            </p:spPr>
            <p:txBody>
              <a:bodyPr/>
              <a:lstStyle/>
              <a:p>
                <a:r>
                  <a:rPr lang="zh-CN" altLang="en-US">
                    <a:noFill/>
                  </a:rPr>
                  <a:t> </a:t>
                </a:r>
              </a:p>
            </p:txBody>
          </p:sp>
        </mc:Fallback>
      </mc:AlternateContent>
      <p:sp>
        <p:nvSpPr>
          <p:cNvPr id="17" name="矩形 16"/>
          <p:cNvSpPr/>
          <p:nvPr/>
        </p:nvSpPr>
        <p:spPr>
          <a:xfrm>
            <a:off x="977265" y="912526"/>
            <a:ext cx="3783408"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1.2.3 </a:t>
            </a:r>
            <a:r>
              <a:rPr lang="zh-CN" altLang="zh-CN" sz="2000" b="1" dirty="0">
                <a:solidFill>
                  <a:schemeClr val="accent2">
                    <a:lumMod val="50000"/>
                  </a:schemeClr>
                </a:solidFill>
                <a:latin typeface="微软雅黑" pitchFamily="34" charset="-122"/>
                <a:ea typeface="微软雅黑" pitchFamily="34" charset="-122"/>
              </a:rPr>
              <a:t>半控桥式整流电路的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5265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15035" y="891829"/>
            <a:ext cx="3783408"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1.2.3 </a:t>
            </a:r>
            <a:r>
              <a:rPr lang="zh-CN" altLang="zh-CN" sz="2000" b="1" dirty="0">
                <a:solidFill>
                  <a:schemeClr val="accent2">
                    <a:lumMod val="50000"/>
                  </a:schemeClr>
                </a:solidFill>
                <a:latin typeface="微软雅黑" pitchFamily="34" charset="-122"/>
                <a:ea typeface="微软雅黑" pitchFamily="34" charset="-122"/>
              </a:rPr>
              <a:t>半控桥式整流电路的</a:t>
            </a:r>
            <a:r>
              <a:rPr lang="zh-CN" altLang="zh-CN" sz="2000" b="1" dirty="0" smtClean="0">
                <a:solidFill>
                  <a:schemeClr val="accent2">
                    <a:lumMod val="50000"/>
                  </a:schemeClr>
                </a:solidFill>
                <a:latin typeface="微软雅黑" pitchFamily="34" charset="-122"/>
                <a:ea typeface="微软雅黑" pitchFamily="34" charset="-122"/>
              </a:rPr>
              <a:t>原理</a:t>
            </a:r>
            <a:endParaRPr lang="zh-CN" altLang="zh-CN" sz="2000" b="1" dirty="0">
              <a:solidFill>
                <a:schemeClr val="accent2">
                  <a:lumMod val="50000"/>
                </a:schemeClr>
              </a:solidFill>
              <a:latin typeface="微软雅黑" pitchFamily="34" charset="-122"/>
              <a:ea typeface="微软雅黑" pitchFamily="34" charset="-122"/>
            </a:endParaRPr>
          </a:p>
        </p:txBody>
      </p:sp>
      <mc:AlternateContent xmlns:mc="http://schemas.openxmlformats.org/markup-compatibility/2006" xmlns:a14="http://schemas.microsoft.com/office/drawing/2010/main">
        <mc:Choice Requires="a14">
          <p:sp>
            <p:nvSpPr>
              <p:cNvPr id="10" name="矩形 9"/>
              <p:cNvSpPr/>
              <p:nvPr/>
            </p:nvSpPr>
            <p:spPr>
              <a:xfrm>
                <a:off x="394749" y="1431706"/>
                <a:ext cx="11174399" cy="4734886"/>
              </a:xfrm>
              <a:prstGeom prst="rect">
                <a:avLst/>
              </a:prstGeom>
            </p:spPr>
            <p:txBody>
              <a:bodyPr wrap="square">
                <a:spAutoFit/>
              </a:bodyPr>
              <a:lstStyle/>
              <a:p>
                <a:pPr indent="266700" algn="just">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根据以上分析，可求出输出电压平均值为：</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Bef>
                    <a:spcPts val="600"/>
                  </a:spcBef>
                  <a:spcAft>
                    <a:spcPts val="600"/>
                  </a:spcAft>
                </a:pP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sub>
                    </m:sSub>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nary>
                      <m:nary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sub>
                      <m:sup>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sup>
                      <m:e>
                        <m:rad>
                          <m:radPr>
                            <m:degHide m:val="on"/>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e>
                        </m:rad>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sub>
                        </m:sSub>
                        <m:func>
                          <m:func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ea typeface="宋体" panose="02010600030101010101" pitchFamily="2" charset="-122"/>
                                <a:cs typeface="Times New Roman" panose="02020603050405020304" pitchFamily="18" charset="0"/>
                              </a:rPr>
                              <m:t>𝑠𝑖𝑛</m:t>
                            </m:r>
                          </m:fName>
                          <m:e>
                            <m:r>
                              <a:rPr lang="en-US" altLang="zh-CN" i="1" kern="100">
                                <a:latin typeface="Cambria Math" panose="02040503050406030204" pitchFamily="18" charset="0"/>
                                <a:ea typeface="宋体" panose="02010600030101010101" pitchFamily="2" charset="-122"/>
                                <a:cs typeface="Times New Roman" panose="02020603050405020304" pitchFamily="18" charset="0"/>
                              </a:rPr>
                              <m:t>𝜔</m:t>
                            </m:r>
                          </m:e>
                        </m:func>
                        <m:r>
                          <a:rPr lang="en-US" altLang="zh-CN" i="1" kern="100">
                            <a:latin typeface="Cambria Math" panose="02040503050406030204" pitchFamily="18" charset="0"/>
                            <a:ea typeface="宋体" panose="02010600030101010101" pitchFamily="2" charset="-122"/>
                            <a:cs typeface="Times New Roman" panose="02020603050405020304" pitchFamily="18" charset="0"/>
                          </a:rPr>
                          <m:t>𝑡</m:t>
                        </m:r>
                      </m:e>
                    </m:nary>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d>
                      <m:d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𝜔</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𝑡</m:t>
                        </m:r>
                      </m:e>
                    </m:d>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ad>
                          <m:radPr>
                            <m:degHide m:val="on"/>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e>
                        </m:rad>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sub>
                    </m:sSub>
                    <m:d>
                      <m:d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func>
                          <m:func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ea typeface="宋体" panose="02010600030101010101" pitchFamily="2" charset="-122"/>
                                <a:cs typeface="Times New Roman" panose="02020603050405020304" pitchFamily="18" charset="0"/>
                              </a:rPr>
                              <m:t>𝑐𝑜𝑠</m:t>
                            </m:r>
                          </m:fName>
                          <m:e>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e>
                        </m:func>
                      </m:e>
                    </m:d>
                    <m:r>
                      <a:rPr lang="en-US" altLang="zh-CN" i="1" kern="100">
                        <a:latin typeface="Cambria Math" panose="02040503050406030204" pitchFamily="18" charset="0"/>
                        <a:ea typeface="宋体" panose="02010600030101010101" pitchFamily="2" charset="-122"/>
                        <a:cs typeface="Times New Roman" panose="02020603050405020304" pitchFamily="18" charset="0"/>
                      </a:rPr>
                      <m:t>=0.9</m:t>
                    </m:r>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sub>
                    </m:sSub>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func>
                          <m:func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ea typeface="宋体" panose="02010600030101010101" pitchFamily="2" charset="-122"/>
                                <a:cs typeface="Times New Roman" panose="02020603050405020304" pitchFamily="18" charset="0"/>
                              </a:rPr>
                              <m:t>𝑐𝑜𝑠</m:t>
                            </m:r>
                          </m:fName>
                          <m:e>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e>
                        </m:func>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den>
                    </m:f>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其输出电压有效值为：</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Bef>
                    <a:spcPts val="600"/>
                  </a:spcBef>
                  <a:spcAft>
                    <a:spcPts val="600"/>
                  </a:spcAft>
                </a:pP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nary>
                          <m:nary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sub>
                          <m:sup>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sup>
                          <m:e>
                            <m:sSup>
                              <m:sSup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pPr>
                              <m:e>
                                <m:d>
                                  <m:d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dPr>
                                  <m:e>
                                    <m:rad>
                                      <m:radPr>
                                        <m:degHide m:val="on"/>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e>
                                    </m:rad>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sub>
                                    </m:sSub>
                                    <m:func>
                                      <m:func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ea typeface="宋体" panose="02010600030101010101" pitchFamily="2" charset="-122"/>
                                            <a:cs typeface="Times New Roman" panose="02020603050405020304" pitchFamily="18" charset="0"/>
                                          </a:rPr>
                                          <m:t>𝑠𝑖𝑛</m:t>
                                        </m:r>
                                      </m:fName>
                                      <m:e>
                                        <m:r>
                                          <a:rPr lang="en-US" altLang="zh-CN" i="1" kern="100">
                                            <a:latin typeface="Cambria Math" panose="02040503050406030204" pitchFamily="18" charset="0"/>
                                            <a:ea typeface="宋体" panose="02010600030101010101" pitchFamily="2" charset="-122"/>
                                            <a:cs typeface="Times New Roman" panose="02020603050405020304" pitchFamily="18" charset="0"/>
                                          </a:rPr>
                                          <m:t>𝜔</m:t>
                                        </m:r>
                                      </m:e>
                                    </m:func>
                                    <m:r>
                                      <a:rPr lang="en-US" altLang="zh-CN" i="1" kern="100">
                                        <a:latin typeface="Cambria Math" panose="02040503050406030204" pitchFamily="18" charset="0"/>
                                        <a:ea typeface="宋体" panose="02010600030101010101" pitchFamily="2" charset="-122"/>
                                        <a:cs typeface="Times New Roman" panose="02020603050405020304" pitchFamily="18" charset="0"/>
                                      </a:rPr>
                                      <m:t>𝑡</m:t>
                                    </m:r>
                                  </m:e>
                                </m:d>
                              </m:e>
                              <m:sup>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sup>
                            </m:sSup>
                          </m:e>
                        </m:nary>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𝜔</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𝑡</m:t>
                        </m:r>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e>
                    </m:rad>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𝑈</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sub>
                    </m:sSub>
                    <m:rad>
                      <m:radPr>
                        <m:degHide m:val="on"/>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func>
                              <m:func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ea typeface="宋体" panose="02010600030101010101" pitchFamily="2" charset="-122"/>
                                    <a:cs typeface="Times New Roman" panose="02020603050405020304" pitchFamily="18" charset="0"/>
                                  </a:rPr>
                                  <m:t>𝑠𝑖𝑛</m:t>
                                </m:r>
                              </m:fName>
                              <m:e>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e>
                            </m:func>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e>
                    </m:rad>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endParaRPr>
              </a:p>
              <a:p>
                <a:pPr indent="266700" algn="just">
                  <a:spcBef>
                    <a:spcPts val="600"/>
                  </a:spcBef>
                  <a:spcAft>
                    <a:spcPts val="600"/>
                  </a:spcAft>
                </a:pPr>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在</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控制角为</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α</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时，每个晶闸管一周内的导通角为</a:t>
                </a:r>
                <a:r>
                  <a:rPr lang="en-US" altLang="zh-CN" i="1" kern="100" dirty="0" err="1">
                    <a:latin typeface="Times New Roman" panose="02020603050405020304" pitchFamily="18" charset="0"/>
                    <a:ea typeface="宋体" panose="02010600030101010101" pitchFamily="2" charset="-122"/>
                    <a:cs typeface="Times New Roman" panose="02020603050405020304" pitchFamily="18" charset="0"/>
                  </a:rPr>
                  <a:t>θ</a:t>
                </a:r>
                <a:r>
                  <a:rPr lang="en-US" altLang="zh-CN" kern="100" baseline="-25000" dirty="0" err="1">
                    <a:latin typeface="Times New Roman" panose="02020603050405020304" pitchFamily="18" charset="0"/>
                    <a:ea typeface="宋体" panose="02010600030101010101" pitchFamily="2" charset="-122"/>
                    <a:cs typeface="Times New Roman" panose="02020603050405020304" pitchFamily="18" charset="0"/>
                  </a:rPr>
                  <a:t>V</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=π-α</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，续流管的流通角为</a:t>
                </a:r>
                <a:r>
                  <a:rPr lang="en-US" altLang="zh-CN" i="1" kern="100" dirty="0" err="1">
                    <a:latin typeface="Times New Roman" panose="02020603050405020304" pitchFamily="18" charset="0"/>
                    <a:ea typeface="宋体" panose="02010600030101010101" pitchFamily="2" charset="-122"/>
                    <a:cs typeface="Times New Roman" panose="02020603050405020304" pitchFamily="18" charset="0"/>
                  </a:rPr>
                  <a:t>θ</a:t>
                </a:r>
                <a:r>
                  <a:rPr lang="en-US" altLang="zh-CN" kern="100" baseline="-25000" dirty="0" err="1">
                    <a:latin typeface="Times New Roman" panose="02020603050405020304" pitchFamily="18" charset="0"/>
                    <a:ea typeface="宋体" panose="02010600030101010101" pitchFamily="2" charset="-122"/>
                    <a:cs typeface="Times New Roman" panose="02020603050405020304" pitchFamily="18" charset="0"/>
                  </a:rPr>
                  <a:t>VD</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α</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，则流过晶闸管的电流平均值和有效值分别为</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Bef>
                    <a:spcPts val="600"/>
                  </a:spcBef>
                  <a:spcAft>
                    <a:spcPts val="600"/>
                  </a:spcAft>
                </a:pP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𝑑𝑉</m:t>
                        </m:r>
                      </m:sub>
                    </m:sSub>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𝜃</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𝑉</m:t>
                            </m:r>
                          </m:sub>
                        </m:sSub>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sub>
                    </m:sSub>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sub>
                    </m:sSub>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𝜃</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𝑉</m:t>
                                </m:r>
                              </m:sub>
                            </m:sSub>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e>
                    </m:rad>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sub>
                    </m:sSub>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e>
                    </m:rad>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sub>
                    </m:sSub>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endParaRPr>
              </a:p>
              <a:p>
                <a:pPr indent="266700" algn="just">
                  <a:spcBef>
                    <a:spcPts val="600"/>
                  </a:spcBef>
                  <a:spcAft>
                    <a:spcPts val="600"/>
                  </a:spcAft>
                </a:pPr>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流经</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续流二极管的电流平均值和有效值分别为：</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marL="266700" indent="127000" algn="just">
                  <a:spcBef>
                    <a:spcPts val="600"/>
                  </a:spcBef>
                  <a:spcAft>
                    <a:spcPts val="600"/>
                  </a:spcAft>
                </a:pP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𝑑𝑉𝐷</m:t>
                        </m:r>
                      </m:sub>
                    </m:sSub>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𝜃</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𝑉𝐷</m:t>
                            </m:r>
                          </m:sub>
                        </m:sSub>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sub>
                    </m:sSub>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sub>
                    </m:sSub>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𝑉𝐷</m:t>
                        </m:r>
                      </m:sub>
                    </m:sSub>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𝜃</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𝑉𝐷</m:t>
                                </m:r>
                              </m:sub>
                            </m:sSub>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2</m:t>
                            </m:r>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e>
                    </m:rad>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sub>
                    </m:sSub>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ea typeface="宋体" panose="02010600030101010101" pitchFamily="2" charset="-122"/>
                                <a:cs typeface="Times New Roman" panose="02020603050405020304" pitchFamily="18" charset="0"/>
                              </a:rPr>
                              <m:t>𝛼</m:t>
                            </m:r>
                          </m:num>
                          <m:den>
                            <m:r>
                              <a:rPr lang="en-US" altLang="zh-CN" i="1" kern="100">
                                <a:latin typeface="Cambria Math" panose="02040503050406030204" pitchFamily="18" charset="0"/>
                                <a:ea typeface="宋体" panose="02010600030101010101" pitchFamily="2" charset="-122"/>
                                <a:cs typeface="Times New Roman" panose="02020603050405020304" pitchFamily="18" charset="0"/>
                              </a:rPr>
                              <m:t>𝜋</m:t>
                            </m:r>
                          </m:den>
                        </m:f>
                      </m:e>
                    </m:rad>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𝐼</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𝑑</m:t>
                        </m:r>
                      </m:sub>
                    </m:sSub>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mc:Choice>
        <mc:Fallback xmlns="">
          <p:sp>
            <p:nvSpPr>
              <p:cNvPr id="10" name="矩形 9"/>
              <p:cNvSpPr>
                <a:spLocks noRot="1" noChangeAspect="1" noMove="1" noResize="1" noEditPoints="1" noAdjustHandles="1" noChangeArrowheads="1" noChangeShapeType="1" noTextEdit="1"/>
              </p:cNvSpPr>
              <p:nvPr/>
            </p:nvSpPr>
            <p:spPr>
              <a:xfrm>
                <a:off x="394749" y="1431706"/>
                <a:ext cx="11174399" cy="4734886"/>
              </a:xfrm>
              <a:prstGeom prst="rect">
                <a:avLst/>
              </a:prstGeom>
              <a:blipFill>
                <a:blip r:embed="rId3"/>
                <a:stretch>
                  <a:fillRect l="-491" t="-1158" r="-43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71949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79875" y="930493"/>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1.2.4</a:t>
            </a:r>
            <a:r>
              <a:rPr lang="zh-CN" altLang="zh-CN" sz="2000" b="1" dirty="0" smtClean="0">
                <a:solidFill>
                  <a:schemeClr val="accent2">
                    <a:lumMod val="50000"/>
                  </a:schemeClr>
                </a:solidFill>
                <a:latin typeface="微软雅黑" pitchFamily="34" charset="-122"/>
                <a:ea typeface="微软雅黑" pitchFamily="34" charset="-122"/>
              </a:rPr>
              <a:t>全</a:t>
            </a:r>
            <a:r>
              <a:rPr lang="zh-CN" altLang="zh-CN" sz="2000" b="1" dirty="0">
                <a:solidFill>
                  <a:schemeClr val="accent2">
                    <a:lumMod val="50000"/>
                  </a:schemeClr>
                </a:solidFill>
                <a:latin typeface="微软雅黑" pitchFamily="34" charset="-122"/>
                <a:ea typeface="微软雅黑" pitchFamily="34" charset="-122"/>
              </a:rPr>
              <a:t>控桥式整流电路的原理</a:t>
            </a:r>
          </a:p>
        </p:txBody>
      </p:sp>
      <p:sp>
        <p:nvSpPr>
          <p:cNvPr id="11" name="矩形 10"/>
          <p:cNvSpPr/>
          <p:nvPr/>
        </p:nvSpPr>
        <p:spPr>
          <a:xfrm>
            <a:off x="490219" y="1449952"/>
            <a:ext cx="9780215" cy="348813"/>
          </a:xfrm>
          <a:prstGeom prst="rect">
            <a:avLst/>
          </a:prstGeom>
        </p:spPr>
        <p:txBody>
          <a:bodyPr wrap="square">
            <a:spAutoFit/>
          </a:bodyPr>
          <a:lstStyle/>
          <a:p>
            <a:pPr indent="266700" algn="just">
              <a:lnSpc>
                <a:spcPts val="2000"/>
              </a:lnSpc>
              <a:spcAft>
                <a:spcPts val="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）电阻性</a:t>
            </a:r>
            <a:r>
              <a:rPr lang="zh-CN" altLang="zh-CN" kern="100" dirty="0" smtClean="0">
                <a:latin typeface="+mn-ea"/>
                <a:cs typeface="Times New Roman" panose="02020603050405020304" pitchFamily="18" charset="0"/>
              </a:rPr>
              <a:t>负载</a:t>
            </a:r>
            <a:r>
              <a:rPr lang="zh-CN" altLang="en-US" kern="100" dirty="0">
                <a:latin typeface="+mn-ea"/>
                <a:cs typeface="Times New Roman" panose="02020603050405020304" pitchFamily="18" charset="0"/>
              </a:rPr>
              <a:t>，</a:t>
            </a:r>
            <a:r>
              <a:rPr lang="zh-CN" altLang="zh-CN" kern="100" dirty="0" smtClean="0">
                <a:latin typeface="+mn-ea"/>
                <a:cs typeface="Times New Roman" panose="02020603050405020304" pitchFamily="18" charset="0"/>
              </a:rPr>
              <a:t>图</a:t>
            </a:r>
            <a:r>
              <a:rPr lang="en-US" altLang="zh-CN" kern="100" dirty="0">
                <a:latin typeface="+mn-ea"/>
                <a:cs typeface="Times New Roman" panose="02020603050405020304" pitchFamily="18" charset="0"/>
              </a:rPr>
              <a:t>4-3-10</a:t>
            </a:r>
            <a:r>
              <a:rPr lang="zh-CN" altLang="zh-CN" kern="100" dirty="0">
                <a:latin typeface="+mn-ea"/>
                <a:cs typeface="Times New Roman" panose="02020603050405020304" pitchFamily="18" charset="0"/>
              </a:rPr>
              <a:t>为带电阻性负载的全控桥式整流电路。</a:t>
            </a:r>
          </a:p>
        </p:txBody>
      </p:sp>
      <p:pic>
        <p:nvPicPr>
          <p:cNvPr id="14" name="图片 13"/>
          <p:cNvPicPr/>
          <p:nvPr/>
        </p:nvPicPr>
        <p:blipFill rotWithShape="1">
          <a:blip r:embed="rId3"/>
          <a:srcRect t="3163"/>
          <a:stretch/>
        </p:blipFill>
        <p:spPr bwMode="auto">
          <a:xfrm>
            <a:off x="2231140" y="1961197"/>
            <a:ext cx="7729720" cy="3850446"/>
          </a:xfrm>
          <a:prstGeom prst="rect">
            <a:avLst/>
          </a:prstGeom>
          <a:ln>
            <a:noFill/>
          </a:ln>
          <a:extLst>
            <a:ext uri="{53640926-AAD7-44D8-BBD7-CCE9431645EC}">
              <a14:shadowObscured xmlns:a14="http://schemas.microsoft.com/office/drawing/2010/main"/>
            </a:ext>
          </a:extLst>
        </p:spPr>
      </p:pic>
      <p:sp>
        <p:nvSpPr>
          <p:cNvPr id="12" name="矩形 11"/>
          <p:cNvSpPr/>
          <p:nvPr/>
        </p:nvSpPr>
        <p:spPr>
          <a:xfrm>
            <a:off x="1759211" y="5851045"/>
            <a:ext cx="9397365" cy="348813"/>
          </a:xfrm>
          <a:prstGeom prst="rect">
            <a:avLst/>
          </a:prstGeom>
        </p:spPr>
        <p:txBody>
          <a:bodyPr wrap="square">
            <a:spAutoFit/>
          </a:bodyPr>
          <a:lstStyle/>
          <a:p>
            <a:pPr indent="114300" algn="just">
              <a:lnSpc>
                <a:spcPts val="2000"/>
              </a:lnSpc>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）电路（</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）电源电压（</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）触发脉冲（</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）输出电压（</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e</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）晶闸管上的电压（</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f</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）变压器副边电流</a:t>
            </a:r>
            <a:r>
              <a:rPr lang="zh-CN" altLang="zh-CN" sz="1600" kern="100" dirty="0">
                <a:latin typeface="Calibri" panose="020F0502020204030204" pitchFamily="34" charset="0"/>
                <a:ea typeface="Times New Roman" panose="02020603050405020304" pitchFamily="18" charset="0"/>
                <a:cs typeface="Times New Roman" panose="02020603050405020304" pitchFamily="18" charset="0"/>
              </a:rPr>
              <a:t> </a:t>
            </a:r>
            <a:endParaRPr lang="en-US" altLang="zh-CN" sz="1600" kern="100" dirty="0" smtClean="0">
              <a:latin typeface="Calibri" panose="020F0502020204030204" pitchFamily="34" charset="0"/>
              <a:ea typeface="宋体" panose="02010600030101010101" pitchFamily="2" charset="-122"/>
              <a:cs typeface="Times New Roman" panose="02020603050405020304" pitchFamily="18" charset="0"/>
            </a:endParaRPr>
          </a:p>
        </p:txBody>
      </p:sp>
      <p:sp>
        <p:nvSpPr>
          <p:cNvPr id="15" name="矩形 14"/>
          <p:cNvSpPr/>
          <p:nvPr/>
        </p:nvSpPr>
        <p:spPr>
          <a:xfrm>
            <a:off x="3233678" y="6239260"/>
            <a:ext cx="5724644" cy="348813"/>
          </a:xfrm>
          <a:prstGeom prst="rect">
            <a:avLst/>
          </a:prstGeom>
        </p:spPr>
        <p:txBody>
          <a:bodyPr wrap="none">
            <a:spAutoFit/>
          </a:bodyPr>
          <a:lstStyle/>
          <a:p>
            <a:pPr indent="114300" algn="just">
              <a:lnSpc>
                <a:spcPts val="2000"/>
              </a:lnSpc>
              <a:spcAft>
                <a:spcPts val="0"/>
              </a:spcAft>
            </a:pPr>
            <a:r>
              <a:rPr lang="zh-CN" altLang="zh-CN" dirty="0">
                <a:latin typeface="楷体" panose="02010609060101010101" pitchFamily="49" charset="-122"/>
                <a:ea typeface="楷体" panose="02010609060101010101" pitchFamily="49" charset="-122"/>
                <a:cs typeface="Times New Roman" panose="02020603050405020304" pitchFamily="18" charset="0"/>
              </a:rPr>
              <a:t>图</a:t>
            </a:r>
            <a:r>
              <a:rPr lang="en-US" altLang="zh-CN" dirty="0">
                <a:latin typeface="楷体" panose="02010609060101010101" pitchFamily="49" charset="-122"/>
                <a:ea typeface="楷体" panose="02010609060101010101" pitchFamily="49" charset="-122"/>
                <a:cs typeface="Times New Roman" panose="02020603050405020304" pitchFamily="18" charset="0"/>
              </a:rPr>
              <a:t>4-3-10 </a:t>
            </a:r>
            <a:r>
              <a:rPr lang="zh-CN" altLang="zh-CN" dirty="0">
                <a:latin typeface="楷体" panose="02010609060101010101" pitchFamily="49" charset="-122"/>
                <a:ea typeface="楷体" panose="02010609060101010101" pitchFamily="49" charset="-122"/>
                <a:cs typeface="Times New Roman" panose="02020603050405020304" pitchFamily="18" charset="0"/>
              </a:rPr>
              <a:t>带电阻性负载的全控桥式整流电路及其波形</a:t>
            </a:r>
          </a:p>
        </p:txBody>
      </p:sp>
    </p:spTree>
    <p:extLst>
      <p:ext uri="{BB962C8B-B14F-4D97-AF65-F5344CB8AC3E}">
        <p14:creationId xmlns:p14="http://schemas.microsoft.com/office/powerpoint/2010/main" val="956019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870"/>
            <a:ext cx="10382250" cy="1970405"/>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3924300" y="2586355"/>
            <a:ext cx="1114425" cy="1114425"/>
            <a:chOff x="3924300" y="2586355"/>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3924300" y="2586355"/>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4195445" y="2903220"/>
              <a:ext cx="609600" cy="519430"/>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a16="http://schemas.microsoft.com/office/drawing/2014/main" xmlns="" id="{67E5A54E-AA75-4714-BFD4-C43AB94C252C}"/>
              </a:ext>
            </a:extLst>
          </p:cNvPr>
          <p:cNvSpPr/>
          <p:nvPr/>
        </p:nvSpPr>
        <p:spPr>
          <a:xfrm>
            <a:off x="4891405" y="2707005"/>
            <a:ext cx="3876675" cy="861695"/>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a16="http://schemas.microsoft.com/office/drawing/2014/main" xmlns="" id="{2AD4FB8F-0DA2-460D-A5FC-672D8A38F9E2}"/>
              </a:ext>
            </a:extLst>
          </p:cNvPr>
          <p:cNvSpPr/>
          <p:nvPr/>
        </p:nvSpPr>
        <p:spPr>
          <a:xfrm>
            <a:off x="3456940" y="266700"/>
            <a:ext cx="8759190"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0" y="133350"/>
            <a:ext cx="3247390" cy="484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9150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15035" y="888572"/>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1.2.4</a:t>
            </a:r>
            <a:r>
              <a:rPr lang="zh-CN" altLang="zh-CN" sz="2000" b="1" dirty="0" smtClean="0">
                <a:solidFill>
                  <a:schemeClr val="accent2">
                    <a:lumMod val="50000"/>
                  </a:schemeClr>
                </a:solidFill>
                <a:latin typeface="微软雅黑" pitchFamily="34" charset="-122"/>
                <a:ea typeface="微软雅黑" pitchFamily="34" charset="-122"/>
              </a:rPr>
              <a:t>全</a:t>
            </a:r>
            <a:r>
              <a:rPr lang="zh-CN" altLang="zh-CN" sz="2000" b="1" dirty="0">
                <a:solidFill>
                  <a:schemeClr val="accent2">
                    <a:lumMod val="50000"/>
                  </a:schemeClr>
                </a:solidFill>
                <a:latin typeface="微软雅黑" pitchFamily="34" charset="-122"/>
                <a:ea typeface="微软雅黑" pitchFamily="34" charset="-122"/>
              </a:rPr>
              <a:t>控桥式整流电路的原理</a:t>
            </a:r>
          </a:p>
        </p:txBody>
      </p:sp>
      <mc:AlternateContent xmlns:mc="http://schemas.openxmlformats.org/markup-compatibility/2006" xmlns:a14="http://schemas.microsoft.com/office/drawing/2010/main">
        <mc:Choice Requires="a14">
          <p:sp>
            <p:nvSpPr>
              <p:cNvPr id="11" name="矩形 10"/>
              <p:cNvSpPr/>
              <p:nvPr/>
            </p:nvSpPr>
            <p:spPr>
              <a:xfrm>
                <a:off x="701951" y="1279305"/>
                <a:ext cx="10840692" cy="5077480"/>
              </a:xfrm>
              <a:prstGeom prst="rect">
                <a:avLst/>
              </a:prstGeom>
            </p:spPr>
            <p:txBody>
              <a:bodyPr wrap="square">
                <a:spAutoFit/>
              </a:bodyPr>
              <a:lstStyle/>
              <a:p>
                <a:pPr indent="266700" algn="just">
                  <a:lnSpc>
                    <a:spcPts val="2500"/>
                  </a:lnSpc>
                  <a:spcBef>
                    <a:spcPts val="600"/>
                  </a:spcBef>
                  <a:spcAft>
                    <a:spcPts val="600"/>
                  </a:spcAft>
                </a:pPr>
                <a:r>
                  <a:rPr lang="zh-CN" altLang="zh-CN" kern="100" dirty="0">
                    <a:latin typeface="+mn-ea"/>
                    <a:cs typeface="Times New Roman" panose="02020603050405020304" pitchFamily="18" charset="0"/>
                  </a:rPr>
                  <a:t>由图</a:t>
                </a:r>
                <a:r>
                  <a:rPr lang="en-US" altLang="zh-CN" kern="100" dirty="0">
                    <a:latin typeface="+mn-ea"/>
                    <a:cs typeface="Times New Roman" panose="02020603050405020304" pitchFamily="18" charset="0"/>
                  </a:rPr>
                  <a:t>4-3-10</a:t>
                </a:r>
                <a:r>
                  <a:rPr lang="zh-CN" altLang="zh-CN" kern="100" dirty="0">
                    <a:latin typeface="+mn-ea"/>
                    <a:cs typeface="Times New Roman" panose="02020603050405020304" pitchFamily="18" charset="0"/>
                  </a:rPr>
                  <a:t>（</a:t>
                </a:r>
                <a:r>
                  <a:rPr lang="en-US" altLang="zh-CN" i="1" kern="100" dirty="0">
                    <a:latin typeface="+mn-ea"/>
                    <a:cs typeface="Times New Roman" panose="02020603050405020304" pitchFamily="18" charset="0"/>
                  </a:rPr>
                  <a:t>d</a:t>
                </a:r>
                <a:r>
                  <a:rPr lang="zh-CN" altLang="zh-CN" kern="100" dirty="0">
                    <a:latin typeface="+mn-ea"/>
                    <a:cs typeface="Times New Roman" panose="02020603050405020304" pitchFamily="18" charset="0"/>
                  </a:rPr>
                  <a:t>）所示的负载上电压波形可知， 在晶闸管承受正向电压的时间内，改变控制极触发脉冲的输入时刻</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即移相</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 负载上得到的电压波形就随之改变，这样就控制了负载上输出电压的大小。晶闸管在正向电压下不导通的电角范围称为控制角，有时也称其为移相角，用</a:t>
                </a:r>
                <a:r>
                  <a:rPr lang="en-US" altLang="zh-CN" i="1" kern="100" dirty="0">
                    <a:latin typeface="+mn-ea"/>
                    <a:cs typeface="Times New Roman" panose="02020603050405020304" pitchFamily="18" charset="0"/>
                  </a:rPr>
                  <a:t>α</a:t>
                </a:r>
                <a:r>
                  <a:rPr lang="zh-CN" altLang="zh-CN" kern="100" dirty="0">
                    <a:latin typeface="+mn-ea"/>
                    <a:cs typeface="Times New Roman" panose="02020603050405020304" pitchFamily="18" charset="0"/>
                  </a:rPr>
                  <a:t>表示；而导电范围称为导通角，用</a:t>
                </a:r>
                <a:r>
                  <a:rPr lang="en-US" altLang="zh-CN" kern="100" dirty="0">
                    <a:latin typeface="+mn-ea"/>
                    <a:cs typeface="Times New Roman" panose="02020603050405020304" pitchFamily="18" charset="0"/>
                  </a:rPr>
                  <a:t>θ</a:t>
                </a:r>
                <a:r>
                  <a:rPr lang="zh-CN" altLang="zh-CN" kern="100" dirty="0">
                    <a:latin typeface="+mn-ea"/>
                    <a:cs typeface="Times New Roman" panose="02020603050405020304" pitchFamily="18" charset="0"/>
                  </a:rPr>
                  <a:t>表示。</a:t>
                </a:r>
              </a:p>
              <a:p>
                <a:pPr indent="266700" algn="just">
                  <a:lnSpc>
                    <a:spcPts val="2500"/>
                  </a:lnSpc>
                  <a:spcBef>
                    <a:spcPts val="600"/>
                  </a:spcBef>
                  <a:spcAft>
                    <a:spcPts val="600"/>
                  </a:spcAft>
                </a:pPr>
                <a:r>
                  <a:rPr lang="zh-CN" altLang="zh-CN" kern="100" dirty="0">
                    <a:latin typeface="+mn-ea"/>
                    <a:cs typeface="Times New Roman" panose="02020603050405020304" pitchFamily="18" charset="0"/>
                  </a:rPr>
                  <a:t>整流输出电压的平均值为：</a:t>
                </a:r>
              </a:p>
              <a:p>
                <a:pPr indent="266700" algn="just">
                  <a:lnSpc>
                    <a:spcPts val="2500"/>
                  </a:lnSpc>
                  <a:spcBef>
                    <a:spcPts val="600"/>
                  </a:spcBef>
                  <a:spcAft>
                    <a:spcPts val="600"/>
                  </a:spcAft>
                </a:pP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𝜋</m:t>
                        </m:r>
                      </m:den>
                    </m:f>
                    <m:nary>
                      <m:naryPr>
                        <m:ctrlPr>
                          <a:rPr lang="zh-CN" altLang="zh-CN" i="1" kern="100">
                            <a:latin typeface="Cambria Math" panose="02040503050406030204" pitchFamily="18" charset="0"/>
                            <a:cs typeface="Times New Roman" panose="02020603050405020304" pitchFamily="18" charset="0"/>
                          </a:rPr>
                        </m:ctrlPr>
                      </m:naryPr>
                      <m:sub>
                        <m:r>
                          <a:rPr lang="en-US" altLang="zh-CN" i="1" kern="100">
                            <a:latin typeface="Cambria Math" panose="02040503050406030204" pitchFamily="18" charset="0"/>
                            <a:cs typeface="Times New Roman" panose="02020603050405020304" pitchFamily="18" charset="0"/>
                          </a:rPr>
                          <m:t>𝛼</m:t>
                        </m:r>
                      </m:sub>
                      <m:sup>
                        <m:r>
                          <a:rPr lang="en-US" altLang="zh-CN" i="1" kern="100">
                            <a:latin typeface="Cambria Math" panose="02040503050406030204" pitchFamily="18" charset="0"/>
                            <a:cs typeface="Times New Roman" panose="02020603050405020304" pitchFamily="18" charset="0"/>
                          </a:rPr>
                          <m:t>𝜋</m:t>
                        </m:r>
                      </m:sup>
                      <m:e>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𝜔</m:t>
                            </m:r>
                          </m:e>
                        </m:func>
                        <m:r>
                          <a:rPr lang="en-US" altLang="zh-CN" i="1" kern="100">
                            <a:latin typeface="Cambria Math" panose="02040503050406030204" pitchFamily="18" charset="0"/>
                            <a:cs typeface="Times New Roman" panose="02020603050405020304" pitchFamily="18" charset="0"/>
                          </a:rPr>
                          <m:t>𝑡𝑑</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𝜔</m:t>
                        </m:r>
                        <m:r>
                          <a:rPr lang="en-US" altLang="zh-CN" i="1" kern="100">
                            <a:latin typeface="Cambria Math" panose="02040503050406030204" pitchFamily="18" charset="0"/>
                            <a:cs typeface="Times New Roman" panose="02020603050405020304" pitchFamily="18" charset="0"/>
                          </a:rPr>
                          <m:t>𝑡</m:t>
                        </m:r>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num>
                          <m:den>
                            <m:r>
                              <a:rPr lang="en-US" altLang="zh-CN" i="1" kern="100">
                                <a:latin typeface="Cambria Math" panose="02040503050406030204" pitchFamily="18" charset="0"/>
                                <a:cs typeface="Times New Roman" panose="02020603050405020304" pitchFamily="18" charset="0"/>
                              </a:rPr>
                              <m:t>𝜋</m:t>
                            </m:r>
                          </m:den>
                        </m:f>
                      </m:e>
                    </m:nary>
                    <m:r>
                      <a:rPr lang="en-US" altLang="zh-CN" i="1" kern="100">
                        <a:latin typeface="Cambria Math" panose="02040503050406030204" pitchFamily="18" charset="0"/>
                        <a:cs typeface="Times New Roman" panose="02020603050405020304" pitchFamily="18" charset="0"/>
                      </a:rPr>
                      <m:t>(1+</m:t>
                    </m:r>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𝛼</m:t>
                        </m:r>
                      </m:e>
                    </m:func>
                    <m:r>
                      <a:rPr lang="en-US" altLang="zh-CN" i="1" kern="100">
                        <a:latin typeface="Cambria Math" panose="02040503050406030204" pitchFamily="18" charset="0"/>
                        <a:cs typeface="Times New Roman" panose="02020603050405020304" pitchFamily="18" charset="0"/>
                      </a:rPr>
                      <m:t>)=0.9</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𝛼</m:t>
                            </m:r>
                          </m:e>
                        </m:func>
                      </m:num>
                      <m:den>
                        <m:r>
                          <a:rPr lang="en-US" altLang="zh-CN" i="1" kern="100">
                            <a:latin typeface="Cambria Math" panose="02040503050406030204" pitchFamily="18" charset="0"/>
                            <a:cs typeface="Times New Roman" panose="02020603050405020304" pitchFamily="18" charset="0"/>
                          </a:rPr>
                          <m:t>2</m:t>
                        </m:r>
                      </m:den>
                    </m:f>
                  </m:oMath>
                </a14:m>
                <a:r>
                  <a:rPr lang="en-US" altLang="zh-CN" kern="100" dirty="0">
                    <a:latin typeface="+mn-ea"/>
                    <a:cs typeface="Times New Roman" panose="02020603050405020304" pitchFamily="18" charset="0"/>
                  </a:rPr>
                  <a:t> 	</a:t>
                </a:r>
                <a:endParaRPr lang="en-US" altLang="zh-CN" kern="100" dirty="0" smtClean="0">
                  <a:latin typeface="+mn-ea"/>
                  <a:cs typeface="Times New Roman" panose="02020603050405020304" pitchFamily="18" charset="0"/>
                </a:endParaRPr>
              </a:p>
              <a:p>
                <a:pPr indent="266700" algn="just">
                  <a:lnSpc>
                    <a:spcPts val="2500"/>
                  </a:lnSpc>
                  <a:spcBef>
                    <a:spcPts val="600"/>
                  </a:spcBef>
                  <a:spcAft>
                    <a:spcPts val="600"/>
                  </a:spcAft>
                </a:pPr>
                <a:r>
                  <a:rPr lang="zh-CN" altLang="zh-CN" kern="100" dirty="0" smtClean="0">
                    <a:latin typeface="+mn-ea"/>
                    <a:cs typeface="Times New Roman" panose="02020603050405020304" pitchFamily="18" charset="0"/>
                  </a:rPr>
                  <a:t>当</a:t>
                </a:r>
                <a:r>
                  <a:rPr lang="en-US" altLang="zh-CN" i="1" kern="100" dirty="0">
                    <a:latin typeface="+mn-ea"/>
                    <a:cs typeface="Times New Roman" panose="02020603050405020304" pitchFamily="18" charset="0"/>
                  </a:rPr>
                  <a:t>α</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时，相当于不可控桥式整流，此时输出电压最大， 即</a:t>
                </a:r>
                <a:r>
                  <a:rPr lang="en-US" altLang="zh-CN" i="1" kern="100" dirty="0" err="1">
                    <a:latin typeface="+mn-ea"/>
                    <a:cs typeface="Times New Roman" panose="02020603050405020304" pitchFamily="18" charset="0"/>
                  </a:rPr>
                  <a:t>U</a:t>
                </a:r>
                <a:r>
                  <a:rPr lang="en-US" altLang="zh-CN" kern="100" baseline="-25000" dirty="0" err="1">
                    <a:latin typeface="+mn-ea"/>
                    <a:cs typeface="Times New Roman" panose="02020603050405020304" pitchFamily="18" charset="0"/>
                  </a:rPr>
                  <a:t>d</a:t>
                </a:r>
                <a:r>
                  <a:rPr lang="en-US" altLang="zh-CN" kern="100" dirty="0">
                    <a:latin typeface="+mn-ea"/>
                    <a:cs typeface="Times New Roman" panose="02020603050405020304" pitchFamily="18" charset="0"/>
                  </a:rPr>
                  <a:t>=0.9</a:t>
                </a: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。当</a:t>
                </a:r>
                <a:r>
                  <a:rPr lang="en-US" altLang="zh-CN" i="1" kern="100" dirty="0">
                    <a:latin typeface="+mn-ea"/>
                    <a:cs typeface="Times New Roman" panose="02020603050405020304" pitchFamily="18" charset="0"/>
                  </a:rPr>
                  <a:t>α</a:t>
                </a:r>
                <a:r>
                  <a:rPr lang="en-US" altLang="zh-CN" kern="100" dirty="0">
                    <a:latin typeface="+mn-ea"/>
                    <a:cs typeface="Times New Roman" panose="02020603050405020304" pitchFamily="18" charset="0"/>
                  </a:rPr>
                  <a:t>=180°</a:t>
                </a:r>
                <a:r>
                  <a:rPr lang="zh-CN" altLang="zh-CN" kern="100" dirty="0">
                    <a:latin typeface="+mn-ea"/>
                    <a:cs typeface="Times New Roman" panose="02020603050405020304" pitchFamily="18" charset="0"/>
                  </a:rPr>
                  <a:t>时，输出电压为零，故晶闸管的可控移相范围为</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180°</a:t>
                </a:r>
                <a:r>
                  <a:rPr lang="zh-CN" altLang="zh-CN" kern="100" dirty="0">
                    <a:latin typeface="+mn-ea"/>
                    <a:cs typeface="Times New Roman" panose="02020603050405020304" pitchFamily="18" charset="0"/>
                  </a:rPr>
                  <a:t>。 </a:t>
                </a:r>
              </a:p>
              <a:p>
                <a:pPr indent="266700" algn="just">
                  <a:lnSpc>
                    <a:spcPts val="2500"/>
                  </a:lnSpc>
                  <a:spcBef>
                    <a:spcPts val="600"/>
                  </a:spcBef>
                  <a:spcAft>
                    <a:spcPts val="600"/>
                  </a:spcAft>
                </a:pPr>
                <a:r>
                  <a:rPr lang="zh-CN" altLang="zh-CN" kern="100" dirty="0">
                    <a:latin typeface="+mn-ea"/>
                    <a:cs typeface="Times New Roman" panose="02020603050405020304" pitchFamily="18" charset="0"/>
                  </a:rPr>
                  <a:t>整流输出电压的有效值为 ：</a:t>
                </a:r>
              </a:p>
              <a:p>
                <a:pPr indent="266700" algn="just">
                  <a:lnSpc>
                    <a:spcPts val="2500"/>
                  </a:lnSpc>
                  <a:spcBef>
                    <a:spcPts val="600"/>
                  </a:spcBef>
                  <a:spcAft>
                    <a:spcPts val="600"/>
                  </a:spcAft>
                </a:pPr>
                <a14:m>
                  <m:oMath xmlns:m="http://schemas.openxmlformats.org/officeDocument/2006/math">
                    <m:r>
                      <a:rPr lang="en-US" altLang="zh-CN" i="1" kern="100">
                        <a:latin typeface="Cambria Math" panose="02040503050406030204" pitchFamily="18" charset="0"/>
                        <a:cs typeface="Times New Roman" panose="02020603050405020304" pitchFamily="18" charset="0"/>
                      </a:rPr>
                      <m:t>𝑈</m:t>
                    </m:r>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𝜋</m:t>
                            </m:r>
                          </m:den>
                        </m:f>
                        <m:nary>
                          <m:naryPr>
                            <m:ctrlPr>
                              <a:rPr lang="zh-CN" altLang="zh-CN" i="1" kern="100">
                                <a:latin typeface="Cambria Math" panose="02040503050406030204" pitchFamily="18" charset="0"/>
                                <a:cs typeface="Times New Roman" panose="02020603050405020304" pitchFamily="18" charset="0"/>
                              </a:rPr>
                            </m:ctrlPr>
                          </m:naryPr>
                          <m:sub>
                            <m:r>
                              <a:rPr lang="en-US" altLang="zh-CN" i="1" kern="100">
                                <a:latin typeface="Cambria Math" panose="02040503050406030204" pitchFamily="18" charset="0"/>
                                <a:cs typeface="Times New Roman" panose="02020603050405020304" pitchFamily="18" charset="0"/>
                              </a:rPr>
                              <m:t>0</m:t>
                            </m:r>
                          </m:sub>
                          <m:sup>
                            <m:r>
                              <a:rPr lang="en-US" altLang="zh-CN" i="1" kern="100">
                                <a:latin typeface="Cambria Math" panose="02040503050406030204" pitchFamily="18" charset="0"/>
                                <a:cs typeface="Times New Roman" panose="02020603050405020304" pitchFamily="18" charset="0"/>
                              </a:rPr>
                              <m:t>𝜋</m:t>
                            </m:r>
                          </m:sup>
                          <m:e>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𝜔</m:t>
                                </m:r>
                              </m:e>
                            </m:func>
                            <m:r>
                              <a:rPr lang="en-US" altLang="zh-CN" i="1" kern="100">
                                <a:latin typeface="Cambria Math" panose="02040503050406030204" pitchFamily="18" charset="0"/>
                                <a:cs typeface="Times New Roman" panose="02020603050405020304" pitchFamily="18" charset="0"/>
                              </a:rPr>
                              <m:t>𝑡</m:t>
                            </m:r>
                            <m:sSup>
                              <m:sSupPr>
                                <m:ctrlPr>
                                  <a:rPr lang="zh-CN" altLang="zh-CN" i="1" kern="100">
                                    <a:latin typeface="Cambria Math" panose="02040503050406030204" pitchFamily="18" charset="0"/>
                                    <a:cs typeface="Times New Roman" panose="02020603050405020304" pitchFamily="18" charset="0"/>
                                  </a:rPr>
                                </m:ctrlPr>
                              </m:sSupPr>
                              <m:e>
                                <m:r>
                                  <a:rPr lang="en-US" altLang="zh-CN" i="1" kern="100">
                                    <a:latin typeface="Cambria Math" panose="02040503050406030204" pitchFamily="18" charset="0"/>
                                    <a:cs typeface="Times New Roman" panose="02020603050405020304" pitchFamily="18" charset="0"/>
                                  </a:rPr>
                                  <m:t>)</m:t>
                                </m:r>
                              </m:e>
                              <m:sup>
                                <m:r>
                                  <a:rPr lang="en-US" altLang="zh-CN" i="1" kern="100">
                                    <a:latin typeface="Cambria Math" panose="02040503050406030204" pitchFamily="18" charset="0"/>
                                    <a:cs typeface="Times New Roman" panose="02020603050405020304" pitchFamily="18" charset="0"/>
                                  </a:rPr>
                                  <m:t>2</m:t>
                                </m:r>
                              </m:sup>
                            </m:sSup>
                          </m:e>
                        </m:nary>
                        <m:r>
                          <a:rPr lang="en-US" altLang="zh-CN" i="1" kern="100">
                            <a:latin typeface="Cambria Math" panose="02040503050406030204" pitchFamily="18" charset="0"/>
                            <a:cs typeface="Times New Roman" panose="02020603050405020304" pitchFamily="18" charset="0"/>
                          </a:rPr>
                          <m:t>𝑑</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𝜔</m:t>
                        </m:r>
                        <m:r>
                          <a:rPr lang="en-US" altLang="zh-CN" i="1" kern="100">
                            <a:latin typeface="Cambria Math" panose="02040503050406030204" pitchFamily="18" charset="0"/>
                            <a:cs typeface="Times New Roman" panose="02020603050405020304" pitchFamily="18" charset="0"/>
                          </a:rPr>
                          <m:t>𝑡</m:t>
                        </m:r>
                        <m:r>
                          <a:rPr lang="en-US" altLang="zh-CN" i="1" kern="100">
                            <a:latin typeface="Cambria Math" panose="02040503050406030204" pitchFamily="18" charset="0"/>
                            <a:cs typeface="Times New Roman" panose="02020603050405020304" pitchFamily="18" charset="0"/>
                          </a:rPr>
                          <m:t>)</m:t>
                        </m:r>
                      </m:e>
                    </m:rad>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2</m:t>
                                </m:r>
                              </m:e>
                            </m:func>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𝜋</m:t>
                            </m:r>
                          </m:den>
                        </m:f>
                      </m:e>
                    </m:rad>
                  </m:oMath>
                </a14:m>
                <a:r>
                  <a:rPr lang="en-US" altLang="zh-CN" kern="100" dirty="0">
                    <a:latin typeface="+mn-ea"/>
                    <a:cs typeface="Times New Roman" panose="02020603050405020304" pitchFamily="18" charset="0"/>
                  </a:rPr>
                  <a:t> 	</a:t>
                </a:r>
                <a:endParaRPr lang="en-US" altLang="zh-CN" kern="100" dirty="0" smtClean="0">
                  <a:latin typeface="+mn-ea"/>
                  <a:cs typeface="Times New Roman" panose="02020603050405020304" pitchFamily="18" charset="0"/>
                </a:endParaRPr>
              </a:p>
              <a:p>
                <a:pPr>
                  <a:lnSpc>
                    <a:spcPts val="2500"/>
                  </a:lnSpc>
                  <a:spcBef>
                    <a:spcPts val="600"/>
                  </a:spcBef>
                  <a:spcAft>
                    <a:spcPts val="600"/>
                  </a:spcAft>
                </a:pPr>
                <a:r>
                  <a:rPr lang="zh-CN" altLang="zh-CN" dirty="0">
                    <a:latin typeface="+mn-ea"/>
                  </a:rPr>
                  <a:t>在负载上，输出电流的平均值</a:t>
                </a:r>
                <a:r>
                  <a:rPr lang="en-US" altLang="zh-CN" i="1" dirty="0">
                    <a:latin typeface="+mn-ea"/>
                  </a:rPr>
                  <a:t>I</a:t>
                </a:r>
                <a:r>
                  <a:rPr lang="en-US" altLang="zh-CN" baseline="-25000" dirty="0">
                    <a:latin typeface="+mn-ea"/>
                  </a:rPr>
                  <a:t>d</a:t>
                </a:r>
                <a:r>
                  <a:rPr lang="zh-CN" altLang="zh-CN" dirty="0">
                    <a:latin typeface="+mn-ea"/>
                  </a:rPr>
                  <a:t>和有效值</a:t>
                </a:r>
                <a:r>
                  <a:rPr lang="en-US" altLang="zh-CN" i="1" dirty="0">
                    <a:latin typeface="+mn-ea"/>
                  </a:rPr>
                  <a:t>I</a:t>
                </a:r>
                <a:r>
                  <a:rPr lang="zh-CN" altLang="zh-CN" dirty="0">
                    <a:latin typeface="+mn-ea"/>
                  </a:rPr>
                  <a:t>分别为 ：</a:t>
                </a:r>
                <a:endParaRPr lang="en-US" altLang="zh-CN" dirty="0" smtClean="0">
                  <a:latin typeface="+mn-ea"/>
                </a:endParaRPr>
              </a:p>
              <a:p>
                <a:pPr>
                  <a:lnSpc>
                    <a:spcPts val="2500"/>
                  </a:lnSpc>
                  <a:spcBef>
                    <a:spcPts val="600"/>
                  </a:spcBef>
                  <a:spcAft>
                    <a:spcPts val="600"/>
                  </a:spcAft>
                </a:pP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𝐼</m:t>
                        </m:r>
                      </m:e>
                      <m:sub>
                        <m:r>
                          <a:rPr lang="en-US" altLang="zh-CN" i="1">
                            <a:latin typeface="Cambria Math" panose="02040503050406030204" pitchFamily="18" charset="0"/>
                          </a:rPr>
                          <m:t>𝑑</m:t>
                        </m:r>
                      </m:sub>
                    </m:sSub>
                    <m:r>
                      <a:rPr lang="en-US" altLang="zh-CN" i="1">
                        <a:latin typeface="Cambria Math" panose="02040503050406030204" pitchFamily="18" charset="0"/>
                      </a:rPr>
                      <m:t>=</m:t>
                    </m:r>
                    <m:f>
                      <m:fPr>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𝑈</m:t>
                            </m:r>
                          </m:e>
                          <m:sub>
                            <m:r>
                              <a:rPr lang="en-US" altLang="zh-CN" i="1">
                                <a:latin typeface="Cambria Math" panose="02040503050406030204" pitchFamily="18" charset="0"/>
                              </a:rPr>
                              <m:t>𝑑</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𝑑</m:t>
                            </m:r>
                          </m:sub>
                        </m:sSub>
                      </m:den>
                    </m:f>
                    <m:r>
                      <a:rPr lang="en-US" altLang="zh-CN" i="1">
                        <a:latin typeface="Cambria Math" panose="02040503050406030204" pitchFamily="18" charset="0"/>
                      </a:rPr>
                      <m:t>=0.9</m:t>
                    </m:r>
                    <m:f>
                      <m:fPr>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𝑈</m:t>
                            </m:r>
                          </m:e>
                          <m:sub>
                            <m:r>
                              <a:rPr lang="en-US" altLang="zh-CN" i="1">
                                <a:latin typeface="Cambria Math" panose="02040503050406030204" pitchFamily="18" charset="0"/>
                              </a:rPr>
                              <m:t>2</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𝑑</m:t>
                            </m:r>
                          </m:sub>
                        </m:sSub>
                      </m:den>
                    </m:f>
                    <m:d>
                      <m:dPr>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r>
                              <a:rPr lang="en-US" altLang="zh-CN" i="1">
                                <a:latin typeface="Cambria Math" panose="02040503050406030204" pitchFamily="18" charset="0"/>
                              </a:rPr>
                              <m:t>1+</m:t>
                            </m:r>
                            <m:func>
                              <m:funcPr>
                                <m:ctrlPr>
                                  <a:rPr lang="zh-CN" altLang="zh-CN" i="1">
                                    <a:latin typeface="Cambria Math" panose="02040503050406030204" pitchFamily="18" charset="0"/>
                                  </a:rPr>
                                </m:ctrlPr>
                              </m:funcPr>
                              <m:fName>
                                <m:r>
                                  <a:rPr lang="en-US" altLang="zh-CN" i="1">
                                    <a:latin typeface="Cambria Math" panose="02040503050406030204" pitchFamily="18" charset="0"/>
                                  </a:rPr>
                                  <m:t>𝑐𝑜𝑠</m:t>
                                </m:r>
                              </m:fName>
                              <m:e>
                                <m:r>
                                  <a:rPr lang="en-US" altLang="zh-CN" i="1">
                                    <a:latin typeface="Cambria Math" panose="02040503050406030204" pitchFamily="18" charset="0"/>
                                  </a:rPr>
                                  <m:t>𝛼</m:t>
                                </m:r>
                              </m:e>
                            </m:func>
                          </m:num>
                          <m:den>
                            <m:r>
                              <a:rPr lang="en-US" altLang="zh-CN" i="1">
                                <a:latin typeface="Cambria Math" panose="02040503050406030204" pitchFamily="18" charset="0"/>
                              </a:rPr>
                              <m:t>2</m:t>
                            </m:r>
                          </m:den>
                        </m:f>
                      </m:e>
                    </m:d>
                  </m:oMath>
                </a14:m>
                <a:r>
                  <a:rPr lang="en-US" altLang="zh-CN" dirty="0"/>
                  <a:t> 	</a:t>
                </a:r>
                <a:r>
                  <a:rPr lang="en-US" altLang="zh-CN" dirty="0" smtClean="0"/>
                  <a:t>                                                              </a:t>
                </a:r>
                <a14:m>
                  <m:oMath xmlns:m="http://schemas.openxmlformats.org/officeDocument/2006/math">
                    <m:r>
                      <a:rPr lang="en-US" altLang="zh-CN" i="1">
                        <a:latin typeface="Cambria Math" panose="02040503050406030204" pitchFamily="18" charset="0"/>
                      </a:rPr>
                      <m:t>𝐼</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𝑈</m:t>
                        </m:r>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𝑑</m:t>
                            </m:r>
                          </m:sub>
                        </m:sSub>
                      </m:den>
                    </m:f>
                    <m:r>
                      <a:rPr lang="en-US" altLang="zh-CN" i="1">
                        <a:latin typeface="Cambria Math" panose="02040503050406030204" pitchFamily="18" charset="0"/>
                      </a:rPr>
                      <m:t>=</m:t>
                    </m:r>
                    <m:f>
                      <m:fPr>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𝑈</m:t>
                            </m:r>
                          </m:e>
                          <m:sub>
                            <m:r>
                              <a:rPr lang="en-US" altLang="zh-CN" i="1">
                                <a:latin typeface="Cambria Math" panose="02040503050406030204" pitchFamily="18" charset="0"/>
                              </a:rPr>
                              <m:t>2</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𝑑</m:t>
                            </m:r>
                          </m:sub>
                        </m:sSub>
                      </m:den>
                    </m:f>
                    <m:rad>
                      <m:radPr>
                        <m:degHide m:val="on"/>
                        <m:ctrlPr>
                          <a:rPr lang="zh-CN" altLang="zh-CN" i="1">
                            <a:latin typeface="Cambria Math" panose="02040503050406030204" pitchFamily="18" charset="0"/>
                          </a:rPr>
                        </m:ctrlPr>
                      </m:radPr>
                      <m:deg/>
                      <m:e>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2</m:t>
                            </m:r>
                            <m:r>
                              <a:rPr lang="en-US" altLang="zh-CN" i="1">
                                <a:latin typeface="Cambria Math" panose="02040503050406030204" pitchFamily="18" charset="0"/>
                              </a:rPr>
                              <m:t>𝜋</m:t>
                            </m:r>
                          </m:den>
                        </m:f>
                        <m:func>
                          <m:funcPr>
                            <m:ctrlPr>
                              <a:rPr lang="zh-CN" altLang="zh-CN" i="1">
                                <a:latin typeface="Cambria Math" panose="02040503050406030204" pitchFamily="18" charset="0"/>
                              </a:rPr>
                            </m:ctrlPr>
                          </m:funcPr>
                          <m:fName>
                            <m:r>
                              <a:rPr lang="en-US" altLang="zh-CN" i="1">
                                <a:latin typeface="Cambria Math" panose="02040503050406030204" pitchFamily="18" charset="0"/>
                              </a:rPr>
                              <m:t>𝑠𝑖𝑛</m:t>
                            </m:r>
                          </m:fName>
                          <m:e>
                            <m:r>
                              <a:rPr lang="en-US" altLang="zh-CN" i="1">
                                <a:latin typeface="Cambria Math" panose="02040503050406030204" pitchFamily="18" charset="0"/>
                              </a:rPr>
                              <m:t>2</m:t>
                            </m:r>
                          </m:e>
                        </m:func>
                        <m:r>
                          <a:rPr lang="en-US" altLang="zh-CN" i="1">
                            <a:latin typeface="Cambria Math" panose="02040503050406030204" pitchFamily="18" charset="0"/>
                          </a:rPr>
                          <m:t>𝛼</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𝜋</m:t>
                            </m:r>
                            <m:r>
                              <a:rPr lang="en-US" altLang="zh-CN" i="1">
                                <a:latin typeface="Cambria Math" panose="02040503050406030204" pitchFamily="18" charset="0"/>
                              </a:rPr>
                              <m:t>−</m:t>
                            </m:r>
                            <m:r>
                              <a:rPr lang="en-US" altLang="zh-CN" i="1">
                                <a:latin typeface="Cambria Math" panose="02040503050406030204" pitchFamily="18" charset="0"/>
                              </a:rPr>
                              <m:t>𝛼</m:t>
                            </m:r>
                          </m:num>
                          <m:den>
                            <m:r>
                              <a:rPr lang="en-US" altLang="zh-CN" i="1">
                                <a:latin typeface="Cambria Math" panose="02040503050406030204" pitchFamily="18" charset="0"/>
                              </a:rPr>
                              <m:t>𝜋</m:t>
                            </m:r>
                          </m:den>
                        </m:f>
                      </m:e>
                    </m:rad>
                  </m:oMath>
                </a14:m>
                <a:endParaRPr lang="zh-CN" altLang="zh-CN" dirty="0"/>
              </a:p>
            </p:txBody>
          </p:sp>
        </mc:Choice>
        <mc:Fallback xmlns="">
          <p:sp>
            <p:nvSpPr>
              <p:cNvPr id="11" name="矩形 10"/>
              <p:cNvSpPr>
                <a:spLocks noRot="1" noChangeAspect="1" noMove="1" noResize="1" noEditPoints="1" noAdjustHandles="1" noChangeArrowheads="1" noChangeShapeType="1" noTextEdit="1"/>
              </p:cNvSpPr>
              <p:nvPr/>
            </p:nvSpPr>
            <p:spPr>
              <a:xfrm>
                <a:off x="701951" y="1279305"/>
                <a:ext cx="10840692" cy="5077480"/>
              </a:xfrm>
              <a:prstGeom prst="rect">
                <a:avLst/>
              </a:prstGeom>
              <a:blipFill>
                <a:blip r:embed="rId3"/>
                <a:stretch>
                  <a:fillRect l="-450" t="-240" r="-5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49053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77265" y="858487"/>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1.2.4</a:t>
            </a:r>
            <a:r>
              <a:rPr lang="zh-CN" altLang="zh-CN" sz="2000" b="1" dirty="0" smtClean="0">
                <a:solidFill>
                  <a:schemeClr val="accent2">
                    <a:lumMod val="50000"/>
                  </a:schemeClr>
                </a:solidFill>
                <a:latin typeface="微软雅黑" pitchFamily="34" charset="-122"/>
                <a:ea typeface="微软雅黑" pitchFamily="34" charset="-122"/>
              </a:rPr>
              <a:t>全</a:t>
            </a:r>
            <a:r>
              <a:rPr lang="zh-CN" altLang="zh-CN" sz="2000" b="1" dirty="0">
                <a:solidFill>
                  <a:schemeClr val="accent2">
                    <a:lumMod val="50000"/>
                  </a:schemeClr>
                </a:solidFill>
                <a:latin typeface="微软雅黑" pitchFamily="34" charset="-122"/>
                <a:ea typeface="微软雅黑" pitchFamily="34" charset="-122"/>
              </a:rPr>
              <a:t>控桥式整流电路的原理</a:t>
            </a:r>
          </a:p>
        </p:txBody>
      </p:sp>
      <mc:AlternateContent xmlns:mc="http://schemas.openxmlformats.org/markup-compatibility/2006" xmlns:a14="http://schemas.microsoft.com/office/drawing/2010/main">
        <mc:Choice Requires="a14">
          <p:sp>
            <p:nvSpPr>
              <p:cNvPr id="11" name="矩形 10"/>
              <p:cNvSpPr/>
              <p:nvPr/>
            </p:nvSpPr>
            <p:spPr>
              <a:xfrm>
                <a:off x="702626" y="1659889"/>
                <a:ext cx="10853269" cy="4426853"/>
              </a:xfrm>
              <a:prstGeom prst="rect">
                <a:avLst/>
              </a:prstGeom>
            </p:spPr>
            <p:txBody>
              <a:bodyPr wrap="square">
                <a:spAutoFit/>
              </a:bodyPr>
              <a:lstStyle/>
              <a:p>
                <a:pPr indent="266700" algn="just">
                  <a:lnSpc>
                    <a:spcPts val="2500"/>
                  </a:lnSpc>
                  <a:spcBef>
                    <a:spcPts val="600"/>
                  </a:spcBef>
                  <a:spcAft>
                    <a:spcPts val="600"/>
                  </a:spcAft>
                </a:pPr>
                <a:r>
                  <a:rPr lang="zh-CN" altLang="zh-CN" kern="100" dirty="0" smtClean="0">
                    <a:latin typeface="+mn-ea"/>
                    <a:cs typeface="Times New Roman" panose="02020603050405020304" pitchFamily="18" charset="0"/>
                  </a:rPr>
                  <a:t>负载电流的波形系数为：</a:t>
                </a:r>
              </a:p>
              <a:p>
                <a:pPr indent="266700" algn="just">
                  <a:lnSpc>
                    <a:spcPts val="2500"/>
                  </a:lnSpc>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𝐾</m:t>
                          </m:r>
                        </m:e>
                        <m:sub>
                          <m:r>
                            <a:rPr lang="en-US" altLang="zh-CN" i="1" kern="100">
                              <a:latin typeface="Cambria Math" panose="02040503050406030204" pitchFamily="18" charset="0"/>
                              <a:cs typeface="Times New Roman" panose="02020603050405020304" pitchFamily="18" charset="0"/>
                            </a:rPr>
                            <m:t>𝑓</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𝐼</m:t>
                          </m:r>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den>
                      </m:f>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2</m:t>
                                  </m:r>
                                </m:e>
                              </m:func>
                              <m:r>
                                <a:rPr lang="en-US" altLang="zh-CN" i="1" kern="100">
                                  <a:latin typeface="Cambria Math" panose="02040503050406030204" pitchFamily="18" charset="0"/>
                                  <a:cs typeface="Times New Roman" panose="02020603050405020304" pitchFamily="18" charset="0"/>
                                </a:rPr>
                                <m:t>𝛼</m:t>
                              </m:r>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r>
                                <a:rPr lang="en-US" altLang="zh-CN" i="1" kern="100">
                                  <a:latin typeface="Cambria Math" panose="02040503050406030204" pitchFamily="18" charset="0"/>
                                  <a:cs typeface="Times New Roman" panose="02020603050405020304" pitchFamily="18" charset="0"/>
                                </a:rPr>
                                <m:t>)</m:t>
                              </m:r>
                            </m:num>
                            <m:den>
                              <m:r>
                                <a:rPr lang="en-US" altLang="zh-CN" i="1" kern="100">
                                  <a:latin typeface="Cambria Math" panose="02040503050406030204" pitchFamily="18" charset="0"/>
                                  <a:cs typeface="Times New Roman" panose="02020603050405020304" pitchFamily="18" charset="0"/>
                                </a:rPr>
                                <m:t>1(1+</m:t>
                              </m:r>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𝛼</m:t>
                                  </m:r>
                                </m:e>
                              </m:func>
                              <m:r>
                                <a:rPr lang="en-US" altLang="zh-CN" i="1" kern="100">
                                  <a:latin typeface="Cambria Math" panose="02040503050406030204" pitchFamily="18" charset="0"/>
                                  <a:cs typeface="Times New Roman" panose="02020603050405020304" pitchFamily="18" charset="0"/>
                                </a:rPr>
                                <m:t>)</m:t>
                              </m:r>
                            </m:den>
                          </m:f>
                        </m:e>
                      </m:rad>
                    </m:oMath>
                  </m:oMathPara>
                </a14:m>
                <a:endParaRPr lang="en-US" altLang="zh-CN" kern="100" dirty="0" smtClean="0">
                  <a:latin typeface="+mn-ea"/>
                  <a:cs typeface="Times New Roman" panose="02020603050405020304" pitchFamily="18" charset="0"/>
                </a:endParaRPr>
              </a:p>
              <a:p>
                <a:pPr indent="266700" algn="just">
                  <a:lnSpc>
                    <a:spcPts val="2500"/>
                  </a:lnSpc>
                  <a:spcBef>
                    <a:spcPts val="600"/>
                  </a:spcBef>
                  <a:spcAft>
                    <a:spcPts val="600"/>
                  </a:spcAft>
                </a:pPr>
                <a:r>
                  <a:rPr lang="zh-CN" altLang="zh-CN" kern="100" dirty="0" smtClean="0">
                    <a:latin typeface="+mn-ea"/>
                    <a:cs typeface="Times New Roman" panose="02020603050405020304" pitchFamily="18" charset="0"/>
                  </a:rPr>
                  <a:t>由于</a:t>
                </a:r>
                <a:r>
                  <a:rPr lang="zh-CN" altLang="zh-CN" kern="100" dirty="0">
                    <a:latin typeface="+mn-ea"/>
                    <a:cs typeface="Times New Roman" panose="02020603050405020304" pitchFamily="18" charset="0"/>
                  </a:rPr>
                  <a:t>晶闸管</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1</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4</a:t>
                </a:r>
                <a:r>
                  <a:rPr lang="zh-CN" altLang="zh-CN" kern="100" dirty="0">
                    <a:latin typeface="+mn-ea"/>
                    <a:cs typeface="Times New Roman" panose="02020603050405020304" pitchFamily="18" charset="0"/>
                  </a:rPr>
                  <a:t>和</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V</a:t>
                </a:r>
                <a:r>
                  <a:rPr lang="en-US" altLang="zh-CN" kern="100" baseline="-25000" dirty="0">
                    <a:latin typeface="+mn-ea"/>
                    <a:cs typeface="Times New Roman" panose="02020603050405020304" pitchFamily="18" charset="0"/>
                  </a:rPr>
                  <a:t>3</a:t>
                </a:r>
                <a:r>
                  <a:rPr lang="zh-CN" altLang="zh-CN" kern="100" dirty="0">
                    <a:latin typeface="+mn-ea"/>
                    <a:cs typeface="Times New Roman" panose="02020603050405020304" pitchFamily="18" charset="0"/>
                  </a:rPr>
                  <a:t>在电路中是轮流导通的，因此流过每个晶闸管的平均电流只有负载上平均电流的一半， 即：</a:t>
                </a:r>
              </a:p>
              <a:p>
                <a:pPr indent="266700" algn="just">
                  <a:lnSpc>
                    <a:spcPts val="2500"/>
                  </a:lnSpc>
                  <a:spcBef>
                    <a:spcPts val="600"/>
                  </a:spcBef>
                  <a:spcAft>
                    <a:spcPts val="600"/>
                  </a:spcAft>
                </a:pP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𝑑𝑉</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2</m:t>
                        </m:r>
                      </m:den>
                    </m:f>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=0.45</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𝑑</m:t>
                            </m:r>
                          </m:sub>
                        </m:sSub>
                      </m:den>
                    </m:f>
                    <m:d>
                      <m:dPr>
                        <m:ctrlPr>
                          <a:rPr lang="zh-CN" altLang="zh-CN" i="1" kern="100">
                            <a:latin typeface="Cambria Math" panose="02040503050406030204" pitchFamily="18" charset="0"/>
                            <a:cs typeface="Times New Roman" panose="02020603050405020304" pitchFamily="18" charset="0"/>
                          </a:rPr>
                        </m:ctrlPr>
                      </m:dPr>
                      <m:e>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𝛼</m:t>
                                </m:r>
                              </m:e>
                            </m:func>
                          </m:num>
                          <m:den>
                            <m:r>
                              <a:rPr lang="en-US" altLang="zh-CN" i="1" kern="100">
                                <a:latin typeface="Cambria Math" panose="02040503050406030204" pitchFamily="18" charset="0"/>
                                <a:cs typeface="Times New Roman" panose="02020603050405020304" pitchFamily="18" charset="0"/>
                              </a:rPr>
                              <m:t>2</m:t>
                            </m:r>
                          </m:den>
                        </m:f>
                      </m:e>
                    </m:d>
                  </m:oMath>
                </a14:m>
                <a:r>
                  <a:rPr lang="en-US" altLang="zh-CN" kern="100" dirty="0">
                    <a:latin typeface="+mn-ea"/>
                    <a:cs typeface="Times New Roman" panose="02020603050405020304" pitchFamily="18" charset="0"/>
                  </a:rPr>
                  <a:t> 								</a:t>
                </a:r>
                <a:endParaRPr lang="zh-CN" altLang="zh-CN" kern="100" dirty="0">
                  <a:latin typeface="+mn-ea"/>
                  <a:cs typeface="Times New Roman" panose="02020603050405020304" pitchFamily="18" charset="0"/>
                </a:endParaRPr>
              </a:p>
              <a:p>
                <a:pPr indent="266700" algn="just">
                  <a:lnSpc>
                    <a:spcPts val="2500"/>
                  </a:lnSpc>
                  <a:spcBef>
                    <a:spcPts val="600"/>
                  </a:spcBef>
                  <a:spcAft>
                    <a:spcPts val="600"/>
                  </a:spcAft>
                </a:pPr>
                <a:r>
                  <a:rPr lang="zh-CN" altLang="zh-CN" kern="100" dirty="0">
                    <a:latin typeface="+mn-ea"/>
                    <a:cs typeface="Times New Roman" panose="02020603050405020304" pitchFamily="18" charset="0"/>
                  </a:rPr>
                  <a:t>流过晶闸管的电流有效值为：</a:t>
                </a:r>
              </a:p>
              <a:p>
                <a:pPr indent="266700" algn="just">
                  <a:lnSpc>
                    <a:spcPts val="3000"/>
                  </a:lnSpc>
                  <a:spcBef>
                    <a:spcPts val="600"/>
                  </a:spcBef>
                  <a:spcAft>
                    <a:spcPts val="600"/>
                  </a:spcAft>
                </a:pPr>
                <a14:m>
                  <m:oMathPara xmlns:m="http://schemas.openxmlformats.org/officeDocument/2006/math">
                    <m:oMathParaPr>
                      <m:jc m:val="right"/>
                    </m:oMathParaPr>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𝑉</m:t>
                          </m:r>
                        </m:sub>
                      </m:sSub>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nary>
                            <m:naryPr>
                              <m:ctrlPr>
                                <a:rPr lang="zh-CN" altLang="zh-CN" i="1" kern="100">
                                  <a:latin typeface="Cambria Math" panose="02040503050406030204" pitchFamily="18" charset="0"/>
                                  <a:cs typeface="Times New Roman" panose="02020603050405020304" pitchFamily="18" charset="0"/>
                                </a:rPr>
                              </m:ctrlPr>
                            </m:naryPr>
                            <m:sub>
                              <m:r>
                                <a:rPr lang="en-US" altLang="zh-CN" i="1" kern="100">
                                  <a:latin typeface="Cambria Math" panose="02040503050406030204" pitchFamily="18" charset="0"/>
                                  <a:cs typeface="Times New Roman" panose="02020603050405020304" pitchFamily="18" charset="0"/>
                                </a:rPr>
                                <m:t>𝛼</m:t>
                              </m:r>
                            </m:sub>
                            <m:sup>
                              <m:r>
                                <a:rPr lang="en-US" altLang="zh-CN" i="1" kern="100">
                                  <a:latin typeface="Cambria Math" panose="02040503050406030204" pitchFamily="18" charset="0"/>
                                  <a:cs typeface="Times New Roman" panose="02020603050405020304" pitchFamily="18" charset="0"/>
                                </a:rPr>
                                <m:t>𝜋</m:t>
                              </m:r>
                            </m:sup>
                            <m:e>
                              <m:sSup>
                                <m:sSupPr>
                                  <m:ctrlPr>
                                    <a:rPr lang="zh-CN" altLang="zh-CN" i="1" kern="100">
                                      <a:latin typeface="Cambria Math" panose="02040503050406030204" pitchFamily="18" charset="0"/>
                                      <a:cs typeface="Times New Roman" panose="02020603050405020304" pitchFamily="18" charset="0"/>
                                    </a:rPr>
                                  </m:ctrlPr>
                                </m:sSupPr>
                                <m:e>
                                  <m:d>
                                    <m:dPr>
                                      <m:begChr m:val="["/>
                                      <m:endChr m:val="]"/>
                                      <m:ctrlPr>
                                        <a:rPr lang="zh-CN" altLang="zh-CN" i="1" kern="100">
                                          <a:latin typeface="Cambria Math" panose="02040503050406030204" pitchFamily="18" charset="0"/>
                                          <a:cs typeface="Times New Roman" panose="02020603050405020304" pitchFamily="18" charset="0"/>
                                        </a:rPr>
                                      </m:ctrlPr>
                                    </m:dPr>
                                    <m:e>
                                      <m:f>
                                        <m:fPr>
                                          <m:ctrlPr>
                                            <a:rPr lang="zh-CN" altLang="zh-CN" i="1" kern="100">
                                              <a:latin typeface="Cambria Math" panose="02040503050406030204" pitchFamily="18" charset="0"/>
                                              <a:cs typeface="Times New Roman" panose="02020603050405020304" pitchFamily="18" charset="0"/>
                                            </a:rPr>
                                          </m:ctrlPr>
                                        </m:fPr>
                                        <m:num>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𝜔</m:t>
                                              </m:r>
                                            </m:e>
                                          </m:func>
                                          <m:r>
                                            <a:rPr lang="en-US" altLang="zh-CN" i="1" kern="100">
                                              <a:latin typeface="Cambria Math" panose="02040503050406030204" pitchFamily="18" charset="0"/>
                                              <a:cs typeface="Times New Roman" panose="02020603050405020304" pitchFamily="18" charset="0"/>
                                            </a:rPr>
                                            <m:t>𝑡</m:t>
                                          </m:r>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𝑑</m:t>
                                              </m:r>
                                            </m:sub>
                                          </m:sSub>
                                        </m:den>
                                      </m:f>
                                    </m:e>
                                  </m:d>
                                </m:e>
                                <m:sup>
                                  <m:r>
                                    <a:rPr lang="en-US" altLang="zh-CN" i="1" kern="100">
                                      <a:latin typeface="Cambria Math" panose="02040503050406030204" pitchFamily="18" charset="0"/>
                                      <a:cs typeface="Times New Roman" panose="02020603050405020304" pitchFamily="18" charset="0"/>
                                    </a:rPr>
                                    <m:t>2</m:t>
                                  </m:r>
                                </m:sup>
                              </m:sSup>
                              <m:r>
                                <a:rPr lang="en-US" altLang="zh-CN" i="1" kern="100">
                                  <a:latin typeface="Cambria Math" panose="02040503050406030204" pitchFamily="18" charset="0"/>
                                  <a:cs typeface="Times New Roman" panose="02020603050405020304" pitchFamily="18" charset="0"/>
                                </a:rPr>
                                <m:t>𝑑</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𝜔</m:t>
                              </m:r>
                              <m:r>
                                <a:rPr lang="en-US" altLang="zh-CN" i="1" kern="100">
                                  <a:latin typeface="Cambria Math" panose="02040503050406030204" pitchFamily="18" charset="0"/>
                                  <a:cs typeface="Times New Roman" panose="02020603050405020304" pitchFamily="18" charset="0"/>
                                </a:rPr>
                                <m:t>𝑡</m:t>
                              </m:r>
                              <m:r>
                                <a:rPr lang="en-US" altLang="zh-CN" i="1" kern="100">
                                  <a:latin typeface="Cambria Math" panose="02040503050406030204" pitchFamily="18" charset="0"/>
                                  <a:cs typeface="Times New Roman" panose="02020603050405020304" pitchFamily="18" charset="0"/>
                                </a:rPr>
                                <m:t>)</m:t>
                              </m:r>
                            </m:e>
                          </m:nary>
                        </m:e>
                      </m:rad>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num>
                        <m:den>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𝑑</m:t>
                              </m:r>
                            </m:sub>
                          </m:sSub>
                        </m:den>
                      </m:f>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2</m:t>
                              </m:r>
                            </m:e>
                          </m:func>
                          <m:r>
                            <a:rPr lang="en-US" altLang="zh-CN" i="1" kern="100">
                              <a:latin typeface="Cambria Math" panose="02040503050406030204" pitchFamily="18" charset="0"/>
                              <a:cs typeface="Times New Roman" panose="02020603050405020304" pitchFamily="18" charset="0"/>
                            </a:rPr>
                            <m:t>𝛼</m:t>
                          </m:r>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𝜋</m:t>
                              </m:r>
                            </m:den>
                          </m:f>
                        </m:e>
                      </m:rad>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den>
                      </m:f>
                      <m:r>
                        <a:rPr lang="en-US" altLang="zh-CN" i="1" kern="100">
                          <a:latin typeface="Cambria Math" panose="02040503050406030204" pitchFamily="18" charset="0"/>
                          <a:cs typeface="Times New Roman" panose="02020603050405020304" pitchFamily="18" charset="0"/>
                        </a:rPr>
                        <m:t>𝐼</m:t>
                      </m:r>
                    </m:oMath>
                  </m:oMathPara>
                </a14:m>
                <a:endParaRPr lang="en-US" altLang="zh-CN" kern="100" dirty="0" smtClean="0">
                  <a:latin typeface="+mn-ea"/>
                  <a:cs typeface="Times New Roman" panose="02020603050405020304" pitchFamily="18" charset="0"/>
                </a:endParaRPr>
              </a:p>
              <a:p>
                <a:pPr indent="266700" algn="just">
                  <a:lnSpc>
                    <a:spcPts val="2500"/>
                  </a:lnSpc>
                  <a:spcBef>
                    <a:spcPts val="600"/>
                  </a:spcBef>
                  <a:spcAft>
                    <a:spcPts val="600"/>
                  </a:spcAft>
                </a:pPr>
                <a:r>
                  <a:rPr lang="zh-CN" altLang="zh-CN" kern="100" dirty="0">
                    <a:latin typeface="+mn-ea"/>
                    <a:cs typeface="Times New Roman" panose="02020603050405020304" pitchFamily="18" charset="0"/>
                  </a:rPr>
                  <a:t>在一个周期内电源通过变压器</a:t>
                </a:r>
                <a:r>
                  <a:rPr lang="en-US" altLang="zh-CN" kern="100" dirty="0">
                    <a:latin typeface="+mn-ea"/>
                    <a:cs typeface="Times New Roman" panose="02020603050405020304" pitchFamily="18" charset="0"/>
                  </a:rPr>
                  <a:t>TR</a:t>
                </a:r>
                <a:r>
                  <a:rPr lang="zh-CN" altLang="zh-CN" kern="100" dirty="0">
                    <a:latin typeface="+mn-ea"/>
                    <a:cs typeface="Times New Roman" panose="02020603050405020304" pitchFamily="18" charset="0"/>
                  </a:rPr>
                  <a:t>两次向负载提供能量，因此负载电流有效值</a:t>
                </a:r>
                <a:r>
                  <a:rPr lang="en-US" altLang="zh-CN" kern="100" dirty="0">
                    <a:latin typeface="+mn-ea"/>
                    <a:cs typeface="Times New Roman" panose="02020603050405020304" pitchFamily="18" charset="0"/>
                  </a:rPr>
                  <a:t>I</a:t>
                </a:r>
                <a:r>
                  <a:rPr lang="zh-CN" altLang="zh-CN" kern="100" dirty="0">
                    <a:latin typeface="+mn-ea"/>
                    <a:cs typeface="Times New Roman" panose="02020603050405020304" pitchFamily="18" charset="0"/>
                  </a:rPr>
                  <a:t>与变压器次级电流有效值</a:t>
                </a:r>
                <a:r>
                  <a:rPr lang="en-US" altLang="zh-CN" kern="100" dirty="0">
                    <a:latin typeface="+mn-ea"/>
                    <a:cs typeface="Times New Roman" panose="02020603050405020304" pitchFamily="18" charset="0"/>
                  </a:rPr>
                  <a:t>I2</a:t>
                </a:r>
                <a:r>
                  <a:rPr lang="zh-CN" altLang="zh-CN" kern="100" dirty="0">
                    <a:latin typeface="+mn-ea"/>
                    <a:cs typeface="Times New Roman" panose="02020603050405020304" pitchFamily="18" charset="0"/>
                  </a:rPr>
                  <a:t>相同，则电路的功率因数可以按下式计算：</a:t>
                </a:r>
              </a:p>
              <a:p>
                <a:pPr indent="266700" algn="just">
                  <a:lnSpc>
                    <a:spcPts val="3000"/>
                  </a:lnSpc>
                  <a:spcBef>
                    <a:spcPts val="600"/>
                  </a:spcBef>
                  <a:spcAft>
                    <a:spcPts val="600"/>
                  </a:spcAft>
                </a:pPr>
                <a14:m>
                  <m:oMathPara xmlns:m="http://schemas.openxmlformats.org/officeDocument/2006/math">
                    <m:oMathParaPr>
                      <m:jc m:val="centerGroup"/>
                    </m:oMathParaPr>
                    <m:oMath xmlns:m="http://schemas.openxmlformats.org/officeDocument/2006/math">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𝜙</m:t>
                          </m:r>
                        </m:e>
                      </m:func>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𝑃</m:t>
                          </m:r>
                        </m:num>
                        <m:den>
                          <m:r>
                            <a:rPr lang="en-US" altLang="zh-CN" i="1" kern="100">
                              <a:latin typeface="Cambria Math" panose="02040503050406030204" pitchFamily="18" charset="0"/>
                              <a:cs typeface="Times New Roman" panose="02020603050405020304" pitchFamily="18" charset="0"/>
                            </a:rPr>
                            <m:t>𝑆</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𝑈𝐼</m:t>
                          </m:r>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2</m:t>
                              </m:r>
                            </m:sub>
                          </m:sSub>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𝑈</m:t>
                          </m:r>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den>
                      </m:f>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2</m:t>
                                  </m:r>
                                </m:e>
                              </m:func>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𝜋</m:t>
                              </m:r>
                            </m:den>
                          </m:f>
                        </m:e>
                      </m:rad>
                    </m:oMath>
                  </m:oMathPara>
                </a14:m>
                <a:endParaRPr lang="zh-CN" altLang="zh-CN" kern="100" dirty="0">
                  <a:latin typeface="+mn-ea"/>
                  <a:cs typeface="Times New Roman" panose="02020603050405020304" pitchFamily="18" charset="0"/>
                </a:endParaRPr>
              </a:p>
            </p:txBody>
          </p:sp>
        </mc:Choice>
        <mc:Fallback xmlns="">
          <p:sp>
            <p:nvSpPr>
              <p:cNvPr id="11" name="矩形 10"/>
              <p:cNvSpPr>
                <a:spLocks noRot="1" noChangeAspect="1" noMove="1" noResize="1" noEditPoints="1" noAdjustHandles="1" noChangeArrowheads="1" noChangeShapeType="1" noTextEdit="1"/>
              </p:cNvSpPr>
              <p:nvPr/>
            </p:nvSpPr>
            <p:spPr>
              <a:xfrm>
                <a:off x="702626" y="1659889"/>
                <a:ext cx="10853269" cy="4426853"/>
              </a:xfrm>
              <a:prstGeom prst="rect">
                <a:avLst/>
              </a:prstGeom>
              <a:blipFill>
                <a:blip r:embed="rId3"/>
                <a:stretch>
                  <a:fillRect l="-449" t="-138" r="-449" b="-509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4566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77265" y="831684"/>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1.2.4</a:t>
            </a:r>
            <a:r>
              <a:rPr lang="zh-CN" altLang="zh-CN" sz="2000" b="1" dirty="0" smtClean="0">
                <a:solidFill>
                  <a:schemeClr val="accent2">
                    <a:lumMod val="50000"/>
                  </a:schemeClr>
                </a:solidFill>
                <a:latin typeface="微软雅黑" pitchFamily="34" charset="-122"/>
                <a:ea typeface="微软雅黑" pitchFamily="34" charset="-122"/>
              </a:rPr>
              <a:t>全</a:t>
            </a:r>
            <a:r>
              <a:rPr lang="zh-CN" altLang="zh-CN" sz="2000" b="1" dirty="0">
                <a:solidFill>
                  <a:schemeClr val="accent2">
                    <a:lumMod val="50000"/>
                  </a:schemeClr>
                </a:solidFill>
                <a:latin typeface="微软雅黑" pitchFamily="34" charset="-122"/>
                <a:ea typeface="微软雅黑" pitchFamily="34" charset="-122"/>
              </a:rPr>
              <a:t>控桥式整流电路的原理</a:t>
            </a:r>
          </a:p>
        </p:txBody>
      </p:sp>
      <p:sp>
        <p:nvSpPr>
          <p:cNvPr id="10" name="矩形 9"/>
          <p:cNvSpPr/>
          <p:nvPr/>
        </p:nvSpPr>
        <p:spPr>
          <a:xfrm>
            <a:off x="490220" y="1279306"/>
            <a:ext cx="11091808" cy="1118255"/>
          </a:xfrm>
          <a:prstGeom prst="rect">
            <a:avLst/>
          </a:prstGeom>
        </p:spPr>
        <p:txBody>
          <a:bodyPr wrap="square">
            <a:spAutoFit/>
          </a:bodyPr>
          <a:lstStyle/>
          <a:p>
            <a:pPr indent="266700" algn="just">
              <a:lnSpc>
                <a:spcPts val="2000"/>
              </a:lnSpc>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）电感性负载</a:t>
            </a:r>
          </a:p>
          <a:p>
            <a:pPr indent="266700" algn="just">
              <a:lnSpc>
                <a:spcPts val="2000"/>
              </a:lnSpc>
            </a:pPr>
            <a:r>
              <a:rPr lang="zh-CN" altLang="zh-CN" kern="100" dirty="0">
                <a:latin typeface="+mn-ea"/>
                <a:cs typeface="Times New Roman" panose="02020603050405020304" pitchFamily="18" charset="0"/>
              </a:rPr>
              <a:t>当整流电路带电感性负载时，整流工作的物理过程和电压、 电流波形都与带电阻性负载时不同。因为电感对电流的变化有阻碍作用，即电感元件中的电流不能突变，当电流变化时电感要产生感应电动势而阻碍其变化，所以，电路电流的变化总是滞后于电压的变化，图</a:t>
            </a:r>
            <a:r>
              <a:rPr lang="en-US" altLang="zh-CN" kern="100" dirty="0">
                <a:latin typeface="+mn-ea"/>
                <a:cs typeface="Times New Roman" panose="02020603050405020304" pitchFamily="18" charset="0"/>
              </a:rPr>
              <a:t>4-3-11</a:t>
            </a:r>
            <a:r>
              <a:rPr lang="zh-CN" altLang="zh-CN" kern="100" dirty="0">
                <a:latin typeface="+mn-ea"/>
                <a:cs typeface="Times New Roman" panose="02020603050405020304" pitchFamily="18" charset="0"/>
              </a:rPr>
              <a:t>为带电感性负载的全控桥式整流电路。</a:t>
            </a:r>
          </a:p>
        </p:txBody>
      </p:sp>
      <p:pic>
        <p:nvPicPr>
          <p:cNvPr id="14" name="图片 1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74382" y="2397561"/>
            <a:ext cx="6519436" cy="3870717"/>
          </a:xfrm>
          <a:prstGeom prst="rect">
            <a:avLst/>
          </a:prstGeom>
          <a:noFill/>
          <a:ln>
            <a:noFill/>
          </a:ln>
        </p:spPr>
      </p:pic>
      <mc:AlternateContent xmlns:mc="http://schemas.openxmlformats.org/markup-compatibility/2006">
        <mc:Choice xmlns:a14="http://schemas.microsoft.com/office/drawing/2010/main" Requires="a14">
          <p:sp>
            <p:nvSpPr>
              <p:cNvPr id="11" name="矩形 10"/>
              <p:cNvSpPr/>
              <p:nvPr/>
            </p:nvSpPr>
            <p:spPr>
              <a:xfrm>
                <a:off x="686172" y="2660539"/>
                <a:ext cx="5001933" cy="1374735"/>
              </a:xfrm>
              <a:prstGeom prst="rect">
                <a:avLst/>
              </a:prstGeom>
            </p:spPr>
            <p:txBody>
              <a:bodyPr wrap="square">
                <a:spAutoFit/>
              </a:bodyPr>
              <a:lstStyle/>
              <a:p>
                <a:pPr indent="171450" algn="just">
                  <a:lnSpc>
                    <a:spcPts val="2000"/>
                  </a:lnSpc>
                  <a:spcAft>
                    <a:spcPts val="0"/>
                  </a:spcAft>
                </a:pPr>
                <a:r>
                  <a:rPr lang="zh-CN" altLang="zh-CN" kern="100" dirty="0">
                    <a:latin typeface="+mn-ea"/>
                    <a:cs typeface="Times New Roman" panose="02020603050405020304" pitchFamily="18" charset="0"/>
                  </a:rPr>
                  <a:t> </a:t>
                </a: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电路</a:t>
                </a:r>
                <a:r>
                  <a:rPr lang="en-US" altLang="zh-CN" kern="100" dirty="0">
                    <a:latin typeface="+mn-ea"/>
                    <a:cs typeface="Times New Roman" panose="02020603050405020304" pitchFamily="18" charset="0"/>
                  </a:rPr>
                  <a:t> (b) </a:t>
                </a:r>
                <a:r>
                  <a:rPr lang="zh-CN" altLang="zh-CN" kern="100" dirty="0">
                    <a:latin typeface="+mn-ea"/>
                    <a:cs typeface="Times New Roman" panose="02020603050405020304" pitchFamily="18" charset="0"/>
                  </a:rPr>
                  <a:t>电源电压</a:t>
                </a:r>
                <a:r>
                  <a:rPr lang="en-US" altLang="zh-CN" kern="100" dirty="0">
                    <a:latin typeface="+mn-ea"/>
                    <a:cs typeface="Times New Roman" panose="02020603050405020304" pitchFamily="18" charset="0"/>
                  </a:rPr>
                  <a:t> (c) </a:t>
                </a:r>
                <a:r>
                  <a:rPr lang="zh-CN" altLang="zh-CN" kern="100" dirty="0">
                    <a:latin typeface="+mn-ea"/>
                    <a:cs typeface="Times New Roman" panose="02020603050405020304" pitchFamily="18" charset="0"/>
                  </a:rPr>
                  <a:t>触发脉冲</a:t>
                </a:r>
                <a:r>
                  <a:rPr lang="en-US" altLang="zh-CN" kern="100" dirty="0">
                    <a:latin typeface="+mn-ea"/>
                    <a:cs typeface="Times New Roman" panose="02020603050405020304" pitchFamily="18" charset="0"/>
                  </a:rPr>
                  <a:t> (d) </a:t>
                </a:r>
                <a:r>
                  <a:rPr lang="zh-CN" altLang="zh-CN" kern="100" dirty="0">
                    <a:latin typeface="+mn-ea"/>
                    <a:cs typeface="Times New Roman" panose="02020603050405020304" pitchFamily="18" charset="0"/>
                  </a:rPr>
                  <a:t>输出电压</a:t>
                </a:r>
                <a:r>
                  <a:rPr lang="en-US" altLang="zh-CN" kern="100" dirty="0">
                    <a:latin typeface="+mn-ea"/>
                    <a:cs typeface="Times New Roman" panose="02020603050405020304" pitchFamily="18" charset="0"/>
                  </a:rPr>
                  <a:t> (e) </a:t>
                </a:r>
                <a:r>
                  <a:rPr lang="zh-CN" altLang="zh-CN" kern="100" dirty="0">
                    <a:latin typeface="+mn-ea"/>
                    <a:cs typeface="Times New Roman" panose="02020603050405020304" pitchFamily="18" charset="0"/>
                  </a:rPr>
                  <a:t>输出电流</a:t>
                </a:r>
                <a:r>
                  <a:rPr lang="en-US" altLang="zh-CN" kern="100" dirty="0">
                    <a:latin typeface="+mn-ea"/>
                    <a:cs typeface="Times New Roman" panose="02020603050405020304" pitchFamily="18" charset="0"/>
                  </a:rPr>
                  <a:t> (f) </a:t>
                </a:r>
                <a:r>
                  <a:rPr lang="zh-CN" altLang="zh-CN" kern="100" dirty="0">
                    <a:latin typeface="+mn-ea"/>
                    <a:cs typeface="Times New Roman" panose="02020603050405020304" pitchFamily="18" charset="0"/>
                  </a:rPr>
                  <a:t>晶闸管</a:t>
                </a:r>
                <a14:m>
                  <m:oMath xmlns:m="http://schemas.openxmlformats.org/officeDocument/2006/math">
                    <m:sSub>
                      <m:sSubPr>
                        <m:ctrlPr>
                          <a:rPr lang="zh-CN" altLang="zh-CN" i="1" kern="100">
                            <a:latin typeface="+mn-ea"/>
                            <a:cs typeface="Times New Roman" panose="02020603050405020304" pitchFamily="18" charset="0"/>
                          </a:rPr>
                        </m:ctrlPr>
                      </m:sSubPr>
                      <m:e>
                        <m:r>
                          <a:rPr lang="en-US" altLang="zh-CN" i="1" kern="100">
                            <a:latin typeface="+mn-ea"/>
                            <a:cs typeface="Times New Roman" panose="02020603050405020304" pitchFamily="18" charset="0"/>
                          </a:rPr>
                          <m:t>𝑉</m:t>
                        </m:r>
                      </m:e>
                      <m:sub>
                        <m:r>
                          <a:rPr lang="en-US" altLang="zh-CN" i="1" kern="100">
                            <a:latin typeface="+mn-ea"/>
                            <a:cs typeface="Times New Roman" panose="02020603050405020304" pitchFamily="18" charset="0"/>
                          </a:rPr>
                          <m:t>1</m:t>
                        </m:r>
                      </m:sub>
                    </m:sSub>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mn-ea"/>
                            <a:cs typeface="Times New Roman" panose="02020603050405020304" pitchFamily="18" charset="0"/>
                          </a:rPr>
                        </m:ctrlPr>
                      </m:sSubPr>
                      <m:e>
                        <m:r>
                          <a:rPr lang="en-US" altLang="zh-CN" i="1" kern="100">
                            <a:latin typeface="+mn-ea"/>
                            <a:cs typeface="Times New Roman" panose="02020603050405020304" pitchFamily="18" charset="0"/>
                          </a:rPr>
                          <m:t>𝑉</m:t>
                        </m:r>
                      </m:e>
                      <m:sub>
                        <m:r>
                          <a:rPr lang="en-US" altLang="zh-CN" i="1" kern="100">
                            <a:latin typeface="+mn-ea"/>
                            <a:cs typeface="Times New Roman" panose="02020603050405020304" pitchFamily="18" charset="0"/>
                          </a:rPr>
                          <m:t>4</m:t>
                        </m:r>
                      </m:sub>
                    </m:sSub>
                  </m:oMath>
                </a14:m>
                <a:r>
                  <a:rPr lang="zh-CN" altLang="zh-CN" kern="100" dirty="0">
                    <a:latin typeface="+mn-ea"/>
                    <a:cs typeface="Times New Roman" panose="02020603050405020304" pitchFamily="18" charset="0"/>
                  </a:rPr>
                  <a:t>上的电流； </a:t>
                </a:r>
                <a:endParaRPr lang="zh-CN" altLang="zh-CN" kern="100" dirty="0">
                  <a:effectLst/>
                  <a:latin typeface="+mn-ea"/>
                  <a:cs typeface="Times New Roman" panose="02020603050405020304" pitchFamily="18" charset="0"/>
                </a:endParaRPr>
              </a:p>
              <a:p>
                <a:pPr indent="400050" algn="just">
                  <a:lnSpc>
                    <a:spcPts val="2000"/>
                  </a:lnSpc>
                  <a:spcAft>
                    <a:spcPts val="0"/>
                  </a:spcAft>
                </a:pPr>
                <a:r>
                  <a:rPr lang="en-US" altLang="zh-CN" kern="100" dirty="0">
                    <a:latin typeface="+mn-ea"/>
                    <a:cs typeface="Times New Roman" panose="02020603050405020304" pitchFamily="18" charset="0"/>
                  </a:rPr>
                  <a:t>(g) </a:t>
                </a:r>
                <a:r>
                  <a:rPr lang="zh-CN" altLang="zh-CN" kern="100" dirty="0">
                    <a:latin typeface="+mn-ea"/>
                    <a:cs typeface="Times New Roman" panose="02020603050405020304" pitchFamily="18" charset="0"/>
                  </a:rPr>
                  <a:t>晶闸管</a:t>
                </a:r>
                <a14:m>
                  <m:oMath xmlns:m="http://schemas.openxmlformats.org/officeDocument/2006/math">
                    <m:sSub>
                      <m:sSubPr>
                        <m:ctrlPr>
                          <a:rPr lang="zh-CN" altLang="zh-CN" i="1" kern="100">
                            <a:latin typeface="+mn-ea"/>
                            <a:cs typeface="Times New Roman" panose="02020603050405020304" pitchFamily="18" charset="0"/>
                          </a:rPr>
                        </m:ctrlPr>
                      </m:sSubPr>
                      <m:e>
                        <m:r>
                          <a:rPr lang="en-US" altLang="zh-CN" i="1" kern="100">
                            <a:latin typeface="+mn-ea"/>
                            <a:cs typeface="Times New Roman" panose="02020603050405020304" pitchFamily="18" charset="0"/>
                          </a:rPr>
                          <m:t>𝑉</m:t>
                        </m:r>
                      </m:e>
                      <m:sub>
                        <m:r>
                          <a:rPr lang="en-US" altLang="zh-CN" i="1" kern="100">
                            <a:latin typeface="+mn-ea"/>
                            <a:cs typeface="Times New Roman" panose="02020603050405020304" pitchFamily="18" charset="0"/>
                          </a:rPr>
                          <m:t>2</m:t>
                        </m:r>
                      </m:sub>
                    </m:sSub>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mn-ea"/>
                            <a:cs typeface="Times New Roman" panose="02020603050405020304" pitchFamily="18" charset="0"/>
                          </a:rPr>
                        </m:ctrlPr>
                      </m:sSubPr>
                      <m:e>
                        <m:r>
                          <a:rPr lang="en-US" altLang="zh-CN" i="1" kern="100">
                            <a:latin typeface="+mn-ea"/>
                            <a:cs typeface="Times New Roman" panose="02020603050405020304" pitchFamily="18" charset="0"/>
                          </a:rPr>
                          <m:t>𝑉</m:t>
                        </m:r>
                      </m:e>
                      <m:sub>
                        <m:r>
                          <a:rPr lang="en-US" altLang="zh-CN" i="1" kern="100">
                            <a:latin typeface="+mn-ea"/>
                            <a:cs typeface="Times New Roman" panose="02020603050405020304" pitchFamily="18" charset="0"/>
                          </a:rPr>
                          <m:t>3</m:t>
                        </m:r>
                      </m:sub>
                    </m:sSub>
                  </m:oMath>
                </a14:m>
                <a:r>
                  <a:rPr lang="zh-CN" altLang="zh-CN" kern="100" dirty="0">
                    <a:latin typeface="+mn-ea"/>
                    <a:cs typeface="Times New Roman" panose="02020603050405020304" pitchFamily="18" charset="0"/>
                  </a:rPr>
                  <a:t>上的电流；</a:t>
                </a:r>
                <a:r>
                  <a:rPr lang="en-US" altLang="zh-CN" kern="100" dirty="0">
                    <a:latin typeface="+mn-ea"/>
                    <a:cs typeface="Times New Roman" panose="02020603050405020304" pitchFamily="18" charset="0"/>
                  </a:rPr>
                  <a:t> (h) </a:t>
                </a:r>
                <a:r>
                  <a:rPr lang="zh-CN" altLang="zh-CN" kern="100" dirty="0">
                    <a:latin typeface="+mn-ea"/>
                    <a:cs typeface="Times New Roman" panose="02020603050405020304" pitchFamily="18" charset="0"/>
                  </a:rPr>
                  <a:t>变压器副边电流；</a:t>
                </a:r>
                <a:r>
                  <a:rPr lang="en-US" altLang="zh-CN" kern="100" dirty="0">
                    <a:latin typeface="+mn-ea"/>
                    <a:cs typeface="Times New Roman" panose="02020603050405020304" pitchFamily="18" charset="0"/>
                  </a:rPr>
                  <a:t> (</a:t>
                </a:r>
                <a:r>
                  <a:rPr lang="en-US" altLang="zh-CN" kern="100" dirty="0" err="1">
                    <a:latin typeface="+mn-ea"/>
                    <a:cs typeface="Times New Roman" panose="02020603050405020304" pitchFamily="18" charset="0"/>
                  </a:rPr>
                  <a:t>i</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晶闸管</a:t>
                </a:r>
                <a14:m>
                  <m:oMath xmlns:m="http://schemas.openxmlformats.org/officeDocument/2006/math">
                    <m:sSub>
                      <m:sSubPr>
                        <m:ctrlPr>
                          <a:rPr lang="zh-CN" altLang="zh-CN" i="1" kern="100">
                            <a:latin typeface="+mn-ea"/>
                            <a:cs typeface="Times New Roman" panose="02020603050405020304" pitchFamily="18" charset="0"/>
                          </a:rPr>
                        </m:ctrlPr>
                      </m:sSubPr>
                      <m:e>
                        <m:r>
                          <a:rPr lang="en-US" altLang="zh-CN" i="1" kern="100">
                            <a:latin typeface="+mn-ea"/>
                            <a:cs typeface="Times New Roman" panose="02020603050405020304" pitchFamily="18" charset="0"/>
                          </a:rPr>
                          <m:t>𝑉</m:t>
                        </m:r>
                      </m:e>
                      <m:sub>
                        <m:r>
                          <a:rPr lang="en-US" altLang="zh-CN" i="1" kern="100">
                            <a:latin typeface="+mn-ea"/>
                            <a:cs typeface="Times New Roman" panose="02020603050405020304" pitchFamily="18" charset="0"/>
                          </a:rPr>
                          <m:t>1</m:t>
                        </m:r>
                      </m:sub>
                    </m:sSub>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mn-ea"/>
                            <a:cs typeface="Times New Roman" panose="02020603050405020304" pitchFamily="18" charset="0"/>
                          </a:rPr>
                        </m:ctrlPr>
                      </m:sSubPr>
                      <m:e>
                        <m:r>
                          <a:rPr lang="en-US" altLang="zh-CN" i="1" kern="100">
                            <a:latin typeface="+mn-ea"/>
                            <a:cs typeface="Times New Roman" panose="02020603050405020304" pitchFamily="18" charset="0"/>
                          </a:rPr>
                          <m:t>𝑉</m:t>
                        </m:r>
                      </m:e>
                      <m:sub>
                        <m:r>
                          <a:rPr lang="en-US" altLang="zh-CN" i="1" kern="100">
                            <a:latin typeface="+mn-ea"/>
                            <a:cs typeface="Times New Roman" panose="02020603050405020304" pitchFamily="18" charset="0"/>
                          </a:rPr>
                          <m:t>4</m:t>
                        </m:r>
                      </m:sub>
                    </m:sSub>
                  </m:oMath>
                </a14:m>
                <a:r>
                  <a:rPr lang="zh-CN" altLang="zh-CN" kern="100" dirty="0">
                    <a:latin typeface="+mn-ea"/>
                    <a:cs typeface="Times New Roman" panose="02020603050405020304" pitchFamily="18" charset="0"/>
                  </a:rPr>
                  <a:t>上的</a:t>
                </a:r>
                <a:r>
                  <a:rPr lang="zh-CN" altLang="zh-CN" kern="100" dirty="0" smtClean="0">
                    <a:latin typeface="+mn-ea"/>
                    <a:cs typeface="Times New Roman" panose="02020603050405020304" pitchFamily="18" charset="0"/>
                  </a:rPr>
                  <a:t>电压</a:t>
                </a:r>
                <a:endParaRPr lang="zh-CN" altLang="zh-CN" kern="100" dirty="0">
                  <a:effectLst/>
                  <a:latin typeface="+mn-ea"/>
                  <a:cs typeface="Times New Roman" panose="02020603050405020304" pitchFamily="18" charset="0"/>
                </a:endParaRPr>
              </a:p>
            </p:txBody>
          </p:sp>
        </mc:Choice>
        <mc:Fallback>
          <p:sp>
            <p:nvSpPr>
              <p:cNvPr id="11" name="矩形 10"/>
              <p:cNvSpPr>
                <a:spLocks noRot="1" noChangeAspect="1" noMove="1" noResize="1" noEditPoints="1" noAdjustHandles="1" noChangeArrowheads="1" noChangeShapeType="1" noTextEdit="1"/>
              </p:cNvSpPr>
              <p:nvPr/>
            </p:nvSpPr>
            <p:spPr>
              <a:xfrm>
                <a:off x="686172" y="2660539"/>
                <a:ext cx="5001933" cy="1374735"/>
              </a:xfrm>
              <a:prstGeom prst="rect">
                <a:avLst/>
              </a:prstGeom>
              <a:blipFill rotWithShape="0">
                <a:blip r:embed="rId4"/>
                <a:stretch>
                  <a:fillRect l="-1098" t="-3982" r="-976" b="-6195"/>
                </a:stretch>
              </a:blipFill>
            </p:spPr>
            <p:txBody>
              <a:bodyPr/>
              <a:lstStyle/>
              <a:p>
                <a:r>
                  <a:rPr lang="zh-CN" altLang="en-US">
                    <a:noFill/>
                  </a:rPr>
                  <a:t> </a:t>
                </a:r>
              </a:p>
            </p:txBody>
          </p:sp>
        </mc:Fallback>
      </mc:AlternateContent>
      <p:sp>
        <p:nvSpPr>
          <p:cNvPr id="12" name="矩形 11"/>
          <p:cNvSpPr/>
          <p:nvPr/>
        </p:nvSpPr>
        <p:spPr>
          <a:xfrm>
            <a:off x="4092887" y="6268278"/>
            <a:ext cx="4006225" cy="348813"/>
          </a:xfrm>
          <a:prstGeom prst="rect">
            <a:avLst/>
          </a:prstGeom>
        </p:spPr>
        <p:txBody>
          <a:bodyPr wrap="none">
            <a:spAutoFit/>
          </a:bodyPr>
          <a:lstStyle/>
          <a:p>
            <a:pPr indent="127000" algn="ctr">
              <a:lnSpc>
                <a:spcPts val="2000"/>
              </a:lnSpc>
              <a:spcAft>
                <a:spcPts val="0"/>
              </a:spcAft>
            </a:pPr>
            <a:r>
              <a:rPr lang="zh-CN" altLang="zh-CN" sz="1600" kern="100" dirty="0">
                <a:latin typeface="+mn-ea"/>
                <a:cs typeface="Times New Roman" panose="02020603050405020304" pitchFamily="18" charset="0"/>
              </a:rPr>
              <a:t>图</a:t>
            </a:r>
            <a:r>
              <a:rPr lang="en-US" altLang="zh-CN" sz="1600" kern="100" dirty="0">
                <a:latin typeface="+mn-ea"/>
                <a:cs typeface="Times New Roman" panose="02020603050405020304" pitchFamily="18" charset="0"/>
              </a:rPr>
              <a:t>4-3-11</a:t>
            </a:r>
            <a:r>
              <a:rPr lang="zh-CN" altLang="zh-CN" sz="1600" kern="100" dirty="0">
                <a:latin typeface="+mn-ea"/>
                <a:cs typeface="Times New Roman" panose="02020603050405020304" pitchFamily="18" charset="0"/>
              </a:rPr>
              <a:t>电感性负载的全控桥式整流电路</a:t>
            </a:r>
          </a:p>
        </p:txBody>
      </p:sp>
    </p:spTree>
    <p:extLst>
      <p:ext uri="{BB962C8B-B14F-4D97-AF65-F5344CB8AC3E}">
        <p14:creationId xmlns:p14="http://schemas.microsoft.com/office/powerpoint/2010/main" val="2484649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15035" y="930493"/>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1.2.4</a:t>
            </a:r>
            <a:r>
              <a:rPr lang="zh-CN" altLang="zh-CN" sz="2000" b="1" dirty="0" smtClean="0">
                <a:solidFill>
                  <a:schemeClr val="accent2">
                    <a:lumMod val="50000"/>
                  </a:schemeClr>
                </a:solidFill>
                <a:latin typeface="微软雅黑" pitchFamily="34" charset="-122"/>
                <a:ea typeface="微软雅黑" pitchFamily="34" charset="-122"/>
              </a:rPr>
              <a:t>全</a:t>
            </a:r>
            <a:r>
              <a:rPr lang="zh-CN" altLang="zh-CN" sz="2000" b="1" dirty="0">
                <a:solidFill>
                  <a:schemeClr val="accent2">
                    <a:lumMod val="50000"/>
                  </a:schemeClr>
                </a:solidFill>
                <a:latin typeface="微软雅黑" pitchFamily="34" charset="-122"/>
                <a:ea typeface="微软雅黑" pitchFamily="34" charset="-122"/>
              </a:rPr>
              <a:t>控桥式整流电路的原理</a:t>
            </a:r>
          </a:p>
        </p:txBody>
      </p:sp>
      <mc:AlternateContent xmlns:mc="http://schemas.openxmlformats.org/markup-compatibility/2006" xmlns:a14="http://schemas.microsoft.com/office/drawing/2010/main">
        <mc:Choice Requires="a14">
          <p:sp>
            <p:nvSpPr>
              <p:cNvPr id="15" name="矩形 14"/>
              <p:cNvSpPr/>
              <p:nvPr/>
            </p:nvSpPr>
            <p:spPr>
              <a:xfrm>
                <a:off x="915035" y="1561535"/>
                <a:ext cx="10349203" cy="4970015"/>
              </a:xfrm>
              <a:prstGeom prst="rect">
                <a:avLst/>
              </a:prstGeom>
            </p:spPr>
            <p:txBody>
              <a:bodyPr wrap="square">
                <a:spAutoFit/>
              </a:bodyPr>
              <a:lstStyle/>
              <a:p>
                <a:pPr indent="266700" algn="just">
                  <a:spcBef>
                    <a:spcPts val="600"/>
                  </a:spcBef>
                  <a:spcAft>
                    <a:spcPts val="600"/>
                  </a:spcAft>
                </a:pPr>
                <a:r>
                  <a:rPr lang="zh-CN" altLang="zh-CN" kern="100" dirty="0" smtClean="0">
                    <a:latin typeface="+mn-ea"/>
                    <a:cs typeface="Times New Roman" panose="02020603050405020304" pitchFamily="18" charset="0"/>
                  </a:rPr>
                  <a:t>负载电流连续时，整流电压平均值可按下式计算：</a:t>
                </a:r>
              </a:p>
              <a:p>
                <a:pPr indent="266700" algn="just">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𝜋</m:t>
                          </m:r>
                        </m:den>
                      </m:f>
                      <m:nary>
                        <m:naryPr>
                          <m:ctrlPr>
                            <a:rPr lang="zh-CN" altLang="zh-CN" i="1" kern="100">
                              <a:latin typeface="Cambria Math" panose="02040503050406030204" pitchFamily="18" charset="0"/>
                              <a:cs typeface="Times New Roman" panose="02020603050405020304" pitchFamily="18" charset="0"/>
                            </a:rPr>
                          </m:ctrlPr>
                        </m:naryPr>
                        <m:sub>
                          <m:r>
                            <a:rPr lang="en-US" altLang="zh-CN" i="1" kern="100">
                              <a:latin typeface="Cambria Math" panose="02040503050406030204" pitchFamily="18" charset="0"/>
                              <a:cs typeface="Times New Roman" panose="02020603050405020304" pitchFamily="18" charset="0"/>
                            </a:rPr>
                            <m:t>𝛼</m:t>
                          </m:r>
                        </m:sub>
                        <m:sup>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sup>
                        <m:e>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𝜔</m:t>
                              </m:r>
                            </m:e>
                          </m:func>
                          <m:r>
                            <a:rPr lang="en-US" altLang="zh-CN" i="1" kern="100">
                              <a:latin typeface="Cambria Math" panose="02040503050406030204" pitchFamily="18" charset="0"/>
                              <a:cs typeface="Times New Roman" panose="02020603050405020304" pitchFamily="18" charset="0"/>
                            </a:rPr>
                            <m:t>𝑡𝑑</m:t>
                          </m:r>
                        </m:e>
                      </m:nary>
                      <m:d>
                        <m:dPr>
                          <m:ctrlPr>
                            <a:rPr lang="en-US" altLang="zh-CN" i="1" kern="100">
                              <a:latin typeface="Cambria Math" panose="02040503050406030204" pitchFamily="18" charset="0"/>
                              <a:cs typeface="Times New Roman" panose="02020603050405020304" pitchFamily="18" charset="0"/>
                            </a:rPr>
                          </m:ctrlPr>
                        </m:dPr>
                        <m:e>
                          <m:r>
                            <a:rPr lang="en-US" altLang="zh-CN" i="1" kern="100">
                              <a:latin typeface="Cambria Math" panose="02040503050406030204" pitchFamily="18" charset="0"/>
                              <a:cs typeface="Times New Roman" panose="02020603050405020304" pitchFamily="18" charset="0"/>
                            </a:rPr>
                            <m:t>𝜔</m:t>
                          </m:r>
                          <m:r>
                            <a:rPr lang="en-US" altLang="zh-CN" i="1" kern="100">
                              <a:latin typeface="Cambria Math" panose="02040503050406030204" pitchFamily="18" charset="0"/>
                              <a:cs typeface="Times New Roman" panose="02020603050405020304" pitchFamily="18" charset="0"/>
                            </a:rPr>
                            <m:t>𝑡</m:t>
                          </m:r>
                        </m:e>
                      </m:d>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2</m:t>
                          </m:r>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num>
                        <m:den>
                          <m:r>
                            <a:rPr lang="en-US" altLang="zh-CN" i="1" kern="100">
                              <a:latin typeface="Cambria Math" panose="02040503050406030204" pitchFamily="18" charset="0"/>
                              <a:cs typeface="Times New Roman" panose="02020603050405020304" pitchFamily="18" charset="0"/>
                            </a:rPr>
                            <m:t>𝜋</m:t>
                          </m:r>
                        </m:den>
                      </m:f>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𝛼</m:t>
                          </m:r>
                        </m:e>
                      </m:func>
                      <m:r>
                        <a:rPr lang="en-US" altLang="zh-CN" i="1" kern="100">
                          <a:latin typeface="Cambria Math" panose="02040503050406030204" pitchFamily="18" charset="0"/>
                          <a:cs typeface="Times New Roman" panose="02020603050405020304" pitchFamily="18" charset="0"/>
                        </a:rPr>
                        <m:t>=0.9</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𝛼</m:t>
                          </m:r>
                        </m:e>
                      </m:func>
                    </m:oMath>
                  </m:oMathPara>
                </a14:m>
                <a:endParaRPr lang="en-US" altLang="zh-CN" kern="100" dirty="0" smtClean="0">
                  <a:latin typeface="+mn-ea"/>
                  <a:cs typeface="Times New Roman" panose="02020603050405020304" pitchFamily="18" charset="0"/>
                </a:endParaRPr>
              </a:p>
              <a:p>
                <a:pPr indent="266700" algn="just">
                  <a:spcBef>
                    <a:spcPts val="600"/>
                  </a:spcBef>
                  <a:spcAft>
                    <a:spcPts val="600"/>
                  </a:spcAft>
                </a:pPr>
                <a:r>
                  <a:rPr lang="zh-CN" altLang="zh-CN" kern="100" dirty="0" smtClean="0">
                    <a:latin typeface="+mn-ea"/>
                    <a:cs typeface="Times New Roman" panose="02020603050405020304" pitchFamily="18" charset="0"/>
                  </a:rPr>
                  <a:t>输出</a:t>
                </a:r>
                <a:r>
                  <a:rPr lang="zh-CN" altLang="zh-CN" kern="100" dirty="0">
                    <a:latin typeface="+mn-ea"/>
                    <a:cs typeface="Times New Roman" panose="02020603050405020304" pitchFamily="18" charset="0"/>
                  </a:rPr>
                  <a:t>电流波形因电感很大，平波效果很好而呈一条水平线。 两组晶闸管轮流导电，一个周期中各导电</a:t>
                </a:r>
                <a:r>
                  <a:rPr lang="en-US" altLang="zh-CN" kern="100" dirty="0">
                    <a:latin typeface="+mn-ea"/>
                    <a:cs typeface="Times New Roman" panose="02020603050405020304" pitchFamily="18" charset="0"/>
                  </a:rPr>
                  <a:t>180°</a:t>
                </a:r>
                <a:r>
                  <a:rPr lang="zh-CN" altLang="zh-CN" kern="100" dirty="0">
                    <a:latin typeface="+mn-ea"/>
                    <a:cs typeface="Times New Roman" panose="02020603050405020304" pitchFamily="18" charset="0"/>
                  </a:rPr>
                  <a:t>， 且与</a:t>
                </a:r>
                <a:r>
                  <a:rPr lang="en-US" altLang="zh-CN" i="1" kern="100" dirty="0">
                    <a:latin typeface="+mn-ea"/>
                    <a:cs typeface="Times New Roman" panose="02020603050405020304" pitchFamily="18" charset="0"/>
                  </a:rPr>
                  <a:t>α</a:t>
                </a:r>
                <a:r>
                  <a:rPr lang="zh-CN" altLang="zh-CN" kern="100" dirty="0">
                    <a:latin typeface="+mn-ea"/>
                    <a:cs typeface="Times New Roman" panose="02020603050405020304" pitchFamily="18" charset="0"/>
                  </a:rPr>
                  <a:t>无关， 变压器二次绕组中电流</a:t>
                </a:r>
                <a:r>
                  <a:rPr lang="en-US" altLang="zh-CN" i="1" kern="100" dirty="0">
                    <a:latin typeface="+mn-ea"/>
                    <a:cs typeface="Times New Roman" panose="02020603050405020304" pitchFamily="18" charset="0"/>
                  </a:rPr>
                  <a:t>i</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的波形是对称的正、负方波。负载电流的平均值</a:t>
                </a:r>
                <a:r>
                  <a:rPr lang="en-US" altLang="zh-CN" i="1" kern="100" dirty="0">
                    <a:latin typeface="+mn-ea"/>
                    <a:cs typeface="Times New Roman" panose="02020603050405020304" pitchFamily="18" charset="0"/>
                  </a:rPr>
                  <a:t>I</a:t>
                </a:r>
                <a:r>
                  <a:rPr lang="en-US" altLang="zh-CN" kern="100" baseline="-25000" dirty="0">
                    <a:latin typeface="+mn-ea"/>
                    <a:cs typeface="Times New Roman" panose="02020603050405020304" pitchFamily="18" charset="0"/>
                  </a:rPr>
                  <a:t>d</a:t>
                </a:r>
                <a:r>
                  <a:rPr lang="zh-CN" altLang="zh-CN" kern="100" dirty="0">
                    <a:latin typeface="+mn-ea"/>
                    <a:cs typeface="Times New Roman" panose="02020603050405020304" pitchFamily="18" charset="0"/>
                  </a:rPr>
                  <a:t>和有效值</a:t>
                </a:r>
                <a:r>
                  <a:rPr lang="en-US" altLang="zh-CN" i="1" kern="100" dirty="0">
                    <a:latin typeface="+mn-ea"/>
                    <a:cs typeface="Times New Roman" panose="02020603050405020304" pitchFamily="18" charset="0"/>
                  </a:rPr>
                  <a:t>I</a:t>
                </a:r>
                <a:r>
                  <a:rPr lang="zh-CN" altLang="zh-CN" kern="100" dirty="0">
                    <a:latin typeface="+mn-ea"/>
                    <a:cs typeface="Times New Roman" panose="02020603050405020304" pitchFamily="18" charset="0"/>
                  </a:rPr>
                  <a:t>相等，其波形系数为</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。在这种情况下： </a:t>
                </a:r>
              </a:p>
              <a:p>
                <a:pPr indent="266700" algn="just">
                  <a:spcBef>
                    <a:spcPts val="600"/>
                  </a:spcBef>
                  <a:spcAft>
                    <a:spcPts val="600"/>
                  </a:spcAft>
                </a:pPr>
                <a:r>
                  <a:rPr lang="zh-CN" altLang="zh-CN" kern="100" dirty="0">
                    <a:latin typeface="+mn-ea"/>
                    <a:cs typeface="Times New Roman" panose="02020603050405020304" pitchFamily="18" charset="0"/>
                  </a:rPr>
                  <a:t>当</a:t>
                </a:r>
                <a:r>
                  <a:rPr lang="en-US" altLang="zh-CN" i="1" kern="100" dirty="0">
                    <a:latin typeface="+mn-ea"/>
                    <a:cs typeface="Times New Roman" panose="02020603050405020304" pitchFamily="18" charset="0"/>
                  </a:rPr>
                  <a:t>α</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时，</a:t>
                </a:r>
                <a:r>
                  <a:rPr lang="en-US" altLang="zh-CN" i="1" kern="100" dirty="0" err="1">
                    <a:latin typeface="+mn-ea"/>
                    <a:cs typeface="Times New Roman" panose="02020603050405020304" pitchFamily="18" charset="0"/>
                  </a:rPr>
                  <a:t>U</a:t>
                </a:r>
                <a:r>
                  <a:rPr lang="en-US" altLang="zh-CN" kern="100" baseline="-25000" dirty="0" err="1">
                    <a:latin typeface="+mn-ea"/>
                    <a:cs typeface="Times New Roman" panose="02020603050405020304" pitchFamily="18" charset="0"/>
                  </a:rPr>
                  <a:t>d</a:t>
                </a:r>
                <a:r>
                  <a:rPr lang="en-US" altLang="zh-CN" kern="100" dirty="0">
                    <a:latin typeface="+mn-ea"/>
                    <a:cs typeface="Times New Roman" panose="02020603050405020304" pitchFamily="18" charset="0"/>
                  </a:rPr>
                  <a:t>=0.9</a:t>
                </a: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；当</a:t>
                </a:r>
                <a:r>
                  <a:rPr lang="en-US" altLang="zh-CN" kern="100" dirty="0">
                    <a:latin typeface="+mn-ea"/>
                    <a:cs typeface="Times New Roman" panose="02020603050405020304" pitchFamily="18" charset="0"/>
                  </a:rPr>
                  <a:t>α=90°</a:t>
                </a:r>
                <a:r>
                  <a:rPr lang="zh-CN" altLang="zh-CN" kern="100" dirty="0">
                    <a:latin typeface="+mn-ea"/>
                    <a:cs typeface="Times New Roman" panose="02020603050405020304" pitchFamily="18" charset="0"/>
                  </a:rPr>
                  <a:t>时，</a:t>
                </a:r>
                <a:r>
                  <a:rPr lang="en-US" altLang="zh-CN" i="1" kern="100" dirty="0" err="1">
                    <a:latin typeface="+mn-ea"/>
                    <a:cs typeface="Times New Roman" panose="02020603050405020304" pitchFamily="18" charset="0"/>
                  </a:rPr>
                  <a:t>U</a:t>
                </a:r>
                <a:r>
                  <a:rPr lang="en-US" altLang="zh-CN" kern="100" baseline="-25000" dirty="0" err="1">
                    <a:latin typeface="+mn-ea"/>
                    <a:cs typeface="Times New Roman" panose="02020603050405020304" pitchFamily="18" charset="0"/>
                  </a:rPr>
                  <a:t>d</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，其移相范围为</a:t>
                </a:r>
                <a:r>
                  <a:rPr lang="en-US" altLang="zh-CN" kern="100" dirty="0">
                    <a:latin typeface="+mn-ea"/>
                    <a:cs typeface="Times New Roman" panose="02020603050405020304" pitchFamily="18" charset="0"/>
                  </a:rPr>
                  <a:t>90°</a:t>
                </a:r>
                <a:r>
                  <a:rPr lang="zh-CN" altLang="zh-CN" kern="100" dirty="0">
                    <a:latin typeface="+mn-ea"/>
                    <a:cs typeface="Times New Roman" panose="02020603050405020304" pitchFamily="18" charset="0"/>
                  </a:rPr>
                  <a:t>。 </a:t>
                </a:r>
              </a:p>
              <a:p>
                <a:pPr indent="266700" algn="just">
                  <a:spcBef>
                    <a:spcPts val="600"/>
                  </a:spcBef>
                  <a:spcAft>
                    <a:spcPts val="600"/>
                  </a:spcAft>
                </a:pPr>
                <a:r>
                  <a:rPr lang="zh-CN" altLang="zh-CN" kern="100" dirty="0">
                    <a:latin typeface="+mn-ea"/>
                    <a:cs typeface="Times New Roman" panose="02020603050405020304" pitchFamily="18" charset="0"/>
                  </a:rPr>
                  <a:t>晶闸管承受的最大正、反向电压都是</a:t>
                </a:r>
                <a14:m>
                  <m:oMath xmlns:m="http://schemas.openxmlformats.org/officeDocument/2006/math">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oMath>
                </a14:m>
                <a:r>
                  <a:rPr lang="zh-CN" altLang="zh-CN" kern="100" dirty="0">
                    <a:latin typeface="+mn-ea"/>
                    <a:cs typeface="Times New Roman" panose="02020603050405020304" pitchFamily="18" charset="0"/>
                  </a:rPr>
                  <a:t>。 </a:t>
                </a:r>
              </a:p>
              <a:p>
                <a:pPr indent="266700" algn="just">
                  <a:spcBef>
                    <a:spcPts val="600"/>
                  </a:spcBef>
                  <a:spcAft>
                    <a:spcPts val="600"/>
                  </a:spcAft>
                </a:pPr>
                <a:r>
                  <a:rPr lang="zh-CN" altLang="zh-CN" kern="100" dirty="0">
                    <a:latin typeface="+mn-ea"/>
                    <a:cs typeface="Times New Roman" panose="02020603050405020304" pitchFamily="18" charset="0"/>
                  </a:rPr>
                  <a:t>流过每个晶闸管的电流平均值和有效值分别为：</a:t>
                </a:r>
              </a:p>
              <a:p>
                <a:pPr marL="266700" indent="127000" algn="just">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𝑑𝑉</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𝜃</m:t>
                              </m:r>
                            </m:e>
                            <m:sub>
                              <m:r>
                                <a:rPr lang="en-US" altLang="zh-CN" i="1" kern="100">
                                  <a:latin typeface="Cambria Math" panose="02040503050406030204" pitchFamily="18" charset="0"/>
                                  <a:cs typeface="Times New Roman" panose="02020603050405020304" pitchFamily="18" charset="0"/>
                                </a:rPr>
                                <m:t>𝑉</m:t>
                              </m:r>
                            </m:sub>
                          </m:sSub>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2</m:t>
                          </m:r>
                        </m:den>
                      </m:f>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oMath>
                  </m:oMathPara>
                </a14:m>
                <a:endParaRPr lang="en-US" altLang="zh-CN" kern="100" dirty="0" smtClean="0">
                  <a:latin typeface="+mn-ea"/>
                  <a:cs typeface="Times New Roman" panose="02020603050405020304" pitchFamily="18" charset="0"/>
                </a:endParaRPr>
              </a:p>
              <a:p>
                <a:pPr marL="266700" indent="127000" algn="just">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𝑉</m:t>
                          </m:r>
                        </m:sub>
                      </m:sSub>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𝜃</m:t>
                                  </m:r>
                                </m:e>
                                <m:sub>
                                  <m:r>
                                    <a:rPr lang="en-US" altLang="zh-CN" i="1" kern="100">
                                      <a:latin typeface="Cambria Math" panose="02040503050406030204" pitchFamily="18" charset="0"/>
                                      <a:cs typeface="Times New Roman" panose="02020603050405020304" pitchFamily="18" charset="0"/>
                                    </a:rPr>
                                    <m:t>𝑉</m:t>
                                  </m:r>
                                </m:sub>
                              </m:sSub>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num>
                        <m:den>
                          <m:r>
                            <a:rPr lang="en-US" altLang="zh-CN" i="1" kern="100">
                              <a:latin typeface="Cambria Math" panose="02040503050406030204" pitchFamily="18" charset="0"/>
                              <a:cs typeface="Times New Roman" panose="02020603050405020304" pitchFamily="18" charset="0"/>
                            </a:rPr>
                            <m:t>2</m:t>
                          </m:r>
                        </m:den>
                      </m:f>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oMath>
                  </m:oMathPara>
                </a14:m>
                <a:endParaRPr lang="zh-CN" altLang="zh-CN" kern="100" dirty="0">
                  <a:latin typeface="+mn-ea"/>
                  <a:cs typeface="Times New Roman" panose="02020603050405020304" pitchFamily="18" charset="0"/>
                </a:endParaRPr>
              </a:p>
            </p:txBody>
          </p:sp>
        </mc:Choice>
        <mc:Fallback xmlns="">
          <p:sp>
            <p:nvSpPr>
              <p:cNvPr id="15" name="矩形 14"/>
              <p:cNvSpPr>
                <a:spLocks noRot="1" noChangeAspect="1" noMove="1" noResize="1" noEditPoints="1" noAdjustHandles="1" noChangeArrowheads="1" noChangeShapeType="1" noTextEdit="1"/>
              </p:cNvSpPr>
              <p:nvPr/>
            </p:nvSpPr>
            <p:spPr>
              <a:xfrm>
                <a:off x="915035" y="1561535"/>
                <a:ext cx="10349203" cy="4970015"/>
              </a:xfrm>
              <a:prstGeom prst="rect">
                <a:avLst/>
              </a:prstGeom>
              <a:blipFill>
                <a:blip r:embed="rId3"/>
                <a:stretch>
                  <a:fillRect l="-471" t="-613" r="-4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53027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p:cNvSpPr txBox="1">
            <a:spLocks/>
          </p:cNvSpPr>
          <p:nvPr/>
        </p:nvSpPr>
        <p:spPr>
          <a:xfrm>
            <a:off x="977265" y="140433"/>
            <a:ext cx="4387215" cy="507831"/>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1.2</a:t>
            </a:r>
            <a:r>
              <a:rPr lang="zh-CN" altLang="zh-CN" b="1" dirty="0" smtClean="0">
                <a:solidFill>
                  <a:schemeClr val="bg1"/>
                </a:solidFill>
                <a:latin typeface="微软雅黑" charset="0"/>
                <a:ea typeface="微软雅黑" charset="0"/>
              </a:rPr>
              <a:t>晶闸管</a:t>
            </a:r>
            <a:r>
              <a:rPr lang="zh-CN" altLang="en-US" b="1" dirty="0" smtClean="0">
                <a:solidFill>
                  <a:schemeClr val="bg1"/>
                </a:solidFill>
                <a:latin typeface="微软雅黑" charset="0"/>
                <a:ea typeface="微软雅黑" charset="0"/>
              </a:rPr>
              <a:t>的</a:t>
            </a:r>
            <a:r>
              <a:rPr lang="zh-CN" altLang="en-US" b="1" dirty="0">
                <a:solidFill>
                  <a:schemeClr val="bg1"/>
                </a:solidFill>
                <a:latin typeface="微软雅黑" charset="0"/>
                <a:ea typeface="微软雅黑" charset="0"/>
              </a:rPr>
              <a:t>工作</a:t>
            </a:r>
            <a:r>
              <a:rPr lang="zh-CN" altLang="en-US" b="1" dirty="0" smtClean="0">
                <a:solidFill>
                  <a:schemeClr val="bg1"/>
                </a:solidFill>
                <a:latin typeface="微软雅黑" charset="0"/>
                <a:ea typeface="微软雅黑" charset="0"/>
              </a:rPr>
              <a:t>原理</a:t>
            </a:r>
            <a:endParaRPr lang="ko-KR" altLang="en-US" b="1" dirty="0">
              <a:solidFill>
                <a:schemeClr val="bg1"/>
              </a:solidFill>
              <a:latin typeface="微软雅黑" charset="0"/>
              <a:ea typeface="微软雅黑" charset="0"/>
            </a:endParaRPr>
          </a:p>
        </p:txBody>
      </p:sp>
      <p:sp>
        <p:nvSpPr>
          <p:cNvPr id="13" name="矩形 12"/>
          <p:cNvSpPr/>
          <p:nvPr/>
        </p:nvSpPr>
        <p:spPr>
          <a:xfrm>
            <a:off x="977265" y="1001739"/>
            <a:ext cx="3629520"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1.2.4</a:t>
            </a:r>
            <a:r>
              <a:rPr lang="zh-CN" altLang="zh-CN" sz="2000" b="1" dirty="0" smtClean="0">
                <a:solidFill>
                  <a:schemeClr val="accent2">
                    <a:lumMod val="50000"/>
                  </a:schemeClr>
                </a:solidFill>
                <a:latin typeface="微软雅黑" pitchFamily="34" charset="-122"/>
                <a:ea typeface="微软雅黑" pitchFamily="34" charset="-122"/>
              </a:rPr>
              <a:t>全</a:t>
            </a:r>
            <a:r>
              <a:rPr lang="zh-CN" altLang="zh-CN" sz="2000" b="1" dirty="0">
                <a:solidFill>
                  <a:schemeClr val="accent2">
                    <a:lumMod val="50000"/>
                  </a:schemeClr>
                </a:solidFill>
                <a:latin typeface="微软雅黑" pitchFamily="34" charset="-122"/>
                <a:ea typeface="微软雅黑" pitchFamily="34" charset="-122"/>
              </a:rPr>
              <a:t>控桥式整流电路的原理</a:t>
            </a:r>
          </a:p>
        </p:txBody>
      </p:sp>
      <p:sp>
        <p:nvSpPr>
          <p:cNvPr id="10" name="矩形 9"/>
          <p:cNvSpPr/>
          <p:nvPr/>
        </p:nvSpPr>
        <p:spPr>
          <a:xfrm>
            <a:off x="702627" y="1541616"/>
            <a:ext cx="10982867" cy="2308324"/>
          </a:xfrm>
          <a:prstGeom prst="rect">
            <a:avLst/>
          </a:prstGeom>
        </p:spPr>
        <p:txBody>
          <a:bodyPr wrap="square">
            <a:spAutoFit/>
          </a:bodyPr>
          <a:lstStyle/>
          <a:p>
            <a:pPr indent="432000" algn="just">
              <a:lnSpc>
                <a:spcPct val="200000"/>
              </a:lnSpc>
              <a:spcBef>
                <a:spcPts val="1200"/>
              </a:spcBef>
              <a:spcAft>
                <a:spcPts val="1200"/>
              </a:spcAft>
            </a:pPr>
            <a:r>
              <a:rPr lang="zh-CN" altLang="zh-CN" kern="100" dirty="0">
                <a:latin typeface="+mn-ea"/>
                <a:cs typeface="Times New Roman" panose="02020603050405020304" pitchFamily="18" charset="0"/>
              </a:rPr>
              <a:t>很明显，单相全控桥式整流电路具有输出电流脉动小、功率因数高和变压器利用率高等特点。然而值得注意的是，在大电感负载情况下，当控制角</a:t>
            </a:r>
            <a:r>
              <a:rPr lang="en-US" altLang="zh-CN" i="1" kern="100" dirty="0">
                <a:latin typeface="+mn-ea"/>
                <a:cs typeface="Times New Roman" panose="02020603050405020304" pitchFamily="18" charset="0"/>
              </a:rPr>
              <a:t>α</a:t>
            </a:r>
            <a:r>
              <a:rPr lang="zh-CN" altLang="zh-CN" kern="100" dirty="0">
                <a:latin typeface="+mn-ea"/>
                <a:cs typeface="Times New Roman" panose="02020603050405020304" pitchFamily="18" charset="0"/>
              </a:rPr>
              <a:t>接近</a:t>
            </a:r>
            <a:r>
              <a:rPr lang="en-US" altLang="zh-CN" kern="100" dirty="0">
                <a:latin typeface="+mn-ea"/>
                <a:cs typeface="Times New Roman" panose="02020603050405020304" pitchFamily="18" charset="0"/>
              </a:rPr>
              <a:t>π/2</a:t>
            </a:r>
            <a:r>
              <a:rPr lang="zh-CN" altLang="zh-CN" kern="100" dirty="0">
                <a:latin typeface="+mn-ea"/>
                <a:cs typeface="Times New Roman" panose="02020603050405020304" pitchFamily="18" charset="0"/>
              </a:rPr>
              <a:t>时，输出电压的平均值接近于零，负载上的电压太小，且理想的大电感负载是不存在的， 故实际电流波形不可能是一条直线， 而且在</a:t>
            </a:r>
            <a:r>
              <a:rPr lang="en-US" altLang="zh-CN" i="1" kern="100" dirty="0">
                <a:latin typeface="+mn-ea"/>
                <a:cs typeface="Times New Roman" panose="02020603050405020304" pitchFamily="18" charset="0"/>
              </a:rPr>
              <a:t>α</a:t>
            </a:r>
            <a:r>
              <a:rPr lang="en-US" altLang="zh-CN" kern="100" dirty="0">
                <a:latin typeface="+mn-ea"/>
                <a:cs typeface="Times New Roman" panose="02020603050405020304" pitchFamily="18" charset="0"/>
              </a:rPr>
              <a:t>=π/2</a:t>
            </a:r>
            <a:r>
              <a:rPr lang="zh-CN" altLang="zh-CN" kern="100" dirty="0">
                <a:latin typeface="+mn-ea"/>
                <a:cs typeface="Times New Roman" panose="02020603050405020304" pitchFamily="18" charset="0"/>
              </a:rPr>
              <a:t>之前电流就会出现断续。电感量越小，电流开始断续的</a:t>
            </a:r>
            <a:r>
              <a:rPr lang="en-US" altLang="zh-CN" i="1" kern="100" dirty="0">
                <a:latin typeface="+mn-ea"/>
                <a:cs typeface="Times New Roman" panose="02020603050405020304" pitchFamily="18" charset="0"/>
              </a:rPr>
              <a:t>α</a:t>
            </a:r>
            <a:r>
              <a:rPr lang="zh-CN" altLang="zh-CN" kern="100" dirty="0">
                <a:latin typeface="+mn-ea"/>
                <a:cs typeface="Times New Roman" panose="02020603050405020304" pitchFamily="18" charset="0"/>
              </a:rPr>
              <a:t>值就越小。</a:t>
            </a:r>
          </a:p>
        </p:txBody>
      </p:sp>
    </p:spTree>
    <p:extLst>
      <p:ext uri="{BB962C8B-B14F-4D97-AF65-F5344CB8AC3E}">
        <p14:creationId xmlns:p14="http://schemas.microsoft.com/office/powerpoint/2010/main" val="2808200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3" cstate="hq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870"/>
            <a:ext cx="10382250" cy="1970405"/>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405" y="2707005"/>
            <a:ext cx="3876675" cy="861695"/>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a16="http://schemas.microsoft.com/office/drawing/2014/main" xmlns="" id="{FD304ED5-AA25-439A-8E84-E6DCEC20CA85}"/>
              </a:ext>
            </a:extLst>
          </p:cNvPr>
          <p:cNvGrpSpPr/>
          <p:nvPr/>
        </p:nvGrpSpPr>
        <p:grpSpPr>
          <a:xfrm>
            <a:off x="3924300" y="2586355"/>
            <a:ext cx="1114425" cy="1114425"/>
            <a:chOff x="3924300" y="2586355"/>
            <a:chExt cx="1114425" cy="1114425"/>
          </a:xfrm>
        </p:grpSpPr>
        <p:sp>
          <p:nvSpPr>
            <p:cNvPr id="13" name="椭圆 12">
              <a:extLst>
                <a:ext uri="{FF2B5EF4-FFF2-40B4-BE49-F238E27FC236}">
                  <a16:creationId xmlns:a16="http://schemas.microsoft.com/office/drawing/2014/main" xmlns="" id="{9ECC25FC-D245-48A5-BDE1-81FEAF51D697}"/>
                </a:ext>
              </a:extLst>
            </p:cNvPr>
            <p:cNvSpPr/>
            <p:nvPr/>
          </p:nvSpPr>
          <p:spPr>
            <a:xfrm>
              <a:off x="3924300" y="2586355"/>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6527FAF-454D-4EE5-9657-A70DC70BE3B6}"/>
                </a:ext>
              </a:extLst>
            </p:cNvPr>
            <p:cNvSpPr>
              <a:spLocks noChangeAspect="1"/>
            </p:cNvSpPr>
            <p:nvPr/>
          </p:nvSpPr>
          <p:spPr bwMode="auto">
            <a:xfrm>
              <a:off x="4195445" y="2863850"/>
              <a:ext cx="609600" cy="598170"/>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1" name="矩形 10">
            <a:extLst>
              <a:ext uri="{FF2B5EF4-FFF2-40B4-BE49-F238E27FC236}">
                <a16:creationId xmlns:a16="http://schemas.microsoft.com/office/drawing/2014/main" xmlns="" id="{2AD4FB8F-0DA2-460D-A5FC-672D8A38F9E2}"/>
              </a:ext>
            </a:extLst>
          </p:cNvPr>
          <p:cNvSpPr/>
          <p:nvPr/>
        </p:nvSpPr>
        <p:spPr>
          <a:xfrm>
            <a:off x="3456940" y="266700"/>
            <a:ext cx="8759190"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8F3660A-3703-4846-98B7-C9CF367BE629}"/>
              </a:ext>
            </a:extLst>
          </p:cNvPr>
          <p:cNvSpPr/>
          <p:nvPr/>
        </p:nvSpPr>
        <p:spPr>
          <a:xfrm>
            <a:off x="209550" y="133350"/>
            <a:ext cx="3247390" cy="484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10" name="矩形 9"/>
          <p:cNvSpPr>
            <a:spLocks/>
          </p:cNvSpPr>
          <p:nvPr/>
        </p:nvSpPr>
        <p:spPr>
          <a:xfrm>
            <a:off x="5152707" y="4194100"/>
            <a:ext cx="3354070" cy="368935"/>
          </a:xfrm>
          <a:prstGeom prst="rect">
            <a:avLst/>
          </a:prstGeom>
        </p:spPr>
        <p:txBody>
          <a:bodyPr vert="horz" wrap="square" lIns="91440" tIns="45720" rIns="91440" bIns="45720" numCol="1" anchor="t">
            <a:spAutoFit/>
          </a:bodyPr>
          <a:lstStyle/>
          <a:p>
            <a:pPr marL="285750" indent="-285750" algn="l" defTabSz="914400" eaLnBrk="1" latinLnBrk="0" hangingPunct="1">
              <a:lnSpc>
                <a:spcPct val="100000"/>
              </a:lnSpc>
              <a:spcBef>
                <a:spcPts val="0"/>
              </a:spcBef>
              <a:spcAft>
                <a:spcPts val="0"/>
              </a:spcAft>
              <a:buFont typeface="Arial"/>
              <a:buChar char="•"/>
            </a:pPr>
            <a:r>
              <a:rPr lang="zh-CN" altLang="en-US" sz="1800" b="1" dirty="0" smtClean="0">
                <a:solidFill>
                  <a:schemeClr val="bg1"/>
                </a:solidFill>
                <a:latin typeface="微软雅黑" charset="0"/>
                <a:ea typeface="微软雅黑" charset="0"/>
              </a:rPr>
              <a:t>晶闸管电路计算</a:t>
            </a:r>
            <a:endParaRPr lang="ko-KR" altLang="en-US" sz="1800" b="1" dirty="0">
              <a:solidFill>
                <a:schemeClr val="bg1"/>
              </a:solidFill>
              <a:latin typeface="微软雅黑" charset="0"/>
              <a:ea typeface="微软雅黑" charset="0"/>
            </a:endParaRPr>
          </a:p>
        </p:txBody>
      </p:sp>
    </p:spTree>
    <p:extLst>
      <p:ext uri="{BB962C8B-B14F-4D97-AF65-F5344CB8AC3E}">
        <p14:creationId xmlns:p14="http://schemas.microsoft.com/office/powerpoint/2010/main" val="360128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a:spLocks/>
          </p:cNvSpPr>
          <p:nvPr/>
        </p:nvSpPr>
        <p:spPr>
          <a:xfrm>
            <a:off x="900210" y="147249"/>
            <a:ext cx="4387215" cy="458908"/>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2.1</a:t>
            </a:r>
            <a:r>
              <a:rPr lang="zh-CN" altLang="en-US" b="1" dirty="0">
                <a:solidFill>
                  <a:schemeClr val="bg1"/>
                </a:solidFill>
                <a:latin typeface="微软雅黑" charset="0"/>
                <a:ea typeface="微软雅黑" charset="0"/>
              </a:rPr>
              <a:t>晶闸管电路</a:t>
            </a:r>
            <a:r>
              <a:rPr lang="zh-CN" altLang="en-US" b="1" dirty="0" smtClean="0">
                <a:solidFill>
                  <a:schemeClr val="bg1"/>
                </a:solidFill>
                <a:latin typeface="微软雅黑" charset="0"/>
                <a:ea typeface="微软雅黑" charset="0"/>
              </a:rPr>
              <a:t>计算</a:t>
            </a:r>
            <a:endParaRPr lang="ko-KR" altLang="en-US" b="1" dirty="0">
              <a:solidFill>
                <a:schemeClr val="bg1"/>
              </a:solidFill>
              <a:latin typeface="微软雅黑" charset="0"/>
              <a:ea typeface="微软雅黑" charset="0"/>
            </a:endParaRPr>
          </a:p>
        </p:txBody>
      </p:sp>
      <p:sp>
        <p:nvSpPr>
          <p:cNvPr id="12" name="矩形 11">
            <a:extLst>
              <a:ext uri="{FF2B5EF4-FFF2-40B4-BE49-F238E27FC236}">
                <a16:creationId xmlns:a16="http://schemas.microsoft.com/office/drawing/2014/main" xmlns="" id="{E8595C05-5439-49D7-B6BB-BC2775EDEAB0}"/>
              </a:ext>
            </a:extLst>
          </p:cNvPr>
          <p:cNvSpPr/>
          <p:nvPr/>
        </p:nvSpPr>
        <p:spPr>
          <a:xfrm>
            <a:off x="364490" y="843280"/>
            <a:ext cx="4876800" cy="553720"/>
          </a:xfrm>
          <a:prstGeom prst="rect">
            <a:avLst/>
          </a:prstGeom>
        </p:spPr>
        <p:txBody>
          <a:bodyPr vert="horz" wrap="square" lIns="91440" tIns="45720" rIns="91440" bIns="45720" numCol="1" anchor="t">
            <a:spAutoFit/>
          </a:bodyPr>
          <a:lstStyle/>
          <a:p>
            <a:pPr marL="0" indent="532765" algn="just" defTabSz="914400" eaLnBrk="1" latinLnBrk="0" hangingPunct="1">
              <a:lnSpc>
                <a:spcPct val="150000"/>
              </a:lnSpc>
              <a:spcBef>
                <a:spcPts val="0"/>
              </a:spcBef>
              <a:spcAft>
                <a:spcPts val="0"/>
              </a:spcAft>
              <a:buFontTx/>
              <a:buNone/>
            </a:pPr>
            <a:endParaRPr lang="ko-KR" altLang="en-US" sz="2000" b="1">
              <a:solidFill>
                <a:schemeClr val="accent2">
                  <a:lumMod val="50000"/>
                </a:schemeClr>
              </a:solidFill>
              <a:latin typeface="微软雅黑" charset="0"/>
              <a:ea typeface="微软雅黑" charset="0"/>
            </a:endParaRPr>
          </a:p>
        </p:txBody>
      </p:sp>
      <p:sp>
        <p:nvSpPr>
          <p:cNvPr id="16" name="文本框 15"/>
          <p:cNvSpPr txBox="1">
            <a:spLocks/>
          </p:cNvSpPr>
          <p:nvPr/>
        </p:nvSpPr>
        <p:spPr>
          <a:xfrm>
            <a:off x="1210310" y="1663896"/>
            <a:ext cx="9847580" cy="4432103"/>
          </a:xfrm>
          <a:prstGeom prst="rect">
            <a:avLst/>
          </a:prstGeom>
          <a:noFill/>
        </p:spPr>
        <p:txBody>
          <a:bodyPr vert="horz" wrap="square" lIns="0" tIns="0" rIns="0" bIns="0" numCol="1" anchor="t">
            <a:noAutofit/>
          </a:bodyPr>
          <a:lstStyle/>
          <a:p>
            <a:pPr marL="0" indent="0" algn="just" defTabSz="266700" eaLnBrk="1" latinLnBrk="0" hangingPunct="1">
              <a:lnSpc>
                <a:spcPct val="150000"/>
              </a:lnSpc>
              <a:spcBef>
                <a:spcPts val="600"/>
              </a:spcBef>
              <a:spcAft>
                <a:spcPts val="600"/>
              </a:spcAft>
              <a:buFontTx/>
              <a:buNone/>
            </a:pPr>
            <a:r>
              <a:rPr b="1" dirty="0">
                <a:solidFill>
                  <a:srgbClr val="000000"/>
                </a:solidFill>
                <a:latin typeface="等线" panose="02010600030101010101" pitchFamily="2" charset="-122"/>
                <a:ea typeface="等线" panose="02010600030101010101" pitchFamily="2" charset="-122"/>
              </a:rPr>
              <a:t>任务（1）：如图所示单相半波可控整流器，电阻性负载，电源电压U2为220V，</a:t>
            </a:r>
            <a:endParaRPr lang="ko-KR" altLang="en-US" b="1" dirty="0">
              <a:solidFill>
                <a:srgbClr val="000000"/>
              </a:solidFill>
              <a:latin typeface="等线" panose="02010600030101010101" pitchFamily="2" charset="-122"/>
              <a:ea typeface="楷体" charset="0"/>
            </a:endParaRPr>
          </a:p>
          <a:p>
            <a:pPr marL="0" indent="0" algn="just" defTabSz="266700" eaLnBrk="1" latinLnBrk="0" hangingPunct="1">
              <a:lnSpc>
                <a:spcPct val="150000"/>
              </a:lnSpc>
              <a:spcBef>
                <a:spcPts val="600"/>
              </a:spcBef>
              <a:spcAft>
                <a:spcPts val="600"/>
              </a:spcAft>
              <a:buFontTx/>
              <a:buNone/>
            </a:pPr>
            <a:r>
              <a:rPr b="1" dirty="0">
                <a:solidFill>
                  <a:srgbClr val="000000"/>
                </a:solidFill>
                <a:latin typeface="等线" panose="02010600030101010101" pitchFamily="2" charset="-122"/>
                <a:ea typeface="等线" panose="02010600030101010101" pitchFamily="2" charset="-122"/>
              </a:rPr>
              <a:t>要求的直流输出最高平均电压为50 V，直流输出平均电流为20A 。 </a:t>
            </a:r>
            <a:endParaRPr lang="ko-KR" altLang="en-US" b="1" dirty="0">
              <a:solidFill>
                <a:srgbClr val="000000"/>
              </a:solidFill>
              <a:latin typeface="等线" panose="02010600030101010101" pitchFamily="2" charset="-122"/>
              <a:ea typeface="楷体" charset="0"/>
            </a:endParaRPr>
          </a:p>
          <a:p>
            <a:pPr marL="0" indent="0" algn="just" defTabSz="266700" eaLnBrk="1" latinLnBrk="0" hangingPunct="1">
              <a:lnSpc>
                <a:spcPct val="150000"/>
              </a:lnSpc>
              <a:spcBef>
                <a:spcPts val="600"/>
              </a:spcBef>
              <a:spcAft>
                <a:spcPts val="600"/>
              </a:spcAft>
              <a:buFontTx/>
              <a:buNone/>
            </a:pPr>
            <a:r>
              <a:rPr b="1" dirty="0" err="1">
                <a:solidFill>
                  <a:srgbClr val="000000"/>
                </a:solidFill>
                <a:latin typeface="等线" panose="02010600030101010101" pitchFamily="2" charset="-122"/>
                <a:ea typeface="等线" panose="02010600030101010101" pitchFamily="2" charset="-122"/>
              </a:rPr>
              <a:t>试计算</a:t>
            </a:r>
            <a:r>
              <a:rPr b="1" dirty="0">
                <a:solidFill>
                  <a:srgbClr val="000000"/>
                </a:solidFill>
                <a:latin typeface="等线" panose="02010600030101010101" pitchFamily="2" charset="-122"/>
                <a:ea typeface="等线" panose="02010600030101010101" pitchFamily="2" charset="-122"/>
              </a:rPr>
              <a:t>：</a:t>
            </a:r>
            <a:endParaRPr lang="ko-KR" altLang="en-US" b="1" dirty="0">
              <a:solidFill>
                <a:srgbClr val="000000"/>
              </a:solidFill>
              <a:latin typeface="等线" panose="02010600030101010101" pitchFamily="2" charset="-122"/>
              <a:ea typeface="楷体" charset="0"/>
            </a:endParaRPr>
          </a:p>
          <a:p>
            <a:pPr marL="0" indent="0" algn="just" defTabSz="266700" eaLnBrk="1" latinLnBrk="0" hangingPunct="1">
              <a:lnSpc>
                <a:spcPct val="150000"/>
              </a:lnSpc>
              <a:spcBef>
                <a:spcPts val="600"/>
              </a:spcBef>
              <a:spcAft>
                <a:spcPts val="600"/>
              </a:spcAft>
              <a:buFontTx/>
              <a:buNone/>
            </a:pPr>
            <a:r>
              <a:rPr b="1" dirty="0">
                <a:solidFill>
                  <a:srgbClr val="000000"/>
                </a:solidFill>
                <a:latin typeface="等线" panose="02010600030101010101" pitchFamily="2" charset="-122"/>
                <a:ea typeface="等线" panose="02010600030101010101" pitchFamily="2" charset="-122"/>
              </a:rPr>
              <a:t>(1) </a:t>
            </a:r>
            <a:r>
              <a:rPr b="1" dirty="0" err="1">
                <a:solidFill>
                  <a:srgbClr val="000000"/>
                </a:solidFill>
                <a:latin typeface="等线" panose="02010600030101010101" pitchFamily="2" charset="-122"/>
                <a:ea typeface="等线" panose="02010600030101010101" pitchFamily="2" charset="-122"/>
              </a:rPr>
              <a:t>晶闸管的控制角</a:t>
            </a:r>
            <a:r>
              <a:rPr b="1" dirty="0">
                <a:solidFill>
                  <a:srgbClr val="000000"/>
                </a:solidFill>
                <a:latin typeface="等线" panose="02010600030101010101" pitchFamily="2" charset="-122"/>
                <a:ea typeface="等线" panose="02010600030101010101" pitchFamily="2" charset="-122"/>
              </a:rPr>
              <a:t>；</a:t>
            </a:r>
            <a:endParaRPr lang="ko-KR" altLang="en-US" b="1" dirty="0">
              <a:solidFill>
                <a:srgbClr val="000000"/>
              </a:solidFill>
              <a:latin typeface="等线" panose="02010600030101010101" pitchFamily="2" charset="-122"/>
              <a:ea typeface="楷体" charset="0"/>
            </a:endParaRPr>
          </a:p>
          <a:p>
            <a:pPr marL="0" indent="0" algn="just" defTabSz="266700" eaLnBrk="1" latinLnBrk="0" hangingPunct="1">
              <a:lnSpc>
                <a:spcPct val="150000"/>
              </a:lnSpc>
              <a:spcBef>
                <a:spcPts val="600"/>
              </a:spcBef>
              <a:spcAft>
                <a:spcPts val="600"/>
              </a:spcAft>
              <a:buFontTx/>
              <a:buNone/>
            </a:pPr>
            <a:r>
              <a:rPr b="1" dirty="0">
                <a:solidFill>
                  <a:srgbClr val="000000"/>
                </a:solidFill>
                <a:latin typeface="等线" panose="02010600030101010101" pitchFamily="2" charset="-122"/>
                <a:ea typeface="等线" panose="02010600030101010101" pitchFamily="2" charset="-122"/>
              </a:rPr>
              <a:t>(2) </a:t>
            </a:r>
            <a:r>
              <a:rPr b="1" dirty="0" err="1">
                <a:solidFill>
                  <a:srgbClr val="000000"/>
                </a:solidFill>
                <a:latin typeface="等线" panose="02010600030101010101" pitchFamily="2" charset="-122"/>
                <a:ea typeface="等线" panose="02010600030101010101" pitchFamily="2" charset="-122"/>
              </a:rPr>
              <a:t>输出电流有效值</a:t>
            </a:r>
            <a:r>
              <a:rPr b="1" dirty="0">
                <a:solidFill>
                  <a:srgbClr val="000000"/>
                </a:solidFill>
                <a:latin typeface="等线" panose="02010600030101010101" pitchFamily="2" charset="-122"/>
                <a:ea typeface="等线" panose="02010600030101010101" pitchFamily="2" charset="-122"/>
              </a:rPr>
              <a:t>；</a:t>
            </a:r>
            <a:endParaRPr lang="ko-KR" altLang="en-US" b="1" dirty="0">
              <a:solidFill>
                <a:srgbClr val="000000"/>
              </a:solidFill>
              <a:latin typeface="等线" panose="02010600030101010101" pitchFamily="2" charset="-122"/>
              <a:ea typeface="楷体" charset="0"/>
            </a:endParaRPr>
          </a:p>
          <a:p>
            <a:pPr marL="0" indent="0" algn="just" defTabSz="266700" eaLnBrk="1" latinLnBrk="0" hangingPunct="1">
              <a:lnSpc>
                <a:spcPct val="150000"/>
              </a:lnSpc>
              <a:spcBef>
                <a:spcPts val="600"/>
              </a:spcBef>
              <a:spcAft>
                <a:spcPts val="600"/>
              </a:spcAft>
              <a:buFontTx/>
              <a:buNone/>
            </a:pPr>
            <a:r>
              <a:rPr b="1" dirty="0">
                <a:solidFill>
                  <a:srgbClr val="000000"/>
                </a:solidFill>
                <a:latin typeface="等线" panose="02010600030101010101" pitchFamily="2" charset="-122"/>
                <a:ea typeface="等线" panose="02010600030101010101" pitchFamily="2" charset="-122"/>
              </a:rPr>
              <a:t>(3) </a:t>
            </a:r>
            <a:r>
              <a:rPr b="1" dirty="0" err="1">
                <a:solidFill>
                  <a:srgbClr val="000000"/>
                </a:solidFill>
                <a:latin typeface="等线" panose="02010600030101010101" pitchFamily="2" charset="-122"/>
                <a:ea typeface="等线" panose="02010600030101010101" pitchFamily="2" charset="-122"/>
              </a:rPr>
              <a:t>电路功率因数</a:t>
            </a:r>
            <a:r>
              <a:rPr b="1" dirty="0">
                <a:solidFill>
                  <a:srgbClr val="000000"/>
                </a:solidFill>
                <a:latin typeface="等线" panose="02010600030101010101" pitchFamily="2" charset="-122"/>
                <a:ea typeface="等线" panose="02010600030101010101" pitchFamily="2" charset="-122"/>
              </a:rPr>
              <a:t>；</a:t>
            </a:r>
            <a:endParaRPr lang="ko-KR" altLang="en-US" b="1" dirty="0">
              <a:solidFill>
                <a:srgbClr val="000000"/>
              </a:solidFill>
              <a:latin typeface="等线" panose="02010600030101010101" pitchFamily="2" charset="-122"/>
              <a:ea typeface="楷体" charset="0"/>
            </a:endParaRPr>
          </a:p>
          <a:p>
            <a:pPr marL="0" indent="0" algn="just" defTabSz="266700" eaLnBrk="1" latinLnBrk="0" hangingPunct="1">
              <a:lnSpc>
                <a:spcPct val="150000"/>
              </a:lnSpc>
              <a:spcBef>
                <a:spcPts val="600"/>
              </a:spcBef>
              <a:spcAft>
                <a:spcPts val="600"/>
              </a:spcAft>
              <a:buFontTx/>
              <a:buNone/>
            </a:pPr>
            <a:r>
              <a:rPr b="1" dirty="0">
                <a:solidFill>
                  <a:srgbClr val="000000"/>
                </a:solidFill>
                <a:latin typeface="等线" panose="02010600030101010101" pitchFamily="2" charset="-122"/>
                <a:ea typeface="等线" panose="02010600030101010101" pitchFamily="2" charset="-122"/>
              </a:rPr>
              <a:t>(4) </a:t>
            </a:r>
            <a:r>
              <a:rPr b="1" dirty="0" err="1">
                <a:solidFill>
                  <a:srgbClr val="000000"/>
                </a:solidFill>
                <a:latin typeface="等线" panose="02010600030101010101" pitchFamily="2" charset="-122"/>
                <a:ea typeface="等线" panose="02010600030101010101" pitchFamily="2" charset="-122"/>
              </a:rPr>
              <a:t>晶闸管的额定电压和额定电流</a:t>
            </a:r>
            <a:r>
              <a:rPr b="1" dirty="0">
                <a:solidFill>
                  <a:srgbClr val="000000"/>
                </a:solidFill>
                <a:latin typeface="等线" panose="02010600030101010101" pitchFamily="2" charset="-122"/>
                <a:ea typeface="等线" panose="02010600030101010101" pitchFamily="2" charset="-122"/>
              </a:rPr>
              <a:t>。</a:t>
            </a:r>
            <a:endParaRPr lang="ko-KR" altLang="en-US" dirty="0">
              <a:solidFill>
                <a:schemeClr val="tx1"/>
              </a:solidFill>
              <a:latin typeface="等线" panose="02010600030101010101" pitchFamily="2" charset="-122"/>
              <a:ea typeface="等线" charset="0"/>
            </a:endParaRPr>
          </a:p>
        </p:txBody>
      </p:sp>
      <p:sp>
        <p:nvSpPr>
          <p:cNvPr id="17" name="矩形 16"/>
          <p:cNvSpPr/>
          <p:nvPr/>
        </p:nvSpPr>
        <p:spPr>
          <a:xfrm>
            <a:off x="490220" y="930493"/>
            <a:ext cx="2603598" cy="499624"/>
          </a:xfrm>
          <a:prstGeom prst="rect">
            <a:avLst/>
          </a:prstGeom>
        </p:spPr>
        <p:txBody>
          <a:bodyPr wrap="none">
            <a:spAutoFit/>
          </a:bodyPr>
          <a:lstStyle/>
          <a:p>
            <a:pPr>
              <a:lnSpc>
                <a:spcPct val="150000"/>
              </a:lnSpc>
              <a:spcAft>
                <a:spcPts val="600"/>
              </a:spcAft>
            </a:pPr>
            <a:r>
              <a:rPr lang="en-US" altLang="zh-CN" sz="2000" b="1" dirty="0" smtClean="0">
                <a:solidFill>
                  <a:schemeClr val="accent2">
                    <a:lumMod val="50000"/>
                  </a:schemeClr>
                </a:solidFill>
                <a:latin typeface="微软雅黑" pitchFamily="34" charset="-122"/>
                <a:ea typeface="微软雅黑" pitchFamily="34" charset="-122"/>
              </a:rPr>
              <a:t>1.2.4</a:t>
            </a:r>
            <a:r>
              <a:rPr lang="zh-CN" altLang="en-US" sz="2000" b="1" dirty="0">
                <a:solidFill>
                  <a:schemeClr val="accent2">
                    <a:lumMod val="50000"/>
                  </a:schemeClr>
                </a:solidFill>
                <a:latin typeface="微软雅黑" pitchFamily="34" charset="-122"/>
                <a:ea typeface="微软雅黑" pitchFamily="34" charset="-122"/>
              </a:rPr>
              <a:t>晶闸管电路计算</a:t>
            </a:r>
            <a:endParaRPr lang="ko-KR" altLang="en-US" sz="2000" b="1" dirty="0">
              <a:solidFill>
                <a:schemeClr val="accent2">
                  <a:lumMod val="50000"/>
                </a:schemeClr>
              </a:solidFill>
              <a:latin typeface="微软雅黑" pitchFamily="34" charset="-122"/>
              <a:ea typeface="微软雅黑" pitchFamily="34" charset="-122"/>
            </a:endParaRPr>
          </a:p>
        </p:txBody>
      </p:sp>
      <p:sp>
        <p:nvSpPr>
          <p:cNvPr id="1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8"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9"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0"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1"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797921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a:spLocks/>
          </p:cNvSpPr>
          <p:nvPr/>
        </p:nvSpPr>
        <p:spPr>
          <a:xfrm>
            <a:off x="915035" y="140433"/>
            <a:ext cx="4387215" cy="458908"/>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2.1</a:t>
            </a:r>
            <a:r>
              <a:rPr lang="zh-CN" altLang="en-US" b="1" dirty="0">
                <a:solidFill>
                  <a:schemeClr val="bg1"/>
                </a:solidFill>
                <a:latin typeface="微软雅黑" charset="0"/>
                <a:ea typeface="微软雅黑" charset="0"/>
              </a:rPr>
              <a:t>晶闸管电路</a:t>
            </a:r>
            <a:r>
              <a:rPr lang="zh-CN" altLang="en-US" b="1" dirty="0" smtClean="0">
                <a:solidFill>
                  <a:schemeClr val="bg1"/>
                </a:solidFill>
                <a:latin typeface="微软雅黑" charset="0"/>
                <a:ea typeface="微软雅黑" charset="0"/>
              </a:rPr>
              <a:t>计算</a:t>
            </a:r>
            <a:endParaRPr lang="ko-KR" altLang="en-US" b="1" dirty="0">
              <a:solidFill>
                <a:schemeClr val="bg1"/>
              </a:solidFill>
              <a:latin typeface="微软雅黑" charset="0"/>
              <a:ea typeface="微软雅黑" charset="0"/>
            </a:endParaRPr>
          </a:p>
        </p:txBody>
      </p:sp>
      <p:sp>
        <p:nvSpPr>
          <p:cNvPr id="12" name="矩形 11">
            <a:extLst>
              <a:ext uri="{FF2B5EF4-FFF2-40B4-BE49-F238E27FC236}">
                <a16:creationId xmlns:a16="http://schemas.microsoft.com/office/drawing/2014/main" xmlns="" id="{E8595C05-5439-49D7-B6BB-BC2775EDEAB0}"/>
              </a:ext>
            </a:extLst>
          </p:cNvPr>
          <p:cNvSpPr/>
          <p:nvPr/>
        </p:nvSpPr>
        <p:spPr>
          <a:xfrm>
            <a:off x="364490" y="843280"/>
            <a:ext cx="4876800" cy="553720"/>
          </a:xfrm>
          <a:prstGeom prst="rect">
            <a:avLst/>
          </a:prstGeom>
        </p:spPr>
        <p:txBody>
          <a:bodyPr vert="horz" wrap="square" lIns="91440" tIns="45720" rIns="91440" bIns="45720" numCol="1" anchor="t">
            <a:spAutoFit/>
          </a:bodyPr>
          <a:lstStyle/>
          <a:p>
            <a:pPr marL="0" indent="532765" algn="just" defTabSz="914400" eaLnBrk="1" latinLnBrk="0" hangingPunct="1">
              <a:lnSpc>
                <a:spcPct val="150000"/>
              </a:lnSpc>
              <a:spcBef>
                <a:spcPts val="0"/>
              </a:spcBef>
              <a:spcAft>
                <a:spcPts val="0"/>
              </a:spcAft>
              <a:buFontTx/>
              <a:buNone/>
            </a:pPr>
            <a:endParaRPr lang="ko-KR" altLang="en-US" sz="2000" b="1">
              <a:solidFill>
                <a:schemeClr val="accent2">
                  <a:lumMod val="50000"/>
                </a:schemeClr>
              </a:solidFill>
              <a:latin typeface="微软雅黑" charset="0"/>
              <a:ea typeface="微软雅黑" charset="0"/>
            </a:endParaRPr>
          </a:p>
        </p:txBody>
      </p:sp>
      <mc:AlternateContent xmlns:mc="http://schemas.openxmlformats.org/markup-compatibility/2006" xmlns:a14="http://schemas.microsoft.com/office/drawing/2010/main">
        <mc:Choice Requires="a14">
          <p:sp>
            <p:nvSpPr>
              <p:cNvPr id="11" name="矩形 10"/>
              <p:cNvSpPr/>
              <p:nvPr/>
            </p:nvSpPr>
            <p:spPr>
              <a:xfrm>
                <a:off x="702626" y="1249625"/>
                <a:ext cx="11260773" cy="5119350"/>
              </a:xfrm>
              <a:prstGeom prst="rect">
                <a:avLst/>
              </a:prstGeom>
            </p:spPr>
            <p:txBody>
              <a:bodyPr wrap="square">
                <a:spAutoFit/>
              </a:bodyPr>
              <a:lstStyle/>
              <a:p>
                <a:pPr indent="267970" algn="just">
                  <a:lnSpc>
                    <a:spcPts val="2000"/>
                  </a:lnSpc>
                  <a:spcBef>
                    <a:spcPts val="600"/>
                  </a:spcBef>
                  <a:spcAft>
                    <a:spcPts val="600"/>
                  </a:spcAft>
                </a:pPr>
                <a:r>
                  <a:rPr lang="zh-CN" altLang="zh-CN" b="1" kern="100" dirty="0" smtClean="0">
                    <a:latin typeface="+mn-ea"/>
                    <a:cs typeface="Times New Roman" panose="02020603050405020304" pitchFamily="18" charset="0"/>
                  </a:rPr>
                  <a:t>解</a:t>
                </a:r>
                <a:r>
                  <a:rPr lang="zh-CN" altLang="zh-CN" kern="100" dirty="0">
                    <a:effectLst/>
                    <a:latin typeface="+mn-ea"/>
                    <a:cs typeface="Times New Roman" panose="02020603050405020304" pitchFamily="18" charset="0"/>
                  </a:rPr>
                  <a:t>： </a:t>
                </a:r>
              </a:p>
              <a:p>
                <a:pPr indent="279400" algn="just">
                  <a:lnSpc>
                    <a:spcPts val="2000"/>
                  </a:lnSpc>
                  <a:spcBef>
                    <a:spcPts val="600"/>
                  </a:spcBef>
                  <a:spcAft>
                    <a:spcPts val="600"/>
                  </a:spcAft>
                </a:pPr>
                <a:r>
                  <a:rPr lang="en-US" altLang="zh-CN" kern="100" dirty="0">
                    <a:latin typeface="+mn-ea"/>
                    <a:cs typeface="Times New Roman" panose="02020603050405020304" pitchFamily="18" charset="0"/>
                  </a:rPr>
                  <a:t>1</a:t>
                </a:r>
                <a:r>
                  <a:rPr lang="zh-CN" altLang="zh-CN" kern="100" dirty="0" smtClean="0">
                    <a:latin typeface="+mn-ea"/>
                    <a:cs typeface="Times New Roman" panose="02020603050405020304" pitchFamily="18" charset="0"/>
                  </a:rPr>
                  <a:t>）由</a:t>
                </a:r>
                <a:r>
                  <a:rPr lang="zh-CN" altLang="zh-CN" kern="100" dirty="0">
                    <a:latin typeface="+mn-ea"/>
                    <a:cs typeface="Times New Roman" panose="02020603050405020304" pitchFamily="18" charset="0"/>
                  </a:rPr>
                  <a:t>式</a:t>
                </a:r>
                <a:r>
                  <a:rPr lang="en-US" altLang="zh-CN" kern="100" dirty="0">
                    <a:latin typeface="+mn-ea"/>
                    <a:cs typeface="Times New Roman" panose="02020603050405020304" pitchFamily="18" charset="0"/>
                  </a:rPr>
                  <a:t>4-3-1</a:t>
                </a:r>
                <a:r>
                  <a:rPr lang="zh-CN" altLang="zh-CN" kern="100" dirty="0">
                    <a:latin typeface="+mn-ea"/>
                    <a:cs typeface="Times New Roman" panose="02020603050405020304" pitchFamily="18" charset="0"/>
                  </a:rPr>
                  <a:t>可得</a:t>
                </a:r>
                <a14:m>
                  <m:oMath xmlns:m="http://schemas.openxmlformats.org/officeDocument/2006/math">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𝛼</m:t>
                        </m:r>
                      </m:e>
                    </m:func>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2</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𝑑</m:t>
                            </m:r>
                          </m:sub>
                        </m:sSub>
                      </m:num>
                      <m:den>
                        <m:r>
                          <a:rPr lang="en-US" altLang="zh-CN" i="1" kern="100">
                            <a:latin typeface="Cambria Math" panose="02040503050406030204" pitchFamily="18" charset="0"/>
                            <a:cs typeface="Times New Roman" panose="02020603050405020304" pitchFamily="18" charset="0"/>
                          </a:rPr>
                          <m:t>0.45</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𝑑</m:t>
                            </m:r>
                          </m:sub>
                        </m:sSub>
                      </m:den>
                    </m:f>
                    <m:r>
                      <a:rPr lang="en-US" altLang="zh-CN" i="1" kern="100">
                        <a:latin typeface="Cambria Math" panose="02040503050406030204" pitchFamily="18" charset="0"/>
                        <a:cs typeface="Times New Roman" panose="02020603050405020304" pitchFamily="18" charset="0"/>
                      </a:rPr>
                      <m:t>−1=</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2×50</m:t>
                        </m:r>
                      </m:num>
                      <m:den>
                        <m:r>
                          <a:rPr lang="en-US" altLang="zh-CN" i="1" kern="100">
                            <a:latin typeface="Cambria Math" panose="02040503050406030204" pitchFamily="18" charset="0"/>
                            <a:cs typeface="Times New Roman" panose="02020603050405020304" pitchFamily="18" charset="0"/>
                          </a:rPr>
                          <m:t>0.45×220</m:t>
                        </m:r>
                      </m:den>
                    </m:f>
                    <m:r>
                      <a:rPr lang="en-US" altLang="zh-CN" i="1" kern="100">
                        <a:latin typeface="Cambria Math" panose="02040503050406030204" pitchFamily="18" charset="0"/>
                        <a:cs typeface="Times New Roman" panose="02020603050405020304" pitchFamily="18" charset="0"/>
                      </a:rPr>
                      <m:t>−1≈0</m:t>
                    </m:r>
                  </m:oMath>
                </a14:m>
                <a:r>
                  <a:rPr lang="zh-CN" altLang="zh-CN" kern="100" dirty="0">
                    <a:latin typeface="+mn-ea"/>
                    <a:cs typeface="Times New Roman" panose="02020603050405020304" pitchFamily="18" charset="0"/>
                  </a:rPr>
                  <a:t>， 则</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𝛼</m:t>
                    </m:r>
                    <m:r>
                      <a:rPr lang="en-US" altLang="zh-CN" i="1" kern="100">
                        <a:latin typeface="Cambria Math" panose="02040503050406030204" pitchFamily="18" charset="0"/>
                        <a:cs typeface="Times New Roman" panose="02020603050405020304" pitchFamily="18" charset="0"/>
                      </a:rPr>
                      <m:t>=</m:t>
                    </m:r>
                    <m:sSup>
                      <m:sSupPr>
                        <m:ctrlPr>
                          <a:rPr lang="zh-CN" altLang="zh-CN" i="1" kern="100">
                            <a:latin typeface="Cambria Math" panose="02040503050406030204" pitchFamily="18" charset="0"/>
                            <a:cs typeface="Times New Roman" panose="02020603050405020304" pitchFamily="18" charset="0"/>
                          </a:rPr>
                        </m:ctrlPr>
                      </m:sSupPr>
                      <m:e>
                        <m:r>
                          <a:rPr lang="en-US" altLang="zh-CN" i="1" kern="100">
                            <a:latin typeface="Cambria Math" panose="02040503050406030204" pitchFamily="18" charset="0"/>
                            <a:cs typeface="Times New Roman" panose="02020603050405020304" pitchFamily="18" charset="0"/>
                          </a:rPr>
                          <m:t>90</m:t>
                        </m:r>
                      </m:e>
                      <m:sup>
                        <m:r>
                          <a:rPr lang="en-US" altLang="zh-CN" i="1" kern="100">
                            <a:latin typeface="Cambria Math" panose="02040503050406030204" pitchFamily="18" charset="0"/>
                            <a:cs typeface="Times New Roman" panose="02020603050405020304" pitchFamily="18" charset="0"/>
                          </a:rPr>
                          <m:t>°</m:t>
                        </m:r>
                      </m:sup>
                    </m:sSup>
                  </m:oMath>
                </a14:m>
                <a:endParaRPr lang="zh-CN" altLang="zh-CN" kern="100" dirty="0">
                  <a:effectLst/>
                  <a:latin typeface="+mn-ea"/>
                  <a:cs typeface="Times New Roman" panose="02020603050405020304" pitchFamily="18" charset="0"/>
                </a:endParaRPr>
              </a:p>
              <a:p>
                <a:pPr indent="279400" algn="just">
                  <a:lnSpc>
                    <a:spcPts val="2000"/>
                  </a:lnSpc>
                  <a:spcBef>
                    <a:spcPts val="600"/>
                  </a:spcBef>
                  <a:spcAft>
                    <a:spcPts val="60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𝑅</m:t>
                    </m:r>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𝑑</m:t>
                            </m:r>
                          </m:sub>
                        </m:sSub>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den>
                    </m:f>
                    <m:r>
                      <a:rPr lang="en-US" altLang="zh-CN" i="1" kern="100">
                        <a:latin typeface="Cambria Math" panose="02040503050406030204" pitchFamily="18" charset="0"/>
                        <a:cs typeface="Times New Roman" panose="02020603050405020304" pitchFamily="18" charset="0"/>
                      </a:rPr>
                      <m:t>= </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50</m:t>
                        </m:r>
                      </m:num>
                      <m:den>
                        <m:r>
                          <a:rPr lang="en-US" altLang="zh-CN" i="1" kern="100">
                            <a:latin typeface="Cambria Math" panose="02040503050406030204" pitchFamily="18" charset="0"/>
                            <a:cs typeface="Times New Roman" panose="02020603050405020304" pitchFamily="18" charset="0"/>
                          </a:rPr>
                          <m:t>20</m:t>
                        </m:r>
                      </m:den>
                    </m:f>
                    <m:r>
                      <a:rPr lang="en-US" altLang="zh-CN" i="1" kern="100">
                        <a:latin typeface="Cambria Math" panose="02040503050406030204" pitchFamily="18" charset="0"/>
                        <a:cs typeface="Times New Roman" panose="02020603050405020304" pitchFamily="18" charset="0"/>
                      </a:rPr>
                      <m:t>=2.5</m:t>
                    </m:r>
                  </m:oMath>
                </a14:m>
                <a:endParaRPr lang="zh-CN" altLang="zh-CN" kern="100" dirty="0">
                  <a:effectLst/>
                  <a:latin typeface="+mn-ea"/>
                  <a:cs typeface="Times New Roman" panose="02020603050405020304" pitchFamily="18" charset="0"/>
                </a:endParaRPr>
              </a:p>
              <a:p>
                <a:pPr indent="279400" algn="just">
                  <a:lnSpc>
                    <a:spcPts val="2000"/>
                  </a:lnSpc>
                  <a:spcBef>
                    <a:spcPts val="600"/>
                  </a:spcBef>
                  <a:spcAft>
                    <a:spcPts val="600"/>
                  </a:spcAft>
                </a:pPr>
                <a:r>
                  <a:rPr lang="zh-CN" altLang="zh-CN" kern="100" dirty="0">
                    <a:latin typeface="+mn-ea"/>
                    <a:cs typeface="Times New Roman" panose="02020603050405020304" pitchFamily="18" charset="0"/>
                  </a:rPr>
                  <a:t>当</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𝛼</m:t>
                    </m:r>
                  </m:oMath>
                </a14:m>
                <a:r>
                  <a:rPr lang="en-US" altLang="zh-CN" kern="100" dirty="0">
                    <a:latin typeface="+mn-ea"/>
                    <a:cs typeface="Times New Roman" panose="02020603050405020304" pitchFamily="18" charset="0"/>
                  </a:rPr>
                  <a:t>=90</a:t>
                </a:r>
                <a:r>
                  <a:rPr lang="en-US" altLang="zh-CN" kern="100" dirty="0">
                    <a:latin typeface="+mn-ea"/>
                    <a:cs typeface="Calibri" panose="020F0502020204030204" pitchFamily="34" charset="0"/>
                  </a:rPr>
                  <a:t>º</a:t>
                </a:r>
                <a:r>
                  <a:rPr lang="zh-CN" altLang="zh-CN" kern="100" dirty="0">
                    <a:latin typeface="+mn-ea"/>
                    <a:cs typeface="楷体" panose="02010609060101010101" pitchFamily="49" charset="-122"/>
                  </a:rPr>
                  <a:t>时，输出电流有效值</a:t>
                </a:r>
                <a:r>
                  <a:rPr lang="en-US" altLang="zh-CN" kern="100" dirty="0" smtClean="0">
                    <a:latin typeface="+mn-ea"/>
                    <a:cs typeface="楷体" panose="02010609060101010101" pitchFamily="49" charset="-122"/>
                  </a:rPr>
                  <a:t>                                   </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𝐼</m:t>
                    </m:r>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𝑈</m:t>
                        </m:r>
                      </m:num>
                      <m:den>
                        <m:r>
                          <a:rPr lang="en-US" altLang="zh-CN" i="1" kern="100">
                            <a:latin typeface="Cambria Math" panose="02040503050406030204" pitchFamily="18" charset="0"/>
                            <a:cs typeface="Times New Roman" panose="02020603050405020304" pitchFamily="18" charset="0"/>
                          </a:rPr>
                          <m:t>𝑅</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num>
                      <m:den>
                        <m:r>
                          <a:rPr lang="en-US" altLang="zh-CN" i="1" kern="100">
                            <a:latin typeface="Cambria Math" panose="02040503050406030204" pitchFamily="18" charset="0"/>
                            <a:cs typeface="Times New Roman" panose="02020603050405020304" pitchFamily="18" charset="0"/>
                          </a:rPr>
                          <m:t>𝑅</m:t>
                        </m:r>
                      </m:den>
                    </m:f>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num>
                          <m:den>
                            <m:r>
                              <a:rPr lang="en-US" altLang="zh-CN" i="1" kern="100">
                                <a:latin typeface="Cambria Math" panose="02040503050406030204" pitchFamily="18" charset="0"/>
                                <a:cs typeface="Times New Roman" panose="02020603050405020304" pitchFamily="18" charset="0"/>
                              </a:rPr>
                              <m:t>4</m:t>
                            </m:r>
                            <m:r>
                              <a:rPr lang="en-US" altLang="zh-CN" i="1" kern="100">
                                <a:latin typeface="Cambria Math" panose="02040503050406030204" pitchFamily="18" charset="0"/>
                                <a:cs typeface="Times New Roman" panose="02020603050405020304" pitchFamily="18" charset="0"/>
                              </a:rPr>
                              <m:t>𝜋</m:t>
                            </m:r>
                          </m:den>
                        </m:f>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2</m:t>
                            </m:r>
                          </m:e>
                        </m:func>
                        <m:r>
                          <a:rPr lang="en-US" altLang="zh-CN" i="1" kern="100">
                            <a:latin typeface="Cambria Math" panose="02040503050406030204" pitchFamily="18" charset="0"/>
                            <a:cs typeface="Times New Roman" panose="02020603050405020304" pitchFamily="18" charset="0"/>
                          </a:rPr>
                          <m:t>𝛼</m:t>
                        </m:r>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e>
                    </m:rad>
                    <m:r>
                      <a:rPr lang="en-US" altLang="zh-CN" i="1" kern="100">
                        <a:latin typeface="Cambria Math" panose="02040503050406030204" pitchFamily="18" charset="0"/>
                        <a:cs typeface="Times New Roman" panose="02020603050405020304" pitchFamily="18" charset="0"/>
                      </a:rPr>
                      <m:t>=</m:t>
                    </m:r>
                    <m:r>
                      <m:rPr>
                        <m:nor/>
                      </m:rPr>
                      <a:rPr lang="en-US" altLang="zh-CN" kern="100">
                        <a:latin typeface="+mn-ea"/>
                        <a:cs typeface="Times New Roman" panose="02020603050405020304" pitchFamily="18" charset="0"/>
                      </a:rPr>
                      <m:t> 44 </m:t>
                    </m:r>
                    <m:r>
                      <m:rPr>
                        <m:nor/>
                      </m:rPr>
                      <a:rPr lang="en-US" altLang="zh-CN" kern="100">
                        <a:latin typeface="+mn-ea"/>
                        <a:cs typeface="Times New Roman" panose="02020603050405020304" pitchFamily="18" charset="0"/>
                      </a:rPr>
                      <m:t>A</m:t>
                    </m:r>
                  </m:oMath>
                </a14:m>
                <a:r>
                  <a:rPr lang="en-US" altLang="zh-CN" kern="100" dirty="0">
                    <a:latin typeface="+mn-ea"/>
                    <a:cs typeface="Times New Roman" panose="02020603050405020304" pitchFamily="18" charset="0"/>
                  </a:rPr>
                  <a:t>    </a:t>
                </a:r>
                <a:endParaRPr lang="zh-CN" altLang="zh-CN" kern="100" dirty="0">
                  <a:effectLst/>
                  <a:latin typeface="+mn-ea"/>
                  <a:cs typeface="Times New Roman" panose="02020603050405020304" pitchFamily="18" charset="0"/>
                </a:endParaRPr>
              </a:p>
              <a:p>
                <a:pPr indent="279400" algn="just">
                  <a:lnSpc>
                    <a:spcPts val="2000"/>
                  </a:lnSpc>
                  <a:spcBef>
                    <a:spcPts val="600"/>
                  </a:spcBef>
                  <a:spcAft>
                    <a:spcPts val="600"/>
                  </a:spcAft>
                </a:pP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a:t>
                </a:r>
                <a14:m>
                  <m:oMath xmlns:m="http://schemas.openxmlformats.org/officeDocument/2006/math">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𝜑</m:t>
                        </m:r>
                      </m:e>
                    </m:func>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𝑃</m:t>
                        </m:r>
                      </m:num>
                      <m:den>
                        <m:r>
                          <a:rPr lang="en-US" altLang="zh-CN" i="1" kern="100">
                            <a:latin typeface="Cambria Math" panose="02040503050406030204" pitchFamily="18" charset="0"/>
                            <a:cs typeface="Times New Roman" panose="02020603050405020304" pitchFamily="18" charset="0"/>
                          </a:rPr>
                          <m:t>𝑆</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𝑈</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2</m:t>
                            </m:r>
                          </m:sub>
                        </m:sSub>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2</m:t>
                            </m:r>
                          </m:sub>
                        </m:sSub>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𝑈</m:t>
                        </m:r>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44×</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50</m:t>
                            </m:r>
                          </m:num>
                          <m:den>
                            <m:r>
                              <a:rPr lang="en-US" altLang="zh-CN" i="1" kern="100">
                                <a:latin typeface="Cambria Math" panose="02040503050406030204" pitchFamily="18" charset="0"/>
                                <a:cs typeface="Times New Roman" panose="02020603050405020304" pitchFamily="18" charset="0"/>
                              </a:rPr>
                              <m:t>20</m:t>
                            </m:r>
                          </m:den>
                        </m:f>
                      </m:num>
                      <m:den>
                        <m:r>
                          <a:rPr lang="en-US" altLang="zh-CN" i="1" kern="100">
                            <a:latin typeface="Cambria Math" panose="02040503050406030204" pitchFamily="18" charset="0"/>
                            <a:cs typeface="Times New Roman" panose="02020603050405020304" pitchFamily="18" charset="0"/>
                          </a:rPr>
                          <m:t>220</m:t>
                        </m:r>
                      </m:den>
                    </m:f>
                    <m:r>
                      <a:rPr lang="en-US" altLang="zh-CN" i="1" kern="100">
                        <a:latin typeface="Cambria Math" panose="02040503050406030204" pitchFamily="18" charset="0"/>
                        <a:cs typeface="Times New Roman" panose="02020603050405020304" pitchFamily="18" charset="0"/>
                      </a:rPr>
                      <m:t>=0.5</m:t>
                    </m:r>
                  </m:oMath>
                </a14:m>
                <a:endParaRPr lang="zh-CN" altLang="zh-CN" kern="100" dirty="0">
                  <a:effectLst/>
                  <a:latin typeface="+mn-ea"/>
                  <a:cs typeface="Times New Roman" panose="02020603050405020304" pitchFamily="18" charset="0"/>
                </a:endParaRPr>
              </a:p>
              <a:p>
                <a:pPr indent="279400" algn="just">
                  <a:lnSpc>
                    <a:spcPts val="2000"/>
                  </a:lnSpc>
                  <a:spcBef>
                    <a:spcPts val="600"/>
                  </a:spcBef>
                  <a:spcAft>
                    <a:spcPts val="600"/>
                  </a:spcAft>
                </a:pPr>
                <a:r>
                  <a:rPr lang="en-US" altLang="zh-CN" kern="100" dirty="0">
                    <a:latin typeface="+mn-ea"/>
                    <a:cs typeface="Times New Roman" panose="02020603050405020304" pitchFamily="18" charset="0"/>
                  </a:rPr>
                  <a:t>4</a:t>
                </a:r>
                <a:r>
                  <a:rPr lang="zh-CN" altLang="zh-CN" kern="100" dirty="0" smtClean="0">
                    <a:latin typeface="+mn-ea"/>
                    <a:cs typeface="Times New Roman" panose="02020603050405020304" pitchFamily="18" charset="0"/>
                  </a:rPr>
                  <a:t>）晶闸管</a:t>
                </a:r>
                <a:r>
                  <a:rPr lang="zh-CN" altLang="zh-CN" kern="100" dirty="0">
                    <a:latin typeface="+mn-ea"/>
                    <a:cs typeface="Times New Roman" panose="02020603050405020304" pitchFamily="18" charset="0"/>
                  </a:rPr>
                  <a:t>电流有效值</a:t>
                </a:r>
                <a:r>
                  <a:rPr lang="en-US" altLang="zh-CN" i="1" kern="100" dirty="0">
                    <a:latin typeface="+mn-ea"/>
                    <a:cs typeface="Times New Roman" panose="02020603050405020304" pitchFamily="18" charset="0"/>
                  </a:rPr>
                  <a:t>I</a:t>
                </a:r>
                <a:r>
                  <a:rPr lang="en-US" altLang="zh-CN" kern="100" baseline="-25000" dirty="0">
                    <a:latin typeface="+mn-ea"/>
                    <a:cs typeface="Times New Roman" panose="02020603050405020304" pitchFamily="18" charset="0"/>
                  </a:rPr>
                  <a:t>T </a:t>
                </a:r>
                <a:r>
                  <a:rPr lang="zh-CN" altLang="zh-CN" kern="100" dirty="0">
                    <a:latin typeface="+mn-ea"/>
                    <a:cs typeface="Times New Roman" panose="02020603050405020304" pitchFamily="18" charset="0"/>
                  </a:rPr>
                  <a:t>与输出电流有效值相等，即：</a:t>
                </a:r>
                <a:endParaRPr lang="en-US" altLang="zh-CN" kern="100" dirty="0" smtClean="0">
                  <a:latin typeface="+mn-ea"/>
                  <a:cs typeface="Times New Roman" panose="02020603050405020304" pitchFamily="18" charset="0"/>
                </a:endParaRPr>
              </a:p>
              <a:p>
                <a:pPr indent="279400" algn="ctr">
                  <a:lnSpc>
                    <a:spcPts val="2000"/>
                  </a:lnSpc>
                  <a:spcBef>
                    <a:spcPts val="600"/>
                  </a:spcBef>
                  <a:spcAft>
                    <a:spcPts val="600"/>
                  </a:spcAft>
                </a:pP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𝑇</m:t>
                        </m:r>
                      </m:sub>
                    </m:sSub>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𝐼</m:t>
                    </m:r>
                  </m:oMath>
                </a14:m>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则</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𝑇</m:t>
                        </m:r>
                        <m:r>
                          <a:rPr lang="en-US" altLang="zh-CN" i="1" kern="100">
                            <a:latin typeface="Cambria Math" panose="02040503050406030204" pitchFamily="18" charset="0"/>
                            <a:cs typeface="Times New Roman" panose="02020603050405020304" pitchFamily="18" charset="0"/>
                          </a:rPr>
                          <m:t>(</m:t>
                        </m:r>
                        <m:r>
                          <m:rPr>
                            <m:nor/>
                          </m:rPr>
                          <a:rPr lang="en-US" altLang="zh-CN" kern="100">
                            <a:latin typeface="+mn-ea"/>
                            <a:cs typeface="Times New Roman" panose="02020603050405020304" pitchFamily="18" charset="0"/>
                          </a:rPr>
                          <m:t>AV</m:t>
                        </m:r>
                        <m:r>
                          <a:rPr lang="en-US" altLang="zh-CN" kern="100">
                            <a:latin typeface="Cambria Math" panose="02040503050406030204" pitchFamily="18" charset="0"/>
                            <a:cs typeface="Times New Roman" panose="02020603050405020304" pitchFamily="18" charset="0"/>
                          </a:rPr>
                          <m:t>)</m:t>
                        </m:r>
                      </m:sub>
                    </m:sSub>
                    <m:r>
                      <a:rPr lang="en-US" altLang="zh-CN" i="1" kern="100">
                        <a:latin typeface="Cambria Math" panose="02040503050406030204" pitchFamily="18" charset="0"/>
                        <a:cs typeface="Times New Roman" panose="02020603050405020304" pitchFamily="18" charset="0"/>
                      </a:rPr>
                      <m:t>=(1.5~2)</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𝑇</m:t>
                            </m:r>
                          </m:sub>
                        </m:sSub>
                      </m:num>
                      <m:den>
                        <m:r>
                          <a:rPr lang="en-US" altLang="zh-CN" i="1" kern="100">
                            <a:latin typeface="Cambria Math" panose="02040503050406030204" pitchFamily="18" charset="0"/>
                            <a:cs typeface="Times New Roman" panose="02020603050405020304" pitchFamily="18" charset="0"/>
                          </a:rPr>
                          <m:t>1.57</m:t>
                        </m:r>
                      </m:den>
                    </m:f>
                  </m:oMath>
                </a14:m>
                <a:endParaRPr lang="zh-CN" altLang="zh-CN" kern="100" dirty="0">
                  <a:effectLst/>
                  <a:latin typeface="+mn-ea"/>
                  <a:cs typeface="Times New Roman" panose="02020603050405020304" pitchFamily="18" charset="0"/>
                </a:endParaRPr>
              </a:p>
              <a:p>
                <a:pPr indent="551815" algn="just">
                  <a:lnSpc>
                    <a:spcPts val="2000"/>
                  </a:lnSpc>
                  <a:spcBef>
                    <a:spcPts val="600"/>
                  </a:spcBef>
                  <a:spcAft>
                    <a:spcPts val="600"/>
                  </a:spcAft>
                </a:pPr>
                <a:r>
                  <a:rPr lang="zh-CN" altLang="zh-CN" kern="100" dirty="0">
                    <a:latin typeface="+mn-ea"/>
                    <a:cs typeface="Times New Roman" panose="02020603050405020304" pitchFamily="18" charset="0"/>
                  </a:rPr>
                  <a:t>取</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倍安全裕量，晶闸管的额定电流为：</a:t>
                </a:r>
                <a:endParaRPr lang="zh-CN" altLang="zh-CN" kern="100" dirty="0">
                  <a:effectLst/>
                  <a:latin typeface="+mn-ea"/>
                  <a:cs typeface="Times New Roman" panose="02020603050405020304" pitchFamily="18" charset="0"/>
                </a:endParaRPr>
              </a:p>
              <a:p>
                <a:pPr indent="127000" algn="just">
                  <a:lnSpc>
                    <a:spcPts val="2000"/>
                  </a:lnSpc>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𝑇</m:t>
                          </m:r>
                          <m:r>
                            <a:rPr lang="en-US" altLang="zh-CN" i="1" kern="100">
                              <a:latin typeface="Cambria Math" panose="02040503050406030204" pitchFamily="18" charset="0"/>
                              <a:cs typeface="Times New Roman" panose="02020603050405020304" pitchFamily="18" charset="0"/>
                            </a:rPr>
                            <m:t>(</m:t>
                          </m:r>
                          <m:r>
                            <m:rPr>
                              <m:nor/>
                            </m:rPr>
                            <a:rPr lang="en-US" altLang="zh-CN" kern="100">
                              <a:latin typeface="+mn-ea"/>
                              <a:cs typeface="Times New Roman" panose="02020603050405020304" pitchFamily="18" charset="0"/>
                            </a:rPr>
                            <m:t>AV</m:t>
                          </m:r>
                          <m:r>
                            <a:rPr lang="en-US" altLang="zh-CN" kern="100">
                              <a:latin typeface="Cambria Math" panose="02040503050406030204" pitchFamily="18" charset="0"/>
                              <a:cs typeface="Times New Roman" panose="02020603050405020304" pitchFamily="18" charset="0"/>
                            </a:rPr>
                            <m:t>)</m:t>
                          </m:r>
                        </m:sub>
                      </m:sSub>
                      <m:r>
                        <a:rPr lang="en-US" altLang="zh-CN" i="1" kern="100">
                          <a:latin typeface="Cambria Math" panose="02040503050406030204" pitchFamily="18" charset="0"/>
                          <a:cs typeface="Times New Roman" panose="02020603050405020304" pitchFamily="18" charset="0"/>
                        </a:rPr>
                        <m:t>=56.1</m:t>
                      </m:r>
                      <m:r>
                        <m:rPr>
                          <m:nor/>
                        </m:rPr>
                        <a:rPr lang="en-US" altLang="zh-CN" kern="100">
                          <a:latin typeface="+mn-ea"/>
                          <a:cs typeface="Times New Roman" panose="02020603050405020304" pitchFamily="18" charset="0"/>
                        </a:rPr>
                        <m:t>  </m:t>
                      </m:r>
                      <m:r>
                        <m:rPr>
                          <m:nor/>
                        </m:rPr>
                        <a:rPr lang="en-US" altLang="zh-CN" kern="100">
                          <a:latin typeface="+mn-ea"/>
                          <a:cs typeface="Times New Roman" panose="02020603050405020304" pitchFamily="18" charset="0"/>
                        </a:rPr>
                        <m:t>A</m:t>
                      </m:r>
                      <m:r>
                        <m:rPr>
                          <m:nor/>
                        </m:rPr>
                        <a:rPr lang="en-US" altLang="zh-CN" kern="100">
                          <a:latin typeface="+mn-ea"/>
                          <a:cs typeface="Times New Roman" panose="02020603050405020304" pitchFamily="18" charset="0"/>
                        </a:rPr>
                        <m:t>   </m:t>
                      </m:r>
                      <m:r>
                        <a:rPr lang="en-US" altLang="zh-CN" kern="100">
                          <a:latin typeface="Cambria Math" panose="02040503050406030204" pitchFamily="18" charset="0"/>
                          <a:cs typeface="Times New Roman" panose="02020603050405020304" pitchFamily="18" charset="0"/>
                        </a:rPr>
                        <m:t>(</m:t>
                      </m:r>
                      <m:r>
                        <a:rPr lang="zh-CN" altLang="zh-CN" kern="100">
                          <a:latin typeface="Cambria Math" panose="02040503050406030204" pitchFamily="18" charset="0"/>
                          <a:cs typeface="Times New Roman" panose="02020603050405020304" pitchFamily="18" charset="0"/>
                        </a:rPr>
                        <m:t>取系列值</m:t>
                      </m:r>
                      <m:r>
                        <m:rPr>
                          <m:nor/>
                        </m:rPr>
                        <a:rPr lang="en-US" altLang="zh-CN" kern="100">
                          <a:latin typeface="+mn-ea"/>
                          <a:cs typeface="Times New Roman" panose="02020603050405020304" pitchFamily="18" charset="0"/>
                        </a:rPr>
                        <m:t>100</m:t>
                      </m:r>
                      <m:r>
                        <m:rPr>
                          <m:nor/>
                        </m:rPr>
                        <a:rPr lang="en-US" altLang="zh-CN" kern="100">
                          <a:latin typeface="+mn-ea"/>
                          <a:cs typeface="Times New Roman" panose="02020603050405020304" pitchFamily="18" charset="0"/>
                        </a:rPr>
                        <m:t>A</m:t>
                      </m:r>
                      <m:r>
                        <a:rPr lang="en-US" altLang="zh-CN" kern="100">
                          <a:latin typeface="Cambria Math" panose="02040503050406030204" pitchFamily="18" charset="0"/>
                          <a:cs typeface="Times New Roman" panose="02020603050405020304" pitchFamily="18" charset="0"/>
                        </a:rPr>
                        <m:t>)</m:t>
                      </m:r>
                    </m:oMath>
                  </m:oMathPara>
                </a14:m>
                <a:endParaRPr lang="zh-CN" altLang="zh-CN" kern="100" dirty="0">
                  <a:effectLst/>
                  <a:latin typeface="+mn-ea"/>
                  <a:cs typeface="Times New Roman" panose="02020603050405020304" pitchFamily="18" charset="0"/>
                </a:endParaRPr>
              </a:p>
              <a:p>
                <a:pPr indent="558800" algn="just">
                  <a:lnSpc>
                    <a:spcPts val="2000"/>
                  </a:lnSpc>
                  <a:spcBef>
                    <a:spcPts val="600"/>
                  </a:spcBef>
                  <a:spcAft>
                    <a:spcPts val="600"/>
                  </a:spcAft>
                </a:pPr>
                <a:r>
                  <a:rPr lang="zh-CN" altLang="zh-CN" kern="100" dirty="0">
                    <a:latin typeface="+mn-ea"/>
                    <a:cs typeface="Times New Roman" panose="02020603050405020304" pitchFamily="18" charset="0"/>
                  </a:rPr>
                  <a:t>晶闸管承受的最高电压</a:t>
                </a:r>
                <a:endParaRPr lang="zh-CN" altLang="zh-CN" kern="100" dirty="0">
                  <a:effectLst/>
                  <a:latin typeface="+mn-ea"/>
                  <a:cs typeface="Times New Roman" panose="02020603050405020304" pitchFamily="18" charset="0"/>
                </a:endParaRPr>
              </a:p>
              <a:p>
                <a:pPr indent="558800" algn="just">
                  <a:lnSpc>
                    <a:spcPts val="2000"/>
                  </a:lnSpc>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𝑚</m:t>
                          </m:r>
                        </m:sub>
                      </m:sSub>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r>
                        <a:rPr lang="en-US" altLang="zh-CN" i="1" kern="100">
                          <a:latin typeface="Cambria Math" panose="02040503050406030204" pitchFamily="18" charset="0"/>
                          <a:cs typeface="Times New Roman" panose="02020603050405020304" pitchFamily="18" charset="0"/>
                        </a:rPr>
                        <m:t>×220=311</m:t>
                      </m:r>
                      <m:r>
                        <a:rPr lang="en-US" altLang="zh-CN" i="1" kern="100">
                          <a:latin typeface="Cambria Math" panose="02040503050406030204" pitchFamily="18" charset="0"/>
                          <a:cs typeface="Times New Roman" panose="02020603050405020304" pitchFamily="18" charset="0"/>
                        </a:rPr>
                        <m:t>𝑉</m:t>
                      </m:r>
                    </m:oMath>
                  </m:oMathPara>
                </a14:m>
                <a:endParaRPr lang="zh-CN" altLang="zh-CN" kern="100" dirty="0">
                  <a:effectLst/>
                  <a:latin typeface="+mn-ea"/>
                  <a:cs typeface="Times New Roman" panose="02020603050405020304" pitchFamily="18" charset="0"/>
                </a:endParaRPr>
              </a:p>
              <a:p>
                <a:pPr indent="558800" algn="just">
                  <a:lnSpc>
                    <a:spcPts val="2000"/>
                  </a:lnSpc>
                  <a:spcBef>
                    <a:spcPts val="600"/>
                  </a:spcBef>
                  <a:spcAft>
                    <a:spcPts val="600"/>
                  </a:spcAft>
                </a:pPr>
                <a:r>
                  <a:rPr lang="zh-CN" altLang="zh-CN" kern="100" dirty="0">
                    <a:latin typeface="+mn-ea"/>
                    <a:cs typeface="Times New Roman" panose="02020603050405020304" pitchFamily="18" charset="0"/>
                  </a:rPr>
                  <a:t>考虑</a:t>
                </a:r>
                <a:r>
                  <a:rPr lang="en-US" altLang="zh-CN" kern="100" dirty="0">
                    <a:latin typeface="+mn-ea"/>
                    <a:cs typeface="Times New Roman" panose="02020603050405020304" pitchFamily="18" charset="0"/>
                  </a:rPr>
                  <a:t>(2~3)</a:t>
                </a:r>
                <a:r>
                  <a:rPr lang="zh-CN" altLang="zh-CN" kern="100" dirty="0">
                    <a:latin typeface="+mn-ea"/>
                    <a:cs typeface="Times New Roman" panose="02020603050405020304" pitchFamily="18" charset="0"/>
                  </a:rPr>
                  <a:t>倍安全裕量，晶闸管的额定电压为</a:t>
                </a:r>
                <a:endParaRPr lang="zh-CN" altLang="zh-CN" kern="100" dirty="0">
                  <a:effectLst/>
                  <a:latin typeface="+mn-ea"/>
                  <a:cs typeface="Times New Roman" panose="02020603050405020304" pitchFamily="18" charset="0"/>
                </a:endParaRPr>
              </a:p>
              <a:p>
                <a:pPr indent="558800" algn="just">
                  <a:lnSpc>
                    <a:spcPts val="2000"/>
                  </a:lnSpc>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m:rPr>
                              <m:nor/>
                            </m:rPr>
                            <a:rPr lang="en-US" altLang="zh-CN" kern="100">
                              <a:latin typeface="+mn-ea"/>
                              <a:cs typeface="Times New Roman" panose="02020603050405020304" pitchFamily="18" charset="0"/>
                            </a:rPr>
                            <m:t>TN</m:t>
                          </m:r>
                        </m:sub>
                      </m:sSub>
                      <m:r>
                        <a:rPr lang="en-US" altLang="zh-CN" i="1" kern="100">
                          <a:latin typeface="Cambria Math" panose="02040503050406030204" pitchFamily="18" charset="0"/>
                          <a:cs typeface="Times New Roman" panose="02020603050405020304" pitchFamily="18" charset="0"/>
                        </a:rPr>
                        <m:t>=(2~3)</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𝑚</m:t>
                          </m:r>
                        </m:sub>
                      </m:sSub>
                      <m:r>
                        <a:rPr lang="en-US" altLang="zh-CN" i="1" kern="100">
                          <a:latin typeface="Cambria Math" panose="02040503050406030204" pitchFamily="18" charset="0"/>
                          <a:cs typeface="Times New Roman" panose="02020603050405020304" pitchFamily="18" charset="0"/>
                        </a:rPr>
                        <m:t>=(2~3)311=622~933</m:t>
                      </m:r>
                      <m:r>
                        <m:rPr>
                          <m:nor/>
                        </m:rPr>
                        <a:rPr lang="en-US" altLang="zh-CN" kern="100">
                          <a:latin typeface="+mn-ea"/>
                          <a:cs typeface="Times New Roman" panose="02020603050405020304" pitchFamily="18" charset="0"/>
                        </a:rPr>
                        <m:t>  </m:t>
                      </m:r>
                      <m:r>
                        <m:rPr>
                          <m:nor/>
                        </m:rPr>
                        <a:rPr lang="en-US" altLang="zh-CN" kern="100">
                          <a:latin typeface="+mn-ea"/>
                          <a:cs typeface="Times New Roman" panose="02020603050405020304" pitchFamily="18" charset="0"/>
                        </a:rPr>
                        <m:t>V</m:t>
                      </m:r>
                    </m:oMath>
                  </m:oMathPara>
                </a14:m>
                <a:endParaRPr lang="zh-CN" altLang="zh-CN" kern="100" dirty="0">
                  <a:effectLst/>
                  <a:latin typeface="+mn-ea"/>
                  <a:cs typeface="Times New Roman" panose="02020603050405020304" pitchFamily="18" charset="0"/>
                </a:endParaRPr>
              </a:p>
            </p:txBody>
          </p:sp>
        </mc:Choice>
        <mc:Fallback xmlns="">
          <p:sp>
            <p:nvSpPr>
              <p:cNvPr id="11" name="矩形 10"/>
              <p:cNvSpPr>
                <a:spLocks noRot="1" noChangeAspect="1" noMove="1" noResize="1" noEditPoints="1" noAdjustHandles="1" noChangeArrowheads="1" noChangeShapeType="1" noTextEdit="1"/>
              </p:cNvSpPr>
              <p:nvPr/>
            </p:nvSpPr>
            <p:spPr>
              <a:xfrm>
                <a:off x="702626" y="1249625"/>
                <a:ext cx="11260773" cy="5119350"/>
              </a:xfrm>
              <a:prstGeom prst="rect">
                <a:avLst/>
              </a:prstGeom>
              <a:blipFill>
                <a:blip r:embed="rId3"/>
                <a:stretch>
                  <a:fillRect t="-1071"/>
                </a:stretch>
              </a:blipFill>
            </p:spPr>
            <p:txBody>
              <a:bodyPr/>
              <a:lstStyle/>
              <a:p>
                <a:r>
                  <a:rPr lang="zh-CN" altLang="en-US">
                    <a:noFill/>
                  </a:rPr>
                  <a:t> </a:t>
                </a:r>
              </a:p>
            </p:txBody>
          </p:sp>
        </mc:Fallback>
      </mc:AlternateContent>
      <p:sp>
        <p:nvSpPr>
          <p:cNvPr id="1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1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046204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870"/>
            <a:ext cx="10382250" cy="1970405"/>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405" y="2707005"/>
            <a:ext cx="3876675" cy="861695"/>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a16="http://schemas.microsoft.com/office/drawing/2014/main" xmlns="" id="{36319103-5056-4DF0-BEF0-E18EF7EFDFFE}"/>
              </a:ext>
            </a:extLst>
          </p:cNvPr>
          <p:cNvGrpSpPr/>
          <p:nvPr/>
        </p:nvGrpSpPr>
        <p:grpSpPr>
          <a:xfrm>
            <a:off x="3924300" y="2586355"/>
            <a:ext cx="1114425" cy="1114425"/>
            <a:chOff x="3924300" y="2586355"/>
            <a:chExt cx="1114425" cy="1114425"/>
          </a:xfrm>
        </p:grpSpPr>
        <p:sp>
          <p:nvSpPr>
            <p:cNvPr id="13" name="椭圆 12">
              <a:extLst>
                <a:ext uri="{FF2B5EF4-FFF2-40B4-BE49-F238E27FC236}">
                  <a16:creationId xmlns:a16="http://schemas.microsoft.com/office/drawing/2014/main" xmlns="" id="{C8F06883-6FAE-46DF-8119-5CA6D3AB6BFB}"/>
                </a:ext>
              </a:extLst>
            </p:cNvPr>
            <p:cNvSpPr/>
            <p:nvPr/>
          </p:nvSpPr>
          <p:spPr>
            <a:xfrm>
              <a:off x="3924300" y="2586355"/>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F5764A8-E5F9-4FA7-AD9F-163D22D133EC}"/>
                </a:ext>
              </a:extLst>
            </p:cNvPr>
            <p:cNvSpPr>
              <a:spLocks noChangeAspect="1"/>
            </p:cNvSpPr>
            <p:nvPr/>
          </p:nvSpPr>
          <p:spPr bwMode="auto">
            <a:xfrm>
              <a:off x="4195445" y="2908935"/>
              <a:ext cx="609600" cy="508000"/>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6940" y="266700"/>
            <a:ext cx="8759190"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0" y="133350"/>
            <a:ext cx="3247390" cy="484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40511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8055" y="220980"/>
            <a:ext cx="4385945" cy="338455"/>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graphicFrame>
        <p:nvGraphicFramePr>
          <p:cNvPr id="14" name="表格 13"/>
          <p:cNvGraphicFramePr>
            <a:graphicFrameLocks noGrp="1"/>
          </p:cNvGraphicFramePr>
          <p:nvPr/>
        </p:nvGraphicFramePr>
        <p:xfrm>
          <a:off x="1229995" y="2387600"/>
          <a:ext cx="9551035" cy="3541395"/>
        </p:xfrm>
        <a:graphic>
          <a:graphicData uri="http://schemas.openxmlformats.org/drawingml/2006/table">
            <a:tbl>
              <a:tblPr firstRow="1" firstCol="1" bandRow="1">
                <a:tableStyleId>{ED083AE6-46FA-4A59-8FB0-9F97EB10719F}</a:tableStyleId>
              </a:tblPr>
              <a:tblGrid>
                <a:gridCol w="1000125">
                  <a:extLst>
                    <a:ext uri="{9D8B030D-6E8A-4147-A177-3AD203B41FA5}">
                      <a16:colId xmlns:a16="http://schemas.microsoft.com/office/drawing/2014/main" xmlns="" val="20000"/>
                    </a:ext>
                  </a:extLst>
                </a:gridCol>
                <a:gridCol w="1610360">
                  <a:extLst>
                    <a:ext uri="{9D8B030D-6E8A-4147-A177-3AD203B41FA5}">
                      <a16:colId xmlns:a16="http://schemas.microsoft.com/office/drawing/2014/main" xmlns="" val="20001"/>
                    </a:ext>
                  </a:extLst>
                </a:gridCol>
                <a:gridCol w="328295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219200">
                  <a:extLst>
                    <a:ext uri="{9D8B030D-6E8A-4147-A177-3AD203B41FA5}">
                      <a16:colId xmlns:a16="http://schemas.microsoft.com/office/drawing/2014/main" xmlns="" val="20004"/>
                    </a:ext>
                  </a:extLst>
                </a:gridCol>
                <a:gridCol w="1219200">
                  <a:extLst>
                    <a:ext uri="{9D8B030D-6E8A-4147-A177-3AD203B41FA5}">
                      <a16:colId xmlns:a16="http://schemas.microsoft.com/office/drawing/2014/main" xmlns="" val="20005"/>
                    </a:ext>
                  </a:extLst>
                </a:gridCol>
              </a:tblGrid>
              <a:tr h="808355">
                <a:tc gridSpan="2">
                  <a:txBody>
                    <a:bodyPr/>
                    <a:lstStyle/>
                    <a:p>
                      <a:pPr marL="0" indent="12573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评价主体</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hMerge="1">
                  <a:txBody>
                    <a:bodyPr/>
                    <a:lstStyle/>
                    <a:p>
                      <a:endParaRPr lang="ko-KR" altLang="en-US" kern="1200"/>
                    </a:p>
                  </a:txBody>
                  <a:tcPr/>
                </a:tc>
                <a:tc>
                  <a:txBody>
                    <a:bodyPr/>
                    <a:lstStyle/>
                    <a:p>
                      <a:pPr marL="0" indent="26797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评分标准</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a:txBody>
                    <a:bodyPr/>
                    <a:lstStyle/>
                    <a:p>
                      <a:pPr marL="0" indent="12700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分值</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a:txBody>
                    <a:bodyPr/>
                    <a:lstStyle/>
                    <a:p>
                      <a:pPr marL="0" indent="12700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学生评价</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a:txBody>
                    <a:bodyPr/>
                    <a:lstStyle/>
                    <a:p>
                      <a:pPr marL="0" indent="12700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教师评价</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extLst>
                  <a:ext uri="{0D108BD9-81ED-4DB2-BD59-A6C34878D82A}">
                    <a16:rowId xmlns:a16="http://schemas.microsoft.com/office/drawing/2014/main" xmlns="" val="10000"/>
                  </a:ext>
                </a:extLst>
              </a:tr>
              <a:tr h="1140460">
                <a:tc rowSpan="2">
                  <a:txBody>
                    <a:bodyPr/>
                    <a:lstStyle/>
                    <a:p>
                      <a:pPr marL="0" indent="0" algn="l" defTabSz="266700" eaLnBrk="1" latinLnBrk="0" hangingPunct="1">
                        <a:lnSpc>
                          <a:spcPct val="150000"/>
                        </a:lnSpc>
                        <a:spcBef>
                          <a:spcPts val="0"/>
                        </a:spcBef>
                        <a:spcAft>
                          <a:spcPts val="0"/>
                        </a:spcAft>
                        <a:buFontTx/>
                        <a:buNone/>
                      </a:pPr>
                      <a:r>
                        <a:rPr lang="en-US" altLang="zh-CN" sz="1200" b="1" kern="100" dirty="0">
                          <a:solidFill>
                            <a:schemeClr val="tx1">
                              <a:lumMod val="65000"/>
                              <a:lumOff val="35000"/>
                            </a:schemeClr>
                          </a:solidFill>
                          <a:latin typeface="微软雅黑" charset="0"/>
                          <a:ea typeface="微软雅黑" charset="0"/>
                          <a:cs typeface="+mn-cs"/>
                        </a:rPr>
                        <a:t>任务4.2</a:t>
                      </a:r>
                      <a:endParaRPr lang="ko-KR" altLang="en-US" sz="1200" b="1" kern="100" dirty="0">
                        <a:solidFill>
                          <a:schemeClr val="tx1">
                            <a:lumMod val="65000"/>
                            <a:lumOff val="35000"/>
                          </a:schemeClr>
                        </a:solidFill>
                        <a:latin typeface="微软雅黑" charset="0"/>
                        <a:ea typeface="微软雅黑" charset="0"/>
                        <a:cs typeface="+mn-cs"/>
                      </a:endParaRPr>
                    </a:p>
                    <a:p>
                      <a:pPr marL="0" indent="0" algn="l" defTabSz="266700" eaLnBrk="1" latinLnBrk="0" hangingPunct="1">
                        <a:lnSpc>
                          <a:spcPct val="150000"/>
                        </a:lnSpc>
                        <a:spcBef>
                          <a:spcPts val="0"/>
                        </a:spcBef>
                        <a:spcAft>
                          <a:spcPts val="0"/>
                        </a:spcAft>
                        <a:buFontTx/>
                        <a:buNone/>
                      </a:pPr>
                      <a:r>
                        <a:rPr lang="en-US" altLang="zh-CN" sz="1200" b="1" kern="100" dirty="0" err="1">
                          <a:solidFill>
                            <a:schemeClr val="tx1">
                              <a:lumMod val="65000"/>
                              <a:lumOff val="35000"/>
                            </a:schemeClr>
                          </a:solidFill>
                          <a:latin typeface="微软雅黑" charset="0"/>
                          <a:ea typeface="微软雅黑" charset="0"/>
                          <a:cs typeface="+mn-cs"/>
                        </a:rPr>
                        <a:t>电子电路分析测绘</a:t>
                      </a:r>
                      <a:endParaRPr lang="ko-KR" altLang="en-US" sz="1200" b="1" kern="100" dirty="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marL="0" indent="127000" algn="ctr" defTabSz="914400" eaLnBrk="1" latinLnBrk="0" hangingPunct="1">
                        <a:lnSpc>
                          <a:spcPct val="150000"/>
                        </a:lnSpc>
                        <a:spcBef>
                          <a:spcPts val="0"/>
                        </a:spcBef>
                        <a:spcAft>
                          <a:spcPts val="0"/>
                        </a:spcAft>
                        <a:buFontTx/>
                        <a:buNone/>
                      </a:pPr>
                      <a:r>
                        <a:rPr lang="zh-CN" sz="1400" b="1" kern="0">
                          <a:solidFill>
                            <a:schemeClr val="tx1">
                              <a:lumMod val="65000"/>
                              <a:lumOff val="35000"/>
                            </a:schemeClr>
                          </a:solidFill>
                          <a:latin typeface="微软雅黑" charset="0"/>
                          <a:ea typeface="微软雅黑" charset="0"/>
                        </a:rPr>
                        <a:t>操作评价</a:t>
                      </a:r>
                      <a:endParaRPr lang="ko-KR" altLang="en-US" sz="1400" b="1" kern="0">
                        <a:solidFill>
                          <a:schemeClr val="tx1">
                            <a:lumMod val="65000"/>
                            <a:lumOff val="35000"/>
                          </a:schemeClr>
                        </a:solidFill>
                        <a:latin typeface="微软雅黑" charset="0"/>
                        <a:ea typeface="微软雅黑" charset="0"/>
                      </a:endParaRPr>
                    </a:p>
                  </a:txBody>
                  <a:tcPr marL="68580" marR="68580" marT="0" marB="0" anchor="ctr">
                    <a:solidFill>
                      <a:schemeClr val="bg1"/>
                    </a:solidFill>
                  </a:tcPr>
                </a:tc>
                <a:tc>
                  <a:txBody>
                    <a:bodyPr/>
                    <a:lstStyle/>
                    <a:p>
                      <a:pPr marL="0" indent="0" algn="just" defTabSz="266700" eaLnBrk="1" latinLnBrk="0" hangingPunct="1">
                        <a:lnSpc>
                          <a:spcPts val="2000"/>
                        </a:lnSpc>
                        <a:spcBef>
                          <a:spcPts val="0"/>
                        </a:spcBef>
                        <a:spcAft>
                          <a:spcPts val="0"/>
                        </a:spcAft>
                        <a:buFontTx/>
                        <a:buNone/>
                      </a:pPr>
                      <a:r>
                        <a:rPr lang="en-US" altLang="zh-CN" sz="1200" b="1" kern="100">
                          <a:solidFill>
                            <a:schemeClr val="tx1">
                              <a:lumMod val="65000"/>
                              <a:lumOff val="35000"/>
                            </a:schemeClr>
                          </a:solidFill>
                          <a:latin typeface="微软雅黑" charset="0"/>
                          <a:ea typeface="微软雅黑" charset="0"/>
                          <a:cs typeface="+mn-cs"/>
                        </a:rPr>
                        <a:t>1.了解晶闸管的种类以及特性。</a:t>
                      </a:r>
                      <a:endParaRPr lang="ko-KR" altLang="en-US" sz="1200" b="1" kern="100">
                        <a:solidFill>
                          <a:schemeClr val="tx1">
                            <a:lumMod val="65000"/>
                            <a:lumOff val="35000"/>
                          </a:schemeClr>
                        </a:solidFill>
                        <a:latin typeface="微软雅黑" charset="0"/>
                        <a:ea typeface="微软雅黑" charset="0"/>
                        <a:cs typeface="+mn-cs"/>
                      </a:endParaRPr>
                    </a:p>
                    <a:p>
                      <a:pPr marL="0" indent="0" algn="just" defTabSz="266700" eaLnBrk="1" latinLnBrk="0" hangingPunct="1">
                        <a:lnSpc>
                          <a:spcPts val="2000"/>
                        </a:lnSpc>
                        <a:spcBef>
                          <a:spcPts val="0"/>
                        </a:spcBef>
                        <a:spcAft>
                          <a:spcPts val="0"/>
                        </a:spcAft>
                        <a:buFontTx/>
                        <a:buNone/>
                      </a:pPr>
                      <a:r>
                        <a:rPr lang="en-US" altLang="zh-CN" sz="1200" b="1" kern="100">
                          <a:solidFill>
                            <a:schemeClr val="tx1">
                              <a:lumMod val="65000"/>
                              <a:lumOff val="35000"/>
                            </a:schemeClr>
                          </a:solidFill>
                          <a:latin typeface="微软雅黑" charset="0"/>
                          <a:ea typeface="微软雅黑" charset="0"/>
                          <a:cs typeface="+mn-cs"/>
                        </a:rPr>
                        <a:t>2.能够对晶闸管的触发电路进行测绘。</a:t>
                      </a:r>
                      <a:endParaRPr lang="ko-KR" altLang="en-US" sz="1200" b="1" kern="100">
                        <a:solidFill>
                          <a:schemeClr val="tx1">
                            <a:lumMod val="65000"/>
                            <a:lumOff val="35000"/>
                          </a:schemeClr>
                        </a:solidFill>
                        <a:latin typeface="微软雅黑" charset="0"/>
                        <a:ea typeface="微软雅黑" charset="0"/>
                        <a:cs typeface="+mn-cs"/>
                      </a:endParaRPr>
                    </a:p>
                    <a:p>
                      <a:pPr marL="0" indent="0" algn="just" defTabSz="266700" eaLnBrk="1" latinLnBrk="0" hangingPunct="1">
                        <a:lnSpc>
                          <a:spcPts val="2000"/>
                        </a:lnSpc>
                        <a:spcBef>
                          <a:spcPts val="0"/>
                        </a:spcBef>
                        <a:spcAft>
                          <a:spcPts val="0"/>
                        </a:spcAft>
                        <a:buFontTx/>
                        <a:buNone/>
                      </a:pPr>
                      <a:r>
                        <a:rPr lang="en-US" altLang="zh-CN" sz="1200" b="1" kern="100">
                          <a:solidFill>
                            <a:schemeClr val="tx1">
                              <a:lumMod val="65000"/>
                              <a:lumOff val="35000"/>
                            </a:schemeClr>
                          </a:solidFill>
                          <a:latin typeface="微软雅黑" charset="0"/>
                          <a:ea typeface="微软雅黑" charset="0"/>
                          <a:cs typeface="+mn-cs"/>
                        </a:rPr>
                        <a:t>3.能对相控整流电路以及触发电</a:t>
                      </a:r>
                      <a:endParaRPr lang="ko-KR" altLang="en-US" sz="1200" b="1" kern="100">
                        <a:solidFill>
                          <a:schemeClr val="tx1">
                            <a:lumMod val="65000"/>
                            <a:lumOff val="35000"/>
                          </a:schemeClr>
                        </a:solidFill>
                        <a:latin typeface="微软雅黑" charset="0"/>
                        <a:ea typeface="微软雅黑" charset="0"/>
                        <a:cs typeface="+mn-cs"/>
                      </a:endParaRPr>
                    </a:p>
                    <a:p>
                      <a:pPr marL="0" indent="0" algn="just" defTabSz="266700" eaLnBrk="1" latinLnBrk="0" hangingPunct="1">
                        <a:lnSpc>
                          <a:spcPts val="2000"/>
                        </a:lnSpc>
                        <a:spcBef>
                          <a:spcPts val="0"/>
                        </a:spcBef>
                        <a:spcAft>
                          <a:spcPts val="0"/>
                        </a:spcAft>
                        <a:buFontTx/>
                        <a:buNone/>
                      </a:pPr>
                      <a:r>
                        <a:rPr lang="en-US" altLang="zh-CN" sz="1200" b="1" kern="100">
                          <a:solidFill>
                            <a:schemeClr val="tx1">
                              <a:lumMod val="65000"/>
                              <a:lumOff val="35000"/>
                            </a:schemeClr>
                          </a:solidFill>
                          <a:latin typeface="微软雅黑" charset="0"/>
                          <a:ea typeface="微软雅黑" charset="0"/>
                          <a:cs typeface="+mn-cs"/>
                        </a:rPr>
                        <a:t>路的波形进行测绘。</a:t>
                      </a:r>
                      <a:endParaRPr lang="ko-KR" altLang="en-US" sz="1200" b="1" kern="10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marL="0" indent="1270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50</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extLst>
                  <a:ext uri="{0D108BD9-81ED-4DB2-BD59-A6C34878D82A}">
                    <a16:rowId xmlns:a16="http://schemas.microsoft.com/office/drawing/2014/main" xmlns="" val="10001"/>
                  </a:ext>
                </a:extLst>
              </a:tr>
              <a:tr h="1021715">
                <a:tc vMerge="1">
                  <a:txBody>
                    <a:bodyPr/>
                    <a:lstStyle/>
                    <a:p>
                      <a:endParaRPr lang="ko-KR" altLang="en-US" kern="1200"/>
                    </a:p>
                  </a:txBody>
                  <a:tcPr/>
                </a:tc>
                <a:tc>
                  <a:txBody>
                    <a:bodyPr/>
                    <a:lstStyle/>
                    <a:p>
                      <a:pPr marL="0" indent="127000" algn="ctr" defTabSz="914400" eaLnBrk="1" latinLnBrk="0" hangingPunct="1">
                        <a:lnSpc>
                          <a:spcPct val="150000"/>
                        </a:lnSpc>
                        <a:spcBef>
                          <a:spcPts val="0"/>
                        </a:spcBef>
                        <a:spcAft>
                          <a:spcPts val="0"/>
                        </a:spcAft>
                        <a:buFontTx/>
                        <a:buNone/>
                      </a:pPr>
                      <a:r>
                        <a:rPr lang="zh-CN" sz="1400" b="1" kern="0">
                          <a:solidFill>
                            <a:schemeClr val="tx1">
                              <a:lumMod val="65000"/>
                              <a:lumOff val="35000"/>
                            </a:schemeClr>
                          </a:solidFill>
                          <a:latin typeface="微软雅黑" charset="0"/>
                          <a:ea typeface="微软雅黑" charset="0"/>
                        </a:rPr>
                        <a:t>成果评价</a:t>
                      </a:r>
                      <a:endParaRPr lang="ko-KR" altLang="en-US" sz="1400" b="1" kern="0">
                        <a:solidFill>
                          <a:schemeClr val="tx1">
                            <a:lumMod val="65000"/>
                            <a:lumOff val="35000"/>
                          </a:schemeClr>
                        </a:solidFill>
                        <a:latin typeface="微软雅黑" charset="0"/>
                        <a:ea typeface="微软雅黑" charset="0"/>
                      </a:endParaRPr>
                    </a:p>
                  </a:txBody>
                  <a:tcPr marL="68580" marR="68580" marT="0" marB="0" anchor="ctr">
                    <a:solidFill>
                      <a:schemeClr val="bg1"/>
                    </a:solidFill>
                  </a:tcPr>
                </a:tc>
                <a:tc>
                  <a:txBody>
                    <a:bodyPr/>
                    <a:lstStyle/>
                    <a:p>
                      <a:pPr marL="0" indent="0" algn="just" defTabSz="266700" eaLnBrk="1" latinLnBrk="0" hangingPunct="1">
                        <a:lnSpc>
                          <a:spcPts val="2000"/>
                        </a:lnSpc>
                        <a:spcBef>
                          <a:spcPts val="0"/>
                        </a:spcBef>
                        <a:spcAft>
                          <a:spcPts val="0"/>
                        </a:spcAft>
                        <a:buFontTx/>
                        <a:buNone/>
                      </a:pPr>
                      <a:r>
                        <a:rPr lang="en-US" altLang="zh-CN" sz="1200" b="1" kern="100">
                          <a:solidFill>
                            <a:schemeClr val="tx1">
                              <a:lumMod val="65000"/>
                              <a:lumOff val="35000"/>
                            </a:schemeClr>
                          </a:solidFill>
                          <a:latin typeface="微软雅黑" charset="0"/>
                          <a:ea typeface="微软雅黑" charset="0"/>
                          <a:cs typeface="+mn-cs"/>
                        </a:rPr>
                        <a:t>1.掌握使用单结晶体管设计晶闸管的触发电路。</a:t>
                      </a:r>
                      <a:endParaRPr lang="ko-KR" altLang="en-US" sz="1200" b="1" kern="100">
                        <a:solidFill>
                          <a:schemeClr val="tx1">
                            <a:lumMod val="65000"/>
                            <a:lumOff val="35000"/>
                          </a:schemeClr>
                        </a:solidFill>
                        <a:latin typeface="微软雅黑" charset="0"/>
                        <a:ea typeface="微软雅黑" charset="0"/>
                        <a:cs typeface="+mn-cs"/>
                      </a:endParaRPr>
                    </a:p>
                    <a:p>
                      <a:pPr marL="0" indent="0" algn="just" defTabSz="266700" eaLnBrk="1" latinLnBrk="0" hangingPunct="1">
                        <a:lnSpc>
                          <a:spcPts val="2000"/>
                        </a:lnSpc>
                        <a:spcBef>
                          <a:spcPts val="0"/>
                        </a:spcBef>
                        <a:spcAft>
                          <a:spcPts val="0"/>
                        </a:spcAft>
                        <a:buFontTx/>
                        <a:buNone/>
                      </a:pPr>
                      <a:r>
                        <a:rPr lang="en-US" altLang="zh-CN" sz="1200" b="1" kern="100">
                          <a:solidFill>
                            <a:schemeClr val="tx1">
                              <a:lumMod val="65000"/>
                              <a:lumOff val="35000"/>
                            </a:schemeClr>
                          </a:solidFill>
                          <a:latin typeface="微软雅黑" charset="0"/>
                          <a:ea typeface="微软雅黑" charset="0"/>
                          <a:cs typeface="+mn-cs"/>
                        </a:rPr>
                        <a:t>2.掌握相控整流电路的基本原理。</a:t>
                      </a:r>
                      <a:endParaRPr lang="ko-KR" altLang="en-US" sz="1200" b="1" kern="100">
                        <a:solidFill>
                          <a:schemeClr val="tx1">
                            <a:lumMod val="65000"/>
                            <a:lumOff val="35000"/>
                          </a:schemeClr>
                        </a:solidFill>
                        <a:latin typeface="微软雅黑" charset="0"/>
                        <a:ea typeface="微软雅黑" charset="0"/>
                        <a:cs typeface="+mn-cs"/>
                      </a:endParaRPr>
                    </a:p>
                    <a:p>
                      <a:pPr marL="0" indent="0" algn="just" defTabSz="266700" eaLnBrk="1" latinLnBrk="0" hangingPunct="1">
                        <a:lnSpc>
                          <a:spcPts val="2000"/>
                        </a:lnSpc>
                        <a:spcBef>
                          <a:spcPts val="0"/>
                        </a:spcBef>
                        <a:spcAft>
                          <a:spcPts val="0"/>
                        </a:spcAft>
                        <a:buFontTx/>
                        <a:buNone/>
                      </a:pPr>
                      <a:r>
                        <a:rPr lang="en-US" altLang="zh-CN" sz="1200" b="1" kern="100">
                          <a:solidFill>
                            <a:schemeClr val="tx1">
                              <a:lumMod val="65000"/>
                              <a:lumOff val="35000"/>
                            </a:schemeClr>
                          </a:solidFill>
                          <a:latin typeface="微软雅黑" charset="0"/>
                          <a:ea typeface="微软雅黑" charset="0"/>
                          <a:cs typeface="+mn-cs"/>
                        </a:rPr>
                        <a:t>3.掌握可控整流电路的计算方法。</a:t>
                      </a:r>
                      <a:endParaRPr lang="ko-KR" altLang="en-US" sz="1200" b="1" kern="10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marL="0" indent="1270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50</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extLst>
                  <a:ext uri="{0D108BD9-81ED-4DB2-BD59-A6C34878D82A}">
                    <a16:rowId xmlns:a16="http://schemas.microsoft.com/office/drawing/2014/main" xmlns="" val="10002"/>
                  </a:ext>
                </a:extLst>
              </a:tr>
              <a:tr h="570865">
                <a:tc gridSpan="3">
                  <a:txBody>
                    <a:bodyPr/>
                    <a:lstStyle/>
                    <a:p>
                      <a:pPr marL="0" indent="267970" algn="ctr" defTabSz="914400" eaLnBrk="1" latinLnBrk="0" hangingPunct="1">
                        <a:lnSpc>
                          <a:spcPct val="150000"/>
                        </a:lnSpc>
                        <a:spcBef>
                          <a:spcPts val="0"/>
                        </a:spcBef>
                        <a:spcAft>
                          <a:spcPts val="0"/>
                        </a:spcAft>
                        <a:buFontTx/>
                        <a:buNone/>
                      </a:pPr>
                      <a:r>
                        <a:rPr lang="zh-CN" sz="1400" kern="0">
                          <a:solidFill>
                            <a:srgbClr val="C00000"/>
                          </a:solidFill>
                          <a:latin typeface="等线" charset="0"/>
                          <a:ea typeface="等线" charset="0"/>
                          <a:cs typeface="+mn-cs"/>
                        </a:rPr>
                        <a:t>合计（满分</a:t>
                      </a:r>
                      <a:r>
                        <a:rPr lang="en-US" sz="1400" kern="0">
                          <a:solidFill>
                            <a:srgbClr val="C00000"/>
                          </a:solidFill>
                          <a:latin typeface="等线" charset="0"/>
                          <a:ea typeface="等线" charset="0"/>
                          <a:cs typeface="+mn-cs"/>
                        </a:rPr>
                        <a:t>100</a:t>
                      </a:r>
                      <a:r>
                        <a:rPr lang="zh-CN" sz="1400" kern="0">
                          <a:solidFill>
                            <a:srgbClr val="C00000"/>
                          </a:solidFill>
                          <a:latin typeface="等线" charset="0"/>
                          <a:ea typeface="等线" charset="0"/>
                          <a:cs typeface="+mn-cs"/>
                        </a:rPr>
                        <a:t>分）</a:t>
                      </a:r>
                      <a:r>
                        <a:rPr lang="en-US" sz="1400" kern="0">
                          <a:solidFill>
                            <a:srgbClr val="C00000"/>
                          </a:solidFill>
                          <a:latin typeface="等线" charset="0"/>
                          <a:ea typeface="等线" charset="0"/>
                          <a:cs typeface="+mn-cs"/>
                        </a:rPr>
                        <a:t> </a:t>
                      </a:r>
                      <a:endParaRPr lang="ko-KR" altLang="en-US" sz="1400" kern="0">
                        <a:solidFill>
                          <a:srgbClr val="C00000"/>
                        </a:solidFill>
                        <a:latin typeface="等线" charset="0"/>
                        <a:ea typeface="等线" charset="0"/>
                        <a:cs typeface="+mn-cs"/>
                      </a:endParaRPr>
                    </a:p>
                  </a:txBody>
                  <a:tcPr marL="68580" marR="68580" marT="0" marB="0" anchor="ctr"/>
                </a:tc>
                <a:tc hMerge="1">
                  <a:txBody>
                    <a:bodyPr/>
                    <a:lstStyle/>
                    <a:p>
                      <a:endParaRPr lang="ko-KR" altLang="en-US" kern="1200"/>
                    </a:p>
                  </a:txBody>
                  <a:tcPr/>
                </a:tc>
                <a:tc hMerge="1">
                  <a:txBody>
                    <a:bodyPr/>
                    <a:lstStyle/>
                    <a:p>
                      <a:endParaRPr lang="ko-KR" altLang="en-US" kern="1200"/>
                    </a:p>
                  </a:txBody>
                  <a:tcPr/>
                </a:tc>
                <a:tc>
                  <a:txBody>
                    <a:bodyPr/>
                    <a:lstStyle/>
                    <a:p>
                      <a:pPr marL="0" indent="126365"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100</a:t>
                      </a:r>
                      <a:endParaRPr lang="ko-KR" altLang="en-US" sz="1400" kern="0">
                        <a:solidFill>
                          <a:srgbClr val="000000"/>
                        </a:solidFill>
                        <a:latin typeface="等线" charset="0"/>
                        <a:ea typeface="等线" charset="0"/>
                        <a:cs typeface="+mn-cs"/>
                      </a:endParaRPr>
                    </a:p>
                  </a:txBody>
                  <a:tcPr marL="68580" marR="68580" marT="0" marB="0" anchor="ct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tc>
                <a:tc>
                  <a:txBody>
                    <a:bodyPr/>
                    <a:lstStyle/>
                    <a:p>
                      <a:pPr marL="0" indent="266700" algn="ctr" defTabSz="914400" eaLnBrk="1" latinLnBrk="0" hangingPunct="1">
                        <a:lnSpc>
                          <a:spcPct val="150000"/>
                        </a:lnSpc>
                        <a:spcBef>
                          <a:spcPts val="0"/>
                        </a:spcBef>
                        <a:spcAft>
                          <a:spcPts val="0"/>
                        </a:spcAft>
                        <a:buFontTx/>
                        <a:buNone/>
                      </a:pPr>
                      <a:r>
                        <a:rPr lang="en-US" sz="1400" kern="0" dirty="0">
                          <a:solidFill>
                            <a:srgbClr val="000000"/>
                          </a:solidFill>
                          <a:latin typeface="等线" charset="0"/>
                          <a:ea typeface="等线" charset="0"/>
                          <a:cs typeface="+mn-cs"/>
                        </a:rPr>
                        <a:t> </a:t>
                      </a:r>
                      <a:endParaRPr lang="ko-KR" altLang="en-US" sz="1400" kern="0" dirty="0">
                        <a:solidFill>
                          <a:srgbClr val="000000"/>
                        </a:solidFill>
                        <a:latin typeface="等线" charset="0"/>
                        <a:ea typeface="等线" charset="0"/>
                        <a:cs typeface="+mn-cs"/>
                      </a:endParaRPr>
                    </a:p>
                  </a:txBody>
                  <a:tcPr marL="68580" marR="68580" marT="0" marB="0" anchor="ctr"/>
                </a:tc>
                <a:extLst>
                  <a:ext uri="{0D108BD9-81ED-4DB2-BD59-A6C34878D82A}">
                    <a16:rowId xmlns:a16="http://schemas.microsoft.com/office/drawing/2014/main" xmlns="" val="10003"/>
                  </a:ext>
                </a:extLst>
              </a:tr>
            </a:tbl>
          </a:graphicData>
        </a:graphic>
      </p:graphicFrame>
      <p:sp>
        <p:nvSpPr>
          <p:cNvPr id="2" name="矩形 1"/>
          <p:cNvSpPr/>
          <p:nvPr/>
        </p:nvSpPr>
        <p:spPr>
          <a:xfrm>
            <a:off x="1085850" y="935046"/>
            <a:ext cx="6096000" cy="1260089"/>
          </a:xfrm>
          <a:prstGeom prst="rect">
            <a:avLst/>
          </a:prstGeom>
        </p:spPr>
        <p:txBody>
          <a:bodyPr>
            <a:spAutoFit/>
          </a:bodyPr>
          <a:lstStyle/>
          <a:p>
            <a:pPr indent="266700" algn="just">
              <a:lnSpc>
                <a:spcPts val="2300"/>
              </a:lnSpc>
              <a:spcAft>
                <a:spcPts val="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晶闸管的基本特性。</a:t>
            </a:r>
          </a:p>
          <a:p>
            <a:pPr indent="266700" algn="just">
              <a:lnSpc>
                <a:spcPts val="2300"/>
              </a:lnSpc>
              <a:spcAft>
                <a:spcPts val="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单结晶体管触发电路的典型结构以及工作原理。</a:t>
            </a:r>
          </a:p>
          <a:p>
            <a:pPr indent="266700" algn="just">
              <a:lnSpc>
                <a:spcPts val="2300"/>
              </a:lnSpc>
              <a:spcAft>
                <a:spcPts val="0"/>
              </a:spcAft>
            </a:pP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半波可控整流电路的工作原理。</a:t>
            </a:r>
          </a:p>
          <a:p>
            <a:pPr indent="266700" algn="just">
              <a:lnSpc>
                <a:spcPts val="2300"/>
              </a:lnSpc>
              <a:spcAft>
                <a:spcPts val="0"/>
              </a:spcAft>
            </a:pP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半控、全控桥式整流电路的工作原理。</a:t>
            </a:r>
          </a:p>
        </p:txBody>
      </p:sp>
    </p:spTree>
    <p:extLst>
      <p:ext uri="{BB962C8B-B14F-4D97-AF65-F5344CB8AC3E}">
        <p14:creationId xmlns:p14="http://schemas.microsoft.com/office/powerpoint/2010/main" val="797433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a:spLocks/>
          </p:cNvSpPr>
          <p:nvPr/>
        </p:nvSpPr>
        <p:spPr>
          <a:xfrm>
            <a:off x="5543653" y="1541722"/>
            <a:ext cx="6053883" cy="3785652"/>
          </a:xfrm>
          <a:prstGeom prst="rect">
            <a:avLst/>
          </a:prstGeom>
          <a:noFill/>
        </p:spPr>
        <p:txBody>
          <a:bodyPr vert="horz" wrap="square" lIns="91440" tIns="45720" rIns="91440" bIns="45720" numCol="1" anchor="t">
            <a:spAutoFit/>
          </a:bodyPr>
          <a:lstStyle>
            <a:defPPr>
              <a:defRPr lang="zh-CN"/>
            </a:defPPr>
            <a:lvl1pPr indent="0">
              <a:lnSpc>
                <a:spcPct val="200000"/>
              </a:lnSpc>
              <a:spcBef>
                <a:spcPts val="0"/>
              </a:spcBef>
              <a:spcAft>
                <a:spcPts val="0"/>
              </a:spcAft>
              <a:buFontTx/>
              <a:buNone/>
              <a:defRPr>
                <a:latin typeface="等线" charset="0"/>
                <a:ea typeface="等线" charset="0"/>
              </a:defRPr>
            </a:lvl1pPr>
          </a:lstStyle>
          <a:p>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学生：在电力电子电路中需要选用高功率、高耐压的开关器件有哪些呢</a:t>
            </a:r>
            <a:endParaRPr lang="ko-KR" altLang="en-US" sz="2000" dirty="0">
              <a:solidFill>
                <a:schemeClr val="bg1">
                  <a:lumMod val="50000"/>
                </a:schemeClr>
              </a:solidFill>
              <a:latin typeface="微软雅黑" panose="020B0503020204020204" pitchFamily="34" charset="-122"/>
              <a:ea typeface="微软雅黑" panose="020B0503020204020204" pitchFamily="34" charset="-122"/>
            </a:endParaRPr>
          </a:p>
          <a:p>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教师：可以使用IGBT、晶闸管等元件。</a:t>
            </a:r>
            <a:endParaRPr lang="ko-KR" altLang="en-US" sz="2000" dirty="0">
              <a:solidFill>
                <a:schemeClr val="bg1">
                  <a:lumMod val="50000"/>
                </a:schemeClr>
              </a:solidFill>
              <a:latin typeface="微软雅黑" panose="020B0503020204020204" pitchFamily="34" charset="-122"/>
              <a:ea typeface="微软雅黑" panose="020B0503020204020204" pitchFamily="34" charset="-122"/>
            </a:endParaRPr>
          </a:p>
          <a:p>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学生：可控整流电路和一般的整流电路有什么区别呢</a:t>
            </a:r>
            <a:endParaRPr lang="ko-KR" altLang="en-US" sz="2000" dirty="0">
              <a:solidFill>
                <a:schemeClr val="bg1">
                  <a:lumMod val="50000"/>
                </a:schemeClr>
              </a:solidFill>
              <a:latin typeface="微软雅黑" panose="020B0503020204020204" pitchFamily="34" charset="-122"/>
              <a:ea typeface="微软雅黑" panose="020B0503020204020204" pitchFamily="34" charset="-122"/>
            </a:endParaRPr>
          </a:p>
          <a:p>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教师：可控整流电路通常加入晶闸管，能够实现对输出平均电压大小的控制等。</a:t>
            </a:r>
            <a:endParaRPr lang="ko-KR"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对角圆角 12">
            <a:extLst>
              <a:ext uri="{FF2B5EF4-FFF2-40B4-BE49-F238E27FC236}">
                <a16:creationId xmlns:a16="http://schemas.microsoft.com/office/drawing/2014/main" xmlns="" id="{110F29DA-1D45-4DFD-98FD-D632EFF16A9F}"/>
              </a:ext>
            </a:extLst>
          </p:cNvPr>
          <p:cNvSpPr/>
          <p:nvPr/>
        </p:nvSpPr>
        <p:spPr>
          <a:xfrm>
            <a:off x="613410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a16="http://schemas.microsoft.com/office/drawing/2014/main" xmlns="" id="{5BE08D94-F3E5-4498-BF58-A768596EE8F4}"/>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a16="http://schemas.microsoft.com/office/drawing/2014/main" xmlns="" id="{B4A1AA17-AB6F-4DA4-B63C-8DF8427D7F18}"/>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a16="http://schemas.microsoft.com/office/drawing/2014/main" xmlns="" id="{6B88B49E-63C0-461C-9291-DE7A6447618A}"/>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a16="http://schemas.microsoft.com/office/drawing/2014/main" xmlns="" id="{40D4318E-47BB-4924-8625-6709E1FD88F4}"/>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a16="http://schemas.microsoft.com/office/drawing/2014/main" xmlns="" id="{50179681-4240-4F6F-977A-A7229A89950C}"/>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26" name="Picture 2" descr="https://gimg2.baidu.com/image_search/src=http%3A%2F%2Fcbu01.alicdn.com%2Fimg%2Fibank%2F2019%2F537%2F813%2F10330318735_2104913350.jpg&amp;refer=http%3A%2F%2Fcbu01.alicdn.com&amp;app=2002&amp;size=f9999,10000&amp;q=a80&amp;n=0&amp;g=0n&amp;fmt=jpeg?sec=1617192050&amp;t=b0c9a031896be0eec58aee547535a3f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6776" y="1541722"/>
            <a:ext cx="3703297" cy="3703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132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870"/>
            <a:ext cx="10382250" cy="1970405"/>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405" y="2707005"/>
            <a:ext cx="3876675" cy="861695"/>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a16="http://schemas.microsoft.com/office/drawing/2014/main" xmlns="" id="{A2F815FD-BDC4-4F17-9774-BCA32C0B7032}"/>
              </a:ext>
            </a:extLst>
          </p:cNvPr>
          <p:cNvGrpSpPr/>
          <p:nvPr/>
        </p:nvGrpSpPr>
        <p:grpSpPr>
          <a:xfrm>
            <a:off x="3924300" y="2586355"/>
            <a:ext cx="1114425" cy="1114425"/>
            <a:chOff x="3924300" y="2586355"/>
            <a:chExt cx="1114425" cy="1114425"/>
          </a:xfrm>
        </p:grpSpPr>
        <p:sp>
          <p:nvSpPr>
            <p:cNvPr id="13" name="椭圆 12">
              <a:extLst>
                <a:ext uri="{FF2B5EF4-FFF2-40B4-BE49-F238E27FC236}">
                  <a16:creationId xmlns:a16="http://schemas.microsoft.com/office/drawing/2014/main" xmlns="" id="{EBEA8155-8DE6-4794-828D-213564FAA3AE}"/>
                </a:ext>
              </a:extLst>
            </p:cNvPr>
            <p:cNvSpPr/>
            <p:nvPr/>
          </p:nvSpPr>
          <p:spPr>
            <a:xfrm>
              <a:off x="3924300" y="2586355"/>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ED998B1-8F4C-4F32-B6DF-31C58AF0DDEE}"/>
                </a:ext>
              </a:extLst>
            </p:cNvPr>
            <p:cNvSpPr>
              <a:spLocks noChangeAspect="1"/>
            </p:cNvSpPr>
            <p:nvPr/>
          </p:nvSpPr>
          <p:spPr bwMode="auto">
            <a:xfrm>
              <a:off x="4199255" y="2858135"/>
              <a:ext cx="601980" cy="609600"/>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6940" y="266700"/>
            <a:ext cx="8759190"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0" y="133350"/>
            <a:ext cx="3247390" cy="484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28298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325" y="14732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35" y="168275"/>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3" name="矩形: 剪去对角 1"/>
          <p:cNvSpPr/>
          <p:nvPr/>
        </p:nvSpPr>
        <p:spPr>
          <a:xfrm>
            <a:off x="915375" y="1076325"/>
            <a:ext cx="148492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14" name="直接连接符 13"/>
          <p:cNvCxnSpPr/>
          <p:nvPr/>
        </p:nvCxnSpPr>
        <p:spPr>
          <a:xfrm>
            <a:off x="2495550" y="1276350"/>
            <a:ext cx="9039225"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103839" y="1101725"/>
            <a:ext cx="1107996" cy="369332"/>
          </a:xfrm>
          <a:prstGeom prst="rect">
            <a:avLst/>
          </a:prstGeom>
          <a:noFill/>
        </p:spPr>
        <p:txBody>
          <a:bodyPr wrap="none" rtlCol="0">
            <a:spAutoFit/>
          </a:bodyPr>
          <a:lstStyle/>
          <a:p>
            <a:r>
              <a:rPr lang="zh-CN" altLang="zh-CN" dirty="0">
                <a:solidFill>
                  <a:schemeClr val="bg1"/>
                </a:solidFill>
                <a:latin typeface="微软雅黑" charset="0"/>
                <a:ea typeface="微软雅黑" charset="0"/>
                <a:cs typeface="微软雅黑" charset="0"/>
              </a:rPr>
              <a:t>知识拓展</a:t>
            </a:r>
            <a:endParaRPr lang="zh-CN" altLang="en-US" dirty="0">
              <a:solidFill>
                <a:schemeClr val="bg1"/>
              </a:solidFill>
              <a:latin typeface="微软雅黑" charset="0"/>
              <a:ea typeface="微软雅黑" charset="0"/>
              <a:cs typeface="微软雅黑" charset="0"/>
              <a:sym typeface="+mn-ea"/>
            </a:endParaRPr>
          </a:p>
        </p:txBody>
      </p:sp>
      <mc:AlternateContent xmlns:mc="http://schemas.openxmlformats.org/markup-compatibility/2006" xmlns:a14="http://schemas.microsoft.com/office/drawing/2010/main">
        <mc:Choice Requires="a14">
          <p:sp>
            <p:nvSpPr>
              <p:cNvPr id="2" name="矩形 1"/>
              <p:cNvSpPr/>
              <p:nvPr/>
            </p:nvSpPr>
            <p:spPr>
              <a:xfrm>
                <a:off x="702627" y="1870864"/>
                <a:ext cx="10758612" cy="3924151"/>
              </a:xfrm>
              <a:prstGeom prst="rect">
                <a:avLst/>
              </a:prstGeom>
            </p:spPr>
            <p:txBody>
              <a:bodyPr wrap="square">
                <a:spAutoFit/>
              </a:bodyPr>
              <a:lstStyle/>
              <a:p>
                <a:pPr indent="266700">
                  <a:lnSpc>
                    <a:spcPct val="150000"/>
                  </a:lnSpc>
                  <a:spcBef>
                    <a:spcPts val="600"/>
                  </a:spcBef>
                  <a:spcAft>
                    <a:spcPts val="600"/>
                  </a:spcAft>
                </a:pPr>
                <a:r>
                  <a:rPr lang="zh-CN" altLang="zh-CN" b="1" kern="100" dirty="0">
                    <a:latin typeface="+mn-ea"/>
                    <a:cs typeface="Times New Roman" panose="02020603050405020304" pitchFamily="18" charset="0"/>
                  </a:rPr>
                  <a:t>任务（</a:t>
                </a:r>
                <a:r>
                  <a:rPr lang="en-US" altLang="zh-CN" b="1" kern="100" dirty="0">
                    <a:latin typeface="+mn-ea"/>
                    <a:cs typeface="Times New Roman" panose="02020603050405020304" pitchFamily="18" charset="0"/>
                  </a:rPr>
                  <a:t>2</a:t>
                </a:r>
                <a:r>
                  <a:rPr lang="zh-CN" altLang="zh-CN" b="1" kern="100" dirty="0">
                    <a:latin typeface="+mn-ea"/>
                    <a:cs typeface="Times New Roman" panose="02020603050405020304" pitchFamily="18" charset="0"/>
                  </a:rPr>
                  <a:t>）：如图</a:t>
                </a:r>
                <a:r>
                  <a:rPr lang="en-US" altLang="zh-CN" b="1" kern="100" dirty="0">
                    <a:latin typeface="+mn-ea"/>
                    <a:cs typeface="Times New Roman" panose="02020603050405020304" pitchFamily="18" charset="0"/>
                  </a:rPr>
                  <a:t>1-10(a)</a:t>
                </a:r>
                <a:r>
                  <a:rPr lang="zh-CN" altLang="zh-CN" b="1" kern="100" dirty="0">
                    <a:latin typeface="+mn-ea"/>
                    <a:cs typeface="Times New Roman" panose="02020603050405020304" pitchFamily="18" charset="0"/>
                  </a:rPr>
                  <a:t>所示单相全控桥式整流电路，</a:t>
                </a:r>
                <a14:m>
                  <m:oMath xmlns:m="http://schemas.openxmlformats.org/officeDocument/2006/math">
                    <m:sSub>
                      <m:sSubPr>
                        <m:ctrlPr>
                          <a:rPr lang="zh-CN" altLang="zh-CN" b="1" i="1" kern="100">
                            <a:latin typeface="Cambria Math" panose="02040503050406030204" pitchFamily="18" charset="0"/>
                            <a:cs typeface="Times New Roman" panose="02020603050405020304" pitchFamily="18" charset="0"/>
                          </a:rPr>
                        </m:ctrlPr>
                      </m:sSubPr>
                      <m:e>
                        <m:r>
                          <a:rPr lang="en-US" altLang="zh-CN" b="1" i="1" kern="100">
                            <a:latin typeface="Cambria Math" panose="02040503050406030204" pitchFamily="18" charset="0"/>
                            <a:cs typeface="Times New Roman" panose="02020603050405020304" pitchFamily="18" charset="0"/>
                          </a:rPr>
                          <m:t>𝑹</m:t>
                        </m:r>
                      </m:e>
                      <m:sub>
                        <m:r>
                          <a:rPr lang="en-US" altLang="zh-CN" b="1" i="1" kern="100">
                            <a:latin typeface="Cambria Math" panose="02040503050406030204" pitchFamily="18" charset="0"/>
                            <a:cs typeface="Times New Roman" panose="02020603050405020304" pitchFamily="18" charset="0"/>
                          </a:rPr>
                          <m:t>𝒅</m:t>
                        </m:r>
                      </m:sub>
                    </m:sSub>
                  </m:oMath>
                </a14:m>
                <a:r>
                  <a:rPr lang="en-US" altLang="zh-CN" b="1" kern="100" dirty="0">
                    <a:latin typeface="+mn-ea"/>
                    <a:cs typeface="Times New Roman" panose="02020603050405020304" pitchFamily="18" charset="0"/>
                  </a:rPr>
                  <a:t>=4</a:t>
                </a:r>
                <a14:m>
                  <m:oMath xmlns:m="http://schemas.openxmlformats.org/officeDocument/2006/math">
                    <m:r>
                      <a:rPr lang="en-US" altLang="zh-CN" b="1" i="1" kern="100">
                        <a:latin typeface="Cambria Math" panose="02040503050406030204" pitchFamily="18" charset="0"/>
                        <a:cs typeface="Times New Roman" panose="02020603050405020304" pitchFamily="18" charset="0"/>
                      </a:rPr>
                      <m:t>𝜴</m:t>
                    </m:r>
                  </m:oMath>
                </a14:m>
                <a:r>
                  <a:rPr lang="zh-CN" altLang="zh-CN" b="1" kern="100" dirty="0">
                    <a:latin typeface="+mn-ea"/>
                    <a:cs typeface="Times New Roman" panose="02020603050405020304" pitchFamily="18" charset="0"/>
                  </a:rPr>
                  <a:t>， 要求</a:t>
                </a:r>
                <a14:m>
                  <m:oMath xmlns:m="http://schemas.openxmlformats.org/officeDocument/2006/math">
                    <m:sSub>
                      <m:sSubPr>
                        <m:ctrlPr>
                          <a:rPr lang="zh-CN" altLang="zh-CN" b="1" i="1" kern="100">
                            <a:latin typeface="Cambria Math" panose="02040503050406030204" pitchFamily="18" charset="0"/>
                            <a:cs typeface="Times New Roman" panose="02020603050405020304" pitchFamily="18" charset="0"/>
                          </a:rPr>
                        </m:ctrlPr>
                      </m:sSubPr>
                      <m:e>
                        <m:r>
                          <a:rPr lang="en-US" altLang="zh-CN" b="1" i="1" kern="100">
                            <a:latin typeface="Cambria Math" panose="02040503050406030204" pitchFamily="18" charset="0"/>
                            <a:cs typeface="Times New Roman" panose="02020603050405020304" pitchFamily="18" charset="0"/>
                          </a:rPr>
                          <m:t>𝑰</m:t>
                        </m:r>
                      </m:e>
                      <m:sub>
                        <m:r>
                          <a:rPr lang="en-US" altLang="zh-CN" b="1" i="1" kern="100">
                            <a:latin typeface="Cambria Math" panose="02040503050406030204" pitchFamily="18" charset="0"/>
                            <a:cs typeface="Times New Roman" panose="02020603050405020304" pitchFamily="18" charset="0"/>
                          </a:rPr>
                          <m:t>𝒅</m:t>
                        </m:r>
                      </m:sub>
                    </m:sSub>
                  </m:oMath>
                </a14:m>
                <a:r>
                  <a:rPr lang="zh-CN" altLang="zh-CN" b="1" kern="100" dirty="0">
                    <a:latin typeface="+mn-ea"/>
                    <a:cs typeface="Times New Roman" panose="02020603050405020304" pitchFamily="18" charset="0"/>
                  </a:rPr>
                  <a:t>在</a:t>
                </a:r>
                <a:r>
                  <a:rPr lang="en-US" altLang="zh-CN" b="1" kern="100" dirty="0">
                    <a:latin typeface="+mn-ea"/>
                    <a:cs typeface="Times New Roman" panose="02020603050405020304" pitchFamily="18" charset="0"/>
                  </a:rPr>
                  <a:t>0</a:t>
                </a:r>
                <a:r>
                  <a:rPr lang="zh-CN" altLang="zh-CN" b="1" kern="100" dirty="0">
                    <a:latin typeface="+mn-ea"/>
                    <a:cs typeface="Times New Roman" panose="02020603050405020304" pitchFamily="18" charset="0"/>
                  </a:rPr>
                  <a:t>～</a:t>
                </a:r>
                <a:r>
                  <a:rPr lang="en-US" altLang="zh-CN" b="1" kern="100" dirty="0">
                    <a:latin typeface="+mn-ea"/>
                    <a:cs typeface="Times New Roman" panose="02020603050405020304" pitchFamily="18" charset="0"/>
                  </a:rPr>
                  <a:t>25 A</a:t>
                </a:r>
                <a:r>
                  <a:rPr lang="zh-CN" altLang="zh-CN" b="1" kern="100" dirty="0">
                    <a:latin typeface="+mn-ea"/>
                    <a:cs typeface="Times New Roman" panose="02020603050405020304" pitchFamily="18" charset="0"/>
                  </a:rPr>
                  <a:t>之间变化，求： </a:t>
                </a:r>
                <a:endParaRPr lang="zh-CN" altLang="zh-CN" kern="100" dirty="0">
                  <a:effectLst/>
                  <a:latin typeface="+mn-ea"/>
                  <a:cs typeface="Times New Roman" panose="02020603050405020304" pitchFamily="18" charset="0"/>
                </a:endParaRPr>
              </a:p>
              <a:p>
                <a:pPr indent="266700">
                  <a:lnSpc>
                    <a:spcPct val="150000"/>
                  </a:lnSpc>
                  <a:spcBef>
                    <a:spcPts val="600"/>
                  </a:spcBef>
                  <a:spcAft>
                    <a:spcPts val="600"/>
                  </a:spcAft>
                </a:pPr>
                <a:r>
                  <a:rPr lang="en-US" altLang="zh-CN" b="1" kern="100" dirty="0">
                    <a:latin typeface="+mn-ea"/>
                    <a:cs typeface="Times New Roman" panose="02020603050405020304" pitchFamily="18" charset="0"/>
                  </a:rPr>
                  <a:t>1</a:t>
                </a:r>
                <a:r>
                  <a:rPr lang="zh-CN" altLang="zh-CN" b="1" kern="100" dirty="0">
                    <a:latin typeface="+mn-ea"/>
                    <a:cs typeface="Times New Roman" panose="02020603050405020304" pitchFamily="18" charset="0"/>
                  </a:rPr>
                  <a:t>） 整流变压器</a:t>
                </a:r>
                <a:r>
                  <a:rPr lang="en-US" altLang="zh-CN" b="1" kern="100" dirty="0">
                    <a:latin typeface="+mn-ea"/>
                    <a:cs typeface="Times New Roman" panose="02020603050405020304" pitchFamily="18" charset="0"/>
                  </a:rPr>
                  <a:t>TR</a:t>
                </a:r>
                <a:r>
                  <a:rPr lang="zh-CN" altLang="zh-CN" b="1" kern="100" dirty="0">
                    <a:latin typeface="+mn-ea"/>
                    <a:cs typeface="Times New Roman" panose="02020603050405020304" pitchFamily="18" charset="0"/>
                  </a:rPr>
                  <a:t>的变比（不考虑裕量）； </a:t>
                </a:r>
                <a:endParaRPr lang="zh-CN" altLang="zh-CN" kern="100" dirty="0">
                  <a:effectLst/>
                  <a:latin typeface="+mn-ea"/>
                  <a:cs typeface="Times New Roman" panose="02020603050405020304" pitchFamily="18" charset="0"/>
                </a:endParaRPr>
              </a:p>
              <a:p>
                <a:pPr indent="266700">
                  <a:lnSpc>
                    <a:spcPct val="150000"/>
                  </a:lnSpc>
                  <a:spcBef>
                    <a:spcPts val="600"/>
                  </a:spcBef>
                  <a:spcAft>
                    <a:spcPts val="600"/>
                  </a:spcAft>
                </a:pPr>
                <a:r>
                  <a:rPr lang="en-US" altLang="zh-CN" b="1" kern="100" dirty="0">
                    <a:latin typeface="+mn-ea"/>
                    <a:cs typeface="Times New Roman" panose="02020603050405020304" pitchFamily="18" charset="0"/>
                  </a:rPr>
                  <a:t>2</a:t>
                </a:r>
                <a:r>
                  <a:rPr lang="zh-CN" altLang="zh-CN" b="1" kern="100" dirty="0">
                    <a:latin typeface="+mn-ea"/>
                    <a:cs typeface="Times New Roman" panose="02020603050405020304" pitchFamily="18" charset="0"/>
                  </a:rPr>
                  <a:t>） 连接导线的截面积（取允许电流密度</a:t>
                </a:r>
                <a:r>
                  <a:rPr lang="en-US" altLang="zh-CN" b="1" kern="100" dirty="0">
                    <a:latin typeface="+mn-ea"/>
                    <a:cs typeface="Times New Roman" panose="02020603050405020304" pitchFamily="18" charset="0"/>
                  </a:rPr>
                  <a:t>J=6 A/mm2</a:t>
                </a:r>
                <a:r>
                  <a:rPr lang="zh-CN" altLang="zh-CN" b="1" kern="100" dirty="0">
                    <a:latin typeface="+mn-ea"/>
                    <a:cs typeface="Times New Roman" panose="02020603050405020304" pitchFamily="18" charset="0"/>
                  </a:rPr>
                  <a:t>）； </a:t>
                </a:r>
                <a:endParaRPr lang="zh-CN" altLang="zh-CN" kern="100" dirty="0">
                  <a:effectLst/>
                  <a:latin typeface="+mn-ea"/>
                  <a:cs typeface="Times New Roman" panose="02020603050405020304" pitchFamily="18" charset="0"/>
                </a:endParaRPr>
              </a:p>
              <a:p>
                <a:pPr indent="266700">
                  <a:lnSpc>
                    <a:spcPct val="150000"/>
                  </a:lnSpc>
                  <a:spcBef>
                    <a:spcPts val="600"/>
                  </a:spcBef>
                  <a:spcAft>
                    <a:spcPts val="600"/>
                  </a:spcAft>
                </a:pPr>
                <a:r>
                  <a:rPr lang="en-US" altLang="zh-CN" b="1" kern="100" dirty="0">
                    <a:latin typeface="+mn-ea"/>
                    <a:cs typeface="Times New Roman" panose="02020603050405020304" pitchFamily="18" charset="0"/>
                  </a:rPr>
                  <a:t>3</a:t>
                </a:r>
                <a:r>
                  <a:rPr lang="zh-CN" altLang="zh-CN" b="1" kern="100" dirty="0">
                    <a:latin typeface="+mn-ea"/>
                    <a:cs typeface="Times New Roman" panose="02020603050405020304" pitchFamily="18" charset="0"/>
                  </a:rPr>
                  <a:t>） 选择晶闸管的额定电压和额定电流（考虑</a:t>
                </a:r>
                <a:r>
                  <a:rPr lang="en-US" altLang="zh-CN" b="1" kern="100" dirty="0">
                    <a:latin typeface="+mn-ea"/>
                    <a:cs typeface="Times New Roman" panose="02020603050405020304" pitchFamily="18" charset="0"/>
                  </a:rPr>
                  <a:t>2</a:t>
                </a:r>
                <a:r>
                  <a:rPr lang="zh-CN" altLang="zh-CN" b="1" kern="100" dirty="0">
                    <a:latin typeface="+mn-ea"/>
                    <a:cs typeface="Times New Roman" panose="02020603050405020304" pitchFamily="18" charset="0"/>
                  </a:rPr>
                  <a:t>倍的裕量）； </a:t>
                </a:r>
                <a:endParaRPr lang="zh-CN" altLang="zh-CN" kern="100" dirty="0">
                  <a:effectLst/>
                  <a:latin typeface="+mn-ea"/>
                  <a:cs typeface="Times New Roman" panose="02020603050405020304" pitchFamily="18" charset="0"/>
                </a:endParaRPr>
              </a:p>
              <a:p>
                <a:pPr indent="280670">
                  <a:lnSpc>
                    <a:spcPct val="150000"/>
                  </a:lnSpc>
                  <a:spcBef>
                    <a:spcPts val="600"/>
                  </a:spcBef>
                  <a:spcAft>
                    <a:spcPts val="600"/>
                  </a:spcAft>
                </a:pPr>
                <a:r>
                  <a:rPr lang="en-US" altLang="zh-CN" b="1" kern="100" dirty="0">
                    <a:latin typeface="+mn-ea"/>
                    <a:cs typeface="Times New Roman" panose="02020603050405020304" pitchFamily="18" charset="0"/>
                  </a:rPr>
                  <a:t>4</a:t>
                </a:r>
                <a:r>
                  <a:rPr lang="zh-CN" altLang="zh-CN" b="1" kern="100" dirty="0">
                    <a:latin typeface="+mn-ea"/>
                    <a:cs typeface="Times New Roman" panose="02020603050405020304" pitchFamily="18" charset="0"/>
                  </a:rPr>
                  <a:t>） 在不考虑损耗的情况下， 选择整流变压器的容量； </a:t>
                </a:r>
                <a:endParaRPr lang="zh-CN" altLang="zh-CN" kern="100" dirty="0">
                  <a:effectLst/>
                  <a:latin typeface="+mn-ea"/>
                  <a:cs typeface="Times New Roman" panose="02020603050405020304" pitchFamily="18" charset="0"/>
                </a:endParaRPr>
              </a:p>
              <a:p>
                <a:pPr indent="280670">
                  <a:lnSpc>
                    <a:spcPct val="150000"/>
                  </a:lnSpc>
                  <a:spcBef>
                    <a:spcPts val="600"/>
                  </a:spcBef>
                  <a:spcAft>
                    <a:spcPts val="600"/>
                  </a:spcAft>
                </a:pPr>
                <a:r>
                  <a:rPr lang="en-US" altLang="zh-CN" b="1" kern="100" dirty="0">
                    <a:latin typeface="+mn-ea"/>
                    <a:cs typeface="Times New Roman" panose="02020603050405020304" pitchFamily="18" charset="0"/>
                  </a:rPr>
                  <a:t>5</a:t>
                </a:r>
                <a:r>
                  <a:rPr lang="zh-CN" altLang="zh-CN" b="1" kern="100" dirty="0">
                    <a:latin typeface="+mn-ea"/>
                    <a:cs typeface="Times New Roman" panose="02020603050405020304" pitchFamily="18" charset="0"/>
                  </a:rPr>
                  <a:t>） 计算负载电阻的功率； </a:t>
                </a:r>
                <a:endParaRPr lang="zh-CN" altLang="zh-CN" kern="100" dirty="0">
                  <a:effectLst/>
                  <a:latin typeface="+mn-ea"/>
                  <a:cs typeface="Times New Roman" panose="02020603050405020304" pitchFamily="18" charset="0"/>
                </a:endParaRPr>
              </a:p>
              <a:p>
                <a:pPr indent="280670">
                  <a:lnSpc>
                    <a:spcPct val="150000"/>
                  </a:lnSpc>
                  <a:spcBef>
                    <a:spcPts val="600"/>
                  </a:spcBef>
                  <a:spcAft>
                    <a:spcPts val="600"/>
                  </a:spcAft>
                </a:pPr>
                <a:r>
                  <a:rPr lang="en-US" altLang="zh-CN" b="1" kern="100" dirty="0">
                    <a:latin typeface="+mn-ea"/>
                    <a:cs typeface="Times New Roman" panose="02020603050405020304" pitchFamily="18" charset="0"/>
                  </a:rPr>
                  <a:t>6</a:t>
                </a:r>
                <a:r>
                  <a:rPr lang="zh-CN" altLang="zh-CN" b="1" kern="100" dirty="0">
                    <a:latin typeface="+mn-ea"/>
                    <a:cs typeface="Times New Roman" panose="02020603050405020304" pitchFamily="18" charset="0"/>
                  </a:rPr>
                  <a:t>） 计算电路的最大功率因数</a:t>
                </a:r>
                <a:endParaRPr lang="zh-CN" altLang="zh-CN" kern="100" dirty="0">
                  <a:effectLst/>
                  <a:latin typeface="+mn-ea"/>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702627" y="1870864"/>
                <a:ext cx="10758612" cy="3924151"/>
              </a:xfrm>
              <a:prstGeom prst="rect">
                <a:avLst/>
              </a:prstGeom>
              <a:blipFill>
                <a:blip r:embed="rId3"/>
                <a:stretch>
                  <a:fillRect b="-466"/>
                </a:stretch>
              </a:blipFill>
            </p:spPr>
            <p:txBody>
              <a:bodyPr/>
              <a:lstStyle/>
              <a:p>
                <a:r>
                  <a:rPr lang="zh-CN" altLang="en-US">
                    <a:noFill/>
                  </a:rPr>
                  <a:t> </a:t>
                </a:r>
              </a:p>
            </p:txBody>
          </p:sp>
        </mc:Fallback>
      </mc:AlternateContent>
      <p:pic>
        <p:nvPicPr>
          <p:cNvPr id="17" name="图片 16"/>
          <p:cNvPicPr/>
          <p:nvPr/>
        </p:nvPicPr>
        <p:blipFill>
          <a:blip r:embed="rId4">
            <a:extLst>
              <a:ext uri="{28A0092B-C50C-407E-A947-70E740481C1C}">
                <a14:useLocalDpi xmlns:a14="http://schemas.microsoft.com/office/drawing/2010/main" val="0"/>
              </a:ext>
            </a:extLst>
          </a:blip>
          <a:stretch>
            <a:fillRect/>
          </a:stretch>
        </p:blipFill>
        <p:spPr>
          <a:xfrm>
            <a:off x="7313612" y="2819562"/>
            <a:ext cx="4430395" cy="2706595"/>
          </a:xfrm>
          <a:prstGeom prst="rect">
            <a:avLst/>
          </a:prstGeom>
        </p:spPr>
      </p:pic>
      <p:sp>
        <p:nvSpPr>
          <p:cNvPr id="3" name="矩形 2"/>
          <p:cNvSpPr/>
          <p:nvPr/>
        </p:nvSpPr>
        <p:spPr>
          <a:xfrm>
            <a:off x="8897867" y="5533748"/>
            <a:ext cx="1261884" cy="348813"/>
          </a:xfrm>
          <a:prstGeom prst="rect">
            <a:avLst/>
          </a:prstGeom>
        </p:spPr>
        <p:txBody>
          <a:bodyPr wrap="none">
            <a:spAutoFit/>
          </a:bodyPr>
          <a:lstStyle/>
          <a:p>
            <a:pPr indent="127000" algn="ctr">
              <a:lnSpc>
                <a:spcPts val="2000"/>
              </a:lnSpc>
              <a:spcAft>
                <a:spcPts val="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4-3-13</a:t>
            </a:r>
            <a:endParaRPr lang="zh-CN" altLang="zh-CN" sz="2400"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3334754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10982325" y="146685"/>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9069705" y="15494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矩形: 剪去对角 1"/>
          <p:cNvSpPr/>
          <p:nvPr/>
        </p:nvSpPr>
        <p:spPr>
          <a:xfrm>
            <a:off x="915375" y="1076325"/>
            <a:ext cx="148492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17" name="直接连接符 16"/>
          <p:cNvCxnSpPr/>
          <p:nvPr/>
        </p:nvCxnSpPr>
        <p:spPr>
          <a:xfrm>
            <a:off x="2495550" y="1276350"/>
            <a:ext cx="9039225"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103839" y="1101725"/>
            <a:ext cx="1107996" cy="369332"/>
          </a:xfrm>
          <a:prstGeom prst="rect">
            <a:avLst/>
          </a:prstGeom>
          <a:noFill/>
        </p:spPr>
        <p:txBody>
          <a:bodyPr wrap="none" rtlCol="0">
            <a:spAutoFit/>
          </a:bodyPr>
          <a:lstStyle/>
          <a:p>
            <a:r>
              <a:rPr lang="zh-CN" altLang="zh-CN" dirty="0">
                <a:solidFill>
                  <a:schemeClr val="bg1"/>
                </a:solidFill>
                <a:latin typeface="微软雅黑" charset="0"/>
                <a:ea typeface="微软雅黑" charset="0"/>
                <a:cs typeface="微软雅黑" charset="0"/>
              </a:rPr>
              <a:t>知识拓展</a:t>
            </a:r>
            <a:endParaRPr lang="zh-CN" altLang="en-US" dirty="0">
              <a:solidFill>
                <a:schemeClr val="bg1"/>
              </a:solidFill>
              <a:latin typeface="微软雅黑" charset="0"/>
              <a:ea typeface="微软雅黑" charset="0"/>
              <a:cs typeface="微软雅黑" charset="0"/>
              <a:sym typeface="+mn-ea"/>
            </a:endParaRPr>
          </a:p>
        </p:txBody>
      </p:sp>
      <mc:AlternateContent xmlns:mc="http://schemas.openxmlformats.org/markup-compatibility/2006" xmlns:a14="http://schemas.microsoft.com/office/drawing/2010/main">
        <mc:Choice Requires="a14">
          <p:sp>
            <p:nvSpPr>
              <p:cNvPr id="10" name="矩形 9"/>
              <p:cNvSpPr/>
              <p:nvPr/>
            </p:nvSpPr>
            <p:spPr>
              <a:xfrm>
                <a:off x="877957" y="1539875"/>
                <a:ext cx="10628243" cy="4785926"/>
              </a:xfrm>
              <a:prstGeom prst="rect">
                <a:avLst/>
              </a:prstGeom>
            </p:spPr>
            <p:txBody>
              <a:bodyPr wrap="square">
                <a:spAutoFit/>
              </a:bodyPr>
              <a:lstStyle/>
              <a:p>
                <a:pPr indent="267970">
                  <a:lnSpc>
                    <a:spcPts val="2000"/>
                  </a:lnSpc>
                  <a:spcBef>
                    <a:spcPts val="600"/>
                  </a:spcBef>
                  <a:spcAft>
                    <a:spcPts val="600"/>
                  </a:spcAft>
                </a:pPr>
                <a:r>
                  <a:rPr lang="zh-CN" altLang="zh-CN" b="1" kern="100" dirty="0">
                    <a:latin typeface="+mn-ea"/>
                    <a:cs typeface="Times New Roman" panose="02020603050405020304" pitchFamily="18" charset="0"/>
                  </a:rPr>
                  <a:t>解</a:t>
                </a:r>
                <a:r>
                  <a:rPr lang="zh-CN" altLang="zh-CN" kern="100" dirty="0">
                    <a:effectLst/>
                    <a:latin typeface="+mn-ea"/>
                    <a:cs typeface="Times New Roman" panose="02020603050405020304" pitchFamily="18" charset="0"/>
                  </a:rPr>
                  <a:t>： </a:t>
                </a:r>
              </a:p>
              <a:p>
                <a:pPr indent="279400">
                  <a:lnSpc>
                    <a:spcPts val="2000"/>
                  </a:lnSpc>
                  <a:spcBef>
                    <a:spcPts val="600"/>
                  </a:spcBef>
                  <a:spcAft>
                    <a:spcPts val="60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）、负载上的最大平均电压为</a:t>
                </a:r>
                <a:endParaRPr lang="zh-CN" altLang="zh-CN" kern="100" dirty="0">
                  <a:effectLst/>
                  <a:latin typeface="+mn-ea"/>
                  <a:cs typeface="Times New Roman" panose="02020603050405020304" pitchFamily="18" charset="0"/>
                </a:endParaRPr>
              </a:p>
              <a:p>
                <a:pPr indent="558800">
                  <a:lnSpc>
                    <a:spcPts val="2000"/>
                  </a:lnSpc>
                  <a:spcBef>
                    <a:spcPts val="600"/>
                  </a:spcBef>
                  <a:spcAft>
                    <a:spcPts val="600"/>
                  </a:spcAft>
                </a:pPr>
                <a:r>
                  <a:rPr lang="en-US" altLang="zh-CN" i="1" kern="100" dirty="0" err="1">
                    <a:latin typeface="+mn-ea"/>
                    <a:cs typeface="Times New Roman" panose="02020603050405020304" pitchFamily="18" charset="0"/>
                  </a:rPr>
                  <a:t>U</a:t>
                </a:r>
                <a:r>
                  <a:rPr lang="en-US" altLang="zh-CN" kern="100" baseline="-25000" dirty="0" err="1">
                    <a:latin typeface="+mn-ea"/>
                    <a:cs typeface="Times New Roman" panose="02020603050405020304" pitchFamily="18" charset="0"/>
                  </a:rPr>
                  <a:t>dmax</a:t>
                </a:r>
                <a:r>
                  <a:rPr lang="en-US" altLang="zh-CN" kern="100" dirty="0">
                    <a:latin typeface="+mn-ea"/>
                    <a:cs typeface="Times New Roman" panose="02020603050405020304" pitchFamily="18" charset="0"/>
                  </a:rPr>
                  <a:t>=</a:t>
                </a:r>
                <a:r>
                  <a:rPr lang="en-US" altLang="zh-CN" i="1" kern="100" dirty="0" err="1">
                    <a:latin typeface="+mn-ea"/>
                    <a:cs typeface="Times New Roman" panose="02020603050405020304" pitchFamily="18" charset="0"/>
                  </a:rPr>
                  <a:t>I</a:t>
                </a:r>
                <a:r>
                  <a:rPr lang="en-US" altLang="zh-CN" kern="100" baseline="-25000" dirty="0" err="1">
                    <a:latin typeface="+mn-ea"/>
                    <a:cs typeface="Times New Roman" panose="02020603050405020304" pitchFamily="18" charset="0"/>
                  </a:rPr>
                  <a:t>dmax</a:t>
                </a:r>
                <a:r>
                  <a:rPr lang="en-US" altLang="zh-CN" i="1" kern="100" dirty="0" err="1">
                    <a:latin typeface="+mn-ea"/>
                    <a:cs typeface="Times New Roman" panose="02020603050405020304" pitchFamily="18" charset="0"/>
                  </a:rPr>
                  <a:t>R</a:t>
                </a:r>
                <a:r>
                  <a:rPr lang="en-US" altLang="zh-CN" kern="100" baseline="-25000" dirty="0" err="1">
                    <a:latin typeface="+mn-ea"/>
                    <a:cs typeface="Times New Roman" panose="02020603050405020304" pitchFamily="18" charset="0"/>
                  </a:rPr>
                  <a:t>d</a:t>
                </a:r>
                <a:r>
                  <a:rPr lang="en-US" altLang="zh-CN" kern="100" dirty="0">
                    <a:latin typeface="+mn-ea"/>
                    <a:cs typeface="Times New Roman" panose="02020603050405020304" pitchFamily="18" charset="0"/>
                  </a:rPr>
                  <a:t>=25×4=100V</a:t>
                </a:r>
                <a:endParaRPr lang="zh-CN" altLang="zh-CN" kern="100" dirty="0">
                  <a:effectLst/>
                  <a:latin typeface="+mn-ea"/>
                  <a:cs typeface="Times New Roman" panose="02020603050405020304" pitchFamily="18" charset="0"/>
                </a:endParaRPr>
              </a:p>
              <a:p>
                <a:pPr indent="419100">
                  <a:lnSpc>
                    <a:spcPts val="2000"/>
                  </a:lnSpc>
                  <a:spcBef>
                    <a:spcPts val="600"/>
                  </a:spcBef>
                  <a:spcAft>
                    <a:spcPts val="600"/>
                  </a:spcAft>
                </a:pPr>
                <a:r>
                  <a:rPr lang="zh-CN" altLang="zh-CN" kern="100" dirty="0">
                    <a:latin typeface="+mn-ea"/>
                    <a:cs typeface="Times New Roman" panose="02020603050405020304" pitchFamily="18" charset="0"/>
                  </a:rPr>
                  <a:t>又因为</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=0.9</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m:t>
                        </m:r>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𝛼</m:t>
                            </m:r>
                          </m:e>
                        </m:func>
                      </m:num>
                      <m:den>
                        <m:r>
                          <a:rPr lang="en-US" altLang="zh-CN" i="1" kern="100">
                            <a:latin typeface="Cambria Math" panose="02040503050406030204" pitchFamily="18" charset="0"/>
                            <a:cs typeface="Times New Roman" panose="02020603050405020304" pitchFamily="18" charset="0"/>
                          </a:rPr>
                          <m:t>2</m:t>
                        </m:r>
                      </m:den>
                    </m:f>
                  </m:oMath>
                </a14:m>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		                     </a:t>
                </a:r>
                <a:endParaRPr lang="zh-CN" altLang="zh-CN" kern="100" dirty="0">
                  <a:effectLst/>
                  <a:latin typeface="+mn-ea"/>
                  <a:cs typeface="Times New Roman" panose="02020603050405020304" pitchFamily="18" charset="0"/>
                </a:endParaRPr>
              </a:p>
              <a:p>
                <a:pPr indent="279400">
                  <a:lnSpc>
                    <a:spcPts val="2000"/>
                  </a:lnSpc>
                  <a:spcBef>
                    <a:spcPts val="600"/>
                  </a:spcBef>
                  <a:spcAft>
                    <a:spcPts val="600"/>
                  </a:spcAft>
                </a:pP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当</a:t>
                </a:r>
                <a:r>
                  <a:rPr lang="en-US" altLang="zh-CN" kern="100" dirty="0">
                    <a:latin typeface="+mn-ea"/>
                    <a:cs typeface="Times New Roman" panose="02020603050405020304" pitchFamily="18" charset="0"/>
                  </a:rPr>
                  <a:t>α=0°</a:t>
                </a:r>
                <a:r>
                  <a:rPr lang="zh-CN" altLang="zh-CN" kern="100" dirty="0">
                    <a:latin typeface="+mn-ea"/>
                    <a:cs typeface="Times New Roman" panose="02020603050405020304" pitchFamily="18" charset="0"/>
                  </a:rPr>
                  <a:t>时，</a:t>
                </a:r>
                <a:r>
                  <a:rPr lang="en-US" altLang="zh-CN" i="1" kern="100" dirty="0" err="1">
                    <a:latin typeface="+mn-ea"/>
                    <a:cs typeface="Times New Roman" panose="02020603050405020304" pitchFamily="18" charset="0"/>
                  </a:rPr>
                  <a:t>U</a:t>
                </a:r>
                <a:r>
                  <a:rPr lang="en-US" altLang="zh-CN" kern="100" baseline="-25000" dirty="0" err="1">
                    <a:latin typeface="+mn-ea"/>
                    <a:cs typeface="Times New Roman" panose="02020603050405020304" pitchFamily="18" charset="0"/>
                  </a:rPr>
                  <a:t>d</a:t>
                </a:r>
                <a:r>
                  <a:rPr lang="zh-CN" altLang="zh-CN" kern="100" dirty="0">
                    <a:latin typeface="+mn-ea"/>
                    <a:cs typeface="Times New Roman" panose="02020603050405020304" pitchFamily="18" charset="0"/>
                  </a:rPr>
                  <a:t>最大，即</a:t>
                </a:r>
                <a:r>
                  <a:rPr lang="en-US" altLang="zh-CN" i="1" kern="100" dirty="0" err="1">
                    <a:latin typeface="+mn-ea"/>
                    <a:cs typeface="Times New Roman" panose="02020603050405020304" pitchFamily="18" charset="0"/>
                  </a:rPr>
                  <a:t>U</a:t>
                </a:r>
                <a:r>
                  <a:rPr lang="en-US" altLang="zh-CN" kern="100" baseline="-25000" dirty="0" err="1">
                    <a:latin typeface="+mn-ea"/>
                    <a:cs typeface="Times New Roman" panose="02020603050405020304" pitchFamily="18" charset="0"/>
                  </a:rPr>
                  <a:t>dmax</a:t>
                </a:r>
                <a:r>
                  <a:rPr lang="en-US" altLang="zh-CN" kern="100" dirty="0">
                    <a:latin typeface="+mn-ea"/>
                    <a:cs typeface="Times New Roman" panose="02020603050405020304" pitchFamily="18" charset="0"/>
                  </a:rPr>
                  <a:t>=0.9</a:t>
                </a: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2</a:t>
                </a:r>
                <a:r>
                  <a:rPr lang="zh-CN" altLang="zh-CN" kern="100" dirty="0">
                    <a:latin typeface="+mn-ea"/>
                    <a:cs typeface="Times New Roman" panose="02020603050405020304" pitchFamily="18" charset="0"/>
                  </a:rPr>
                  <a:t>， 所以有</a:t>
                </a:r>
                <a:endParaRPr lang="zh-CN" altLang="zh-CN" kern="100" dirty="0">
                  <a:effectLst/>
                  <a:latin typeface="+mn-ea"/>
                  <a:cs typeface="Times New Roman" panose="02020603050405020304" pitchFamily="18" charset="0"/>
                </a:endParaRPr>
              </a:p>
              <a:p>
                <a:pPr indent="558800">
                  <a:lnSpc>
                    <a:spcPts val="2000"/>
                  </a:lnSpc>
                  <a:spcBef>
                    <a:spcPts val="600"/>
                  </a:spcBef>
                  <a:spcAft>
                    <a:spcPts val="600"/>
                  </a:spcAft>
                </a:pPr>
                <a:r>
                  <a:rPr lang="en-US" altLang="zh-CN" kern="100" dirty="0">
                    <a:latin typeface="+mn-ea"/>
                    <a:cs typeface="Times New Roman" panose="02020603050405020304" pitchFamily="18" charset="0"/>
                  </a:rPr>
                  <a:t> </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𝑑𝑚𝑎𝑥</m:t>
                            </m:r>
                          </m:sub>
                        </m:sSub>
                      </m:num>
                      <m:den>
                        <m:r>
                          <a:rPr lang="en-US" altLang="zh-CN" i="1" kern="100">
                            <a:latin typeface="Cambria Math" panose="02040503050406030204" pitchFamily="18" charset="0"/>
                            <a:cs typeface="Times New Roman" panose="02020603050405020304" pitchFamily="18" charset="0"/>
                          </a:rPr>
                          <m:t>0.9</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100</m:t>
                        </m:r>
                      </m:num>
                      <m:den>
                        <m:r>
                          <a:rPr lang="en-US" altLang="zh-CN" i="1" kern="100">
                            <a:latin typeface="Cambria Math" panose="02040503050406030204" pitchFamily="18" charset="0"/>
                            <a:cs typeface="Times New Roman" panose="02020603050405020304" pitchFamily="18" charset="0"/>
                          </a:rPr>
                          <m:t>0.9</m:t>
                        </m:r>
                      </m:den>
                    </m:f>
                  </m:oMath>
                </a14:m>
                <a:r>
                  <a:rPr lang="en-US" altLang="zh-CN" kern="100" dirty="0">
                    <a:latin typeface="+mn-ea"/>
                    <a:cs typeface="Times New Roman" panose="02020603050405020304" pitchFamily="18" charset="0"/>
                  </a:rPr>
                  <a:t> = 111V</a:t>
                </a:r>
                <a:endParaRPr lang="zh-CN" altLang="zh-CN" kern="100" dirty="0">
                  <a:effectLst/>
                  <a:latin typeface="+mn-ea"/>
                  <a:cs typeface="Times New Roman" panose="02020603050405020304" pitchFamily="18" charset="0"/>
                </a:endParaRPr>
              </a:p>
              <a:p>
                <a:pPr indent="412115">
                  <a:lnSpc>
                    <a:spcPts val="2000"/>
                  </a:lnSpc>
                  <a:spcBef>
                    <a:spcPts val="600"/>
                  </a:spcBef>
                  <a:spcAft>
                    <a:spcPts val="600"/>
                  </a:spcAft>
                </a:pPr>
                <a:r>
                  <a:rPr lang="zh-CN" altLang="zh-CN" kern="100" dirty="0">
                    <a:latin typeface="+mn-ea"/>
                    <a:cs typeface="Times New Roman" panose="02020603050405020304" pitchFamily="18" charset="0"/>
                  </a:rPr>
                  <a:t>所以变压器的变比 </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𝐾</m:t>
                    </m:r>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1</m:t>
                            </m:r>
                          </m:sub>
                        </m:sSub>
                      </m:num>
                      <m:den>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220</m:t>
                        </m:r>
                      </m:num>
                      <m:den>
                        <m:r>
                          <a:rPr lang="en-US" altLang="zh-CN" i="1" kern="100">
                            <a:latin typeface="Cambria Math" panose="02040503050406030204" pitchFamily="18" charset="0"/>
                            <a:cs typeface="Times New Roman" panose="02020603050405020304" pitchFamily="18" charset="0"/>
                          </a:rPr>
                          <m:t>111</m:t>
                        </m:r>
                      </m:den>
                    </m:f>
                    <m:r>
                      <a:rPr lang="en-US" altLang="zh-CN" i="1" kern="100">
                        <a:latin typeface="Cambria Math" panose="02040503050406030204" pitchFamily="18" charset="0"/>
                        <a:cs typeface="Times New Roman" panose="02020603050405020304" pitchFamily="18" charset="0"/>
                      </a:rPr>
                      <m:t>≈2</m:t>
                    </m:r>
                  </m:oMath>
                </a14:m>
                <a:endParaRPr lang="zh-CN" altLang="zh-CN" kern="100" dirty="0">
                  <a:effectLst/>
                  <a:latin typeface="+mn-ea"/>
                  <a:cs typeface="Times New Roman" panose="02020603050405020304" pitchFamily="18" charset="0"/>
                </a:endParaRPr>
              </a:p>
              <a:p>
                <a:pPr indent="272415">
                  <a:lnSpc>
                    <a:spcPts val="2000"/>
                  </a:lnSpc>
                  <a:spcBef>
                    <a:spcPts val="600"/>
                  </a:spcBef>
                  <a:spcAft>
                    <a:spcPts val="60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）、因为</a:t>
                </a:r>
                <a:r>
                  <a:rPr lang="en-US" altLang="zh-CN" i="1" kern="100" dirty="0">
                    <a:latin typeface="+mn-ea"/>
                    <a:cs typeface="Times New Roman" panose="02020603050405020304" pitchFamily="18" charset="0"/>
                  </a:rPr>
                  <a:t>α</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时，</a:t>
                </a:r>
                <a:r>
                  <a:rPr lang="en-US" altLang="zh-CN" i="1" kern="100" dirty="0">
                    <a:latin typeface="+mn-ea"/>
                    <a:cs typeface="Times New Roman" panose="02020603050405020304" pitchFamily="18" charset="0"/>
                  </a:rPr>
                  <a:t>i</a:t>
                </a:r>
                <a:r>
                  <a:rPr lang="en-US" altLang="zh-CN" kern="100" baseline="-25000" dirty="0">
                    <a:latin typeface="+mn-ea"/>
                    <a:cs typeface="Times New Roman" panose="02020603050405020304" pitchFamily="18" charset="0"/>
                  </a:rPr>
                  <a:t>d</a:t>
                </a:r>
                <a:r>
                  <a:rPr lang="zh-CN" altLang="zh-CN" kern="100" dirty="0">
                    <a:latin typeface="+mn-ea"/>
                    <a:cs typeface="Times New Roman" panose="02020603050405020304" pitchFamily="18" charset="0"/>
                  </a:rPr>
                  <a:t>的波形系数为</a:t>
                </a:r>
                <a:r>
                  <a:rPr lang="en-US" altLang="zh-CN" kern="100" dirty="0" smtClean="0">
                    <a:latin typeface="+mn-ea"/>
                    <a:cs typeface="Times New Roman" panose="02020603050405020304" pitchFamily="18" charset="0"/>
                  </a:rPr>
                  <a:t>               </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𝐾</m:t>
                        </m:r>
                      </m:e>
                      <m:sub>
                        <m:r>
                          <a:rPr lang="en-US" altLang="zh-CN" i="1" kern="100">
                            <a:latin typeface="Cambria Math" panose="02040503050406030204" pitchFamily="18" charset="0"/>
                            <a:cs typeface="Times New Roman" panose="02020603050405020304" pitchFamily="18" charset="0"/>
                          </a:rPr>
                          <m:t>𝑓</m:t>
                        </m:r>
                      </m:sub>
                    </m:sSub>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𝜌</m:t>
                        </m:r>
                        <m:f>
                          <m:fPr>
                            <m:ctrlPr>
                              <a:rPr lang="zh-CN" altLang="zh-CN" i="1" kern="100">
                                <a:latin typeface="Cambria Math" panose="02040503050406030204" pitchFamily="18" charset="0"/>
                                <a:cs typeface="Times New Roman" panose="02020603050405020304" pitchFamily="18" charset="0"/>
                              </a:rPr>
                            </m:ctrlPr>
                          </m:fPr>
                          <m:num>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2</m:t>
                                </m:r>
                              </m:e>
                            </m:func>
                            <m:r>
                              <a:rPr lang="en-US" altLang="zh-CN" i="1" kern="100">
                                <a:latin typeface="Cambria Math" panose="02040503050406030204" pitchFamily="18" charset="0"/>
                                <a:cs typeface="Times New Roman" panose="02020603050405020304" pitchFamily="18" charset="0"/>
                              </a:rPr>
                              <m:t>𝛼</m:t>
                            </m:r>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r>
                              <a:rPr lang="en-US" altLang="zh-CN" i="1" kern="100">
                                <a:latin typeface="Cambria Math" panose="02040503050406030204" pitchFamily="18" charset="0"/>
                                <a:cs typeface="Times New Roman" panose="02020603050405020304" pitchFamily="18" charset="0"/>
                              </a:rPr>
                              <m:t>)</m:t>
                            </m:r>
                          </m:num>
                          <m:den>
                            <m:r>
                              <a:rPr lang="en-US" altLang="zh-CN" i="1" kern="100">
                                <a:latin typeface="Cambria Math" panose="02040503050406030204" pitchFamily="18" charset="0"/>
                                <a:cs typeface="Times New Roman" panose="02020603050405020304" pitchFamily="18" charset="0"/>
                              </a:rPr>
                              <m:t>2(1+</m:t>
                            </m:r>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𝛼</m:t>
                                </m:r>
                              </m:e>
                            </m:func>
                            <m:r>
                              <a:rPr lang="en-US" altLang="zh-CN" i="1" kern="100">
                                <a:latin typeface="Cambria Math" panose="02040503050406030204" pitchFamily="18" charset="0"/>
                                <a:cs typeface="Times New Roman" panose="02020603050405020304" pitchFamily="18" charset="0"/>
                              </a:rPr>
                              <m:t>)</m:t>
                            </m:r>
                          </m:den>
                        </m:f>
                      </m:e>
                    </m:rad>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sSup>
                              <m:sSupPr>
                                <m:ctrlPr>
                                  <a:rPr lang="zh-CN" altLang="zh-CN" i="1" kern="100">
                                    <a:latin typeface="Cambria Math" panose="02040503050406030204" pitchFamily="18" charset="0"/>
                                    <a:cs typeface="Times New Roman" panose="02020603050405020304" pitchFamily="18" charset="0"/>
                                  </a:rPr>
                                </m:ctrlPr>
                              </m:sSupPr>
                              <m:e>
                                <m:r>
                                  <a:rPr lang="en-US" altLang="zh-CN" i="1" kern="100">
                                    <a:latin typeface="Cambria Math" panose="02040503050406030204" pitchFamily="18" charset="0"/>
                                    <a:cs typeface="Times New Roman" panose="02020603050405020304" pitchFamily="18" charset="0"/>
                                  </a:rPr>
                                  <m:t>𝜋</m:t>
                                </m:r>
                              </m:e>
                              <m:sup>
                                <m:r>
                                  <a:rPr lang="en-US" altLang="zh-CN" i="1" kern="100">
                                    <a:latin typeface="Cambria Math" panose="02040503050406030204" pitchFamily="18" charset="0"/>
                                    <a:cs typeface="Times New Roman" panose="02020603050405020304" pitchFamily="18" charset="0"/>
                                  </a:rPr>
                                  <m:t>2</m:t>
                                </m:r>
                              </m:sup>
                            </m:sSup>
                          </m:e>
                        </m:rad>
                      </m:num>
                      <m:den>
                        <m:r>
                          <a:rPr lang="en-US" altLang="zh-CN" i="1" kern="100">
                            <a:latin typeface="Cambria Math" panose="02040503050406030204" pitchFamily="18" charset="0"/>
                            <a:cs typeface="Times New Roman" panose="02020603050405020304" pitchFamily="18" charset="0"/>
                          </a:rPr>
                          <m:t>4</m:t>
                        </m:r>
                      </m:den>
                    </m:f>
                    <m:r>
                      <a:rPr lang="en-US" altLang="zh-CN" i="1" kern="100">
                        <a:latin typeface="Cambria Math" panose="02040503050406030204" pitchFamily="18" charset="0"/>
                        <a:cs typeface="Times New Roman" panose="02020603050405020304" pitchFamily="18" charset="0"/>
                      </a:rPr>
                      <m:t>≈1.11</m:t>
                    </m:r>
                  </m:oMath>
                </a14:m>
                <a:endParaRPr lang="zh-CN" altLang="zh-CN" kern="100" dirty="0">
                  <a:effectLst/>
                  <a:latin typeface="+mn-ea"/>
                  <a:cs typeface="Times New Roman" panose="02020603050405020304" pitchFamily="18" charset="0"/>
                </a:endParaRPr>
              </a:p>
              <a:p>
                <a:pPr indent="419100">
                  <a:lnSpc>
                    <a:spcPts val="2000"/>
                  </a:lnSpc>
                  <a:spcBef>
                    <a:spcPts val="600"/>
                  </a:spcBef>
                  <a:spcAft>
                    <a:spcPts val="600"/>
                  </a:spcAft>
                </a:pPr>
                <a:r>
                  <a:rPr lang="zh-CN" altLang="zh-CN" kern="100" dirty="0">
                    <a:latin typeface="+mn-ea"/>
                    <a:cs typeface="Times New Roman" panose="02020603050405020304" pitchFamily="18" charset="0"/>
                  </a:rPr>
                  <a:t>所以负载电流有效值为</a:t>
                </a:r>
                <a:endParaRPr lang="zh-CN" altLang="zh-CN" kern="100" dirty="0">
                  <a:effectLst/>
                  <a:latin typeface="+mn-ea"/>
                  <a:cs typeface="Times New Roman" panose="02020603050405020304" pitchFamily="18" charset="0"/>
                </a:endParaRPr>
              </a:p>
              <a:p>
                <a:pPr indent="419100">
                  <a:lnSpc>
                    <a:spcPts val="2000"/>
                  </a:lnSpc>
                  <a:spcBef>
                    <a:spcPts val="600"/>
                  </a:spcBef>
                  <a:spcAft>
                    <a:spcPts val="600"/>
                  </a:spcAft>
                </a:pPr>
                <a14:m>
                  <m:oMathPara xmlns:m="http://schemas.openxmlformats.org/officeDocument/2006/math">
                    <m:oMathParaPr>
                      <m:jc m:val="centerGroup"/>
                    </m:oMathParaPr>
                    <m:oMath xmlns:m="http://schemas.openxmlformats.org/officeDocument/2006/math">
                      <m:r>
                        <a:rPr lang="en-US" altLang="zh-CN" i="1" kern="100">
                          <a:latin typeface="Cambria Math" panose="02040503050406030204" pitchFamily="18" charset="0"/>
                          <a:cs typeface="Times New Roman" panose="02020603050405020304" pitchFamily="18" charset="0"/>
                        </a:rPr>
                        <m:t>𝐼</m:t>
                      </m:r>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𝐾</m:t>
                          </m:r>
                        </m:e>
                        <m:sub>
                          <m:r>
                            <a:rPr lang="en-US" altLang="zh-CN" i="1" kern="100">
                              <a:latin typeface="Cambria Math" panose="02040503050406030204" pitchFamily="18" charset="0"/>
                              <a:cs typeface="Times New Roman" panose="02020603050405020304" pitchFamily="18" charset="0"/>
                            </a:rPr>
                            <m:t>𝑓</m:t>
                          </m:r>
                        </m:sub>
                      </m:sSub>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𝑑</m:t>
                          </m:r>
                        </m:sub>
                      </m:sSub>
                      <m:r>
                        <a:rPr lang="en-US" altLang="zh-CN" i="1" kern="100">
                          <a:latin typeface="Cambria Math" panose="02040503050406030204" pitchFamily="18" charset="0"/>
                          <a:cs typeface="Times New Roman" panose="02020603050405020304" pitchFamily="18" charset="0"/>
                        </a:rPr>
                        <m:t>=1.11×25=27.75</m:t>
                      </m:r>
                      <m:r>
                        <a:rPr lang="en-US" altLang="zh-CN" i="1" kern="100">
                          <a:latin typeface="Cambria Math" panose="02040503050406030204" pitchFamily="18" charset="0"/>
                          <a:cs typeface="Times New Roman" panose="02020603050405020304" pitchFamily="18" charset="0"/>
                        </a:rPr>
                        <m:t>𝐴</m:t>
                      </m:r>
                    </m:oMath>
                  </m:oMathPara>
                </a14:m>
                <a:endParaRPr lang="zh-CN" altLang="zh-CN" kern="100" dirty="0">
                  <a:effectLst/>
                  <a:latin typeface="+mn-ea"/>
                  <a:cs typeface="Times New Roman" panose="02020603050405020304" pitchFamily="18" charset="0"/>
                </a:endParaRPr>
              </a:p>
              <a:p>
                <a:pPr indent="279400">
                  <a:lnSpc>
                    <a:spcPts val="2000"/>
                  </a:lnSpc>
                  <a:spcBef>
                    <a:spcPts val="600"/>
                  </a:spcBef>
                  <a:spcAft>
                    <a:spcPts val="600"/>
                  </a:spcAft>
                </a:pP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选择导线截面积为</a:t>
                </a:r>
                <a:endParaRPr lang="zh-CN" altLang="zh-CN" kern="100" dirty="0">
                  <a:effectLst/>
                  <a:latin typeface="+mn-ea"/>
                  <a:cs typeface="Times New Roman" panose="02020603050405020304" pitchFamily="18" charset="0"/>
                </a:endParaRPr>
              </a:p>
              <a:p>
                <a:pPr indent="279400" algn="just">
                  <a:lnSpc>
                    <a:spcPts val="2000"/>
                  </a:lnSpc>
                  <a:spcBef>
                    <a:spcPts val="600"/>
                  </a:spcBef>
                  <a:spcAft>
                    <a:spcPts val="600"/>
                  </a:spcAft>
                </a:pPr>
                <a14:m>
                  <m:oMathPara xmlns:m="http://schemas.openxmlformats.org/officeDocument/2006/math">
                    <m:oMathParaPr>
                      <m:jc m:val="centerGroup"/>
                    </m:oMathParaPr>
                    <m:oMath xmlns:m="http://schemas.openxmlformats.org/officeDocument/2006/math">
                      <m:r>
                        <a:rPr lang="en-US" altLang="zh-CN" i="1" kern="100">
                          <a:latin typeface="Cambria Math" panose="02040503050406030204" pitchFamily="18" charset="0"/>
                          <a:cs typeface="Times New Roman" panose="02020603050405020304" pitchFamily="18" charset="0"/>
                        </a:rPr>
                        <m:t>𝑆</m:t>
                      </m:r>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𝐼</m:t>
                          </m:r>
                        </m:num>
                        <m:den>
                          <m:r>
                            <a:rPr lang="en-US" altLang="zh-CN" i="1" kern="100">
                              <a:latin typeface="Cambria Math" panose="02040503050406030204" pitchFamily="18" charset="0"/>
                              <a:cs typeface="Times New Roman" panose="02020603050405020304" pitchFamily="18" charset="0"/>
                            </a:rPr>
                            <m:t>𝐽</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27.75</m:t>
                          </m:r>
                        </m:num>
                        <m:den>
                          <m:r>
                            <a:rPr lang="en-US" altLang="zh-CN" i="1" kern="100">
                              <a:latin typeface="Cambria Math" panose="02040503050406030204" pitchFamily="18" charset="0"/>
                              <a:cs typeface="Times New Roman" panose="02020603050405020304" pitchFamily="18" charset="0"/>
                            </a:rPr>
                            <m:t>6</m:t>
                          </m:r>
                        </m:den>
                      </m:f>
                      <m:r>
                        <a:rPr lang="en-US" altLang="zh-CN" i="1" kern="100">
                          <a:latin typeface="Cambria Math" panose="02040503050406030204" pitchFamily="18" charset="0"/>
                          <a:cs typeface="Times New Roman" panose="02020603050405020304" pitchFamily="18" charset="0"/>
                        </a:rPr>
                        <m:t>=4.6</m:t>
                      </m:r>
                      <m:r>
                        <a:rPr lang="en-US" altLang="zh-CN" i="1" kern="100">
                          <a:latin typeface="Cambria Math" panose="02040503050406030204" pitchFamily="18" charset="0"/>
                          <a:cs typeface="Times New Roman" panose="02020603050405020304" pitchFamily="18" charset="0"/>
                        </a:rPr>
                        <m:t>𝑚</m:t>
                      </m:r>
                      <m:sSup>
                        <m:sSupPr>
                          <m:ctrlPr>
                            <a:rPr lang="zh-CN" altLang="zh-CN" i="1" kern="100">
                              <a:latin typeface="Cambria Math" panose="02040503050406030204" pitchFamily="18" charset="0"/>
                              <a:cs typeface="Times New Roman" panose="02020603050405020304" pitchFamily="18" charset="0"/>
                            </a:rPr>
                          </m:ctrlPr>
                        </m:sSupPr>
                        <m:e>
                          <m:r>
                            <a:rPr lang="en-US" altLang="zh-CN" i="1" kern="100">
                              <a:latin typeface="Cambria Math" panose="02040503050406030204" pitchFamily="18" charset="0"/>
                              <a:cs typeface="Times New Roman" panose="02020603050405020304" pitchFamily="18" charset="0"/>
                            </a:rPr>
                            <m:t>𝑚</m:t>
                          </m:r>
                        </m:e>
                        <m:sup>
                          <m:r>
                            <a:rPr lang="en-US" altLang="zh-CN" i="1" kern="100">
                              <a:latin typeface="Cambria Math" panose="02040503050406030204" pitchFamily="18" charset="0"/>
                              <a:cs typeface="Times New Roman" panose="02020603050405020304" pitchFamily="18" charset="0"/>
                            </a:rPr>
                            <m:t>2</m:t>
                          </m:r>
                        </m:sup>
                      </m:sSup>
                    </m:oMath>
                  </m:oMathPara>
                </a14:m>
                <a:endParaRPr lang="zh-CN" altLang="zh-CN" kern="100" dirty="0">
                  <a:effectLst/>
                  <a:latin typeface="+mn-ea"/>
                  <a:cs typeface="Times New Roman" panose="02020603050405020304" pitchFamily="18" charset="0"/>
                </a:endParaRPr>
              </a:p>
            </p:txBody>
          </p:sp>
        </mc:Choice>
        <mc:Fallback xmlns="">
          <p:sp>
            <p:nvSpPr>
              <p:cNvPr id="10" name="矩形 9"/>
              <p:cNvSpPr>
                <a:spLocks noRot="1" noChangeAspect="1" noMove="1" noResize="1" noEditPoints="1" noAdjustHandles="1" noChangeArrowheads="1" noChangeShapeType="1" noTextEdit="1"/>
              </p:cNvSpPr>
              <p:nvPr/>
            </p:nvSpPr>
            <p:spPr>
              <a:xfrm>
                <a:off x="877957" y="1539875"/>
                <a:ext cx="10628243" cy="4785926"/>
              </a:xfrm>
              <a:prstGeom prst="rect">
                <a:avLst/>
              </a:prstGeom>
              <a:blipFill>
                <a:blip r:embed="rId3"/>
                <a:stretch>
                  <a:fillRect t="-1146" b="-12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05787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10982325" y="146685"/>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9069705" y="15494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矩形: 剪去对角 1"/>
          <p:cNvSpPr/>
          <p:nvPr/>
        </p:nvSpPr>
        <p:spPr>
          <a:xfrm>
            <a:off x="915375" y="1076325"/>
            <a:ext cx="148492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17" name="直接连接符 16"/>
          <p:cNvCxnSpPr/>
          <p:nvPr/>
        </p:nvCxnSpPr>
        <p:spPr>
          <a:xfrm>
            <a:off x="2495550" y="1276350"/>
            <a:ext cx="9039225"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103839" y="1101725"/>
            <a:ext cx="1107996" cy="369332"/>
          </a:xfrm>
          <a:prstGeom prst="rect">
            <a:avLst/>
          </a:prstGeom>
          <a:noFill/>
        </p:spPr>
        <p:txBody>
          <a:bodyPr wrap="none" rtlCol="0">
            <a:spAutoFit/>
          </a:bodyPr>
          <a:lstStyle/>
          <a:p>
            <a:r>
              <a:rPr lang="zh-CN" altLang="zh-CN" dirty="0">
                <a:solidFill>
                  <a:schemeClr val="bg1"/>
                </a:solidFill>
                <a:latin typeface="微软雅黑" charset="0"/>
                <a:ea typeface="微软雅黑" charset="0"/>
                <a:cs typeface="微软雅黑" charset="0"/>
              </a:rPr>
              <a:t>知识拓展</a:t>
            </a:r>
            <a:endParaRPr lang="zh-CN" altLang="en-US" dirty="0">
              <a:solidFill>
                <a:schemeClr val="bg1"/>
              </a:solidFill>
              <a:latin typeface="微软雅黑" charset="0"/>
              <a:ea typeface="微软雅黑" charset="0"/>
              <a:cs typeface="微软雅黑" charset="0"/>
              <a:sym typeface="+mn-ea"/>
            </a:endParaRPr>
          </a:p>
        </p:txBody>
      </p:sp>
      <mc:AlternateContent xmlns:mc="http://schemas.openxmlformats.org/markup-compatibility/2006" xmlns:a14="http://schemas.microsoft.com/office/drawing/2010/main">
        <mc:Choice Requires="a14">
          <p:sp>
            <p:nvSpPr>
              <p:cNvPr id="2" name="矩形 1"/>
              <p:cNvSpPr/>
              <p:nvPr/>
            </p:nvSpPr>
            <p:spPr>
              <a:xfrm>
                <a:off x="866775" y="1789109"/>
                <a:ext cx="10668000" cy="4339201"/>
              </a:xfrm>
              <a:prstGeom prst="rect">
                <a:avLst/>
              </a:prstGeom>
            </p:spPr>
            <p:txBody>
              <a:bodyPr wrap="square">
                <a:spAutoFit/>
              </a:bodyPr>
              <a:lstStyle/>
              <a:p>
                <a:pPr indent="279400" algn="just">
                  <a:spcAft>
                    <a:spcPts val="0"/>
                  </a:spcAft>
                </a:pP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）、考虑到每个晶闸管电流的有效值</a:t>
                </a:r>
                <a:r>
                  <a:rPr lang="en-US" altLang="zh-CN" kern="100" dirty="0">
                    <a:latin typeface="+mn-ea"/>
                    <a:cs typeface="Times New Roman" panose="02020603050405020304" pitchFamily="18" charset="0"/>
                  </a:rPr>
                  <a:t>	</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𝑉</m:t>
                        </m:r>
                      </m:sub>
                    </m:sSub>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𝐼</m:t>
                    </m:r>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oMath>
                </a14:m>
                <a:r>
                  <a:rPr lang="zh-CN" altLang="zh-CN" kern="100" dirty="0">
                    <a:latin typeface="+mn-ea"/>
                    <a:cs typeface="Times New Roman" panose="02020603050405020304" pitchFamily="18" charset="0"/>
                  </a:rPr>
                  <a:t>， 则晶闸管的额定电流为</a:t>
                </a:r>
                <a:endParaRPr lang="zh-CN" altLang="zh-CN" kern="100" dirty="0">
                  <a:effectLst/>
                  <a:latin typeface="+mn-ea"/>
                  <a:cs typeface="Times New Roman" panose="02020603050405020304" pitchFamily="18" charset="0"/>
                </a:endParaRPr>
              </a:p>
              <a:p>
                <a:pPr indent="279400" algn="just">
                  <a:spcAft>
                    <a:spcPts val="0"/>
                  </a:spcAft>
                </a:pPr>
                <a14:m>
                  <m:oMathPara xmlns:m="http://schemas.openxmlformats.org/officeDocument/2006/math">
                    <m:oMathParaPr>
                      <m:jc m:val="centerGroup"/>
                    </m:oMathParaPr>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𝑉</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𝐴𝑉</m:t>
                          </m:r>
                          <m:r>
                            <a:rPr lang="en-US" altLang="zh-CN" i="1" kern="100">
                              <a:latin typeface="Cambria Math" panose="02040503050406030204" pitchFamily="18" charset="0"/>
                              <a:cs typeface="Times New Roman" panose="02020603050405020304" pitchFamily="18" charset="0"/>
                            </a:rPr>
                            <m:t>)</m:t>
                          </m:r>
                        </m:sub>
                      </m:sSub>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𝑉</m:t>
                              </m:r>
                            </m:sub>
                          </m:sSub>
                        </m:num>
                        <m:den>
                          <m:r>
                            <a:rPr lang="en-US" altLang="zh-CN" i="1" kern="100">
                              <a:latin typeface="Cambria Math" panose="02040503050406030204" pitchFamily="18" charset="0"/>
                              <a:cs typeface="Times New Roman" panose="02020603050405020304" pitchFamily="18" charset="0"/>
                            </a:rPr>
                            <m:t>1.57</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27.75</m:t>
                          </m:r>
                        </m:num>
                        <m:den>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r>
                            <a:rPr lang="en-US" altLang="zh-CN" i="1" kern="100">
                              <a:latin typeface="Cambria Math" panose="02040503050406030204" pitchFamily="18" charset="0"/>
                              <a:cs typeface="Times New Roman" panose="02020603050405020304" pitchFamily="18" charset="0"/>
                            </a:rPr>
                            <m:t>×1.57</m:t>
                          </m:r>
                        </m:den>
                      </m:f>
                      <m:r>
                        <a:rPr lang="en-US" altLang="zh-CN" i="1" kern="100">
                          <a:latin typeface="Cambria Math" panose="02040503050406030204" pitchFamily="18" charset="0"/>
                          <a:cs typeface="Times New Roman" panose="02020603050405020304" pitchFamily="18" charset="0"/>
                        </a:rPr>
                        <m:t>≈12.5</m:t>
                      </m:r>
                      <m:r>
                        <a:rPr lang="en-US" altLang="zh-CN" i="1" kern="100">
                          <a:latin typeface="Cambria Math" panose="02040503050406030204" pitchFamily="18" charset="0"/>
                          <a:cs typeface="Times New Roman" panose="02020603050405020304" pitchFamily="18" charset="0"/>
                        </a:rPr>
                        <m:t>𝐴</m:t>
                      </m:r>
                    </m:oMath>
                  </m:oMathPara>
                </a14:m>
                <a:endParaRPr lang="zh-CN" altLang="zh-CN" kern="100" dirty="0">
                  <a:effectLst/>
                  <a:latin typeface="+mn-ea"/>
                  <a:cs typeface="Times New Roman" panose="02020603050405020304" pitchFamily="18" charset="0"/>
                </a:endParaRPr>
              </a:p>
              <a:p>
                <a:pPr indent="419100" algn="just">
                  <a:spcAft>
                    <a:spcPts val="0"/>
                  </a:spcAft>
                </a:pPr>
                <a:r>
                  <a:rPr lang="zh-CN" altLang="zh-CN" kern="100" dirty="0">
                    <a:latin typeface="+mn-ea"/>
                    <a:cs typeface="Times New Roman" panose="02020603050405020304" pitchFamily="18" charset="0"/>
                  </a:rPr>
                  <a:t>考虑大于</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倍裕量，取</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𝐼</m:t>
                        </m:r>
                      </m:e>
                      <m:sub>
                        <m:r>
                          <a:rPr lang="en-US" altLang="zh-CN" i="1" kern="100">
                            <a:latin typeface="Cambria Math" panose="02040503050406030204" pitchFamily="18" charset="0"/>
                            <a:cs typeface="Times New Roman" panose="02020603050405020304" pitchFamily="18" charset="0"/>
                          </a:rPr>
                          <m:t>𝑉</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𝐴𝑉</m:t>
                        </m:r>
                        <m:r>
                          <a:rPr lang="en-US" altLang="zh-CN" i="1" kern="100">
                            <a:latin typeface="Cambria Math" panose="02040503050406030204" pitchFamily="18" charset="0"/>
                            <a:cs typeface="Times New Roman" panose="02020603050405020304" pitchFamily="18" charset="0"/>
                          </a:rPr>
                          <m:t>)</m:t>
                        </m:r>
                      </m:sub>
                    </m:sSub>
                  </m:oMath>
                </a14:m>
                <a:r>
                  <a:rPr lang="zh-CN" altLang="zh-CN" kern="100" dirty="0">
                    <a:latin typeface="+mn-ea"/>
                    <a:cs typeface="Times New Roman" panose="02020603050405020304" pitchFamily="18" charset="0"/>
                  </a:rPr>
                  <a:t>为</a:t>
                </a:r>
                <a:r>
                  <a:rPr lang="en-US" altLang="zh-CN" kern="100" dirty="0">
                    <a:latin typeface="+mn-ea"/>
                    <a:cs typeface="Times New Roman" panose="02020603050405020304" pitchFamily="18" charset="0"/>
                  </a:rPr>
                  <a:t>30 A</a:t>
                </a:r>
                <a:r>
                  <a:rPr lang="zh-CN" altLang="zh-CN" kern="100" dirty="0">
                    <a:latin typeface="+mn-ea"/>
                    <a:cs typeface="Times New Roman" panose="02020603050405020304" pitchFamily="18" charset="0"/>
                  </a:rPr>
                  <a:t>。</a:t>
                </a:r>
                <a:endParaRPr lang="zh-CN" altLang="zh-CN" kern="100" dirty="0">
                  <a:effectLst/>
                  <a:latin typeface="+mn-ea"/>
                  <a:cs typeface="Times New Roman" panose="02020603050405020304" pitchFamily="18" charset="0"/>
                </a:endParaRPr>
              </a:p>
              <a:p>
                <a:pPr indent="419100" algn="just">
                  <a:spcAft>
                    <a:spcPts val="0"/>
                  </a:spcAft>
                </a:pPr>
                <a:r>
                  <a:rPr lang="zh-CN" altLang="zh-CN" kern="100" dirty="0">
                    <a:latin typeface="+mn-ea"/>
                    <a:cs typeface="Times New Roman" panose="02020603050405020304" pitchFamily="18" charset="0"/>
                  </a:rPr>
                  <a:t>晶闸管承受的最高电压</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𝑉𝑀</m:t>
                        </m:r>
                      </m:sub>
                    </m:sSub>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𝑈</m:t>
                        </m:r>
                      </m:e>
                      <m:sub>
                        <m:r>
                          <a:rPr lang="en-US" altLang="zh-CN" i="1" kern="100">
                            <a:latin typeface="Cambria Math" panose="02040503050406030204" pitchFamily="18" charset="0"/>
                            <a:cs typeface="Times New Roman" panose="02020603050405020304" pitchFamily="18" charset="0"/>
                          </a:rPr>
                          <m:t>2</m:t>
                        </m:r>
                      </m:sub>
                    </m:sSub>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r>
                          <a:rPr lang="en-US" altLang="zh-CN" i="1" kern="100">
                            <a:latin typeface="Cambria Math" panose="02040503050406030204" pitchFamily="18" charset="0"/>
                            <a:cs typeface="Times New Roman" panose="02020603050405020304" pitchFamily="18" charset="0"/>
                          </a:rPr>
                          <m:t>2</m:t>
                        </m:r>
                      </m:e>
                    </m:rad>
                    <m:r>
                      <a:rPr lang="en-US" altLang="zh-CN" i="1" kern="100">
                        <a:latin typeface="Cambria Math" panose="02040503050406030204" pitchFamily="18" charset="0"/>
                        <a:cs typeface="Times New Roman" panose="02020603050405020304" pitchFamily="18" charset="0"/>
                      </a:rPr>
                      <m:t>×111=157</m:t>
                    </m:r>
                    <m:r>
                      <a:rPr lang="en-US" altLang="zh-CN" i="1" kern="100">
                        <a:latin typeface="Cambria Math" panose="02040503050406030204" pitchFamily="18" charset="0"/>
                        <a:cs typeface="Times New Roman" panose="02020603050405020304" pitchFamily="18" charset="0"/>
                      </a:rPr>
                      <m:t>𝑉</m:t>
                    </m:r>
                  </m:oMath>
                </a14:m>
                <a:r>
                  <a:rPr lang="en-US" altLang="zh-CN" kern="100" dirty="0">
                    <a:latin typeface="+mn-ea"/>
                    <a:cs typeface="Times New Roman" panose="02020603050405020304" pitchFamily="18" charset="0"/>
                  </a:rPr>
                  <a:t>		  		    </a:t>
                </a:r>
                <a:endParaRPr lang="zh-CN" altLang="zh-CN" kern="100" dirty="0">
                  <a:effectLst/>
                  <a:latin typeface="+mn-ea"/>
                  <a:cs typeface="Times New Roman" panose="02020603050405020304" pitchFamily="18" charset="0"/>
                </a:endParaRPr>
              </a:p>
              <a:p>
                <a:pPr indent="419100" algn="just">
                  <a:spcAft>
                    <a:spcPts val="0"/>
                  </a:spcAft>
                </a:pPr>
                <a:r>
                  <a:rPr lang="zh-CN" altLang="zh-CN" kern="100" dirty="0">
                    <a:latin typeface="+mn-ea"/>
                    <a:cs typeface="Times New Roman" panose="02020603050405020304" pitchFamily="18" charset="0"/>
                  </a:rPr>
                  <a:t>考虑</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倍裕量， 取</a:t>
                </a:r>
                <a:r>
                  <a:rPr lang="en-US" altLang="zh-CN" kern="100" dirty="0">
                    <a:latin typeface="+mn-ea"/>
                    <a:cs typeface="Times New Roman" panose="02020603050405020304" pitchFamily="18" charset="0"/>
                  </a:rPr>
                  <a:t>400 V</a:t>
                </a:r>
                <a:endParaRPr lang="zh-CN" altLang="zh-CN" kern="100" dirty="0">
                  <a:effectLst/>
                  <a:latin typeface="+mn-ea"/>
                  <a:cs typeface="Times New Roman" panose="02020603050405020304" pitchFamily="18" charset="0"/>
                </a:endParaRPr>
              </a:p>
              <a:p>
                <a:pPr indent="279400" algn="just">
                  <a:spcAft>
                    <a:spcPts val="0"/>
                  </a:spcAft>
                </a:pP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）、在不考虑损耗的情况下， 整流变压器的容量为</a:t>
                </a:r>
                <a:endParaRPr lang="zh-CN" altLang="zh-CN" kern="100" dirty="0">
                  <a:effectLst/>
                  <a:latin typeface="+mn-ea"/>
                  <a:cs typeface="Times New Roman" panose="02020603050405020304" pitchFamily="18" charset="0"/>
                </a:endParaRPr>
              </a:p>
              <a:p>
                <a:pPr indent="558800" algn="just">
                  <a:spcAft>
                    <a:spcPts val="0"/>
                  </a:spcAft>
                </a:pPr>
                <a:r>
                  <a:rPr lang="en-US" altLang="zh-CN" i="1" kern="100" dirty="0">
                    <a:latin typeface="+mn-ea"/>
                    <a:cs typeface="Times New Roman" panose="02020603050405020304" pitchFamily="18" charset="0"/>
                  </a:rPr>
                  <a:t>S</a:t>
                </a:r>
                <a:r>
                  <a:rPr lang="en-US" altLang="zh-CN" kern="100" dirty="0">
                    <a:latin typeface="+mn-ea"/>
                    <a:cs typeface="Times New Roman" panose="02020603050405020304" pitchFamily="18" charset="0"/>
                  </a:rPr>
                  <a:t>=</a:t>
                </a: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2</a:t>
                </a:r>
                <a:r>
                  <a:rPr lang="en-US" altLang="zh-CN" i="1" kern="100" dirty="0">
                    <a:latin typeface="+mn-ea"/>
                    <a:cs typeface="Times New Roman" panose="02020603050405020304" pitchFamily="18" charset="0"/>
                  </a:rPr>
                  <a:t>I</a:t>
                </a:r>
                <a:r>
                  <a:rPr lang="en-US" altLang="zh-CN" kern="100" baseline="-25000" dirty="0">
                    <a:latin typeface="+mn-ea"/>
                    <a:cs typeface="Times New Roman" panose="02020603050405020304" pitchFamily="18" charset="0"/>
                  </a:rPr>
                  <a:t>2</a:t>
                </a:r>
                <a:r>
                  <a:rPr lang="en-US" altLang="zh-CN" kern="100" dirty="0">
                    <a:latin typeface="+mn-ea"/>
                    <a:cs typeface="Times New Roman" panose="02020603050405020304" pitchFamily="18" charset="0"/>
                  </a:rPr>
                  <a:t>=</a:t>
                </a:r>
                <a:r>
                  <a:rPr lang="en-US" altLang="zh-CN" i="1" kern="100" dirty="0">
                    <a:latin typeface="+mn-ea"/>
                    <a:cs typeface="Times New Roman" panose="02020603050405020304" pitchFamily="18" charset="0"/>
                  </a:rPr>
                  <a:t>U</a:t>
                </a:r>
                <a:r>
                  <a:rPr lang="en-US" altLang="zh-CN" kern="100" baseline="-25000" dirty="0">
                    <a:latin typeface="+mn-ea"/>
                    <a:cs typeface="Times New Roman" panose="02020603050405020304" pitchFamily="18" charset="0"/>
                  </a:rPr>
                  <a:t>2</a:t>
                </a:r>
                <a:r>
                  <a:rPr lang="en-US" altLang="zh-CN" i="1" kern="100" dirty="0">
                    <a:latin typeface="+mn-ea"/>
                    <a:cs typeface="Times New Roman" panose="02020603050405020304" pitchFamily="18" charset="0"/>
                  </a:rPr>
                  <a:t>I</a:t>
                </a:r>
                <a:r>
                  <a:rPr lang="en-US" altLang="zh-CN" kern="100" dirty="0">
                    <a:latin typeface="+mn-ea"/>
                    <a:cs typeface="Times New Roman" panose="02020603050405020304" pitchFamily="18" charset="0"/>
                  </a:rPr>
                  <a:t>=111×27.75=3.08 kVA</a:t>
                </a:r>
                <a:endParaRPr lang="zh-CN" altLang="zh-CN" kern="100" dirty="0">
                  <a:effectLst/>
                  <a:latin typeface="+mn-ea"/>
                  <a:cs typeface="Times New Roman" panose="02020603050405020304" pitchFamily="18" charset="0"/>
                </a:endParaRPr>
              </a:p>
              <a:p>
                <a:pPr indent="279400" algn="just">
                  <a:spcAft>
                    <a:spcPts val="0"/>
                  </a:spcAft>
                </a:pPr>
                <a:r>
                  <a:rPr lang="en-US" altLang="zh-CN" kern="100" dirty="0">
                    <a:latin typeface="+mn-ea"/>
                    <a:cs typeface="Times New Roman" panose="02020603050405020304" pitchFamily="18" charset="0"/>
                  </a:rPr>
                  <a:t>5</a:t>
                </a:r>
                <a:r>
                  <a:rPr lang="zh-CN" altLang="zh-CN" kern="100" dirty="0">
                    <a:latin typeface="+mn-ea"/>
                    <a:cs typeface="Times New Roman" panose="02020603050405020304" pitchFamily="18" charset="0"/>
                  </a:rPr>
                  <a:t>）、负载电阻消耗的功率为</a:t>
                </a:r>
                <a:endParaRPr lang="zh-CN" altLang="zh-CN" kern="100" dirty="0">
                  <a:effectLst/>
                  <a:latin typeface="+mn-ea"/>
                  <a:cs typeface="Times New Roman" panose="02020603050405020304" pitchFamily="18" charset="0"/>
                </a:endParaRPr>
              </a:p>
              <a:p>
                <a:pPr indent="558800" algn="just">
                  <a:spcAft>
                    <a:spcPts val="0"/>
                  </a:spcAft>
                </a:pPr>
                <a:r>
                  <a:rPr lang="en-US" altLang="zh-CN" i="1" kern="100" dirty="0">
                    <a:latin typeface="+mn-ea"/>
                    <a:cs typeface="Times New Roman" panose="02020603050405020304" pitchFamily="18" charset="0"/>
                  </a:rPr>
                  <a:t>P</a:t>
                </a:r>
                <a:r>
                  <a:rPr lang="en-US" altLang="zh-CN" kern="100" baseline="-25000" dirty="0">
                    <a:latin typeface="+mn-ea"/>
                    <a:cs typeface="Times New Roman" panose="02020603050405020304" pitchFamily="18" charset="0"/>
                  </a:rPr>
                  <a:t>R</a:t>
                </a:r>
                <a:r>
                  <a:rPr lang="en-US" altLang="zh-CN" kern="100" dirty="0">
                    <a:latin typeface="+mn-ea"/>
                    <a:cs typeface="Times New Roman" panose="02020603050405020304" pitchFamily="18" charset="0"/>
                  </a:rPr>
                  <a:t>=</a:t>
                </a:r>
                <a:r>
                  <a:rPr lang="en-US" altLang="zh-CN" i="1" kern="100" dirty="0">
                    <a:latin typeface="+mn-ea"/>
                    <a:cs typeface="Times New Roman" panose="02020603050405020304" pitchFamily="18" charset="0"/>
                  </a:rPr>
                  <a:t>I</a:t>
                </a:r>
                <a:r>
                  <a:rPr lang="en-US" altLang="zh-CN" kern="100" baseline="30000" dirty="0">
                    <a:latin typeface="+mn-ea"/>
                    <a:cs typeface="Times New Roman" panose="02020603050405020304" pitchFamily="18" charset="0"/>
                  </a:rPr>
                  <a:t>2</a:t>
                </a:r>
                <a:r>
                  <a:rPr lang="en-US" altLang="zh-CN" i="1" kern="100" dirty="0">
                    <a:latin typeface="+mn-ea"/>
                    <a:cs typeface="Times New Roman" panose="02020603050405020304" pitchFamily="18" charset="0"/>
                  </a:rPr>
                  <a:t>R</a:t>
                </a:r>
                <a:r>
                  <a:rPr lang="en-US" altLang="zh-CN" kern="100" baseline="-25000" dirty="0">
                    <a:latin typeface="+mn-ea"/>
                    <a:cs typeface="Times New Roman" panose="02020603050405020304" pitchFamily="18" charset="0"/>
                  </a:rPr>
                  <a:t>d</a:t>
                </a:r>
                <a:r>
                  <a:rPr lang="en-US" altLang="zh-CN" kern="100" dirty="0">
                    <a:latin typeface="+mn-ea"/>
                    <a:cs typeface="Times New Roman" panose="02020603050405020304" pitchFamily="18" charset="0"/>
                  </a:rPr>
                  <a:t>=27.75</a:t>
                </a:r>
                <a:r>
                  <a:rPr lang="en-US" altLang="zh-CN" kern="100" baseline="30000" dirty="0">
                    <a:latin typeface="+mn-ea"/>
                    <a:cs typeface="Times New Roman" panose="02020603050405020304" pitchFamily="18" charset="0"/>
                  </a:rPr>
                  <a:t>2</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4=3.08 kVA</a:t>
                </a:r>
                <a:endParaRPr lang="zh-CN" altLang="zh-CN" kern="100" dirty="0">
                  <a:effectLst/>
                  <a:latin typeface="+mn-ea"/>
                  <a:cs typeface="Times New Roman" panose="02020603050405020304" pitchFamily="18" charset="0"/>
                </a:endParaRPr>
              </a:p>
              <a:p>
                <a:pPr indent="279400" algn="just">
                  <a:spcAft>
                    <a:spcPts val="0"/>
                  </a:spcAft>
                </a:pPr>
                <a:r>
                  <a:rPr lang="en-US" altLang="zh-CN" kern="100" dirty="0">
                    <a:latin typeface="+mn-ea"/>
                    <a:cs typeface="Times New Roman" panose="02020603050405020304" pitchFamily="18" charset="0"/>
                  </a:rPr>
                  <a:t>6</a:t>
                </a:r>
                <a:r>
                  <a:rPr lang="zh-CN" altLang="zh-CN" kern="100" dirty="0">
                    <a:latin typeface="+mn-ea"/>
                    <a:cs typeface="Times New Roman" panose="02020603050405020304" pitchFamily="18" charset="0"/>
                  </a:rPr>
                  <a:t>）、电路的最大功率因数</a:t>
                </a:r>
                <a:endParaRPr lang="zh-CN" altLang="zh-CN" kern="100" dirty="0">
                  <a:effectLst/>
                  <a:latin typeface="+mn-ea"/>
                  <a:cs typeface="Times New Roman" panose="02020603050405020304" pitchFamily="18" charset="0"/>
                </a:endParaRPr>
              </a:p>
              <a:p>
                <a:pPr indent="127000" algn="just">
                  <a:spcAft>
                    <a:spcPts val="0"/>
                  </a:spcAft>
                </a:pPr>
                <a14:m>
                  <m:oMathPara xmlns:m="http://schemas.openxmlformats.org/officeDocument/2006/math">
                    <m:oMathParaPr>
                      <m:jc m:val="centerGroup"/>
                    </m:oMathParaPr>
                    <m:oMath xmlns:m="http://schemas.openxmlformats.org/officeDocument/2006/math">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𝑐𝑜𝑠</m:t>
                          </m:r>
                        </m:fName>
                        <m:e>
                          <m:r>
                            <a:rPr lang="en-US" altLang="zh-CN" i="1" kern="100">
                              <a:latin typeface="Cambria Math" panose="02040503050406030204" pitchFamily="18" charset="0"/>
                              <a:cs typeface="Times New Roman" panose="02020603050405020304" pitchFamily="18" charset="0"/>
                            </a:rPr>
                            <m:t>𝜙</m:t>
                          </m:r>
                        </m:e>
                      </m:func>
                      <m:r>
                        <a:rPr lang="en-US" altLang="zh-CN" i="1" kern="100">
                          <a:latin typeface="Cambria Math" panose="02040503050406030204" pitchFamily="18" charset="0"/>
                          <a:cs typeface="Times New Roman" panose="02020603050405020304" pitchFamily="18" charset="0"/>
                        </a:rPr>
                        <m:t>=</m:t>
                      </m:r>
                      <m:rad>
                        <m:radPr>
                          <m:degHide m:val="on"/>
                          <m:ctrlPr>
                            <a:rPr lang="zh-CN" altLang="zh-CN" i="1" kern="100">
                              <a:latin typeface="Cambria Math" panose="02040503050406030204" pitchFamily="18" charset="0"/>
                              <a:cs typeface="Times New Roman" panose="02020603050405020304" pitchFamily="18" charset="0"/>
                            </a:rPr>
                          </m:ctrlPr>
                        </m:radPr>
                        <m:deg/>
                        <m:e>
                          <m:f>
                            <m:fPr>
                              <m:ctrlPr>
                                <a:rPr lang="zh-CN" altLang="zh-CN" i="1" kern="100">
                                  <a:latin typeface="Cambria Math" panose="02040503050406030204" pitchFamily="18" charset="0"/>
                                  <a:cs typeface="Times New Roman" panose="02020603050405020304" pitchFamily="18" charset="0"/>
                                </a:rPr>
                              </m:ctrlPr>
                            </m:fPr>
                            <m:num>
                              <m:func>
                                <m:funcPr>
                                  <m:ctrlPr>
                                    <a:rPr lang="zh-CN" altLang="zh-CN" i="1" kern="100">
                                      <a:latin typeface="Cambria Math" panose="02040503050406030204" pitchFamily="18" charset="0"/>
                                      <a:cs typeface="Times New Roman" panose="02020603050405020304" pitchFamily="18" charset="0"/>
                                    </a:rPr>
                                  </m:ctrlPr>
                                </m:funcPr>
                                <m:fName>
                                  <m:r>
                                    <a:rPr lang="en-US" altLang="zh-CN" i="1" kern="100">
                                      <a:latin typeface="Cambria Math" panose="02040503050406030204" pitchFamily="18" charset="0"/>
                                      <a:cs typeface="Times New Roman" panose="02020603050405020304" pitchFamily="18" charset="0"/>
                                    </a:rPr>
                                    <m:t>𝑠𝑖𝑛</m:t>
                                  </m:r>
                                </m:fName>
                                <m:e>
                                  <m:r>
                                    <a:rPr lang="en-US" altLang="zh-CN" i="1" kern="100">
                                      <a:latin typeface="Cambria Math" panose="02040503050406030204" pitchFamily="18" charset="0"/>
                                      <a:cs typeface="Times New Roman" panose="02020603050405020304" pitchFamily="18" charset="0"/>
                                    </a:rPr>
                                    <m:t>2</m:t>
                                  </m:r>
                                </m:e>
                              </m:func>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2</m:t>
                              </m:r>
                              <m:r>
                                <a:rPr lang="en-US" altLang="zh-CN" i="1" kern="100">
                                  <a:latin typeface="Cambria Math" panose="02040503050406030204" pitchFamily="18" charset="0"/>
                                  <a:cs typeface="Times New Roman" panose="02020603050405020304" pitchFamily="18" charset="0"/>
                                </a:rPr>
                                <m:t>𝜋</m:t>
                              </m:r>
                            </m:den>
                          </m:f>
                          <m:r>
                            <a:rPr lang="en-US" altLang="zh-CN" i="1" kern="100">
                              <a:latin typeface="Cambria Math" panose="02040503050406030204" pitchFamily="18" charset="0"/>
                              <a:cs typeface="Times New Roman" panose="02020603050405020304" pitchFamily="18" charset="0"/>
                            </a:rPr>
                            <m:t>+</m:t>
                          </m:r>
                          <m:f>
                            <m:fPr>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𝜋</m:t>
                              </m:r>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𝛼</m:t>
                              </m:r>
                            </m:num>
                            <m:den>
                              <m:r>
                                <a:rPr lang="en-US" altLang="zh-CN" i="1" kern="100">
                                  <a:latin typeface="Cambria Math" panose="02040503050406030204" pitchFamily="18" charset="0"/>
                                  <a:cs typeface="Times New Roman" panose="02020603050405020304" pitchFamily="18" charset="0"/>
                                </a:rPr>
                                <m:t>𝜋</m:t>
                              </m:r>
                            </m:den>
                          </m:f>
                        </m:e>
                      </m:rad>
                    </m:oMath>
                  </m:oMathPara>
                </a14:m>
                <a:endParaRPr lang="zh-CN" altLang="zh-CN" kern="100" dirty="0">
                  <a:effectLst/>
                  <a:latin typeface="+mn-ea"/>
                  <a:cs typeface="Times New Roman" panose="02020603050405020304" pitchFamily="18" charset="0"/>
                </a:endParaRPr>
              </a:p>
              <a:p>
                <a:pPr indent="558800" algn="just">
                  <a:spcAft>
                    <a:spcPts val="0"/>
                  </a:spcAft>
                </a:pPr>
                <a:r>
                  <a:rPr lang="zh-CN" altLang="zh-CN" kern="100" dirty="0">
                    <a:latin typeface="+mn-ea"/>
                    <a:cs typeface="Times New Roman" panose="02020603050405020304" pitchFamily="18" charset="0"/>
                  </a:rPr>
                  <a:t>当</a:t>
                </a:r>
                <a:r>
                  <a:rPr lang="en-US" altLang="zh-CN" i="1" kern="100" dirty="0">
                    <a:latin typeface="+mn-ea"/>
                    <a:cs typeface="Times New Roman" panose="02020603050405020304" pitchFamily="18" charset="0"/>
                  </a:rPr>
                  <a:t>α</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时，</a:t>
                </a:r>
                <a:r>
                  <a:rPr lang="en-US" altLang="zh-CN" kern="100" dirty="0" err="1">
                    <a:latin typeface="+mn-ea"/>
                    <a:cs typeface="Times New Roman" panose="02020603050405020304" pitchFamily="18" charset="0"/>
                  </a:rPr>
                  <a:t>cos</a:t>
                </a:r>
                <a:r>
                  <a:rPr lang="en-US" altLang="zh-CN" i="1" kern="100" dirty="0" err="1">
                    <a:latin typeface="+mn-ea"/>
                    <a:cs typeface="Times New Roman" panose="02020603050405020304" pitchFamily="18" charset="0"/>
                  </a:rPr>
                  <a:t>φ</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a:t>
                </a:r>
                <a:endParaRPr lang="zh-CN" altLang="zh-CN" kern="100" dirty="0">
                  <a:effectLst/>
                  <a:latin typeface="+mn-ea"/>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866775" y="1789109"/>
                <a:ext cx="10668000" cy="4339201"/>
              </a:xfrm>
              <a:prstGeom prst="rect">
                <a:avLst/>
              </a:prstGeom>
              <a:blipFill>
                <a:blip r:embed="rId3"/>
                <a:stretch>
                  <a:fillRect b="-12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726984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xmlns="" id="{C9BD5BB2-9B11-4049-B844-F373723A1E92}"/>
              </a:ext>
            </a:extLst>
          </p:cNvPr>
          <p:cNvSpPr/>
          <p:nvPr/>
        </p:nvSpPr>
        <p:spPr>
          <a:xfrm>
            <a:off x="904875" y="2134870"/>
            <a:ext cx="10382250" cy="1970405"/>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3887470" y="2526665"/>
            <a:ext cx="4416425" cy="1015365"/>
          </a:xfrm>
          <a:prstGeom prst="rect">
            <a:avLst/>
          </a:prstGeom>
          <a:noFill/>
        </p:spPr>
        <p:txBody>
          <a:bodyPr wrap="none" rtlCol="0">
            <a:spAutoFit/>
          </a:bodyPr>
          <a:lstStyle/>
          <a:p>
            <a:r>
              <a:rPr lang="zh-CN" altLang="en-US" sz="60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a16="http://schemas.microsoft.com/office/drawing/2014/main" xmlns="" id="{2AD4FB8F-0DA2-460D-A5FC-672D8A38F9E2}"/>
              </a:ext>
            </a:extLst>
          </p:cNvPr>
          <p:cNvSpPr/>
          <p:nvPr/>
        </p:nvSpPr>
        <p:spPr>
          <a:xfrm>
            <a:off x="3456940" y="266700"/>
            <a:ext cx="8759190"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C8F3660A-3703-4846-98B7-C9CF367BE629}"/>
              </a:ext>
            </a:extLst>
          </p:cNvPr>
          <p:cNvSpPr/>
          <p:nvPr/>
        </p:nvSpPr>
        <p:spPr>
          <a:xfrm>
            <a:off x="209550" y="133350"/>
            <a:ext cx="3247390" cy="484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1672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870"/>
            <a:ext cx="10382250" cy="1970405"/>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405" y="2707005"/>
            <a:ext cx="3876675" cy="92329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a16="http://schemas.microsoft.com/office/drawing/2014/main" xmlns="" id="{B083F001-CD8E-48EF-B3FD-3D6AFEF02F64}"/>
              </a:ext>
            </a:extLst>
          </p:cNvPr>
          <p:cNvGrpSpPr/>
          <p:nvPr/>
        </p:nvGrpSpPr>
        <p:grpSpPr>
          <a:xfrm>
            <a:off x="3933825" y="2595880"/>
            <a:ext cx="1114425" cy="1114425"/>
            <a:chOff x="3933825" y="2595880"/>
            <a:chExt cx="1114425" cy="1114425"/>
          </a:xfrm>
        </p:grpSpPr>
        <p:sp>
          <p:nvSpPr>
            <p:cNvPr id="13" name="椭圆 12">
              <a:extLst>
                <a:ext uri="{FF2B5EF4-FFF2-40B4-BE49-F238E27FC236}">
                  <a16:creationId xmlns:a16="http://schemas.microsoft.com/office/drawing/2014/main" xmlns="" id="{8485A0AD-ECE7-458E-8B69-9C48EC8F0EA2}"/>
                </a:ext>
              </a:extLst>
            </p:cNvPr>
            <p:cNvSpPr/>
            <p:nvPr/>
          </p:nvSpPr>
          <p:spPr>
            <a:xfrm>
              <a:off x="3933825" y="2595880"/>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CFF8FF5-BDB5-47C3-AA01-564C75B48EA9}"/>
                </a:ext>
              </a:extLst>
            </p:cNvPr>
            <p:cNvSpPr>
              <a:spLocks noChangeAspect="1"/>
            </p:cNvSpPr>
            <p:nvPr/>
          </p:nvSpPr>
          <p:spPr bwMode="auto">
            <a:xfrm>
              <a:off x="4204970" y="2914015"/>
              <a:ext cx="609600" cy="51689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6940" y="266700"/>
            <a:ext cx="8759190"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0" y="133350"/>
            <a:ext cx="3247390" cy="484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10695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a:spLocks/>
          </p:cNvSpPr>
          <p:nvPr/>
        </p:nvSpPr>
        <p:spPr>
          <a:xfrm>
            <a:off x="948055" y="220980"/>
            <a:ext cx="4386580" cy="584775"/>
          </a:xfrm>
          <a:prstGeom prst="rect">
            <a:avLst/>
          </a:prstGeom>
          <a:noFill/>
        </p:spPr>
        <p:txBody>
          <a:bodyPr vert="horz" wrap="square" lIns="91440" tIns="45720" rIns="91440" bIns="45720" numCol="1" anchor="t">
            <a:spAutoFit/>
          </a:bodyPr>
          <a:lstStyle/>
          <a:p>
            <a:r>
              <a:rPr lang="zh-CN" altLang="en-US" sz="1600" b="1" dirty="0">
                <a:solidFill>
                  <a:schemeClr val="bg1"/>
                </a:solidFill>
                <a:latin typeface="微软雅黑" charset="0"/>
                <a:ea typeface="微软雅黑" charset="0"/>
              </a:rPr>
              <a:t>晶闸管与相控整流电路</a:t>
            </a:r>
            <a:endParaRPr lang="ko-KR" altLang="en-US" sz="1600" b="1" dirty="0">
              <a:solidFill>
                <a:schemeClr val="bg1"/>
              </a:solidFill>
              <a:latin typeface="微软雅黑" charset="0"/>
              <a:ea typeface="微软雅黑" charset="0"/>
            </a:endParaRPr>
          </a:p>
          <a:p>
            <a:pPr marL="0" indent="0" algn="l" defTabSz="914400" eaLnBrk="1" latinLnBrk="0" hangingPunct="1">
              <a:lnSpc>
                <a:spcPct val="100000"/>
              </a:lnSpc>
              <a:spcBef>
                <a:spcPts val="0"/>
              </a:spcBef>
              <a:spcAft>
                <a:spcPts val="0"/>
              </a:spcAft>
              <a:buFontTx/>
              <a:buNone/>
            </a:pPr>
            <a:endParaRPr lang="ko-KR" altLang="en-US" sz="1600" b="1" dirty="0">
              <a:solidFill>
                <a:schemeClr val="bg1"/>
              </a:solidFill>
              <a:latin typeface="微软雅黑" charset="0"/>
              <a:ea typeface="微软雅黑" charset="0"/>
            </a:endParaRPr>
          </a:p>
        </p:txBody>
      </p:sp>
      <p:grpSp>
        <p:nvGrpSpPr>
          <p:cNvPr id="11" name="组合 1">
            <a:extLst>
              <a:ext uri="{FF2B5EF4-FFF2-40B4-BE49-F238E27FC236}">
                <a16:creationId xmlns:a16="http://schemas.microsoft.com/office/drawing/2014/main" xmlns="" id="{0BFB10AC-7DC4-43FD-81DF-2F18F1F6EBE1}"/>
              </a:ext>
            </a:extLst>
          </p:cNvPr>
          <p:cNvGrpSpPr>
            <a:grpSpLocks/>
          </p:cNvGrpSpPr>
          <p:nvPr/>
        </p:nvGrpSpPr>
        <p:grpSpPr bwMode="auto">
          <a:xfrm>
            <a:off x="1806659" y="2247899"/>
            <a:ext cx="5744209" cy="1001643"/>
            <a:chOff x="1325880" y="1713865"/>
            <a:chExt cx="5744209" cy="1001643"/>
          </a:xfrm>
        </p:grpSpPr>
        <p:sp>
          <p:nvSpPr>
            <p:cNvPr id="12" name="Title 1"/>
            <p:cNvSpPr txBox="1">
              <a:spLocks/>
            </p:cNvSpPr>
            <p:nvPr/>
          </p:nvSpPr>
          <p:spPr>
            <a:xfrm>
              <a:off x="2090419" y="1713865"/>
              <a:ext cx="4979670" cy="458470"/>
            </a:xfrm>
            <a:prstGeom prst="rect">
              <a:avLst/>
            </a:prstGeom>
          </p:spPr>
          <p:txBody>
            <a:bodyPr vert="horz" wrap="square" lIns="91440" tIns="45720" rIns="91440" bIns="45720" numCol="1" anchor="t">
              <a:noAutofit/>
            </a:bodyPr>
            <a:lstStyle/>
            <a:p>
              <a:pPr marL="0" indent="0" algn="l" defTabSz="914400" eaLnBrk="1" fontAlgn="auto" latinLnBrk="0" hangingPunct="1">
                <a:lnSpc>
                  <a:spcPct val="100000"/>
                </a:lnSpc>
                <a:spcBef>
                  <a:spcPts val="0"/>
                </a:spcBef>
                <a:spcAft>
                  <a:spcPts val="0"/>
                </a:spcAft>
                <a:buFontTx/>
                <a:buNone/>
                <a:defRPr sz="1800"/>
              </a:pPr>
              <a:endParaRPr lang="ko-KR" altLang="en-US" sz="1330">
                <a:solidFill>
                  <a:srgbClr val="FFC000"/>
                </a:solidFill>
                <a:latin typeface="Open Sans" charset="0"/>
                <a:ea typeface="Open Sans" charset="0"/>
                <a:cs typeface="Open Sans" charset="0"/>
              </a:endParaRPr>
            </a:p>
          </p:txBody>
        </p:sp>
        <p:grpSp>
          <p:nvGrpSpPr>
            <p:cNvPr id="13" name="组合 3">
              <a:extLst>
                <a:ext uri="{FF2B5EF4-FFF2-40B4-BE49-F238E27FC236}">
                  <a16:creationId xmlns:a16="http://schemas.microsoft.com/office/drawing/2014/main" xmlns="" id="{4055C7EF-CAE4-4541-9002-0D1D4F7FB558}"/>
                </a:ext>
              </a:extLst>
            </p:cNvPr>
            <p:cNvGrpSpPr>
              <a:grpSpLocks/>
            </p:cNvGrpSpPr>
            <p:nvPr/>
          </p:nvGrpSpPr>
          <p:grpSpPr bwMode="auto">
            <a:xfrm>
              <a:off x="1325880" y="2038350"/>
              <a:ext cx="676275" cy="676910"/>
              <a:chOff x="1325880" y="2038350"/>
              <a:chExt cx="676275" cy="676910"/>
            </a:xfrm>
          </p:grpSpPr>
          <p:sp>
            <p:nvSpPr>
              <p:cNvPr id="16" name="Freeform 16"/>
              <p:cNvSpPr>
                <a:spLocks/>
              </p:cNvSpPr>
              <p:nvPr/>
            </p:nvSpPr>
            <p:spPr bwMode="auto">
              <a:xfrm>
                <a:off x="1487170" y="2207895"/>
                <a:ext cx="370840" cy="356870"/>
              </a:xfrm>
              <a:custGeom>
                <a:avLst/>
                <a:gdLst>
                  <a:gd name="TX0" fmla="*/ 17 w 157"/>
                  <a:gd name="TY0" fmla="*/ 0 h 151"/>
                  <a:gd name="TX1" fmla="*/ 63 w 157"/>
                  <a:gd name="TY1" fmla="*/ 50 h 151"/>
                  <a:gd name="TX2" fmla="*/ 0 w 157"/>
                  <a:gd name="TY2" fmla="*/ 110 h 151"/>
                  <a:gd name="TX3" fmla="*/ 39 w 157"/>
                  <a:gd name="TY3" fmla="*/ 149 h 151"/>
                  <a:gd name="TX4" fmla="*/ 102 w 157"/>
                  <a:gd name="TY4" fmla="*/ 85 h 151"/>
                  <a:gd name="TX5" fmla="*/ 155 w 157"/>
                  <a:gd name="TY5" fmla="*/ 138 h 151"/>
                  <a:gd name="TX6" fmla="*/ 155 w 157"/>
                  <a:gd name="TY6" fmla="*/ 0 h 151"/>
                  <a:gd name="TX7" fmla="*/ 17 w 157"/>
                  <a:gd name="TY7" fmla="*/ 0 h 151"/>
                </a:gdLst>
                <a:ahLst/>
                <a:cxnLst>
                  <a:cxn ang="0">
                    <a:pos x="TX0" y="TY0"/>
                  </a:cxn>
                  <a:cxn ang="0">
                    <a:pos x="TX1" y="TY1"/>
                  </a:cxn>
                  <a:cxn ang="0">
                    <a:pos x="TX2" y="TY2"/>
                  </a:cxn>
                  <a:cxn ang="0">
                    <a:pos x="TX3" y="TY3"/>
                  </a:cxn>
                  <a:cxn ang="0">
                    <a:pos x="TX4" y="TY4"/>
                  </a:cxn>
                  <a:cxn ang="0">
                    <a:pos x="TX5" y="TY5"/>
                  </a:cxn>
                  <a:cxn ang="0">
                    <a:pos x="TX6" y="TY6"/>
                  </a:cxn>
                  <a:cxn ang="0">
                    <a:pos x="TX7" y="TY7"/>
                  </a:cxn>
                </a:cxnLst>
                <a:rect l="l" t="t" r="r" b="b"/>
                <a:pathLst>
                  <a:path w="157" h="151">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0">
                <a:noFill/>
                <a:prstDash/>
              </a:ln>
            </p:spPr>
            <p:txBody>
              <a:bodyPr vert="horz" wrap="square" lIns="121920" tIns="60960" rIns="121920" bIns="60960" numCol="1" anchor="t">
                <a:noAutofit/>
              </a:bodyPr>
              <a:lstStyle/>
              <a:p>
                <a:pPr marL="0" indent="0" algn="l" defTabSz="914400" eaLnBrk="1" fontAlgn="auto" latinLnBrk="0" hangingPunct="1">
                  <a:lnSpc>
                    <a:spcPct val="100000"/>
                  </a:lnSpc>
                  <a:spcBef>
                    <a:spcPts val="0"/>
                  </a:spcBef>
                  <a:spcAft>
                    <a:spcPts val="0"/>
                  </a:spcAft>
                  <a:buFontTx/>
                  <a:buNone/>
                  <a:defRPr sz="1800"/>
                </a:pPr>
                <a:endParaRPr lang="ko-KR" altLang="en-US" sz="3195">
                  <a:solidFill>
                    <a:srgbClr val="000000"/>
                  </a:solidFill>
                  <a:latin typeface="等线" charset="0"/>
                  <a:ea typeface="等线" charset="0"/>
                </a:endParaRPr>
              </a:p>
            </p:txBody>
          </p:sp>
          <p:sp>
            <p:nvSpPr>
              <p:cNvPr id="17" name="AutoShape 14"/>
              <p:cNvSpPr>
                <a:spLocks noChangeAspect="1"/>
              </p:cNvSpPr>
              <p:nvPr/>
            </p:nvSpPr>
            <p:spPr bwMode="auto">
              <a:xfrm>
                <a:off x="1495425" y="2207895"/>
                <a:ext cx="356870" cy="356870"/>
              </a:xfrm>
              <a:prstGeom prst="rect">
                <a:avLst/>
              </a:prstGeom>
              <a:noFill/>
              <a:ln w="0">
                <a:noFill/>
                <a:prstDash/>
              </a:ln>
            </p:spPr>
            <p:txBody>
              <a:bodyPr vert="horz" wrap="square" lIns="121920" tIns="60960" rIns="121920" bIns="60960" numCol="1" anchor="t">
                <a:noAutofit/>
              </a:bodyPr>
              <a:lstStyle/>
              <a:p>
                <a:pPr marL="0" indent="0" algn="l" defTabSz="914400" eaLnBrk="1" fontAlgn="auto" latinLnBrk="0" hangingPunct="1">
                  <a:lnSpc>
                    <a:spcPct val="100000"/>
                  </a:lnSpc>
                  <a:spcBef>
                    <a:spcPts val="0"/>
                  </a:spcBef>
                  <a:spcAft>
                    <a:spcPts val="0"/>
                  </a:spcAft>
                  <a:buFontTx/>
                  <a:buNone/>
                  <a:defRPr sz="1800"/>
                </a:pPr>
                <a:endParaRPr lang="ko-KR" altLang="en-US" sz="3195">
                  <a:solidFill>
                    <a:srgbClr val="000000"/>
                  </a:solidFill>
                  <a:latin typeface="等线" charset="0"/>
                  <a:ea typeface="等线" charset="0"/>
                </a:endParaRPr>
              </a:p>
            </p:txBody>
          </p:sp>
          <p:sp>
            <p:nvSpPr>
              <p:cNvPr id="18" name="Oval 13"/>
              <p:cNvSpPr>
                <a:spLocks/>
              </p:cNvSpPr>
              <p:nvPr/>
            </p:nvSpPr>
            <p:spPr>
              <a:xfrm>
                <a:off x="1325880" y="2037715"/>
                <a:ext cx="677545" cy="678815"/>
              </a:xfrm>
              <a:prstGeom prst="ellipse">
                <a:avLst/>
              </a:prstGeom>
              <a:noFill/>
              <a:ln w="12700" cap="flat" cmpd="sng">
                <a:solidFill>
                  <a:schemeClr val="tx1">
                    <a:lumMod val="75000"/>
                    <a:lumOff val="25000"/>
                    <a:alpha val="10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914400" eaLnBrk="1" fontAlgn="auto" latinLnBrk="0" hangingPunct="1">
                  <a:lnSpc>
                    <a:spcPct val="100000"/>
                  </a:lnSpc>
                  <a:spcBef>
                    <a:spcPts val="0"/>
                  </a:spcBef>
                  <a:spcAft>
                    <a:spcPts val="0"/>
                  </a:spcAft>
                  <a:buFontTx/>
                  <a:buNone/>
                  <a:defRPr sz="1800"/>
                </a:pPr>
                <a:endParaRPr lang="ko-KR" altLang="en-US" sz="3195">
                  <a:solidFill>
                    <a:srgbClr val="FFFFFF"/>
                  </a:solidFill>
                  <a:latin typeface="等线" charset="0"/>
                  <a:ea typeface="等线" charset="0"/>
                  <a:cs typeface="+mn-cs"/>
                </a:endParaRPr>
              </a:p>
            </p:txBody>
          </p:sp>
        </p:grpSp>
        <p:sp>
          <p:nvSpPr>
            <p:cNvPr id="14" name="矩形 4"/>
            <p:cNvSpPr>
              <a:spLocks/>
            </p:cNvSpPr>
            <p:nvPr/>
          </p:nvSpPr>
          <p:spPr bwMode="auto">
            <a:xfrm>
              <a:off x="2188845" y="1783080"/>
              <a:ext cx="3001010" cy="401955"/>
            </a:xfrm>
            <a:prstGeom prst="rect">
              <a:avLst/>
            </a:prstGeom>
            <a:noFill/>
            <a:ln w="0">
              <a:noFill/>
              <a:prstDash/>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000" b="1">
                  <a:solidFill>
                    <a:schemeClr val="accent2">
                      <a:lumMod val="75000"/>
                    </a:schemeClr>
                  </a:solidFill>
                  <a:latin typeface="微软雅黑" charset="0"/>
                  <a:ea typeface="微软雅黑" charset="0"/>
                </a:rPr>
                <a:t>理论要求</a:t>
              </a:r>
              <a:endParaRPr lang="ko-KR" altLang="en-US" sz="2000" b="1">
                <a:solidFill>
                  <a:schemeClr val="accent2">
                    <a:lumMod val="75000"/>
                  </a:schemeClr>
                </a:solidFill>
                <a:latin typeface="微软雅黑" charset="0"/>
                <a:ea typeface="微软雅黑" charset="0"/>
              </a:endParaRPr>
            </a:p>
          </p:txBody>
        </p:sp>
        <p:sp>
          <p:nvSpPr>
            <p:cNvPr id="15" name="TextBox 11"/>
            <p:cNvSpPr txBox="1">
              <a:spLocks/>
            </p:cNvSpPr>
            <p:nvPr/>
          </p:nvSpPr>
          <p:spPr bwMode="auto">
            <a:xfrm>
              <a:off x="1896745" y="2116177"/>
              <a:ext cx="3775075" cy="599331"/>
            </a:xfrm>
            <a:prstGeom prst="rect">
              <a:avLst/>
            </a:prstGeom>
            <a:noFill/>
            <a:ln w="0">
              <a:noFill/>
              <a:prstDash/>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zh-CN" sz="1800" dirty="0">
                  <a:solidFill>
                    <a:schemeClr val="tx1"/>
                  </a:solidFill>
                  <a:latin typeface="等线" charset="0"/>
                  <a:ea typeface="等线" charset="0"/>
                  <a:cs typeface="+mn-cs"/>
                </a:rPr>
                <a:t>    </a:t>
              </a:r>
              <a:r>
                <a:rPr lang="zh-CN" altLang="zh-CN" sz="1100" dirty="0">
                  <a:solidFill>
                    <a:schemeClr val="tx1"/>
                  </a:solidFill>
                  <a:latin typeface="等线" charset="0"/>
                  <a:ea typeface="等线" charset="0"/>
                  <a:cs typeface="+mn-cs"/>
                </a:rPr>
                <a:t>1、晶闸管</a:t>
              </a:r>
              <a:r>
                <a:rPr lang="zh-CN" altLang="zh-CN" sz="1100" dirty="0" smtClean="0">
                  <a:solidFill>
                    <a:schemeClr val="tx1"/>
                  </a:solidFill>
                  <a:latin typeface="等线" charset="0"/>
                  <a:ea typeface="等线" charset="0"/>
                  <a:cs typeface="+mn-cs"/>
                </a:rPr>
                <a:t>触发电路</a:t>
              </a:r>
              <a:endParaRPr lang="ko-KR" altLang="en-US" sz="1100" dirty="0" smtClean="0">
                <a:solidFill>
                  <a:schemeClr val="tx1"/>
                </a:solidFill>
                <a:latin typeface="等线" charset="0"/>
                <a:ea typeface="等线" charset="0"/>
                <a:cs typeface="+mn-cs"/>
              </a:endParaRPr>
            </a:p>
            <a:p>
              <a:pPr marL="495300" indent="-228600" algn="just" defTabSz="266700" eaLnBrk="1" latinLnBrk="0" hangingPunct="1">
                <a:lnSpc>
                  <a:spcPts val="2000"/>
                </a:lnSpc>
                <a:spcBef>
                  <a:spcPts val="0"/>
                </a:spcBef>
                <a:spcAft>
                  <a:spcPts val="0"/>
                </a:spcAft>
              </a:pPr>
              <a:r>
                <a:rPr lang="zh-CN" altLang="zh-CN" sz="1100" dirty="0" smtClean="0">
                  <a:solidFill>
                    <a:schemeClr val="tx1"/>
                  </a:solidFill>
                  <a:latin typeface="等线" charset="0"/>
                  <a:ea typeface="等线" charset="0"/>
                  <a:cs typeface="+mn-cs"/>
                </a:rPr>
                <a:t>2、整流电路的工作原理</a:t>
              </a:r>
              <a:endParaRPr lang="ko-KR" altLang="en-US" sz="1100" dirty="0">
                <a:solidFill>
                  <a:schemeClr val="tx1"/>
                </a:solidFill>
                <a:latin typeface="等线" charset="0"/>
                <a:ea typeface="等线" charset="0"/>
                <a:cs typeface="+mn-cs"/>
              </a:endParaRPr>
            </a:p>
          </p:txBody>
        </p:sp>
      </p:grpSp>
      <p:grpSp>
        <p:nvGrpSpPr>
          <p:cNvPr id="19" name="组合 9">
            <a:extLst>
              <a:ext uri="{FF2B5EF4-FFF2-40B4-BE49-F238E27FC236}">
                <a16:creationId xmlns:a16="http://schemas.microsoft.com/office/drawing/2014/main" xmlns="" id="{7F20DD38-1105-4A84-B50C-1E208CAE6B2A}"/>
              </a:ext>
            </a:extLst>
          </p:cNvPr>
          <p:cNvGrpSpPr>
            <a:grpSpLocks/>
          </p:cNvGrpSpPr>
          <p:nvPr/>
        </p:nvGrpSpPr>
        <p:grpSpPr bwMode="auto">
          <a:xfrm>
            <a:off x="1806659" y="4195444"/>
            <a:ext cx="5744209" cy="1001395"/>
            <a:chOff x="1325880" y="3661410"/>
            <a:chExt cx="5744209" cy="1001395"/>
          </a:xfrm>
        </p:grpSpPr>
        <p:sp>
          <p:nvSpPr>
            <p:cNvPr id="20" name="Title 1"/>
            <p:cNvSpPr txBox="1">
              <a:spLocks/>
            </p:cNvSpPr>
            <p:nvPr/>
          </p:nvSpPr>
          <p:spPr>
            <a:xfrm>
              <a:off x="2090419" y="3661410"/>
              <a:ext cx="4979670" cy="458470"/>
            </a:xfrm>
            <a:prstGeom prst="rect">
              <a:avLst/>
            </a:prstGeom>
          </p:spPr>
          <p:txBody>
            <a:bodyPr vert="horz" wrap="square" lIns="91440" tIns="45720" rIns="91440" bIns="45720" numCol="1" anchor="t">
              <a:noAutofit/>
            </a:bodyPr>
            <a:lstStyle/>
            <a:p>
              <a:pPr marL="0" indent="0" algn="l" defTabSz="914400" eaLnBrk="1" fontAlgn="auto" latinLnBrk="0" hangingPunct="1">
                <a:lnSpc>
                  <a:spcPct val="100000"/>
                </a:lnSpc>
                <a:spcBef>
                  <a:spcPts val="0"/>
                </a:spcBef>
                <a:spcAft>
                  <a:spcPts val="0"/>
                </a:spcAft>
                <a:buFontTx/>
                <a:buNone/>
                <a:defRPr sz="1800"/>
              </a:pPr>
              <a:endParaRPr lang="ko-KR" altLang="en-US" sz="1330">
                <a:solidFill>
                  <a:srgbClr val="FFC000"/>
                </a:solidFill>
                <a:latin typeface="Open Sans" charset="0"/>
                <a:ea typeface="Open Sans" charset="0"/>
                <a:cs typeface="Open Sans" charset="0"/>
              </a:endParaRPr>
            </a:p>
          </p:txBody>
        </p:sp>
        <p:grpSp>
          <p:nvGrpSpPr>
            <p:cNvPr id="21" name="组合 11">
              <a:extLst>
                <a:ext uri="{FF2B5EF4-FFF2-40B4-BE49-F238E27FC236}">
                  <a16:creationId xmlns:a16="http://schemas.microsoft.com/office/drawing/2014/main" xmlns="" id="{01971496-1B3E-4672-A2F3-2C2C1A722AA7}"/>
                </a:ext>
              </a:extLst>
            </p:cNvPr>
            <p:cNvGrpSpPr>
              <a:grpSpLocks/>
            </p:cNvGrpSpPr>
            <p:nvPr/>
          </p:nvGrpSpPr>
          <p:grpSpPr bwMode="auto">
            <a:xfrm>
              <a:off x="1325880" y="3985895"/>
              <a:ext cx="676275" cy="676910"/>
              <a:chOff x="1325880" y="3985895"/>
              <a:chExt cx="676275" cy="676910"/>
            </a:xfrm>
          </p:grpSpPr>
          <p:sp>
            <p:nvSpPr>
              <p:cNvPr id="24" name="Freeform 16"/>
              <p:cNvSpPr>
                <a:spLocks/>
              </p:cNvSpPr>
              <p:nvPr/>
            </p:nvSpPr>
            <p:spPr bwMode="auto">
              <a:xfrm>
                <a:off x="1487170" y="4154805"/>
                <a:ext cx="370840" cy="356870"/>
              </a:xfrm>
              <a:custGeom>
                <a:avLst/>
                <a:gdLst>
                  <a:gd name="TX0" fmla="*/ 17 w 157"/>
                  <a:gd name="TY0" fmla="*/ 0 h 151"/>
                  <a:gd name="TX1" fmla="*/ 63 w 157"/>
                  <a:gd name="TY1" fmla="*/ 50 h 151"/>
                  <a:gd name="TX2" fmla="*/ 0 w 157"/>
                  <a:gd name="TY2" fmla="*/ 110 h 151"/>
                  <a:gd name="TX3" fmla="*/ 39 w 157"/>
                  <a:gd name="TY3" fmla="*/ 149 h 151"/>
                  <a:gd name="TX4" fmla="*/ 102 w 157"/>
                  <a:gd name="TY4" fmla="*/ 85 h 151"/>
                  <a:gd name="TX5" fmla="*/ 155 w 157"/>
                  <a:gd name="TY5" fmla="*/ 138 h 151"/>
                  <a:gd name="TX6" fmla="*/ 155 w 157"/>
                  <a:gd name="TY6" fmla="*/ 0 h 151"/>
                  <a:gd name="TX7" fmla="*/ 17 w 157"/>
                  <a:gd name="TY7" fmla="*/ 0 h 151"/>
                </a:gdLst>
                <a:ahLst/>
                <a:cxnLst>
                  <a:cxn ang="0">
                    <a:pos x="TX0" y="TY0"/>
                  </a:cxn>
                  <a:cxn ang="0">
                    <a:pos x="TX1" y="TY1"/>
                  </a:cxn>
                  <a:cxn ang="0">
                    <a:pos x="TX2" y="TY2"/>
                  </a:cxn>
                  <a:cxn ang="0">
                    <a:pos x="TX3" y="TY3"/>
                  </a:cxn>
                  <a:cxn ang="0">
                    <a:pos x="TX4" y="TY4"/>
                  </a:cxn>
                  <a:cxn ang="0">
                    <a:pos x="TX5" y="TY5"/>
                  </a:cxn>
                  <a:cxn ang="0">
                    <a:pos x="TX6" y="TY6"/>
                  </a:cxn>
                  <a:cxn ang="0">
                    <a:pos x="TX7" y="TY7"/>
                  </a:cxn>
                </a:cxnLst>
                <a:rect l="l" t="t" r="r" b="b"/>
                <a:pathLst>
                  <a:path w="157" h="151">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0">
                <a:noFill/>
                <a:prstDash/>
              </a:ln>
            </p:spPr>
            <p:txBody>
              <a:bodyPr vert="horz" wrap="square" lIns="121920" tIns="60960" rIns="121920" bIns="60960" numCol="1" anchor="t">
                <a:noAutofit/>
              </a:bodyPr>
              <a:lstStyle/>
              <a:p>
                <a:pPr marL="0" indent="0" algn="l" defTabSz="914400" eaLnBrk="1" fontAlgn="auto" latinLnBrk="0" hangingPunct="1">
                  <a:lnSpc>
                    <a:spcPct val="100000"/>
                  </a:lnSpc>
                  <a:spcBef>
                    <a:spcPts val="0"/>
                  </a:spcBef>
                  <a:spcAft>
                    <a:spcPts val="0"/>
                  </a:spcAft>
                  <a:buFontTx/>
                  <a:buNone/>
                  <a:defRPr sz="1800"/>
                </a:pPr>
                <a:endParaRPr lang="ko-KR" altLang="en-US" sz="3195">
                  <a:solidFill>
                    <a:srgbClr val="000000"/>
                  </a:solidFill>
                  <a:latin typeface="等线" charset="0"/>
                  <a:ea typeface="等线" charset="0"/>
                </a:endParaRPr>
              </a:p>
            </p:txBody>
          </p:sp>
          <p:sp>
            <p:nvSpPr>
              <p:cNvPr id="25" name="AutoShape 14"/>
              <p:cNvSpPr>
                <a:spLocks noChangeAspect="1"/>
              </p:cNvSpPr>
              <p:nvPr/>
            </p:nvSpPr>
            <p:spPr bwMode="auto">
              <a:xfrm>
                <a:off x="1495425" y="4154805"/>
                <a:ext cx="356870" cy="356870"/>
              </a:xfrm>
              <a:prstGeom prst="rect">
                <a:avLst/>
              </a:prstGeom>
              <a:noFill/>
              <a:ln w="0">
                <a:noFill/>
                <a:prstDash/>
              </a:ln>
            </p:spPr>
            <p:txBody>
              <a:bodyPr vert="horz" wrap="square" lIns="121920" tIns="60960" rIns="121920" bIns="60960" numCol="1" anchor="t">
                <a:noAutofit/>
              </a:bodyPr>
              <a:lstStyle/>
              <a:p>
                <a:pPr marL="0" indent="0" algn="l" defTabSz="914400" eaLnBrk="1" fontAlgn="auto" latinLnBrk="0" hangingPunct="1">
                  <a:lnSpc>
                    <a:spcPct val="100000"/>
                  </a:lnSpc>
                  <a:spcBef>
                    <a:spcPts val="0"/>
                  </a:spcBef>
                  <a:spcAft>
                    <a:spcPts val="0"/>
                  </a:spcAft>
                  <a:buFontTx/>
                  <a:buNone/>
                  <a:defRPr sz="1800"/>
                </a:pPr>
                <a:endParaRPr lang="ko-KR" altLang="en-US" sz="3195">
                  <a:solidFill>
                    <a:srgbClr val="000000"/>
                  </a:solidFill>
                  <a:latin typeface="等线" charset="0"/>
                  <a:ea typeface="等线" charset="0"/>
                </a:endParaRPr>
              </a:p>
            </p:txBody>
          </p:sp>
          <p:sp>
            <p:nvSpPr>
              <p:cNvPr id="26" name="Oval 13"/>
              <p:cNvSpPr>
                <a:spLocks/>
              </p:cNvSpPr>
              <p:nvPr/>
            </p:nvSpPr>
            <p:spPr>
              <a:xfrm>
                <a:off x="1325880" y="3985260"/>
                <a:ext cx="677545" cy="678815"/>
              </a:xfrm>
              <a:prstGeom prst="ellipse">
                <a:avLst/>
              </a:prstGeom>
              <a:noFill/>
              <a:ln w="12700" cap="flat" cmpd="sng">
                <a:solidFill>
                  <a:schemeClr val="tx1">
                    <a:lumMod val="75000"/>
                    <a:lumOff val="25000"/>
                    <a:alpha val="10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914400" eaLnBrk="1" fontAlgn="auto" latinLnBrk="0" hangingPunct="1">
                  <a:lnSpc>
                    <a:spcPct val="100000"/>
                  </a:lnSpc>
                  <a:spcBef>
                    <a:spcPts val="0"/>
                  </a:spcBef>
                  <a:spcAft>
                    <a:spcPts val="0"/>
                  </a:spcAft>
                  <a:buFontTx/>
                  <a:buNone/>
                  <a:defRPr sz="1800"/>
                </a:pPr>
                <a:endParaRPr lang="ko-KR" altLang="en-US" sz="3195">
                  <a:solidFill>
                    <a:srgbClr val="FFFFFF"/>
                  </a:solidFill>
                  <a:latin typeface="等线" charset="0"/>
                  <a:ea typeface="等线" charset="0"/>
                  <a:cs typeface="+mn-cs"/>
                </a:endParaRPr>
              </a:p>
            </p:txBody>
          </p:sp>
        </p:grpSp>
        <p:sp>
          <p:nvSpPr>
            <p:cNvPr id="22" name="矩形 12"/>
            <p:cNvSpPr>
              <a:spLocks/>
            </p:cNvSpPr>
            <p:nvPr/>
          </p:nvSpPr>
          <p:spPr bwMode="auto">
            <a:xfrm>
              <a:off x="2188845" y="3730625"/>
              <a:ext cx="3001010" cy="401955"/>
            </a:xfrm>
            <a:prstGeom prst="rect">
              <a:avLst/>
            </a:prstGeom>
            <a:noFill/>
            <a:ln w="0">
              <a:noFill/>
              <a:prstDash/>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000" b="1">
                  <a:solidFill>
                    <a:schemeClr val="accent2">
                      <a:lumMod val="75000"/>
                    </a:schemeClr>
                  </a:solidFill>
                  <a:latin typeface="微软雅黑" charset="0"/>
                  <a:ea typeface="微软雅黑" charset="0"/>
                </a:rPr>
                <a:t>技能要求</a:t>
              </a:r>
              <a:endParaRPr lang="ko-KR" altLang="en-US" sz="2000" b="1">
                <a:solidFill>
                  <a:schemeClr val="accent2">
                    <a:lumMod val="75000"/>
                  </a:schemeClr>
                </a:solidFill>
                <a:latin typeface="微软雅黑" charset="0"/>
                <a:ea typeface="微软雅黑" charset="0"/>
              </a:endParaRPr>
            </a:p>
          </p:txBody>
        </p:sp>
        <p:sp>
          <p:nvSpPr>
            <p:cNvPr id="23" name="TextBox 11"/>
            <p:cNvSpPr txBox="1">
              <a:spLocks/>
            </p:cNvSpPr>
            <p:nvPr/>
          </p:nvSpPr>
          <p:spPr bwMode="auto">
            <a:xfrm>
              <a:off x="2188845" y="4199890"/>
              <a:ext cx="3775075" cy="261610"/>
            </a:xfrm>
            <a:prstGeom prst="rect">
              <a:avLst/>
            </a:prstGeom>
            <a:noFill/>
            <a:ln w="0">
              <a:noFill/>
              <a:prstDash/>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1100" dirty="0" smtClean="0">
                  <a:solidFill>
                    <a:srgbClr val="000000"/>
                  </a:solidFill>
                  <a:latin typeface="等线" panose="02010600030101010101" pitchFamily="2" charset="-122"/>
                  <a:ea typeface="等线" panose="02010600030101010101" pitchFamily="2" charset="-122"/>
                </a:rPr>
                <a:t>晶闸管</a:t>
              </a:r>
              <a:r>
                <a:rPr lang="zh-CN" altLang="en-US" sz="1100" dirty="0">
                  <a:solidFill>
                    <a:srgbClr val="000000"/>
                  </a:solidFill>
                  <a:latin typeface="等线" panose="02010600030101010101" pitchFamily="2" charset="-122"/>
                  <a:ea typeface="等线" panose="02010600030101010101" pitchFamily="2" charset="-122"/>
                </a:rPr>
                <a:t>电路的计算</a:t>
              </a:r>
              <a:endParaRPr lang="ko-KR" altLang="en-US" sz="1100" dirty="0">
                <a:solidFill>
                  <a:srgbClr val="000000"/>
                </a:solidFill>
                <a:latin typeface="等线" panose="02010600030101010101" pitchFamily="2" charset="-122"/>
                <a:ea typeface="微软雅黑" charset="0"/>
              </a:endParaRPr>
            </a:p>
          </p:txBody>
        </p:sp>
      </p:grpSp>
      <p:pic>
        <p:nvPicPr>
          <p:cNvPr id="2050" name="Picture 2" descr="https://gimg2.baidu.com/image_search/src=http%3A%2F%2Fimg.diangon.com%2Fportal%2F201409%2F15%2F072619zihugfitzmjmrnii.jpg&amp;refer=http%3A%2F%2Fimg.diangon.com&amp;app=2002&amp;size=f9999,10000&amp;q=a80&amp;n=0&amp;g=0n&amp;fmt=jpeg?sec=1617192257&amp;t=e042b5e39809b42648564c71cc7d2c7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238159" y="1040928"/>
            <a:ext cx="3596819" cy="4789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7234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cstate="hq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870"/>
            <a:ext cx="10382250" cy="1970405"/>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405" y="2707005"/>
            <a:ext cx="3876675" cy="861695"/>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a16="http://schemas.microsoft.com/office/drawing/2014/main" xmlns="" id="{FCFA717D-1FC7-4130-A1DB-9DA535B1CD43}"/>
              </a:ext>
            </a:extLst>
          </p:cNvPr>
          <p:cNvGrpSpPr/>
          <p:nvPr/>
        </p:nvGrpSpPr>
        <p:grpSpPr>
          <a:xfrm>
            <a:off x="3924300" y="2586355"/>
            <a:ext cx="1114425" cy="1114425"/>
            <a:chOff x="3924300" y="2586355"/>
            <a:chExt cx="1114425" cy="1114425"/>
          </a:xfrm>
        </p:grpSpPr>
        <p:sp>
          <p:nvSpPr>
            <p:cNvPr id="13" name="椭圆 12">
              <a:extLst>
                <a:ext uri="{FF2B5EF4-FFF2-40B4-BE49-F238E27FC236}">
                  <a16:creationId xmlns:a16="http://schemas.microsoft.com/office/drawing/2014/main" xmlns="" id="{02F4C062-6EAB-42BD-8838-15DADBF79F86}"/>
                </a:ext>
              </a:extLst>
            </p:cNvPr>
            <p:cNvSpPr/>
            <p:nvPr/>
          </p:nvSpPr>
          <p:spPr>
            <a:xfrm>
              <a:off x="3924300" y="2586355"/>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B13F7518-80AB-45FA-9C00-BE7DA2D4011D}"/>
                </a:ext>
              </a:extLst>
            </p:cNvPr>
            <p:cNvSpPr>
              <a:spLocks noChangeAspect="1"/>
            </p:cNvSpPr>
            <p:nvPr/>
          </p:nvSpPr>
          <p:spPr bwMode="auto">
            <a:xfrm>
              <a:off x="4195445" y="2951480"/>
              <a:ext cx="609600" cy="422275"/>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6940" y="266700"/>
            <a:ext cx="8759190"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0" y="133350"/>
            <a:ext cx="3247390" cy="484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4" name="矩形 3"/>
          <p:cNvSpPr/>
          <p:nvPr/>
        </p:nvSpPr>
        <p:spPr>
          <a:xfrm>
            <a:off x="5189855" y="4225925"/>
            <a:ext cx="6097270" cy="874407"/>
          </a:xfrm>
          <a:prstGeom prst="rect">
            <a:avLst/>
          </a:prstGeom>
        </p:spPr>
        <p:txBody>
          <a:bodyPr vert="horz" wrap="square" lIns="91440" tIns="45720" rIns="91440" bIns="45720" numCol="1" anchor="t">
            <a:spAutoFit/>
          </a:bodyPr>
          <a:lstStyle/>
          <a:p>
            <a:pPr marL="285750" indent="-285750">
              <a:lnSpc>
                <a:spcPct val="150000"/>
              </a:lnSpc>
              <a:buFont typeface="Arial" panose="020B0604020202020204" pitchFamily="34" charset="0"/>
              <a:buChar char="•"/>
            </a:pPr>
            <a:r>
              <a:rPr lang="zh-CN" altLang="zh-CN" b="1" dirty="0">
                <a:solidFill>
                  <a:schemeClr val="bg1"/>
                </a:solidFill>
                <a:latin typeface="微软雅黑" charset="0"/>
                <a:ea typeface="微软雅黑" charset="0"/>
              </a:rPr>
              <a:t>晶闸管的种类以及特性</a:t>
            </a:r>
            <a:endParaRPr lang="en-US" altLang="zh-CN" b="1" dirty="0">
              <a:solidFill>
                <a:schemeClr val="bg1"/>
              </a:solidFill>
              <a:latin typeface="微软雅黑" charset="0"/>
              <a:ea typeface="微软雅黑" charset="0"/>
            </a:endParaRPr>
          </a:p>
          <a:p>
            <a:pPr marL="285750" indent="-285750">
              <a:lnSpc>
                <a:spcPct val="150000"/>
              </a:lnSpc>
              <a:buFont typeface="Arial" panose="020B0604020202020204" pitchFamily="34" charset="0"/>
              <a:buChar char="•"/>
            </a:pPr>
            <a:r>
              <a:rPr lang="zh-CN" altLang="zh-CN" b="1" dirty="0">
                <a:solidFill>
                  <a:schemeClr val="bg1"/>
                </a:solidFill>
                <a:latin typeface="微软雅黑" charset="0"/>
                <a:ea typeface="微软雅黑" charset="0"/>
              </a:rPr>
              <a:t>晶闸管</a:t>
            </a:r>
            <a:r>
              <a:rPr lang="zh-CN" altLang="en-US" sz="1800" b="1" dirty="0" smtClean="0">
                <a:solidFill>
                  <a:schemeClr val="bg1"/>
                </a:solidFill>
                <a:latin typeface="微软雅黑" charset="0"/>
                <a:ea typeface="微软雅黑" charset="0"/>
              </a:rPr>
              <a:t>的</a:t>
            </a:r>
            <a:r>
              <a:rPr lang="zh-CN" altLang="en-US" sz="1800" b="1" dirty="0">
                <a:solidFill>
                  <a:schemeClr val="bg1"/>
                </a:solidFill>
                <a:latin typeface="微软雅黑" charset="0"/>
                <a:ea typeface="微软雅黑" charset="0"/>
              </a:rPr>
              <a:t>工作原理</a:t>
            </a:r>
            <a:endParaRPr lang="ko-KR" altLang="en-US" sz="1800" b="1" dirty="0">
              <a:solidFill>
                <a:schemeClr val="bg1"/>
              </a:solidFill>
              <a:latin typeface="微软雅黑" charset="0"/>
              <a:ea typeface="微软雅黑" charset="0"/>
            </a:endParaRPr>
          </a:p>
        </p:txBody>
      </p:sp>
    </p:spTree>
    <p:extLst>
      <p:ext uri="{BB962C8B-B14F-4D97-AF65-F5344CB8AC3E}">
        <p14:creationId xmlns:p14="http://schemas.microsoft.com/office/powerpoint/2010/main" val="716294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9" name="TextBox 8"/>
          <p:cNvSpPr txBox="1">
            <a:spLocks/>
          </p:cNvSpPr>
          <p:nvPr/>
        </p:nvSpPr>
        <p:spPr>
          <a:xfrm>
            <a:off x="977265" y="140433"/>
            <a:ext cx="4387215" cy="458908"/>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1.1</a:t>
            </a:r>
            <a:r>
              <a:rPr lang="zh-CN" altLang="zh-CN" b="1" dirty="0">
                <a:solidFill>
                  <a:schemeClr val="bg1"/>
                </a:solidFill>
                <a:latin typeface="微软雅黑" charset="0"/>
                <a:ea typeface="微软雅黑" charset="0"/>
              </a:rPr>
              <a:t>晶闸管的种类以及</a:t>
            </a:r>
            <a:r>
              <a:rPr lang="zh-CN" altLang="zh-CN" b="1" dirty="0" smtClean="0">
                <a:solidFill>
                  <a:schemeClr val="bg1"/>
                </a:solidFill>
                <a:latin typeface="微软雅黑" charset="0"/>
                <a:ea typeface="微软雅黑" charset="0"/>
              </a:rPr>
              <a:t>特性</a:t>
            </a:r>
            <a:endParaRPr lang="en-US" altLang="zh-CN" b="1" dirty="0">
              <a:solidFill>
                <a:schemeClr val="bg1"/>
              </a:solidFill>
              <a:latin typeface="微软雅黑" charset="0"/>
              <a:ea typeface="微软雅黑" charset="0"/>
            </a:endParaRPr>
          </a:p>
        </p:txBody>
      </p:sp>
      <p:sp>
        <p:nvSpPr>
          <p:cNvPr id="2" name="矩形 1"/>
          <p:cNvSpPr/>
          <p:nvPr/>
        </p:nvSpPr>
        <p:spPr>
          <a:xfrm>
            <a:off x="490220" y="922212"/>
            <a:ext cx="3135795"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50000"/>
                  </a:schemeClr>
                </a:solidFill>
                <a:latin typeface="微软雅黑" pitchFamily="34" charset="-122"/>
                <a:ea typeface="微软雅黑" pitchFamily="34" charset="-122"/>
              </a:rPr>
              <a:t>1.</a:t>
            </a:r>
            <a:r>
              <a:rPr lang="zh-CN" altLang="zh-CN" sz="2000" b="1" dirty="0">
                <a:solidFill>
                  <a:schemeClr val="accent2">
                    <a:lumMod val="50000"/>
                  </a:schemeClr>
                </a:solidFill>
                <a:latin typeface="微软雅黑" pitchFamily="34" charset="-122"/>
                <a:ea typeface="微软雅黑" pitchFamily="34" charset="-122"/>
              </a:rPr>
              <a:t>晶闸管的种类以及特性  </a:t>
            </a:r>
          </a:p>
        </p:txBody>
      </p:sp>
      <p:sp>
        <p:nvSpPr>
          <p:cNvPr id="11" name="矩形 10"/>
          <p:cNvSpPr/>
          <p:nvPr/>
        </p:nvSpPr>
        <p:spPr>
          <a:xfrm>
            <a:off x="636399" y="1255769"/>
            <a:ext cx="10837710" cy="2169825"/>
          </a:xfrm>
          <a:prstGeom prst="rect">
            <a:avLst/>
          </a:prstGeom>
        </p:spPr>
        <p:txBody>
          <a:bodyPr wrap="square">
            <a:spAutoFit/>
          </a:bodyPr>
          <a:lstStyle/>
          <a:p>
            <a:pPr indent="360000" algn="just">
              <a:lnSpc>
                <a:spcPts val="25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晶闸管一般指晶体闸流管，由于它电流容量大，电压耐量高以及开通的可控性（目前生产水平：</a:t>
            </a:r>
            <a:r>
              <a:rPr lang="en-US" altLang="zh-CN" kern="100" dirty="0">
                <a:latin typeface="等线" panose="02010600030101010101" pitchFamily="2" charset="-122"/>
                <a:ea typeface="等线" panose="02010600030101010101" pitchFamily="2" charset="-122"/>
                <a:cs typeface="Times New Roman" panose="02020603050405020304" pitchFamily="18" charset="0"/>
              </a:rPr>
              <a:t>4500A/8000V</a:t>
            </a:r>
            <a:r>
              <a:rPr lang="zh-CN" altLang="zh-CN" kern="100" dirty="0">
                <a:latin typeface="等线" panose="02010600030101010101" pitchFamily="2" charset="-122"/>
                <a:ea typeface="等线" panose="02010600030101010101" pitchFamily="2" charset="-122"/>
                <a:cs typeface="Times New Roman" panose="02020603050405020304" pitchFamily="18" charset="0"/>
              </a:rPr>
              <a:t>）已被广泛应用于相控整流、逆变、交流调压、直流变换等领域，成为特大功率低频（</a:t>
            </a:r>
            <a:r>
              <a:rPr lang="en-US" altLang="zh-CN" kern="100" dirty="0">
                <a:latin typeface="等线" panose="02010600030101010101" pitchFamily="2" charset="-122"/>
                <a:ea typeface="等线" panose="02010600030101010101" pitchFamily="2" charset="-122"/>
                <a:cs typeface="Times New Roman" panose="02020603050405020304" pitchFamily="18" charset="0"/>
              </a:rPr>
              <a:t>200Hz</a:t>
            </a:r>
            <a:r>
              <a:rPr lang="zh-CN" altLang="zh-CN" kern="100" dirty="0">
                <a:latin typeface="等线" panose="02010600030101010101" pitchFamily="2" charset="-122"/>
                <a:ea typeface="等线" panose="02010600030101010101" pitchFamily="2" charset="-122"/>
                <a:cs typeface="Times New Roman" panose="02020603050405020304" pitchFamily="18" charset="0"/>
              </a:rPr>
              <a:t>以下）装置中的主要器件。晶闸管包括有普通晶闸管</a:t>
            </a:r>
            <a:r>
              <a:rPr lang="en-US" altLang="zh-CN" kern="100" dirty="0">
                <a:latin typeface="等线" panose="02010600030101010101" pitchFamily="2" charset="-122"/>
                <a:ea typeface="等线" panose="02010600030101010101" pitchFamily="2" charset="-122"/>
                <a:cs typeface="Times New Roman" panose="02020603050405020304" pitchFamily="18" charset="0"/>
              </a:rPr>
              <a:t>(SCR)</a:t>
            </a:r>
            <a:r>
              <a:rPr lang="zh-CN" altLang="zh-CN" kern="100" dirty="0">
                <a:latin typeface="等线" panose="02010600030101010101" pitchFamily="2" charset="-122"/>
                <a:ea typeface="等线" panose="02010600030101010101" pitchFamily="2" charset="-122"/>
                <a:cs typeface="Times New Roman" panose="02020603050405020304" pitchFamily="18" charset="0"/>
              </a:rPr>
              <a:t>、快速晶闸管</a:t>
            </a:r>
            <a:r>
              <a:rPr lang="en-US" altLang="zh-CN" kern="100" dirty="0">
                <a:latin typeface="等线" panose="02010600030101010101" pitchFamily="2" charset="-122"/>
                <a:ea typeface="等线" panose="02010600030101010101" pitchFamily="2" charset="-122"/>
                <a:cs typeface="Times New Roman" panose="02020603050405020304" pitchFamily="18" charset="0"/>
              </a:rPr>
              <a:t>(FST)</a:t>
            </a:r>
            <a:r>
              <a:rPr lang="zh-CN" altLang="zh-CN" kern="100" dirty="0">
                <a:latin typeface="等线" panose="02010600030101010101" pitchFamily="2" charset="-122"/>
                <a:ea typeface="等线" panose="02010600030101010101" pitchFamily="2" charset="-122"/>
                <a:cs typeface="Times New Roman" panose="02020603050405020304" pitchFamily="18" charset="0"/>
              </a:rPr>
              <a:t>、双向晶闸管</a:t>
            </a:r>
            <a:r>
              <a:rPr lang="en-US" altLang="zh-CN" kern="100" dirty="0">
                <a:latin typeface="等线" panose="02010600030101010101" pitchFamily="2" charset="-122"/>
                <a:ea typeface="等线" panose="02010600030101010101" pitchFamily="2" charset="-122"/>
                <a:cs typeface="Times New Roman" panose="02020603050405020304" pitchFamily="18" charset="0"/>
              </a:rPr>
              <a:t>(TRIAC)</a:t>
            </a:r>
            <a:r>
              <a:rPr lang="zh-CN" altLang="zh-CN" kern="100" dirty="0">
                <a:latin typeface="等线" panose="02010600030101010101" pitchFamily="2" charset="-122"/>
                <a:ea typeface="等线" panose="02010600030101010101" pitchFamily="2" charset="-122"/>
                <a:cs typeface="Times New Roman" panose="02020603050405020304" pitchFamily="18" charset="0"/>
              </a:rPr>
              <a:t>、逆导晶闸管</a:t>
            </a:r>
            <a:r>
              <a:rPr lang="en-US" altLang="zh-CN" kern="100" dirty="0">
                <a:latin typeface="等线" panose="02010600030101010101" pitchFamily="2" charset="-122"/>
                <a:ea typeface="等线" panose="02010600030101010101" pitchFamily="2" charset="-122"/>
                <a:cs typeface="Times New Roman" panose="02020603050405020304" pitchFamily="18" charset="0"/>
              </a:rPr>
              <a:t>(RCT) </a:t>
            </a:r>
            <a:r>
              <a:rPr lang="zh-CN" altLang="zh-CN" kern="100" dirty="0">
                <a:latin typeface="等线" panose="02010600030101010101" pitchFamily="2" charset="-122"/>
                <a:ea typeface="等线" panose="02010600030101010101" pitchFamily="2" charset="-122"/>
                <a:cs typeface="Times New Roman" panose="02020603050405020304" pitchFamily="18" charset="0"/>
              </a:rPr>
              <a:t>、可关断晶闸管</a:t>
            </a:r>
            <a:r>
              <a:rPr lang="en-US" altLang="zh-CN" kern="100" dirty="0">
                <a:latin typeface="等线" panose="02010600030101010101" pitchFamily="2" charset="-122"/>
                <a:ea typeface="等线" panose="02010600030101010101" pitchFamily="2" charset="-122"/>
                <a:cs typeface="Times New Roman" panose="02020603050405020304" pitchFamily="18" charset="0"/>
              </a:rPr>
              <a:t>(GTO) </a:t>
            </a:r>
            <a:r>
              <a:rPr lang="zh-CN" altLang="zh-CN" kern="100" dirty="0">
                <a:latin typeface="等线" panose="02010600030101010101" pitchFamily="2" charset="-122"/>
                <a:ea typeface="等线" panose="02010600030101010101" pitchFamily="2" charset="-122"/>
                <a:cs typeface="Times New Roman" panose="02020603050405020304" pitchFamily="18" charset="0"/>
              </a:rPr>
              <a:t>和光控晶闸管等。</a:t>
            </a:r>
          </a:p>
          <a:p>
            <a:pPr indent="360000" algn="just">
              <a:lnSpc>
                <a:spcPts val="2500"/>
              </a:lnSpc>
              <a:spcBef>
                <a:spcPts val="600"/>
              </a:spcBef>
              <a:spcAft>
                <a:spcPts val="60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晶闸管文字符号为</a:t>
            </a:r>
            <a:r>
              <a:rPr lang="en-US" altLang="zh-CN" kern="100" dirty="0">
                <a:latin typeface="等线" panose="02010600030101010101" pitchFamily="2" charset="-122"/>
                <a:ea typeface="等线" panose="02010600030101010101" pitchFamily="2" charset="-122"/>
                <a:cs typeface="Times New Roman" panose="02020603050405020304" pitchFamily="18" charset="0"/>
              </a:rPr>
              <a:t>VT</a:t>
            </a:r>
            <a:r>
              <a:rPr lang="zh-CN" altLang="zh-CN" kern="100" dirty="0">
                <a:latin typeface="等线" panose="02010600030101010101" pitchFamily="2" charset="-122"/>
                <a:ea typeface="等线" panose="02010600030101010101" pitchFamily="2" charset="-122"/>
                <a:cs typeface="Times New Roman" panose="02020603050405020304" pitchFamily="18" charset="0"/>
              </a:rPr>
              <a:t>。普通晶闸管有三个电极：阳极</a:t>
            </a:r>
            <a:r>
              <a:rPr lang="en-US" altLang="zh-CN" kern="100" dirty="0">
                <a:latin typeface="等线" panose="02010600030101010101" pitchFamily="2" charset="-122"/>
                <a:ea typeface="等线" panose="02010600030101010101" pitchFamily="2" charset="-122"/>
                <a:cs typeface="Times New Roman" panose="02020603050405020304" pitchFamily="18" charset="0"/>
              </a:rPr>
              <a:t>A</a:t>
            </a:r>
            <a:r>
              <a:rPr lang="zh-CN" altLang="zh-CN" kern="100" dirty="0">
                <a:latin typeface="等线" panose="02010600030101010101" pitchFamily="2" charset="-122"/>
                <a:ea typeface="等线" panose="02010600030101010101" pitchFamily="2" charset="-122"/>
                <a:cs typeface="Times New Roman" panose="02020603050405020304" pitchFamily="18" charset="0"/>
              </a:rPr>
              <a:t>，阴极</a:t>
            </a:r>
            <a:r>
              <a:rPr lang="en-US" altLang="zh-CN" kern="100" dirty="0">
                <a:latin typeface="等线" panose="02010600030101010101" pitchFamily="2" charset="-122"/>
                <a:ea typeface="等线" panose="02010600030101010101" pitchFamily="2" charset="-122"/>
                <a:cs typeface="Times New Roman" panose="02020603050405020304" pitchFamily="18" charset="0"/>
              </a:rPr>
              <a:t>K</a:t>
            </a:r>
            <a:r>
              <a:rPr lang="zh-CN" altLang="zh-CN" kern="100" dirty="0">
                <a:latin typeface="等线" panose="02010600030101010101" pitchFamily="2" charset="-122"/>
                <a:ea typeface="等线" panose="02010600030101010101" pitchFamily="2" charset="-122"/>
                <a:cs typeface="Times New Roman" panose="02020603050405020304" pitchFamily="18" charset="0"/>
              </a:rPr>
              <a:t>，门极（又称控制极）</a:t>
            </a:r>
            <a:r>
              <a:rPr lang="en-US" altLang="zh-CN" kern="100" dirty="0">
                <a:latin typeface="等线" panose="02010600030101010101" pitchFamily="2" charset="-122"/>
                <a:ea typeface="等线" panose="02010600030101010101" pitchFamily="2" charset="-122"/>
                <a:cs typeface="Times New Roman" panose="02020603050405020304" pitchFamily="18" charset="0"/>
              </a:rPr>
              <a:t>G</a:t>
            </a:r>
            <a:r>
              <a:rPr lang="zh-CN" altLang="zh-CN" kern="100" dirty="0">
                <a:latin typeface="等线" panose="02010600030101010101" pitchFamily="2" charset="-122"/>
                <a:ea typeface="等线" panose="02010600030101010101" pitchFamily="2" charset="-122"/>
                <a:cs typeface="Times New Roman" panose="02020603050405020304" pitchFamily="18" charset="0"/>
              </a:rPr>
              <a:t>，如图</a:t>
            </a:r>
            <a:r>
              <a:rPr lang="en-US" altLang="zh-CN" kern="100" dirty="0">
                <a:latin typeface="等线" panose="02010600030101010101" pitchFamily="2" charset="-122"/>
                <a:ea typeface="等线" panose="02010600030101010101" pitchFamily="2" charset="-122"/>
                <a:cs typeface="Times New Roman" panose="02020603050405020304" pitchFamily="18" charset="0"/>
              </a:rPr>
              <a:t>4-3-1</a:t>
            </a:r>
            <a:r>
              <a:rPr lang="zh-CN" altLang="zh-CN" kern="100" dirty="0">
                <a:latin typeface="等线" panose="02010600030101010101" pitchFamily="2" charset="-122"/>
                <a:ea typeface="等线" panose="02010600030101010101" pitchFamily="2" charset="-122"/>
                <a:cs typeface="Times New Roman" panose="02020603050405020304" pitchFamily="18" charset="0"/>
              </a:rPr>
              <a:t>所示</a:t>
            </a:r>
            <a:r>
              <a:rPr lang="zh-CN" altLang="zh-CN" kern="100" dirty="0" smtClean="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mn-ea"/>
                <a:cs typeface="Times New Roman" panose="02020603050405020304" pitchFamily="18" charset="0"/>
              </a:rPr>
              <a:t>如图</a:t>
            </a:r>
            <a:r>
              <a:rPr lang="en-US" altLang="zh-CN" kern="100" dirty="0">
                <a:latin typeface="+mn-ea"/>
                <a:cs typeface="Times New Roman" panose="02020603050405020304" pitchFamily="18" charset="0"/>
              </a:rPr>
              <a:t>4-3-2</a:t>
            </a:r>
            <a:r>
              <a:rPr lang="zh-CN" altLang="zh-CN" kern="100" dirty="0">
                <a:latin typeface="+mn-ea"/>
                <a:cs typeface="Times New Roman" panose="02020603050405020304" pitchFamily="18" charset="0"/>
              </a:rPr>
              <a:t>所示为晶闸管的内部结构以及</a:t>
            </a:r>
            <a:r>
              <a:rPr lang="zh-CN" altLang="zh-CN" kern="100" dirty="0" smtClean="0">
                <a:latin typeface="+mn-ea"/>
                <a:cs typeface="Times New Roman" panose="02020603050405020304" pitchFamily="18" charset="0"/>
              </a:rPr>
              <a:t>等效电路图</a:t>
            </a:r>
            <a:endParaRPr lang="zh-CN" altLang="zh-CN" kern="100" dirty="0">
              <a:latin typeface="+mn-ea"/>
              <a:cs typeface="Times New Roman" panose="02020603050405020304" pitchFamily="18" charset="0"/>
            </a:endParaRPr>
          </a:p>
        </p:txBody>
      </p:sp>
      <p:pic>
        <p:nvPicPr>
          <p:cNvPr id="20" name="图片 19"/>
          <p:cNvPicPr/>
          <p:nvPr/>
        </p:nvPicPr>
        <p:blipFill>
          <a:blip r:embed="rId3"/>
          <a:stretch>
            <a:fillRect/>
          </a:stretch>
        </p:blipFill>
        <p:spPr>
          <a:xfrm>
            <a:off x="1089211" y="3683950"/>
            <a:ext cx="3346235" cy="2354608"/>
          </a:xfrm>
          <a:prstGeom prst="rect">
            <a:avLst/>
          </a:prstGeom>
        </p:spPr>
      </p:pic>
      <p:sp>
        <p:nvSpPr>
          <p:cNvPr id="12" name="矩形 11"/>
          <p:cNvSpPr/>
          <p:nvPr/>
        </p:nvSpPr>
        <p:spPr>
          <a:xfrm>
            <a:off x="1172924" y="5878963"/>
            <a:ext cx="3066865" cy="348813"/>
          </a:xfrm>
          <a:prstGeom prst="rect">
            <a:avLst/>
          </a:prstGeom>
        </p:spPr>
        <p:txBody>
          <a:bodyPr wrap="none">
            <a:spAutoFit/>
          </a:bodyPr>
          <a:lstStyle/>
          <a:p>
            <a:pPr indent="127000" algn="ctr">
              <a:lnSpc>
                <a:spcPts val="2000"/>
              </a:lnSpc>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4-3-1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普通晶闸管的电路符号</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p:cNvPicPr/>
          <p:nvPr/>
        </p:nvPicPr>
        <p:blipFill>
          <a:blip r:embed="rId4"/>
          <a:stretch>
            <a:fillRect/>
          </a:stretch>
        </p:blipFill>
        <p:spPr>
          <a:xfrm>
            <a:off x="4950366" y="3511592"/>
            <a:ext cx="6266922" cy="2277824"/>
          </a:xfrm>
          <a:prstGeom prst="rect">
            <a:avLst/>
          </a:prstGeom>
        </p:spPr>
      </p:pic>
      <p:sp>
        <p:nvSpPr>
          <p:cNvPr id="22" name="矩形 21"/>
          <p:cNvSpPr/>
          <p:nvPr/>
        </p:nvSpPr>
        <p:spPr>
          <a:xfrm>
            <a:off x="4826503" y="5819378"/>
            <a:ext cx="5575564" cy="348813"/>
          </a:xfrm>
          <a:prstGeom prst="rect">
            <a:avLst/>
          </a:prstGeom>
        </p:spPr>
        <p:txBody>
          <a:bodyPr wrap="none">
            <a:spAutoFit/>
          </a:bodyPr>
          <a:lstStyle/>
          <a:p>
            <a:pPr indent="127000" algn="ctr">
              <a:lnSpc>
                <a:spcPts val="2000"/>
              </a:lnSpc>
            </a:pP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内部结构示意图 </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600" kern="1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b</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等效内部结构示意图 </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600" kern="1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c</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等效电路</a:t>
            </a:r>
          </a:p>
        </p:txBody>
      </p:sp>
      <p:sp>
        <p:nvSpPr>
          <p:cNvPr id="23" name="矩形 22"/>
          <p:cNvSpPr/>
          <p:nvPr/>
        </p:nvSpPr>
        <p:spPr>
          <a:xfrm>
            <a:off x="5779460" y="6198153"/>
            <a:ext cx="3887603" cy="330283"/>
          </a:xfrm>
          <a:prstGeom prst="rect">
            <a:avLst/>
          </a:prstGeom>
        </p:spPr>
        <p:txBody>
          <a:bodyPr wrap="none">
            <a:spAutoFit/>
          </a:bodyPr>
          <a:lstStyle/>
          <a:p>
            <a:pPr indent="127000" algn="ctr">
              <a:lnSpc>
                <a:spcPts val="2000"/>
              </a:lnSpc>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4-3-2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晶闸管的内部结构以及等效电路</a:t>
            </a:r>
          </a:p>
        </p:txBody>
      </p:sp>
    </p:spTree>
    <p:extLst>
      <p:ext uri="{BB962C8B-B14F-4D97-AF65-F5344CB8AC3E}">
        <p14:creationId xmlns:p14="http://schemas.microsoft.com/office/powerpoint/2010/main" val="18118810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220" y="189865"/>
            <a:ext cx="424815" cy="360045"/>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9" name="TextBox 8"/>
          <p:cNvSpPr txBox="1">
            <a:spLocks/>
          </p:cNvSpPr>
          <p:nvPr/>
        </p:nvSpPr>
        <p:spPr>
          <a:xfrm>
            <a:off x="977265" y="140433"/>
            <a:ext cx="4387215" cy="458908"/>
          </a:xfrm>
          <a:prstGeom prst="rect">
            <a:avLst/>
          </a:prstGeom>
          <a:noFill/>
        </p:spPr>
        <p:txBody>
          <a:bodyPr vert="horz" wrap="square" lIns="91440" tIns="45720" rIns="91440" bIns="45720" numCol="1" anchor="t">
            <a:spAutoFit/>
          </a:bodyPr>
          <a:lstStyle/>
          <a:p>
            <a:pPr>
              <a:lnSpc>
                <a:spcPct val="150000"/>
              </a:lnSpc>
              <a:spcAft>
                <a:spcPts val="600"/>
              </a:spcAft>
            </a:pPr>
            <a:r>
              <a:rPr lang="en-US" altLang="zh-CN" sz="1800" b="1" dirty="0" smtClean="0">
                <a:solidFill>
                  <a:schemeClr val="bg1"/>
                </a:solidFill>
                <a:latin typeface="微软雅黑" charset="0"/>
                <a:ea typeface="微软雅黑" charset="0"/>
              </a:rPr>
              <a:t>1.1</a:t>
            </a:r>
            <a:r>
              <a:rPr lang="zh-CN" altLang="zh-CN" b="1" dirty="0">
                <a:solidFill>
                  <a:schemeClr val="bg1"/>
                </a:solidFill>
                <a:latin typeface="微软雅黑" charset="0"/>
                <a:ea typeface="微软雅黑" charset="0"/>
              </a:rPr>
              <a:t>晶闸管的种类以及</a:t>
            </a:r>
            <a:r>
              <a:rPr lang="zh-CN" altLang="zh-CN" b="1" dirty="0" smtClean="0">
                <a:solidFill>
                  <a:schemeClr val="bg1"/>
                </a:solidFill>
                <a:latin typeface="微软雅黑" charset="0"/>
                <a:ea typeface="微软雅黑" charset="0"/>
              </a:rPr>
              <a:t>特性</a:t>
            </a:r>
            <a:endParaRPr lang="en-US" altLang="zh-CN" b="1" dirty="0">
              <a:solidFill>
                <a:schemeClr val="bg1"/>
              </a:solidFill>
              <a:latin typeface="微软雅黑" charset="0"/>
              <a:ea typeface="微软雅黑" charset="0"/>
            </a:endParaRPr>
          </a:p>
        </p:txBody>
      </p:sp>
      <p:sp>
        <p:nvSpPr>
          <p:cNvPr id="20" name="矩形 19"/>
          <p:cNvSpPr/>
          <p:nvPr/>
        </p:nvSpPr>
        <p:spPr>
          <a:xfrm>
            <a:off x="490220" y="1026100"/>
            <a:ext cx="3135795" cy="348813"/>
          </a:xfrm>
          <a:prstGeom prst="rect">
            <a:avLst/>
          </a:prstGeom>
        </p:spPr>
        <p:txBody>
          <a:bodyPr wrap="none">
            <a:spAutoFit/>
          </a:bodyPr>
          <a:lstStyle/>
          <a:p>
            <a:pPr>
              <a:lnSpc>
                <a:spcPts val="2000"/>
              </a:lnSpc>
              <a:spcBef>
                <a:spcPts val="120"/>
              </a:spcBef>
              <a:spcAft>
                <a:spcPts val="120"/>
              </a:spcAft>
            </a:pPr>
            <a:r>
              <a:rPr lang="en-US" altLang="zh-CN" sz="2000" b="1" dirty="0" smtClean="0">
                <a:solidFill>
                  <a:schemeClr val="accent2">
                    <a:lumMod val="50000"/>
                  </a:schemeClr>
                </a:solidFill>
                <a:latin typeface="微软雅黑" pitchFamily="34" charset="-122"/>
                <a:ea typeface="微软雅黑" pitchFamily="34" charset="-122"/>
              </a:rPr>
              <a:t>1.</a:t>
            </a:r>
            <a:r>
              <a:rPr lang="zh-CN" altLang="zh-CN" sz="2000" b="1" dirty="0" smtClean="0">
                <a:solidFill>
                  <a:schemeClr val="accent2">
                    <a:lumMod val="50000"/>
                  </a:schemeClr>
                </a:solidFill>
                <a:latin typeface="微软雅黑" pitchFamily="34" charset="-122"/>
                <a:ea typeface="微软雅黑" pitchFamily="34" charset="-122"/>
              </a:rPr>
              <a:t>晶闸管的种类以及特性  </a:t>
            </a:r>
            <a:endParaRPr lang="zh-CN" altLang="zh-CN" sz="2000" b="1" dirty="0">
              <a:solidFill>
                <a:schemeClr val="accent2">
                  <a:lumMod val="50000"/>
                </a:schemeClr>
              </a:solidFill>
              <a:latin typeface="微软雅黑" pitchFamily="34" charset="-122"/>
              <a:ea typeface="微软雅黑" pitchFamily="34" charset="-122"/>
            </a:endParaRPr>
          </a:p>
        </p:txBody>
      </p:sp>
      <p:sp>
        <p:nvSpPr>
          <p:cNvPr id="2" name="矩形 1"/>
          <p:cNvSpPr/>
          <p:nvPr/>
        </p:nvSpPr>
        <p:spPr>
          <a:xfrm>
            <a:off x="701731" y="1528374"/>
            <a:ext cx="10641234" cy="3955057"/>
          </a:xfrm>
          <a:prstGeom prst="rect">
            <a:avLst/>
          </a:prstGeom>
        </p:spPr>
        <p:txBody>
          <a:bodyPr wrap="square">
            <a:spAutoFit/>
          </a:bodyPr>
          <a:lstStyle/>
          <a:p>
            <a:pPr indent="432000" algn="just">
              <a:lnSpc>
                <a:spcPct val="200000"/>
              </a:lnSpc>
              <a:spcBef>
                <a:spcPts val="600"/>
              </a:spcBef>
              <a:spcAft>
                <a:spcPts val="600"/>
              </a:spcAft>
            </a:pPr>
            <a:r>
              <a:rPr lang="zh-CN" altLang="zh-CN" kern="100" dirty="0">
                <a:latin typeface="+mn-ea"/>
                <a:cs typeface="Times New Roman" panose="02020603050405020304" pitchFamily="18" charset="0"/>
              </a:rPr>
              <a:t>由其等效电路图可以得出晶闸管有如下特性：</a:t>
            </a:r>
          </a:p>
          <a:p>
            <a:pPr indent="432000" algn="just">
              <a:lnSpc>
                <a:spcPct val="200000"/>
              </a:lnSpc>
              <a:spcBef>
                <a:spcPts val="600"/>
              </a:spcBef>
              <a:spcAft>
                <a:spcPts val="600"/>
              </a:spcAft>
            </a:pP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、承受反向电压时，不论门极是否有触发电流，晶闸管都不会导通</a:t>
            </a:r>
          </a:p>
          <a:p>
            <a:pPr indent="432000" algn="just">
              <a:lnSpc>
                <a:spcPct val="200000"/>
              </a:lnSpc>
              <a:spcBef>
                <a:spcPts val="600"/>
              </a:spcBef>
              <a:spcAft>
                <a:spcPts val="600"/>
              </a:spcAft>
            </a:pP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、承受正向电压时，仅在门极有触发电流的情况下晶闸管才能开通。</a:t>
            </a:r>
          </a:p>
          <a:p>
            <a:pPr indent="432000" algn="just">
              <a:lnSpc>
                <a:spcPct val="200000"/>
              </a:lnSpc>
              <a:spcBef>
                <a:spcPts val="600"/>
              </a:spcBef>
              <a:spcAft>
                <a:spcPts val="600"/>
              </a:spcAft>
            </a:pPr>
            <a:r>
              <a:rPr lang="en-US" altLang="zh-CN" kern="100" dirty="0">
                <a:latin typeface="+mn-ea"/>
                <a:cs typeface="Times New Roman" panose="02020603050405020304" pitchFamily="18" charset="0"/>
              </a:rPr>
              <a:t>c</a:t>
            </a:r>
            <a:r>
              <a:rPr lang="zh-CN" altLang="zh-CN" kern="100" dirty="0">
                <a:latin typeface="+mn-ea"/>
                <a:cs typeface="Times New Roman" panose="02020603050405020304" pitchFamily="18" charset="0"/>
              </a:rPr>
              <a:t>、晶闸管一旦导通，门极就失去</a:t>
            </a:r>
            <a:r>
              <a:rPr lang="zh-CN" altLang="zh-CN" kern="100" dirty="0" smtClean="0">
                <a:latin typeface="+mn-ea"/>
                <a:cs typeface="Times New Roman" panose="02020603050405020304" pitchFamily="18" charset="0"/>
              </a:rPr>
              <a:t>控制作用</a:t>
            </a:r>
            <a:endParaRPr lang="en-US" altLang="zh-CN" kern="100" dirty="0" smtClean="0">
              <a:latin typeface="+mn-ea"/>
              <a:cs typeface="Times New Roman" panose="02020603050405020304" pitchFamily="18" charset="0"/>
            </a:endParaRPr>
          </a:p>
          <a:p>
            <a:pPr indent="432000" algn="just">
              <a:lnSpc>
                <a:spcPct val="200000"/>
              </a:lnSpc>
              <a:spcBef>
                <a:spcPts val="600"/>
              </a:spcBef>
              <a:spcAft>
                <a:spcPts val="600"/>
              </a:spcAft>
            </a:pPr>
            <a:r>
              <a:rPr lang="en-US" altLang="zh-CN" kern="100" dirty="0" smtClean="0">
                <a:latin typeface="+mn-ea"/>
                <a:cs typeface="Times New Roman" panose="02020603050405020304" pitchFamily="18" charset="0"/>
              </a:rPr>
              <a:t>d</a:t>
            </a:r>
            <a:r>
              <a:rPr lang="zh-CN" altLang="zh-CN" kern="100" dirty="0">
                <a:latin typeface="+mn-ea"/>
                <a:cs typeface="Times New Roman" panose="02020603050405020304" pitchFamily="18" charset="0"/>
              </a:rPr>
              <a:t>、晶闸管导通后要使晶闸管关断，可以在阳极和阴极间加反向电压或者减小流经晶闸管的电流到一定的数值下。</a:t>
            </a:r>
          </a:p>
        </p:txBody>
      </p:sp>
    </p:spTree>
    <p:extLst>
      <p:ext uri="{BB962C8B-B14F-4D97-AF65-F5344CB8AC3E}">
        <p14:creationId xmlns:p14="http://schemas.microsoft.com/office/powerpoint/2010/main" val="2662975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TotalTime>
  <Pages>26</Pages>
  <Words>3412</Words>
  <Characters>0</Characters>
  <Application>Microsoft Office PowerPoint</Application>
  <DocSecurity>0</DocSecurity>
  <PresentationFormat>宽屏</PresentationFormat>
  <Lines>0</Lines>
  <Paragraphs>561</Paragraphs>
  <Slides>44</Slides>
  <Notes>44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44</vt:i4>
      </vt:variant>
    </vt:vector>
  </HeadingPairs>
  <TitlesOfParts>
    <vt:vector size="57" baseType="lpstr">
      <vt:lpstr>Arial Unicode MS</vt:lpstr>
      <vt:lpstr>Open Sans</vt:lpstr>
      <vt:lpstr>等线</vt:lpstr>
      <vt:lpstr>等线 Light</vt:lpstr>
      <vt:lpstr>华康俪金黑W8(P)</vt:lpstr>
      <vt:lpstr>楷体</vt:lpstr>
      <vt:lpstr>宋体</vt:lpstr>
      <vt:lpstr>微软雅黑</vt:lpstr>
      <vt:lpstr>Arial</vt:lpstr>
      <vt:lpstr>Calibri</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18</cp:revision>
  <dcterms:modified xsi:type="dcterms:W3CDTF">2021-03-01T12:45:38Z</dcterms:modified>
</cp:coreProperties>
</file>