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6.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tags/tag7.xml" ContentType="application/vnd.openxmlformats-officedocument.presentationml.tags+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tags/tag8.xml" ContentType="application/vnd.openxmlformats-officedocument.presentationml.tags+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tags/tag9.xml" ContentType="application/vnd.openxmlformats-officedocument.presentationml.tags+xml"/>
  <Override PartName="/ppt/notesSlides/notesSlide57.xml" ContentType="application/vnd.openxmlformats-officedocument.presentationml.notesSlide+xml"/>
  <Override PartName="/ppt/tags/tag10.xml" ContentType="application/vnd.openxmlformats-officedocument.presentationml.tags+xml"/>
  <Override PartName="/ppt/notesSlides/notesSlide58.xml" ContentType="application/vnd.openxmlformats-officedocument.presentationml.notesSlide+xml"/>
  <Override PartName="/ppt/tags/tag11.xml" ContentType="application/vnd.openxmlformats-officedocument.presentationml.tags+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tags/tag12.xml" ContentType="application/vnd.openxmlformats-officedocument.presentationml.tags+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tags/tag13.xml" ContentType="application/vnd.openxmlformats-officedocument.presentationml.tags+xml"/>
  <Override PartName="/ppt/notesSlides/notesSlide7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2"/>
  </p:sldMasterIdLst>
  <p:notesMasterIdLst>
    <p:notesMasterId r:id="rId79"/>
  </p:notesMasterIdLst>
  <p:sldIdLst>
    <p:sldId id="257" r:id="rId3"/>
    <p:sldId id="258" r:id="rId4"/>
    <p:sldId id="260" r:id="rId5"/>
    <p:sldId id="256" r:id="rId6"/>
    <p:sldId id="261" r:id="rId7"/>
    <p:sldId id="259" r:id="rId8"/>
    <p:sldId id="262" r:id="rId9"/>
    <p:sldId id="267" r:id="rId10"/>
    <p:sldId id="295" r:id="rId11"/>
    <p:sldId id="380" r:id="rId12"/>
    <p:sldId id="296" r:id="rId13"/>
    <p:sldId id="297" r:id="rId14"/>
    <p:sldId id="302" r:id="rId15"/>
    <p:sldId id="303" r:id="rId16"/>
    <p:sldId id="304" r:id="rId17"/>
    <p:sldId id="381" r:id="rId18"/>
    <p:sldId id="306" r:id="rId19"/>
    <p:sldId id="382" r:id="rId20"/>
    <p:sldId id="307" r:id="rId21"/>
    <p:sldId id="308" r:id="rId22"/>
    <p:sldId id="310" r:id="rId23"/>
    <p:sldId id="383" r:id="rId24"/>
    <p:sldId id="311" r:id="rId25"/>
    <p:sldId id="313" r:id="rId26"/>
    <p:sldId id="316" r:id="rId27"/>
    <p:sldId id="317" r:id="rId28"/>
    <p:sldId id="318" r:id="rId29"/>
    <p:sldId id="319" r:id="rId30"/>
    <p:sldId id="320" r:id="rId31"/>
    <p:sldId id="384" r:id="rId32"/>
    <p:sldId id="321" r:id="rId33"/>
    <p:sldId id="325" r:id="rId34"/>
    <p:sldId id="385" r:id="rId35"/>
    <p:sldId id="326" r:id="rId36"/>
    <p:sldId id="327" r:id="rId37"/>
    <p:sldId id="328" r:id="rId38"/>
    <p:sldId id="386" r:id="rId39"/>
    <p:sldId id="387" r:id="rId40"/>
    <p:sldId id="388" r:id="rId41"/>
    <p:sldId id="389" r:id="rId42"/>
    <p:sldId id="390" r:id="rId43"/>
    <p:sldId id="391" r:id="rId44"/>
    <p:sldId id="392" r:id="rId45"/>
    <p:sldId id="393" r:id="rId46"/>
    <p:sldId id="394" r:id="rId47"/>
    <p:sldId id="397" r:id="rId48"/>
    <p:sldId id="395" r:id="rId49"/>
    <p:sldId id="398" r:id="rId50"/>
    <p:sldId id="396" r:id="rId51"/>
    <p:sldId id="399" r:id="rId52"/>
    <p:sldId id="263" r:id="rId53"/>
    <p:sldId id="270" r:id="rId54"/>
    <p:sldId id="349" r:id="rId55"/>
    <p:sldId id="350" r:id="rId56"/>
    <p:sldId id="351" r:id="rId57"/>
    <p:sldId id="355" r:id="rId58"/>
    <p:sldId id="264" r:id="rId59"/>
    <p:sldId id="276" r:id="rId60"/>
    <p:sldId id="265" r:id="rId61"/>
    <p:sldId id="356" r:id="rId62"/>
    <p:sldId id="359" r:id="rId63"/>
    <p:sldId id="360" r:id="rId64"/>
    <p:sldId id="361" r:id="rId65"/>
    <p:sldId id="362" r:id="rId66"/>
    <p:sldId id="369" r:id="rId67"/>
    <p:sldId id="370" r:id="rId68"/>
    <p:sldId id="376" r:id="rId69"/>
    <p:sldId id="377" r:id="rId70"/>
    <p:sldId id="378" r:id="rId71"/>
    <p:sldId id="403" r:id="rId72"/>
    <p:sldId id="379" r:id="rId73"/>
    <p:sldId id="400" r:id="rId74"/>
    <p:sldId id="401" r:id="rId75"/>
    <p:sldId id="404" r:id="rId76"/>
    <p:sldId id="402" r:id="rId77"/>
    <p:sldId id="280" r:id="rId7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393" autoAdjust="0"/>
    <p:restoredTop sz="94660"/>
  </p:normalViewPr>
  <p:slideViewPr>
    <p:cSldViewPr snapToGrid="0">
      <p:cViewPr varScale="1">
        <p:scale>
          <a:sx n="87" d="100"/>
          <a:sy n="87" d="100"/>
        </p:scale>
        <p:origin x="864"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notesMaster" Target="notesMasters/notesMaster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theme" Target="theme/theme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AA5671-5726-47C2-932C-C6CDA48235F4}" type="datetimeFigureOut">
              <a:rPr lang="zh-CN" altLang="en-US" smtClean="0"/>
              <a:t>2021-03-01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274400-4281-4B48-A669-12BA5BF12926}" type="slidenum">
              <a:rPr lang="zh-CN" altLang="en-US" smtClean="0"/>
              <a:t>‹#›</a:t>
            </a:fld>
            <a:endParaRPr lang="zh-CN" altLang="en-US"/>
          </a:p>
        </p:txBody>
      </p:sp>
    </p:spTree>
    <p:extLst>
      <p:ext uri="{BB962C8B-B14F-4D97-AF65-F5344CB8AC3E}">
        <p14:creationId xmlns:p14="http://schemas.microsoft.com/office/powerpoint/2010/main" val="40014196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a:t>
            </a:fld>
            <a:endParaRPr lang="zh-CN" altLang="en-US"/>
          </a:p>
        </p:txBody>
      </p:sp>
    </p:spTree>
    <p:extLst>
      <p:ext uri="{BB962C8B-B14F-4D97-AF65-F5344CB8AC3E}">
        <p14:creationId xmlns:p14="http://schemas.microsoft.com/office/powerpoint/2010/main" val="8126389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10</a:t>
            </a:fld>
            <a:endParaRPr lang="zh-CN" altLang="en-US"/>
          </a:p>
        </p:txBody>
      </p:sp>
    </p:spTree>
    <p:extLst>
      <p:ext uri="{BB962C8B-B14F-4D97-AF65-F5344CB8AC3E}">
        <p14:creationId xmlns:p14="http://schemas.microsoft.com/office/powerpoint/2010/main" val="14541156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11</a:t>
            </a:fld>
            <a:endParaRPr lang="zh-CN" altLang="en-US"/>
          </a:p>
        </p:txBody>
      </p:sp>
    </p:spTree>
    <p:extLst>
      <p:ext uri="{BB962C8B-B14F-4D97-AF65-F5344CB8AC3E}">
        <p14:creationId xmlns:p14="http://schemas.microsoft.com/office/powerpoint/2010/main" val="21685011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12</a:t>
            </a:fld>
            <a:endParaRPr lang="zh-CN" altLang="en-US"/>
          </a:p>
        </p:txBody>
      </p:sp>
    </p:spTree>
    <p:extLst>
      <p:ext uri="{BB962C8B-B14F-4D97-AF65-F5344CB8AC3E}">
        <p14:creationId xmlns:p14="http://schemas.microsoft.com/office/powerpoint/2010/main" val="29277709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13</a:t>
            </a:fld>
            <a:endParaRPr lang="zh-CN" altLang="en-US"/>
          </a:p>
        </p:txBody>
      </p:sp>
    </p:spTree>
    <p:extLst>
      <p:ext uri="{BB962C8B-B14F-4D97-AF65-F5344CB8AC3E}">
        <p14:creationId xmlns:p14="http://schemas.microsoft.com/office/powerpoint/2010/main" val="21865894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14</a:t>
            </a:fld>
            <a:endParaRPr lang="zh-CN" altLang="en-US"/>
          </a:p>
        </p:txBody>
      </p:sp>
    </p:spTree>
    <p:extLst>
      <p:ext uri="{BB962C8B-B14F-4D97-AF65-F5344CB8AC3E}">
        <p14:creationId xmlns:p14="http://schemas.microsoft.com/office/powerpoint/2010/main" val="14361252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15</a:t>
            </a:fld>
            <a:endParaRPr lang="zh-CN" altLang="en-US"/>
          </a:p>
        </p:txBody>
      </p:sp>
    </p:spTree>
    <p:extLst>
      <p:ext uri="{BB962C8B-B14F-4D97-AF65-F5344CB8AC3E}">
        <p14:creationId xmlns:p14="http://schemas.microsoft.com/office/powerpoint/2010/main" val="19716948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16</a:t>
            </a:fld>
            <a:endParaRPr lang="zh-CN" altLang="en-US"/>
          </a:p>
        </p:txBody>
      </p:sp>
    </p:spTree>
    <p:extLst>
      <p:ext uri="{BB962C8B-B14F-4D97-AF65-F5344CB8AC3E}">
        <p14:creationId xmlns:p14="http://schemas.microsoft.com/office/powerpoint/2010/main" val="9772898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17</a:t>
            </a:fld>
            <a:endParaRPr lang="zh-CN" altLang="en-US"/>
          </a:p>
        </p:txBody>
      </p:sp>
    </p:spTree>
    <p:extLst>
      <p:ext uri="{BB962C8B-B14F-4D97-AF65-F5344CB8AC3E}">
        <p14:creationId xmlns:p14="http://schemas.microsoft.com/office/powerpoint/2010/main" val="2535683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18</a:t>
            </a:fld>
            <a:endParaRPr lang="zh-CN" altLang="en-US"/>
          </a:p>
        </p:txBody>
      </p:sp>
    </p:spTree>
    <p:extLst>
      <p:ext uri="{BB962C8B-B14F-4D97-AF65-F5344CB8AC3E}">
        <p14:creationId xmlns:p14="http://schemas.microsoft.com/office/powerpoint/2010/main" val="33370265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19</a:t>
            </a:fld>
            <a:endParaRPr lang="zh-CN" altLang="en-US"/>
          </a:p>
        </p:txBody>
      </p:sp>
    </p:spTree>
    <p:extLst>
      <p:ext uri="{BB962C8B-B14F-4D97-AF65-F5344CB8AC3E}">
        <p14:creationId xmlns:p14="http://schemas.microsoft.com/office/powerpoint/2010/main" val="4505229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a:t>
            </a:fld>
            <a:endParaRPr lang="zh-CN" altLang="en-US"/>
          </a:p>
        </p:txBody>
      </p:sp>
    </p:spTree>
    <p:extLst>
      <p:ext uri="{BB962C8B-B14F-4D97-AF65-F5344CB8AC3E}">
        <p14:creationId xmlns:p14="http://schemas.microsoft.com/office/powerpoint/2010/main" val="1085503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20</a:t>
            </a:fld>
            <a:endParaRPr lang="zh-CN" altLang="en-US"/>
          </a:p>
        </p:txBody>
      </p:sp>
    </p:spTree>
    <p:extLst>
      <p:ext uri="{BB962C8B-B14F-4D97-AF65-F5344CB8AC3E}">
        <p14:creationId xmlns:p14="http://schemas.microsoft.com/office/powerpoint/2010/main" val="2001654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21</a:t>
            </a:fld>
            <a:endParaRPr lang="zh-CN" altLang="en-US"/>
          </a:p>
        </p:txBody>
      </p:sp>
    </p:spTree>
    <p:extLst>
      <p:ext uri="{BB962C8B-B14F-4D97-AF65-F5344CB8AC3E}">
        <p14:creationId xmlns:p14="http://schemas.microsoft.com/office/powerpoint/2010/main" val="20520820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22</a:t>
            </a:fld>
            <a:endParaRPr lang="zh-CN" altLang="en-US"/>
          </a:p>
        </p:txBody>
      </p:sp>
    </p:spTree>
    <p:extLst>
      <p:ext uri="{BB962C8B-B14F-4D97-AF65-F5344CB8AC3E}">
        <p14:creationId xmlns:p14="http://schemas.microsoft.com/office/powerpoint/2010/main" val="38226352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23</a:t>
            </a:fld>
            <a:endParaRPr lang="zh-CN" altLang="en-US"/>
          </a:p>
        </p:txBody>
      </p:sp>
    </p:spTree>
    <p:extLst>
      <p:ext uri="{BB962C8B-B14F-4D97-AF65-F5344CB8AC3E}">
        <p14:creationId xmlns:p14="http://schemas.microsoft.com/office/powerpoint/2010/main" val="941879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24</a:t>
            </a:fld>
            <a:endParaRPr lang="zh-CN" altLang="en-US"/>
          </a:p>
        </p:txBody>
      </p:sp>
    </p:spTree>
    <p:extLst>
      <p:ext uri="{BB962C8B-B14F-4D97-AF65-F5344CB8AC3E}">
        <p14:creationId xmlns:p14="http://schemas.microsoft.com/office/powerpoint/2010/main" val="3076793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25</a:t>
            </a:fld>
            <a:endParaRPr lang="zh-CN" altLang="en-US"/>
          </a:p>
        </p:txBody>
      </p:sp>
    </p:spTree>
    <p:extLst>
      <p:ext uri="{BB962C8B-B14F-4D97-AF65-F5344CB8AC3E}">
        <p14:creationId xmlns:p14="http://schemas.microsoft.com/office/powerpoint/2010/main" val="12910063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26</a:t>
            </a:fld>
            <a:endParaRPr lang="zh-CN" altLang="en-US"/>
          </a:p>
        </p:txBody>
      </p:sp>
    </p:spTree>
    <p:extLst>
      <p:ext uri="{BB962C8B-B14F-4D97-AF65-F5344CB8AC3E}">
        <p14:creationId xmlns:p14="http://schemas.microsoft.com/office/powerpoint/2010/main" val="39637210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27</a:t>
            </a:fld>
            <a:endParaRPr lang="zh-CN" altLang="en-US"/>
          </a:p>
        </p:txBody>
      </p:sp>
    </p:spTree>
    <p:extLst>
      <p:ext uri="{BB962C8B-B14F-4D97-AF65-F5344CB8AC3E}">
        <p14:creationId xmlns:p14="http://schemas.microsoft.com/office/powerpoint/2010/main" val="13917523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28</a:t>
            </a:fld>
            <a:endParaRPr lang="zh-CN" altLang="en-US"/>
          </a:p>
        </p:txBody>
      </p:sp>
    </p:spTree>
    <p:extLst>
      <p:ext uri="{BB962C8B-B14F-4D97-AF65-F5344CB8AC3E}">
        <p14:creationId xmlns:p14="http://schemas.microsoft.com/office/powerpoint/2010/main" val="26187264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29</a:t>
            </a:fld>
            <a:endParaRPr lang="zh-CN" altLang="en-US"/>
          </a:p>
        </p:txBody>
      </p:sp>
    </p:spTree>
    <p:extLst>
      <p:ext uri="{BB962C8B-B14F-4D97-AF65-F5344CB8AC3E}">
        <p14:creationId xmlns:p14="http://schemas.microsoft.com/office/powerpoint/2010/main" val="8330173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a:t>
            </a:fld>
            <a:endParaRPr lang="zh-CN" altLang="en-US"/>
          </a:p>
        </p:txBody>
      </p:sp>
    </p:spTree>
    <p:extLst>
      <p:ext uri="{BB962C8B-B14F-4D97-AF65-F5344CB8AC3E}">
        <p14:creationId xmlns:p14="http://schemas.microsoft.com/office/powerpoint/2010/main" val="29830282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30</a:t>
            </a:fld>
            <a:endParaRPr lang="zh-CN" altLang="en-US"/>
          </a:p>
        </p:txBody>
      </p:sp>
    </p:spTree>
    <p:extLst>
      <p:ext uri="{BB962C8B-B14F-4D97-AF65-F5344CB8AC3E}">
        <p14:creationId xmlns:p14="http://schemas.microsoft.com/office/powerpoint/2010/main" val="11764712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31</a:t>
            </a:fld>
            <a:endParaRPr lang="zh-CN" altLang="en-US"/>
          </a:p>
        </p:txBody>
      </p:sp>
    </p:spTree>
    <p:extLst>
      <p:ext uri="{BB962C8B-B14F-4D97-AF65-F5344CB8AC3E}">
        <p14:creationId xmlns:p14="http://schemas.microsoft.com/office/powerpoint/2010/main" val="146387523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32</a:t>
            </a:fld>
            <a:endParaRPr lang="zh-CN" altLang="en-US"/>
          </a:p>
        </p:txBody>
      </p:sp>
    </p:spTree>
    <p:extLst>
      <p:ext uri="{BB962C8B-B14F-4D97-AF65-F5344CB8AC3E}">
        <p14:creationId xmlns:p14="http://schemas.microsoft.com/office/powerpoint/2010/main" val="358448466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33</a:t>
            </a:fld>
            <a:endParaRPr lang="zh-CN" altLang="en-US"/>
          </a:p>
        </p:txBody>
      </p:sp>
    </p:spTree>
    <p:extLst>
      <p:ext uri="{BB962C8B-B14F-4D97-AF65-F5344CB8AC3E}">
        <p14:creationId xmlns:p14="http://schemas.microsoft.com/office/powerpoint/2010/main" val="24812375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34</a:t>
            </a:fld>
            <a:endParaRPr lang="zh-CN" altLang="en-US"/>
          </a:p>
        </p:txBody>
      </p:sp>
    </p:spTree>
    <p:extLst>
      <p:ext uri="{BB962C8B-B14F-4D97-AF65-F5344CB8AC3E}">
        <p14:creationId xmlns:p14="http://schemas.microsoft.com/office/powerpoint/2010/main" val="224083631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35</a:t>
            </a:fld>
            <a:endParaRPr lang="zh-CN" altLang="en-US"/>
          </a:p>
        </p:txBody>
      </p:sp>
    </p:spTree>
    <p:extLst>
      <p:ext uri="{BB962C8B-B14F-4D97-AF65-F5344CB8AC3E}">
        <p14:creationId xmlns:p14="http://schemas.microsoft.com/office/powerpoint/2010/main" val="142021499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36</a:t>
            </a:fld>
            <a:endParaRPr lang="zh-CN" altLang="en-US"/>
          </a:p>
        </p:txBody>
      </p:sp>
    </p:spTree>
    <p:extLst>
      <p:ext uri="{BB962C8B-B14F-4D97-AF65-F5344CB8AC3E}">
        <p14:creationId xmlns:p14="http://schemas.microsoft.com/office/powerpoint/2010/main" val="333545098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37</a:t>
            </a:fld>
            <a:endParaRPr lang="zh-CN" altLang="en-US"/>
          </a:p>
        </p:txBody>
      </p:sp>
    </p:spTree>
    <p:extLst>
      <p:ext uri="{BB962C8B-B14F-4D97-AF65-F5344CB8AC3E}">
        <p14:creationId xmlns:p14="http://schemas.microsoft.com/office/powerpoint/2010/main" val="221851737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38</a:t>
            </a:fld>
            <a:endParaRPr lang="zh-CN" altLang="en-US"/>
          </a:p>
        </p:txBody>
      </p:sp>
    </p:spTree>
    <p:extLst>
      <p:ext uri="{BB962C8B-B14F-4D97-AF65-F5344CB8AC3E}">
        <p14:creationId xmlns:p14="http://schemas.microsoft.com/office/powerpoint/2010/main" val="255240890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39</a:t>
            </a:fld>
            <a:endParaRPr lang="zh-CN" altLang="en-US"/>
          </a:p>
        </p:txBody>
      </p:sp>
    </p:spTree>
    <p:extLst>
      <p:ext uri="{BB962C8B-B14F-4D97-AF65-F5344CB8AC3E}">
        <p14:creationId xmlns:p14="http://schemas.microsoft.com/office/powerpoint/2010/main" val="35421090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a:t>
            </a:fld>
            <a:endParaRPr lang="zh-CN" altLang="en-US"/>
          </a:p>
        </p:txBody>
      </p:sp>
    </p:spTree>
    <p:extLst>
      <p:ext uri="{BB962C8B-B14F-4D97-AF65-F5344CB8AC3E}">
        <p14:creationId xmlns:p14="http://schemas.microsoft.com/office/powerpoint/2010/main" val="136222700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40</a:t>
            </a:fld>
            <a:endParaRPr lang="zh-CN" altLang="en-US"/>
          </a:p>
        </p:txBody>
      </p:sp>
    </p:spTree>
    <p:extLst>
      <p:ext uri="{BB962C8B-B14F-4D97-AF65-F5344CB8AC3E}">
        <p14:creationId xmlns:p14="http://schemas.microsoft.com/office/powerpoint/2010/main" val="339332265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41</a:t>
            </a:fld>
            <a:endParaRPr lang="zh-CN" altLang="en-US"/>
          </a:p>
        </p:txBody>
      </p:sp>
    </p:spTree>
    <p:extLst>
      <p:ext uri="{BB962C8B-B14F-4D97-AF65-F5344CB8AC3E}">
        <p14:creationId xmlns:p14="http://schemas.microsoft.com/office/powerpoint/2010/main" val="282569484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42</a:t>
            </a:fld>
            <a:endParaRPr lang="zh-CN" altLang="en-US"/>
          </a:p>
        </p:txBody>
      </p:sp>
    </p:spTree>
    <p:extLst>
      <p:ext uri="{BB962C8B-B14F-4D97-AF65-F5344CB8AC3E}">
        <p14:creationId xmlns:p14="http://schemas.microsoft.com/office/powerpoint/2010/main" val="28509945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43</a:t>
            </a:fld>
            <a:endParaRPr lang="zh-CN" altLang="en-US"/>
          </a:p>
        </p:txBody>
      </p:sp>
    </p:spTree>
    <p:extLst>
      <p:ext uri="{BB962C8B-B14F-4D97-AF65-F5344CB8AC3E}">
        <p14:creationId xmlns:p14="http://schemas.microsoft.com/office/powerpoint/2010/main" val="3112156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44</a:t>
            </a:fld>
            <a:endParaRPr lang="zh-CN" altLang="en-US"/>
          </a:p>
        </p:txBody>
      </p:sp>
    </p:spTree>
    <p:extLst>
      <p:ext uri="{BB962C8B-B14F-4D97-AF65-F5344CB8AC3E}">
        <p14:creationId xmlns:p14="http://schemas.microsoft.com/office/powerpoint/2010/main" val="224338340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45</a:t>
            </a:fld>
            <a:endParaRPr lang="zh-CN" altLang="en-US"/>
          </a:p>
        </p:txBody>
      </p:sp>
    </p:spTree>
    <p:extLst>
      <p:ext uri="{BB962C8B-B14F-4D97-AF65-F5344CB8AC3E}">
        <p14:creationId xmlns:p14="http://schemas.microsoft.com/office/powerpoint/2010/main" val="410974643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46</a:t>
            </a:fld>
            <a:endParaRPr lang="zh-CN" altLang="en-US"/>
          </a:p>
        </p:txBody>
      </p:sp>
    </p:spTree>
    <p:extLst>
      <p:ext uri="{BB962C8B-B14F-4D97-AF65-F5344CB8AC3E}">
        <p14:creationId xmlns:p14="http://schemas.microsoft.com/office/powerpoint/2010/main" val="419876895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47</a:t>
            </a:fld>
            <a:endParaRPr lang="zh-CN" altLang="en-US"/>
          </a:p>
        </p:txBody>
      </p:sp>
    </p:spTree>
    <p:extLst>
      <p:ext uri="{BB962C8B-B14F-4D97-AF65-F5344CB8AC3E}">
        <p14:creationId xmlns:p14="http://schemas.microsoft.com/office/powerpoint/2010/main" val="159316034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48</a:t>
            </a:fld>
            <a:endParaRPr lang="zh-CN" altLang="en-US"/>
          </a:p>
        </p:txBody>
      </p:sp>
    </p:spTree>
    <p:extLst>
      <p:ext uri="{BB962C8B-B14F-4D97-AF65-F5344CB8AC3E}">
        <p14:creationId xmlns:p14="http://schemas.microsoft.com/office/powerpoint/2010/main" val="191229393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49</a:t>
            </a:fld>
            <a:endParaRPr lang="zh-CN" altLang="en-US"/>
          </a:p>
        </p:txBody>
      </p:sp>
    </p:spTree>
    <p:extLst>
      <p:ext uri="{BB962C8B-B14F-4D97-AF65-F5344CB8AC3E}">
        <p14:creationId xmlns:p14="http://schemas.microsoft.com/office/powerpoint/2010/main" val="1544551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a:t>
            </a:fld>
            <a:endParaRPr lang="zh-CN" altLang="en-US"/>
          </a:p>
        </p:txBody>
      </p:sp>
    </p:spTree>
    <p:extLst>
      <p:ext uri="{BB962C8B-B14F-4D97-AF65-F5344CB8AC3E}">
        <p14:creationId xmlns:p14="http://schemas.microsoft.com/office/powerpoint/2010/main" val="337196101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50</a:t>
            </a:fld>
            <a:endParaRPr lang="zh-CN" altLang="en-US"/>
          </a:p>
        </p:txBody>
      </p:sp>
    </p:spTree>
    <p:extLst>
      <p:ext uri="{BB962C8B-B14F-4D97-AF65-F5344CB8AC3E}">
        <p14:creationId xmlns:p14="http://schemas.microsoft.com/office/powerpoint/2010/main" val="31454772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51</a:t>
            </a:fld>
            <a:endParaRPr lang="zh-CN" altLang="en-US"/>
          </a:p>
        </p:txBody>
      </p:sp>
    </p:spTree>
    <p:extLst>
      <p:ext uri="{BB962C8B-B14F-4D97-AF65-F5344CB8AC3E}">
        <p14:creationId xmlns:p14="http://schemas.microsoft.com/office/powerpoint/2010/main" val="160376841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52</a:t>
            </a:fld>
            <a:endParaRPr lang="zh-CN" altLang="en-US"/>
          </a:p>
        </p:txBody>
      </p:sp>
    </p:spTree>
    <p:extLst>
      <p:ext uri="{BB962C8B-B14F-4D97-AF65-F5344CB8AC3E}">
        <p14:creationId xmlns:p14="http://schemas.microsoft.com/office/powerpoint/2010/main" val="81251952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53</a:t>
            </a:fld>
            <a:endParaRPr lang="zh-CN" altLang="en-US"/>
          </a:p>
        </p:txBody>
      </p:sp>
    </p:spTree>
    <p:extLst>
      <p:ext uri="{BB962C8B-B14F-4D97-AF65-F5344CB8AC3E}">
        <p14:creationId xmlns:p14="http://schemas.microsoft.com/office/powerpoint/2010/main" val="229254542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54</a:t>
            </a:fld>
            <a:endParaRPr lang="zh-CN" altLang="en-US"/>
          </a:p>
        </p:txBody>
      </p:sp>
    </p:spTree>
    <p:extLst>
      <p:ext uri="{BB962C8B-B14F-4D97-AF65-F5344CB8AC3E}">
        <p14:creationId xmlns:p14="http://schemas.microsoft.com/office/powerpoint/2010/main" val="55087366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55</a:t>
            </a:fld>
            <a:endParaRPr lang="zh-CN" altLang="en-US"/>
          </a:p>
        </p:txBody>
      </p:sp>
    </p:spTree>
    <p:extLst>
      <p:ext uri="{BB962C8B-B14F-4D97-AF65-F5344CB8AC3E}">
        <p14:creationId xmlns:p14="http://schemas.microsoft.com/office/powerpoint/2010/main" val="100765502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56</a:t>
            </a:fld>
            <a:endParaRPr lang="zh-CN" altLang="en-US"/>
          </a:p>
        </p:txBody>
      </p:sp>
    </p:spTree>
    <p:extLst>
      <p:ext uri="{BB962C8B-B14F-4D97-AF65-F5344CB8AC3E}">
        <p14:creationId xmlns:p14="http://schemas.microsoft.com/office/powerpoint/2010/main" val="308070275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57</a:t>
            </a:fld>
            <a:endParaRPr lang="zh-CN" altLang="en-US"/>
          </a:p>
        </p:txBody>
      </p:sp>
    </p:spTree>
    <p:extLst>
      <p:ext uri="{BB962C8B-B14F-4D97-AF65-F5344CB8AC3E}">
        <p14:creationId xmlns:p14="http://schemas.microsoft.com/office/powerpoint/2010/main" val="291676599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58</a:t>
            </a:fld>
            <a:endParaRPr lang="zh-CN" altLang="en-US"/>
          </a:p>
        </p:txBody>
      </p:sp>
    </p:spTree>
    <p:extLst>
      <p:ext uri="{BB962C8B-B14F-4D97-AF65-F5344CB8AC3E}">
        <p14:creationId xmlns:p14="http://schemas.microsoft.com/office/powerpoint/2010/main" val="421881975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59</a:t>
            </a:fld>
            <a:endParaRPr lang="zh-CN" altLang="en-US"/>
          </a:p>
        </p:txBody>
      </p:sp>
    </p:spTree>
    <p:extLst>
      <p:ext uri="{BB962C8B-B14F-4D97-AF65-F5344CB8AC3E}">
        <p14:creationId xmlns:p14="http://schemas.microsoft.com/office/powerpoint/2010/main" val="4070277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6</a:t>
            </a:fld>
            <a:endParaRPr lang="zh-CN" altLang="en-US"/>
          </a:p>
        </p:txBody>
      </p:sp>
    </p:spTree>
    <p:extLst>
      <p:ext uri="{BB962C8B-B14F-4D97-AF65-F5344CB8AC3E}">
        <p14:creationId xmlns:p14="http://schemas.microsoft.com/office/powerpoint/2010/main" val="243755750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60</a:t>
            </a:fld>
            <a:endParaRPr lang="zh-CN" altLang="en-US"/>
          </a:p>
        </p:txBody>
      </p:sp>
    </p:spTree>
    <p:extLst>
      <p:ext uri="{BB962C8B-B14F-4D97-AF65-F5344CB8AC3E}">
        <p14:creationId xmlns:p14="http://schemas.microsoft.com/office/powerpoint/2010/main" val="233161095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61</a:t>
            </a:fld>
            <a:endParaRPr lang="zh-CN" altLang="en-US"/>
          </a:p>
        </p:txBody>
      </p:sp>
    </p:spTree>
    <p:extLst>
      <p:ext uri="{BB962C8B-B14F-4D97-AF65-F5344CB8AC3E}">
        <p14:creationId xmlns:p14="http://schemas.microsoft.com/office/powerpoint/2010/main" val="11941461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62</a:t>
            </a:fld>
            <a:endParaRPr lang="zh-CN" altLang="en-US"/>
          </a:p>
        </p:txBody>
      </p:sp>
    </p:spTree>
    <p:extLst>
      <p:ext uri="{BB962C8B-B14F-4D97-AF65-F5344CB8AC3E}">
        <p14:creationId xmlns:p14="http://schemas.microsoft.com/office/powerpoint/2010/main" val="13134533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63</a:t>
            </a:fld>
            <a:endParaRPr lang="zh-CN" altLang="en-US"/>
          </a:p>
        </p:txBody>
      </p:sp>
    </p:spTree>
    <p:extLst>
      <p:ext uri="{BB962C8B-B14F-4D97-AF65-F5344CB8AC3E}">
        <p14:creationId xmlns:p14="http://schemas.microsoft.com/office/powerpoint/2010/main" val="78449981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64</a:t>
            </a:fld>
            <a:endParaRPr lang="zh-CN" altLang="en-US"/>
          </a:p>
        </p:txBody>
      </p:sp>
    </p:spTree>
    <p:extLst>
      <p:ext uri="{BB962C8B-B14F-4D97-AF65-F5344CB8AC3E}">
        <p14:creationId xmlns:p14="http://schemas.microsoft.com/office/powerpoint/2010/main" val="124722375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65</a:t>
            </a:fld>
            <a:endParaRPr lang="zh-CN" altLang="en-US"/>
          </a:p>
        </p:txBody>
      </p:sp>
    </p:spTree>
    <p:extLst>
      <p:ext uri="{BB962C8B-B14F-4D97-AF65-F5344CB8AC3E}">
        <p14:creationId xmlns:p14="http://schemas.microsoft.com/office/powerpoint/2010/main" val="377337838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66</a:t>
            </a:fld>
            <a:endParaRPr lang="zh-CN" altLang="en-US"/>
          </a:p>
        </p:txBody>
      </p:sp>
    </p:spTree>
    <p:extLst>
      <p:ext uri="{BB962C8B-B14F-4D97-AF65-F5344CB8AC3E}">
        <p14:creationId xmlns:p14="http://schemas.microsoft.com/office/powerpoint/2010/main" val="188358332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67</a:t>
            </a:fld>
            <a:endParaRPr lang="zh-CN" altLang="en-US"/>
          </a:p>
        </p:txBody>
      </p:sp>
    </p:spTree>
    <p:extLst>
      <p:ext uri="{BB962C8B-B14F-4D97-AF65-F5344CB8AC3E}">
        <p14:creationId xmlns:p14="http://schemas.microsoft.com/office/powerpoint/2010/main" val="317274195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68</a:t>
            </a:fld>
            <a:endParaRPr lang="zh-CN" altLang="en-US"/>
          </a:p>
        </p:txBody>
      </p:sp>
    </p:spTree>
    <p:extLst>
      <p:ext uri="{BB962C8B-B14F-4D97-AF65-F5344CB8AC3E}">
        <p14:creationId xmlns:p14="http://schemas.microsoft.com/office/powerpoint/2010/main" val="344616511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69</a:t>
            </a:fld>
            <a:endParaRPr lang="zh-CN" altLang="en-US"/>
          </a:p>
        </p:txBody>
      </p:sp>
    </p:spTree>
    <p:extLst>
      <p:ext uri="{BB962C8B-B14F-4D97-AF65-F5344CB8AC3E}">
        <p14:creationId xmlns:p14="http://schemas.microsoft.com/office/powerpoint/2010/main" val="17745489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7</a:t>
            </a:fld>
            <a:endParaRPr lang="zh-CN" altLang="en-US"/>
          </a:p>
        </p:txBody>
      </p:sp>
    </p:spTree>
    <p:extLst>
      <p:ext uri="{BB962C8B-B14F-4D97-AF65-F5344CB8AC3E}">
        <p14:creationId xmlns:p14="http://schemas.microsoft.com/office/powerpoint/2010/main" val="215860892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70</a:t>
            </a:fld>
            <a:endParaRPr lang="zh-CN" altLang="en-US"/>
          </a:p>
        </p:txBody>
      </p:sp>
    </p:spTree>
    <p:extLst>
      <p:ext uri="{BB962C8B-B14F-4D97-AF65-F5344CB8AC3E}">
        <p14:creationId xmlns:p14="http://schemas.microsoft.com/office/powerpoint/2010/main" val="67525881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71</a:t>
            </a:fld>
            <a:endParaRPr lang="zh-CN" altLang="en-US"/>
          </a:p>
        </p:txBody>
      </p:sp>
    </p:spTree>
    <p:extLst>
      <p:ext uri="{BB962C8B-B14F-4D97-AF65-F5344CB8AC3E}">
        <p14:creationId xmlns:p14="http://schemas.microsoft.com/office/powerpoint/2010/main" val="172042247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72</a:t>
            </a:fld>
            <a:endParaRPr lang="zh-CN" altLang="en-US"/>
          </a:p>
        </p:txBody>
      </p:sp>
    </p:spTree>
    <p:extLst>
      <p:ext uri="{BB962C8B-B14F-4D97-AF65-F5344CB8AC3E}">
        <p14:creationId xmlns:p14="http://schemas.microsoft.com/office/powerpoint/2010/main" val="126594231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73</a:t>
            </a:fld>
            <a:endParaRPr lang="zh-CN" altLang="en-US"/>
          </a:p>
        </p:txBody>
      </p:sp>
    </p:spTree>
    <p:extLst>
      <p:ext uri="{BB962C8B-B14F-4D97-AF65-F5344CB8AC3E}">
        <p14:creationId xmlns:p14="http://schemas.microsoft.com/office/powerpoint/2010/main" val="313705757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74</a:t>
            </a:fld>
            <a:endParaRPr lang="zh-CN" altLang="en-US"/>
          </a:p>
        </p:txBody>
      </p:sp>
    </p:spTree>
    <p:extLst>
      <p:ext uri="{BB962C8B-B14F-4D97-AF65-F5344CB8AC3E}">
        <p14:creationId xmlns:p14="http://schemas.microsoft.com/office/powerpoint/2010/main" val="382389794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75</a:t>
            </a:fld>
            <a:endParaRPr lang="zh-CN" altLang="en-US"/>
          </a:p>
        </p:txBody>
      </p:sp>
    </p:spTree>
    <p:extLst>
      <p:ext uri="{BB962C8B-B14F-4D97-AF65-F5344CB8AC3E}">
        <p14:creationId xmlns:p14="http://schemas.microsoft.com/office/powerpoint/2010/main" val="119050985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76</a:t>
            </a:fld>
            <a:endParaRPr lang="zh-CN" altLang="en-US"/>
          </a:p>
        </p:txBody>
      </p:sp>
    </p:spTree>
    <p:extLst>
      <p:ext uri="{BB962C8B-B14F-4D97-AF65-F5344CB8AC3E}">
        <p14:creationId xmlns:p14="http://schemas.microsoft.com/office/powerpoint/2010/main" val="28512382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8</a:t>
            </a:fld>
            <a:endParaRPr lang="zh-CN" altLang="en-US"/>
          </a:p>
        </p:txBody>
      </p:sp>
    </p:spTree>
    <p:extLst>
      <p:ext uri="{BB962C8B-B14F-4D97-AF65-F5344CB8AC3E}">
        <p14:creationId xmlns:p14="http://schemas.microsoft.com/office/powerpoint/2010/main" val="4077344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9</a:t>
            </a:fld>
            <a:endParaRPr lang="zh-CN" altLang="en-US"/>
          </a:p>
        </p:txBody>
      </p:sp>
    </p:spTree>
    <p:extLst>
      <p:ext uri="{BB962C8B-B14F-4D97-AF65-F5344CB8AC3E}">
        <p14:creationId xmlns:p14="http://schemas.microsoft.com/office/powerpoint/2010/main" val="22811527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圆角 6"/>
          <p:cNvSpPr/>
          <p:nvPr userDrawn="1"/>
        </p:nvSpPr>
        <p:spPr>
          <a:xfrm>
            <a:off x="248817" y="653144"/>
            <a:ext cx="11694368" cy="5906276"/>
          </a:xfrm>
          <a:prstGeom prst="roundRect">
            <a:avLst>
              <a:gd name="adj" fmla="val 36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672B384-4B7D-4D10-B9E5-378208D96E06}" type="datetimeFigureOut">
              <a:rPr lang="zh-CN" altLang="en-US" smtClean="0"/>
              <a:t>2021-03-01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67EEAB3-198B-4715-B3CD-C357C0232E5F}"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圆角 6"/>
          <p:cNvSpPr/>
          <p:nvPr userDrawn="1"/>
        </p:nvSpPr>
        <p:spPr>
          <a:xfrm>
            <a:off x="248817" y="653144"/>
            <a:ext cx="11694368" cy="5906276"/>
          </a:xfrm>
          <a:prstGeom prst="roundRect">
            <a:avLst>
              <a:gd name="adj" fmla="val 36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672B384-4B7D-4D10-B9E5-378208D96E06}" type="datetimeFigureOut">
              <a:rPr lang="zh-CN" altLang="en-US" smtClean="0"/>
              <a:t>2021-03-01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67EEAB3-198B-4715-B3CD-C357C0232E5F}"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72B384-4B7D-4D10-B9E5-378208D96E06}" type="datetimeFigureOut">
              <a:rPr lang="zh-CN" altLang="en-US" smtClean="0"/>
              <a:t>2021-03-01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7EEAB3-198B-4715-B3CD-C357C0232E5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72B384-4B7D-4D10-B9E5-378208D96E06}" type="datetimeFigureOut">
              <a:rPr lang="zh-CN" altLang="en-US" smtClean="0"/>
              <a:t>2021-03-01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7EEAB3-198B-4715-B3CD-C357C0232E5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2.xml"/><Relationship Id="rId1"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image" Target="../media/image20.jpeg"/></Relationships>
</file>

<file path=ppt/slides/_rels/slide3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34.xml.rels><?xml version="1.0" encoding="UTF-8" standalone="yes"?>
<Relationships xmlns="http://schemas.openxmlformats.org/package/2006/relationships"><Relationship Id="rId3" Type="http://schemas.openxmlformats.org/officeDocument/2006/relationships/image" Target="../media/image24.jpeg"/><Relationship Id="rId7" Type="http://schemas.openxmlformats.org/officeDocument/2006/relationships/image" Target="../media/image28.png"/><Relationship Id="rId2" Type="http://schemas.openxmlformats.org/officeDocument/2006/relationships/notesSlide" Target="../notesSlides/notesSlide34.xml"/><Relationship Id="rId1" Type="http://schemas.openxmlformats.org/officeDocument/2006/relationships/slideLayout" Target="../slideLayouts/slideLayout3.xml"/><Relationship Id="rId6" Type="http://schemas.openxmlformats.org/officeDocument/2006/relationships/image" Target="../media/image27.png"/><Relationship Id="rId5" Type="http://schemas.openxmlformats.org/officeDocument/2006/relationships/image" Target="../media/image26.jpeg"/><Relationship Id="rId4" Type="http://schemas.openxmlformats.org/officeDocument/2006/relationships/image" Target="../media/image25.jpeg"/></Relationships>
</file>

<file path=ppt/slides/_rels/slide3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5.xml"/><Relationship Id="rId1" Type="http://schemas.openxmlformats.org/officeDocument/2006/relationships/slideLayout" Target="../slideLayouts/slideLayout3.xml"/><Relationship Id="rId5" Type="http://schemas.openxmlformats.org/officeDocument/2006/relationships/image" Target="../media/image31.png"/><Relationship Id="rId4" Type="http://schemas.openxmlformats.org/officeDocument/2006/relationships/image" Target="../media/image30.png"/></Relationships>
</file>

<file path=ppt/slides/_rels/slide3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tags" Target="../tags/tag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2.xml"/><Relationship Id="rId1" Type="http://schemas.openxmlformats.org/officeDocument/2006/relationships/slideLayout" Target="../slideLayouts/slideLayout3.xml"/><Relationship Id="rId5" Type="http://schemas.openxmlformats.org/officeDocument/2006/relationships/image" Target="../media/image36.png"/><Relationship Id="rId4" Type="http://schemas.openxmlformats.org/officeDocument/2006/relationships/image" Target="../media/image35.png"/></Relationships>
</file>

<file path=ppt/slides/_rels/slide4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3.xml"/><Relationship Id="rId1" Type="http://schemas.openxmlformats.org/officeDocument/2006/relationships/slideLayout" Target="../slideLayouts/slideLayout3.xml"/><Relationship Id="rId4" Type="http://schemas.openxmlformats.org/officeDocument/2006/relationships/image" Target="../media/image38.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2.jpe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2.jpeg"/></Relationships>
</file>

<file path=ppt/slides/_rels/slide5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3.xml"/><Relationship Id="rId1" Type="http://schemas.openxmlformats.org/officeDocument/2006/relationships/slideLayout" Target="../slideLayouts/slideLayout3.xml"/><Relationship Id="rId4" Type="http://schemas.openxmlformats.org/officeDocument/2006/relationships/image" Target="../media/image44.png"/></Relationships>
</file>

<file path=ppt/slides/_rels/slide5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5.xml"/><Relationship Id="rId1" Type="http://schemas.openxmlformats.org/officeDocument/2006/relationships/slideLayout" Target="../slideLayouts/slideLayout3.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5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2.jpe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xml"/><Relationship Id="rId1" Type="http://schemas.openxmlformats.org/officeDocument/2006/relationships/tags" Target="../tags/tag10.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2.xml"/><Relationship Id="rId1" Type="http://schemas.openxmlformats.org/officeDocument/2006/relationships/tags" Target="../tags/tag11.xml"/><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3.xml"/><Relationship Id="rId1" Type="http://schemas.openxmlformats.org/officeDocument/2006/relationships/tags" Target="../tags/tag12.xml"/></Relationships>
</file>

<file path=ppt/slides/_rels/slide6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3.xml"/><Relationship Id="rId1" Type="http://schemas.openxmlformats.org/officeDocument/2006/relationships/slideLayout" Target="../slideLayouts/slideLayout3.xml"/><Relationship Id="rId5" Type="http://schemas.openxmlformats.org/officeDocument/2006/relationships/image" Target="../media/image54.png"/><Relationship Id="rId4" Type="http://schemas.openxmlformats.org/officeDocument/2006/relationships/image" Target="../media/image53.pn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2.jpeg"/></Relationships>
</file>

<file path=ppt/slides/_rels/slide7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2.xml"/><Relationship Id="rId1" Type="http://schemas.openxmlformats.org/officeDocument/2006/relationships/tags" Target="../tags/tag13.xml"/><Relationship Id="rId5" Type="http://schemas.openxmlformats.org/officeDocument/2006/relationships/image" Target="../media/image3.png"/><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 name="矩形 2"/>
          <p:cNvSpPr/>
          <p:nvPr/>
        </p:nvSpPr>
        <p:spPr>
          <a:xfrm>
            <a:off x="3457185" y="266699"/>
            <a:ext cx="8758944" cy="1967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p:cNvSpPr txBox="1"/>
          <p:nvPr/>
        </p:nvSpPr>
        <p:spPr>
          <a:xfrm>
            <a:off x="1432539" y="2114497"/>
            <a:ext cx="9326880" cy="1106805"/>
          </a:xfrm>
          <a:prstGeom prst="rect">
            <a:avLst/>
          </a:prstGeom>
          <a:noFill/>
        </p:spPr>
        <p:txBody>
          <a:bodyPr wrap="none" rtlCol="0">
            <a:spAutoFit/>
          </a:bodyPr>
          <a:lstStyle/>
          <a:p>
            <a:pPr algn="l"/>
            <a:r>
              <a:rPr lang="zh-CN" altLang="en-US" sz="6600" b="1" spc="600" dirty="0" smtClean="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自动控制电路装调维修</a:t>
            </a:r>
          </a:p>
        </p:txBody>
      </p:sp>
      <p:grpSp>
        <p:nvGrpSpPr>
          <p:cNvPr id="14" name="组合 13"/>
          <p:cNvGrpSpPr/>
          <p:nvPr/>
        </p:nvGrpSpPr>
        <p:grpSpPr>
          <a:xfrm>
            <a:off x="2194897" y="3781735"/>
            <a:ext cx="6975995" cy="935990"/>
            <a:chOff x="4328610" y="4016474"/>
            <a:chExt cx="3293416" cy="936104"/>
          </a:xfrm>
        </p:grpSpPr>
        <p:sp>
          <p:nvSpPr>
            <p:cNvPr id="9" name="圆角矩形 9"/>
            <p:cNvSpPr/>
            <p:nvPr/>
          </p:nvSpPr>
          <p:spPr>
            <a:xfrm flipH="1">
              <a:off x="4638255" y="4016474"/>
              <a:ext cx="2983771" cy="72000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lvl="0" algn="r"/>
              <a:endParaRPr lang="zh-CN" altLang="en-US" sz="4400" dirty="0">
                <a:solidFill>
                  <a:srgbClr val="FF9300"/>
                </a:solidFill>
                <a:latin typeface="华康俪金黑W8(P)" pitchFamily="34" charset="-122"/>
                <a:ea typeface="华康俪金黑W8(P)" pitchFamily="34" charset="-122"/>
              </a:endParaRPr>
            </a:p>
          </p:txBody>
        </p:sp>
        <p:sp>
          <p:nvSpPr>
            <p:cNvPr id="10" name="矩形 9"/>
            <p:cNvSpPr/>
            <p:nvPr/>
          </p:nvSpPr>
          <p:spPr>
            <a:xfrm>
              <a:off x="4800569" y="4016474"/>
              <a:ext cx="2705622" cy="700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solidFill>
                    <a:schemeClr val="bg1"/>
                  </a:solidFill>
                  <a:latin typeface="微软雅黑" panose="020B0503020204020204" pitchFamily="34" charset="-122"/>
                  <a:ea typeface="微软雅黑" panose="020B0503020204020204" pitchFamily="34" charset="-122"/>
                </a:rPr>
                <a:t>三菱FX系列的PLC基础、编程与调试维修</a:t>
              </a:r>
            </a:p>
          </p:txBody>
        </p:sp>
        <p:sp>
          <p:nvSpPr>
            <p:cNvPr id="12" name="矩形 11"/>
            <p:cNvSpPr/>
            <p:nvPr/>
          </p:nvSpPr>
          <p:spPr>
            <a:xfrm>
              <a:off x="4328610" y="4016474"/>
              <a:ext cx="2015449" cy="9361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2000" dirty="0">
                <a:solidFill>
                  <a:srgbClr val="FF9300"/>
                </a:solidFill>
                <a:latin typeface="华康俪金黑W8(P)" pitchFamily="34" charset="-122"/>
                <a:ea typeface="华康俪金黑W8(P)" pitchFamily="34" charset="-122"/>
              </a:endParaRPr>
            </a:p>
          </p:txBody>
        </p:sp>
      </p:gr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2" name="矩形 11"/>
          <p:cNvSpPr/>
          <p:nvPr/>
        </p:nvSpPr>
        <p:spPr>
          <a:xfrm>
            <a:off x="364731" y="843337"/>
            <a:ext cx="4875460" cy="553085"/>
          </a:xfrm>
          <a:prstGeom prst="rect">
            <a:avLst/>
          </a:prstGeom>
        </p:spPr>
        <p:txBody>
          <a:bodyPr wrap="square">
            <a:spAutoFit/>
          </a:bodyPr>
          <a:lstStyle/>
          <a:p>
            <a:pPr indent="532765" algn="just">
              <a:lnSpc>
                <a:spcPct val="150000"/>
              </a:lnSpc>
              <a:spcAft>
                <a:spcPts val="0"/>
              </a:spcAft>
            </a:pPr>
            <a:r>
              <a:rPr sz="2000" b="1" dirty="0" smtClean="0">
                <a:solidFill>
                  <a:schemeClr val="accent2">
                    <a:lumMod val="50000"/>
                  </a:schemeClr>
                </a:solidFill>
                <a:latin typeface="微软雅黑" panose="020B0503020204020204" pitchFamily="34" charset="-122"/>
                <a:ea typeface="微软雅黑" panose="020B0503020204020204" pitchFamily="34" charset="-122"/>
              </a:rPr>
              <a:t>1.</a:t>
            </a:r>
            <a:r>
              <a:rPr lang="en-US" sz="2000" b="1" dirty="0" smtClean="0">
                <a:solidFill>
                  <a:schemeClr val="accent2">
                    <a:lumMod val="50000"/>
                  </a:schemeClr>
                </a:solidFill>
                <a:latin typeface="微软雅黑" panose="020B0503020204020204" pitchFamily="34" charset="-122"/>
                <a:ea typeface="微软雅黑" panose="020B0503020204020204" pitchFamily="34" charset="-122"/>
              </a:rPr>
              <a:t>1</a:t>
            </a:r>
            <a:r>
              <a:rPr sz="2000" b="1" dirty="0" smtClean="0">
                <a:solidFill>
                  <a:schemeClr val="accent2">
                    <a:lumMod val="50000"/>
                  </a:schemeClr>
                </a:solidFill>
                <a:latin typeface="微软雅黑" panose="020B0503020204020204" pitchFamily="34" charset="-122"/>
                <a:ea typeface="微软雅黑" panose="020B0503020204020204" pitchFamily="34" charset="-122"/>
              </a:rPr>
              <a:t> 可编程控制器基础</a:t>
            </a:r>
          </a:p>
        </p:txBody>
      </p:sp>
      <p:sp>
        <p:nvSpPr>
          <p:cNvPr id="2" name="文本框 1"/>
          <p:cNvSpPr txBox="1"/>
          <p:nvPr/>
        </p:nvSpPr>
        <p:spPr>
          <a:xfrm>
            <a:off x="915375" y="1396422"/>
            <a:ext cx="10733440" cy="2369880"/>
          </a:xfrm>
          <a:prstGeom prst="rect">
            <a:avLst/>
          </a:prstGeom>
          <a:noFill/>
          <a:ln w="9525">
            <a:noFill/>
          </a:ln>
        </p:spPr>
        <p:txBody>
          <a:bodyPr wrap="square">
            <a:spAutoFit/>
          </a:bodyPr>
          <a:lstStyle/>
          <a:p>
            <a:pPr indent="0" fontAlgn="auto">
              <a:lnSpc>
                <a:spcPct val="120000"/>
              </a:lnSpc>
              <a:spcBef>
                <a:spcPts val="600"/>
              </a:spcBef>
              <a:spcAft>
                <a:spcPts val="600"/>
              </a:spcAft>
            </a:pPr>
            <a:r>
              <a:rPr lang="en-US" b="0" dirty="0" smtClean="0">
                <a:latin typeface="等线" panose="02010600030101010101" charset="-122"/>
                <a:ea typeface="等线" panose="02010600030101010101" charset="-122"/>
                <a:cs typeface="等线" panose="02010600030101010101" charset="-122"/>
              </a:rPr>
              <a:t>5</a:t>
            </a:r>
            <a:r>
              <a:rPr lang="zh-CN" b="0" dirty="0">
                <a:latin typeface="等线" panose="02010600030101010101" charset="-122"/>
                <a:ea typeface="等线" panose="02010600030101010101" charset="-122"/>
                <a:cs typeface="等线" panose="02010600030101010101" charset="-122"/>
              </a:rPr>
              <a:t>）、产品类型或特殊品种</a:t>
            </a:r>
            <a:endParaRPr lang="en-US" b="0" dirty="0">
              <a:latin typeface="等线" panose="02010600030101010101" charset="-122"/>
              <a:ea typeface="等线" panose="02010600030101010101" charset="-122"/>
              <a:cs typeface="等线" panose="02010600030101010101" charset="-122"/>
            </a:endParaRPr>
          </a:p>
          <a:p>
            <a:pPr indent="0" fontAlgn="auto">
              <a:lnSpc>
                <a:spcPct val="120000"/>
              </a:lnSpc>
              <a:spcBef>
                <a:spcPts val="600"/>
              </a:spcBef>
              <a:spcAft>
                <a:spcPts val="600"/>
              </a:spcAft>
            </a:pPr>
            <a:r>
              <a:rPr lang="en-US" b="0" dirty="0">
                <a:latin typeface="等线" panose="02010600030101010101" charset="-122"/>
                <a:ea typeface="等线" panose="02010600030101010101" charset="-122"/>
                <a:cs typeface="等线" panose="02010600030101010101" charset="-122"/>
              </a:rPr>
              <a:t>A</a:t>
            </a:r>
            <a:r>
              <a:rPr lang="zh-CN" b="0" dirty="0">
                <a:latin typeface="等线" panose="02010600030101010101" charset="-122"/>
                <a:ea typeface="等线" panose="02010600030101010101" charset="-122"/>
                <a:cs typeface="等线" panose="02010600030101010101" charset="-122"/>
              </a:rPr>
              <a:t>、产品类型。</a:t>
            </a:r>
            <a:r>
              <a:rPr lang="en-US" b="0" dirty="0">
                <a:latin typeface="等线" panose="02010600030101010101" charset="-122"/>
                <a:ea typeface="等线" panose="02010600030101010101" charset="-122"/>
                <a:cs typeface="等线" panose="02010600030101010101" charset="-122"/>
              </a:rPr>
              <a:t>PLC</a:t>
            </a:r>
            <a:r>
              <a:rPr lang="zh-CN" b="0" dirty="0">
                <a:latin typeface="等线" panose="02010600030101010101" charset="-122"/>
                <a:ea typeface="等线" panose="02010600030101010101" charset="-122"/>
                <a:cs typeface="等线" panose="02010600030101010101" charset="-122"/>
              </a:rPr>
              <a:t>的产品类型一般分为两种，其中</a:t>
            </a:r>
            <a:r>
              <a:rPr lang="en-US" b="0" dirty="0">
                <a:latin typeface="等线" panose="02010600030101010101" charset="-122"/>
                <a:ea typeface="等线" panose="02010600030101010101" charset="-122"/>
                <a:cs typeface="等线" panose="02010600030101010101" charset="-122"/>
              </a:rPr>
              <a:t>001</a:t>
            </a:r>
            <a:r>
              <a:rPr lang="zh-CN" b="0" dirty="0">
                <a:latin typeface="等线" panose="02010600030101010101" charset="-122"/>
                <a:ea typeface="等线" panose="02010600030101010101" charset="-122"/>
                <a:cs typeface="等线" panose="02010600030101010101" charset="-122"/>
              </a:rPr>
              <a:t>表示标准产品，</a:t>
            </a:r>
            <a:r>
              <a:rPr lang="en-US" b="0" dirty="0">
                <a:latin typeface="等线" panose="02010600030101010101" charset="-122"/>
                <a:ea typeface="等线" panose="02010600030101010101" charset="-122"/>
                <a:cs typeface="等线" panose="02010600030101010101" charset="-122"/>
              </a:rPr>
              <a:t>ES/UL</a:t>
            </a:r>
            <a:r>
              <a:rPr lang="zh-CN" b="0" dirty="0">
                <a:latin typeface="等线" panose="02010600030101010101" charset="-122"/>
                <a:ea typeface="等线" panose="02010600030101010101" charset="-122"/>
                <a:cs typeface="等线" panose="02010600030101010101" charset="-122"/>
              </a:rPr>
              <a:t>表示欧规产品。</a:t>
            </a:r>
            <a:endParaRPr lang="en-US" b="0" dirty="0">
              <a:latin typeface="等线" panose="02010600030101010101" charset="-122"/>
              <a:ea typeface="等线" panose="02010600030101010101" charset="-122"/>
              <a:cs typeface="等线" panose="02010600030101010101" charset="-122"/>
            </a:endParaRPr>
          </a:p>
          <a:p>
            <a:pPr indent="0" fontAlgn="auto">
              <a:lnSpc>
                <a:spcPct val="120000"/>
              </a:lnSpc>
              <a:spcBef>
                <a:spcPts val="600"/>
              </a:spcBef>
              <a:spcAft>
                <a:spcPts val="600"/>
              </a:spcAft>
            </a:pPr>
            <a:r>
              <a:rPr lang="en-US" b="0" dirty="0">
                <a:latin typeface="等线" panose="02010600030101010101" charset="-122"/>
                <a:ea typeface="等线" panose="02010600030101010101" charset="-122"/>
                <a:cs typeface="等线" panose="02010600030101010101" charset="-122"/>
              </a:rPr>
              <a:t>B</a:t>
            </a:r>
            <a:r>
              <a:rPr lang="zh-CN" b="0" dirty="0">
                <a:latin typeface="等线" panose="02010600030101010101" charset="-122"/>
                <a:ea typeface="等线" panose="02010600030101010101" charset="-122"/>
                <a:cs typeface="等线" panose="02010600030101010101" charset="-122"/>
              </a:rPr>
              <a:t>、特殊品种。</a:t>
            </a:r>
            <a:r>
              <a:rPr lang="en-US" b="0" dirty="0">
                <a:latin typeface="等线" panose="02010600030101010101" charset="-122"/>
                <a:ea typeface="等线" panose="02010600030101010101" charset="-122"/>
                <a:cs typeface="等线" panose="02010600030101010101" charset="-122"/>
              </a:rPr>
              <a:t>PLC</a:t>
            </a:r>
            <a:r>
              <a:rPr lang="zh-CN" b="0" dirty="0">
                <a:latin typeface="等线" panose="02010600030101010101" charset="-122"/>
                <a:ea typeface="等线" panose="02010600030101010101" charset="-122"/>
                <a:cs typeface="等线" panose="02010600030101010101" charset="-122"/>
              </a:rPr>
              <a:t>的特殊品种代号共有</a:t>
            </a:r>
            <a:r>
              <a:rPr lang="en-US" b="0" dirty="0">
                <a:latin typeface="等线" panose="02010600030101010101" charset="-122"/>
                <a:ea typeface="等线" panose="02010600030101010101" charset="-122"/>
                <a:cs typeface="等线" panose="02010600030101010101" charset="-122"/>
              </a:rPr>
              <a:t>8</a:t>
            </a:r>
            <a:r>
              <a:rPr lang="zh-CN" b="0" dirty="0">
                <a:latin typeface="等线" panose="02010600030101010101" charset="-122"/>
                <a:ea typeface="等线" panose="02010600030101010101" charset="-122"/>
                <a:cs typeface="等线" panose="02010600030101010101" charset="-122"/>
              </a:rPr>
              <a:t>个，其文字代号及含义如下</a:t>
            </a:r>
            <a:r>
              <a:rPr lang="en-US" b="0" dirty="0">
                <a:latin typeface="等线" panose="02010600030101010101" charset="-122"/>
                <a:ea typeface="等线" panose="02010600030101010101" charset="-122"/>
                <a:cs typeface="等线" panose="02010600030101010101" charset="-122"/>
              </a:rPr>
              <a:t>:</a:t>
            </a:r>
          </a:p>
          <a:p>
            <a:pPr indent="0" fontAlgn="auto">
              <a:lnSpc>
                <a:spcPct val="120000"/>
              </a:lnSpc>
              <a:spcBef>
                <a:spcPts val="600"/>
              </a:spcBef>
              <a:spcAft>
                <a:spcPts val="600"/>
              </a:spcAft>
            </a:pPr>
            <a:r>
              <a:rPr lang="en-US" b="0" dirty="0">
                <a:latin typeface="等线" panose="02010600030101010101" charset="-122"/>
                <a:ea typeface="等线" panose="02010600030101010101" charset="-122"/>
                <a:cs typeface="等线" panose="02010600030101010101" charset="-122"/>
              </a:rPr>
              <a:t>①D</a:t>
            </a:r>
            <a:r>
              <a:rPr lang="zh-CN" b="0" dirty="0">
                <a:latin typeface="等线" panose="02010600030101010101" charset="-122"/>
                <a:ea typeface="等线" panose="02010600030101010101" charset="-122"/>
                <a:cs typeface="等线" panose="02010600030101010101" charset="-122"/>
              </a:rPr>
              <a:t>表示</a:t>
            </a:r>
            <a:r>
              <a:rPr lang="en-US" b="0" dirty="0">
                <a:latin typeface="等线" panose="02010600030101010101" charset="-122"/>
                <a:ea typeface="等线" panose="02010600030101010101" charset="-122"/>
                <a:cs typeface="等线" panose="02010600030101010101" charset="-122"/>
              </a:rPr>
              <a:t>DC</a:t>
            </a:r>
            <a:r>
              <a:rPr lang="zh-CN" b="0" dirty="0">
                <a:latin typeface="等线" panose="02010600030101010101" charset="-122"/>
                <a:ea typeface="等线" panose="02010600030101010101" charset="-122"/>
                <a:cs typeface="等线" panose="02010600030101010101" charset="-122"/>
              </a:rPr>
              <a:t>电源，</a:t>
            </a:r>
            <a:r>
              <a:rPr lang="en-US" b="0" dirty="0">
                <a:latin typeface="等线" panose="02010600030101010101" charset="-122"/>
                <a:ea typeface="等线" panose="02010600030101010101" charset="-122"/>
                <a:cs typeface="等线" panose="02010600030101010101" charset="-122"/>
              </a:rPr>
              <a:t>DC</a:t>
            </a:r>
            <a:r>
              <a:rPr lang="zh-CN" b="0" dirty="0">
                <a:latin typeface="等线" panose="02010600030101010101" charset="-122"/>
                <a:ea typeface="等线" panose="02010600030101010101" charset="-122"/>
                <a:cs typeface="等线" panose="02010600030101010101" charset="-122"/>
              </a:rPr>
              <a:t>输入。</a:t>
            </a:r>
            <a:endParaRPr lang="en-US" b="0" dirty="0">
              <a:latin typeface="等线" panose="02010600030101010101" charset="-122"/>
              <a:ea typeface="等线" panose="02010600030101010101" charset="-122"/>
              <a:cs typeface="等线" panose="02010600030101010101" charset="-122"/>
            </a:endParaRPr>
          </a:p>
          <a:p>
            <a:pPr indent="0" fontAlgn="auto">
              <a:lnSpc>
                <a:spcPct val="120000"/>
              </a:lnSpc>
              <a:spcBef>
                <a:spcPts val="600"/>
              </a:spcBef>
              <a:spcAft>
                <a:spcPts val="600"/>
              </a:spcAft>
            </a:pPr>
            <a:r>
              <a:rPr lang="en-US" b="0" dirty="0">
                <a:latin typeface="等线" panose="02010600030101010101" charset="-122"/>
                <a:ea typeface="等线" panose="02010600030101010101" charset="-122"/>
                <a:cs typeface="等线" panose="02010600030101010101" charset="-122"/>
              </a:rPr>
              <a:t>②A1</a:t>
            </a:r>
            <a:r>
              <a:rPr lang="zh-CN" b="0" dirty="0">
                <a:latin typeface="等线" panose="02010600030101010101" charset="-122"/>
                <a:ea typeface="等线" panose="02010600030101010101" charset="-122"/>
                <a:cs typeface="等线" panose="02010600030101010101" charset="-122"/>
              </a:rPr>
              <a:t>表示</a:t>
            </a:r>
            <a:r>
              <a:rPr lang="en-US" b="0" dirty="0">
                <a:latin typeface="等线" panose="02010600030101010101" charset="-122"/>
                <a:ea typeface="等线" panose="02010600030101010101" charset="-122"/>
                <a:cs typeface="等线" panose="02010600030101010101" charset="-122"/>
              </a:rPr>
              <a:t>AC</a:t>
            </a:r>
            <a:r>
              <a:rPr lang="zh-CN" b="0" dirty="0">
                <a:latin typeface="等线" panose="02010600030101010101" charset="-122"/>
                <a:ea typeface="等线" panose="02010600030101010101" charset="-122"/>
                <a:cs typeface="等线" panose="02010600030101010101" charset="-122"/>
              </a:rPr>
              <a:t>电源，</a:t>
            </a:r>
            <a:r>
              <a:rPr lang="en-US" b="0" dirty="0">
                <a:latin typeface="等线" panose="02010600030101010101" charset="-122"/>
                <a:ea typeface="等线" panose="02010600030101010101" charset="-122"/>
                <a:cs typeface="等线" panose="02010600030101010101" charset="-122"/>
              </a:rPr>
              <a:t>AC</a:t>
            </a:r>
            <a:r>
              <a:rPr lang="zh-CN" b="0" dirty="0">
                <a:latin typeface="等线" panose="02010600030101010101" charset="-122"/>
                <a:ea typeface="等线" panose="02010600030101010101" charset="-122"/>
                <a:cs typeface="等线" panose="02010600030101010101" charset="-122"/>
              </a:rPr>
              <a:t>输入（</a:t>
            </a:r>
            <a:r>
              <a:rPr lang="en-US" b="0" dirty="0">
                <a:latin typeface="等线" panose="02010600030101010101" charset="-122"/>
                <a:ea typeface="等线" panose="02010600030101010101" charset="-122"/>
                <a:cs typeface="等线" panose="02010600030101010101" charset="-122"/>
              </a:rPr>
              <a:t>AC100~120V</a:t>
            </a:r>
            <a:r>
              <a:rPr lang="zh-CN" b="0" dirty="0">
                <a:latin typeface="等线" panose="02010600030101010101" charset="-122"/>
                <a:ea typeface="等线" panose="02010600030101010101" charset="-122"/>
                <a:cs typeface="等线" panose="02010600030101010101" charset="-122"/>
              </a:rPr>
              <a:t>）或</a:t>
            </a:r>
            <a:r>
              <a:rPr lang="en-US" b="0" dirty="0">
                <a:latin typeface="等线" panose="02010600030101010101" charset="-122"/>
                <a:ea typeface="等线" panose="02010600030101010101" charset="-122"/>
                <a:cs typeface="等线" panose="02010600030101010101" charset="-122"/>
              </a:rPr>
              <a:t>AC</a:t>
            </a:r>
            <a:r>
              <a:rPr lang="zh-CN" b="0" dirty="0">
                <a:latin typeface="等线" panose="02010600030101010101" charset="-122"/>
                <a:ea typeface="等线" panose="02010600030101010101" charset="-122"/>
                <a:cs typeface="等线" panose="02010600030101010101" charset="-122"/>
              </a:rPr>
              <a:t>输入模块。</a:t>
            </a:r>
            <a:endParaRPr lang="zh-CN" altLang="en-US" dirty="0">
              <a:latin typeface="等线" panose="02010600030101010101" charset="-122"/>
              <a:ea typeface="等线" panose="02010600030101010101" charset="-122"/>
              <a:cs typeface="等线" panose="02010600030101010101" charset="-122"/>
            </a:endParaRPr>
          </a:p>
        </p:txBody>
      </p:sp>
      <p:sp>
        <p:nvSpPr>
          <p:cNvPr id="11" name="文本框 10"/>
          <p:cNvSpPr txBox="1"/>
          <p:nvPr/>
        </p:nvSpPr>
        <p:spPr>
          <a:xfrm>
            <a:off x="4014471" y="6025874"/>
            <a:ext cx="5080000" cy="424732"/>
          </a:xfrm>
          <a:prstGeom prst="rect">
            <a:avLst/>
          </a:prstGeom>
          <a:noFill/>
          <a:ln w="9525">
            <a:noFill/>
          </a:ln>
        </p:spPr>
        <p:txBody>
          <a:bodyPr wrap="square">
            <a:spAutoFit/>
          </a:bodyPr>
          <a:lstStyle>
            <a:defPPr>
              <a:defRPr lang="zh-CN"/>
            </a:defPPr>
            <a:lvl1pPr indent="0" fontAlgn="auto">
              <a:lnSpc>
                <a:spcPct val="120000"/>
              </a:lnSpc>
              <a:spcBef>
                <a:spcPts val="600"/>
              </a:spcBef>
              <a:spcAft>
                <a:spcPts val="600"/>
              </a:spcAft>
              <a:defRPr b="0">
                <a:latin typeface="等线" panose="02010600030101010101" charset="-122"/>
                <a:ea typeface="等线" panose="02010600030101010101" charset="-122"/>
                <a:cs typeface="等线" panose="02010600030101010101" charset="-122"/>
              </a:defRPr>
            </a:lvl1pPr>
          </a:lstStyle>
          <a:p>
            <a:r>
              <a:rPr lang="zh-CN" dirty="0"/>
              <a:t>表</a:t>
            </a:r>
            <a:r>
              <a:rPr lang="en-US" dirty="0"/>
              <a:t>3-1-1 FX2N</a:t>
            </a:r>
            <a:r>
              <a:rPr lang="zh-CN" dirty="0"/>
              <a:t>系列</a:t>
            </a:r>
            <a:r>
              <a:rPr lang="en-US" dirty="0"/>
              <a:t>PLC</a:t>
            </a:r>
            <a:r>
              <a:rPr lang="zh-CN" dirty="0"/>
              <a:t>的输入输出点数</a:t>
            </a:r>
            <a:endParaRPr lang="zh-CN" altLang="en-US" dirty="0"/>
          </a:p>
        </p:txBody>
      </p:sp>
      <p:graphicFrame>
        <p:nvGraphicFramePr>
          <p:cNvPr id="13" name="表格 12"/>
          <p:cNvGraphicFramePr/>
          <p:nvPr>
            <p:custDataLst>
              <p:tags r:id="rId1"/>
            </p:custDataLst>
            <p:extLst>
              <p:ext uri="{D42A27DB-BD31-4B8C-83A1-F6EECF244321}">
                <p14:modId xmlns:p14="http://schemas.microsoft.com/office/powerpoint/2010/main" val="1216134398"/>
              </p:ext>
            </p:extLst>
          </p:nvPr>
        </p:nvGraphicFramePr>
        <p:xfrm>
          <a:off x="1090063" y="3953748"/>
          <a:ext cx="9825588" cy="1884680"/>
        </p:xfrm>
        <a:graphic>
          <a:graphicData uri="http://schemas.openxmlformats.org/drawingml/2006/table">
            <a:tbl>
              <a:tblPr firstRow="1" bandRow="1">
                <a:tableStyleId>{5940675A-B579-460E-94D1-54222C63F5DA}</a:tableStyleId>
              </a:tblPr>
              <a:tblGrid>
                <a:gridCol w="1403497"/>
                <a:gridCol w="1402388"/>
                <a:gridCol w="1403497"/>
                <a:gridCol w="1404606"/>
                <a:gridCol w="1403497"/>
                <a:gridCol w="1404606"/>
                <a:gridCol w="1403497"/>
              </a:tblGrid>
              <a:tr h="458470">
                <a:tc rowSpan="3">
                  <a:txBody>
                    <a:bodyPr/>
                    <a:lstStyle/>
                    <a:p>
                      <a:pPr indent="0" algn="ctr">
                        <a:buNone/>
                      </a:pPr>
                      <a:r>
                        <a:rPr lang="en-US" sz="1400" b="1" dirty="0">
                          <a:latin typeface="等线" panose="02010600030101010101" charset="-122"/>
                          <a:ea typeface="等线" panose="02010600030101010101" charset="-122"/>
                          <a:cs typeface="等线" panose="02010600030101010101" charset="-122"/>
                        </a:rPr>
                        <a:t> </a:t>
                      </a:r>
                      <a:r>
                        <a:rPr lang="en-US" sz="1400" b="1" dirty="0" smtClean="0">
                          <a:latin typeface="等线" panose="02010600030101010101" charset="-122"/>
                          <a:ea typeface="等线" panose="02010600030101010101" charset="-122"/>
                          <a:cs typeface="等线" panose="02010600030101010101" charset="-122"/>
                        </a:rPr>
                        <a:t>FX</a:t>
                      </a:r>
                      <a:r>
                        <a:rPr lang="en-US" sz="1400" b="0" baseline="-25000" dirty="0" smtClean="0">
                          <a:latin typeface="等线" panose="02010600030101010101" charset="-122"/>
                          <a:ea typeface="等线" panose="02010600030101010101" charset="-122"/>
                          <a:cs typeface="等线" panose="02010600030101010101" charset="-122"/>
                        </a:rPr>
                        <a:t>2N</a:t>
                      </a:r>
                    </a:p>
                    <a:p>
                      <a:pPr indent="0" algn="ctr">
                        <a:buNone/>
                      </a:pPr>
                      <a:r>
                        <a:rPr lang="en-US" sz="1400" b="0" dirty="0" err="1" smtClean="0">
                          <a:latin typeface="等线" panose="02010600030101010101" charset="-122"/>
                          <a:ea typeface="等线" panose="02010600030101010101" charset="-122"/>
                          <a:cs typeface="等线" panose="02010600030101010101" charset="-122"/>
                        </a:rPr>
                        <a:t>系列</a:t>
                      </a:r>
                      <a:endParaRPr lang="en-US" sz="1400" b="0" dirty="0" smtClean="0">
                        <a:latin typeface="等线" panose="02010600030101010101" charset="-122"/>
                        <a:ea typeface="等线" panose="02010600030101010101" charset="-122"/>
                        <a:cs typeface="等线" panose="02010600030101010101" charset="-122"/>
                      </a:endParaRPr>
                    </a:p>
                    <a:p>
                      <a:pPr indent="0" algn="ctr">
                        <a:buNone/>
                      </a:pPr>
                      <a:r>
                        <a:rPr lang="en-US" sz="1400" b="0" dirty="0" smtClean="0">
                          <a:latin typeface="等线" panose="02010600030101010101" charset="-122"/>
                          <a:ea typeface="等线" panose="02010600030101010101" charset="-122"/>
                          <a:cs typeface="等线" panose="02010600030101010101" charset="-122"/>
                        </a:rPr>
                        <a:t>PLC</a:t>
                      </a:r>
                      <a:endParaRPr lang="en-US" altLang="en-US" sz="1400" b="0" dirty="0">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dirty="0" err="1">
                          <a:latin typeface="等线" panose="02010600030101010101" charset="-122"/>
                          <a:ea typeface="等线" panose="02010600030101010101" charset="-122"/>
                          <a:cs typeface="宋体" panose="02010600030101010101" pitchFamily="2" charset="-122"/>
                        </a:rPr>
                        <a:t>型号</a:t>
                      </a:r>
                      <a:endParaRPr lang="en-US" altLang="en-US" sz="1400" b="0" dirty="0">
                        <a:latin typeface="等线" panose="02010600030101010101" charset="-122"/>
                        <a:ea typeface="等线" panose="02010600030101010101"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等线" panose="02010600030101010101" charset="-122"/>
                          <a:ea typeface="等线" panose="02010600030101010101" charset="-122"/>
                          <a:cs typeface="Times New Roman" panose="02020603050405020304" pitchFamily="18" charset="0"/>
                        </a:rPr>
                        <a:t>FX</a:t>
                      </a:r>
                      <a:r>
                        <a:rPr lang="en-US" sz="1400" b="0" baseline="-25000">
                          <a:latin typeface="等线" panose="02010600030101010101" charset="-122"/>
                          <a:ea typeface="等线" panose="02010600030101010101" charset="-122"/>
                          <a:cs typeface="Times New Roman" panose="02020603050405020304" pitchFamily="18" charset="0"/>
                        </a:rPr>
                        <a:t>2N</a:t>
                      </a:r>
                      <a:r>
                        <a:rPr lang="en-US" sz="1400" b="0">
                          <a:latin typeface="等线" panose="02010600030101010101" charset="-122"/>
                          <a:ea typeface="等线" panose="02010600030101010101" charset="-122"/>
                          <a:cs typeface="宋体" panose="02010600030101010101" pitchFamily="2" charset="-122"/>
                        </a:rPr>
                        <a:t>-</a:t>
                      </a:r>
                      <a:r>
                        <a:rPr lang="en-US" sz="1400" b="0">
                          <a:latin typeface="等线" panose="02010600030101010101" charset="-122"/>
                          <a:ea typeface="等线" panose="02010600030101010101" charset="-122"/>
                          <a:cs typeface="Times New Roman" panose="02020603050405020304" pitchFamily="18" charset="0"/>
                        </a:rPr>
                        <a:t>16</a:t>
                      </a:r>
                      <a:r>
                        <a:rPr lang="en-US" sz="1400" b="0">
                          <a:latin typeface="等线" panose="02010600030101010101" charset="-122"/>
                          <a:ea typeface="等线" panose="02010600030101010101" charset="-122"/>
                          <a:cs typeface="宋体" panose="02010600030101010101" pitchFamily="2" charset="-122"/>
                        </a:rPr>
                        <a:t>M</a:t>
                      </a:r>
                      <a:endParaRPr lang="en-US" altLang="en-US" sz="1400" b="0">
                        <a:latin typeface="等线" panose="02010600030101010101" charset="-122"/>
                        <a:ea typeface="等线" panose="02010600030101010101"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等线" panose="02010600030101010101" charset="-122"/>
                          <a:ea typeface="等线" panose="02010600030101010101" charset="-122"/>
                          <a:cs typeface="Times New Roman" panose="02020603050405020304" pitchFamily="18" charset="0"/>
                        </a:rPr>
                        <a:t>FX</a:t>
                      </a:r>
                      <a:r>
                        <a:rPr lang="en-US" sz="1400" b="0" baseline="-25000">
                          <a:latin typeface="等线" panose="02010600030101010101" charset="-122"/>
                          <a:ea typeface="等线" panose="02010600030101010101" charset="-122"/>
                          <a:cs typeface="Times New Roman" panose="02020603050405020304" pitchFamily="18" charset="0"/>
                        </a:rPr>
                        <a:t>2N</a:t>
                      </a:r>
                      <a:r>
                        <a:rPr lang="en-US" sz="1400" b="0">
                          <a:latin typeface="等线" panose="02010600030101010101" charset="-122"/>
                          <a:ea typeface="等线" panose="02010600030101010101" charset="-122"/>
                          <a:cs typeface="宋体" panose="02010600030101010101" pitchFamily="2" charset="-122"/>
                        </a:rPr>
                        <a:t>-</a:t>
                      </a:r>
                      <a:r>
                        <a:rPr lang="en-US" sz="1400" b="0">
                          <a:latin typeface="等线" panose="02010600030101010101" charset="-122"/>
                          <a:ea typeface="等线" panose="02010600030101010101" charset="-122"/>
                          <a:cs typeface="Times New Roman" panose="02020603050405020304" pitchFamily="18" charset="0"/>
                        </a:rPr>
                        <a:t>32</a:t>
                      </a:r>
                      <a:r>
                        <a:rPr lang="en-US" sz="1400" b="0">
                          <a:latin typeface="等线" panose="02010600030101010101" charset="-122"/>
                          <a:ea typeface="等线" panose="02010600030101010101" charset="-122"/>
                          <a:cs typeface="宋体" panose="02010600030101010101" pitchFamily="2" charset="-122"/>
                        </a:rPr>
                        <a:t>M</a:t>
                      </a:r>
                      <a:endParaRPr lang="en-US" altLang="en-US" sz="1400" b="0">
                        <a:latin typeface="等线" panose="02010600030101010101" charset="-122"/>
                        <a:ea typeface="等线" panose="02010600030101010101"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等线" panose="02010600030101010101" charset="-122"/>
                          <a:ea typeface="等线" panose="02010600030101010101" charset="-122"/>
                          <a:cs typeface="Times New Roman" panose="02020603050405020304" pitchFamily="18" charset="0"/>
                        </a:rPr>
                        <a:t>FX</a:t>
                      </a:r>
                      <a:r>
                        <a:rPr lang="en-US" sz="1400" b="0" baseline="-25000">
                          <a:latin typeface="等线" panose="02010600030101010101" charset="-122"/>
                          <a:ea typeface="等线" panose="02010600030101010101" charset="-122"/>
                          <a:cs typeface="Times New Roman" panose="02020603050405020304" pitchFamily="18" charset="0"/>
                        </a:rPr>
                        <a:t>2N</a:t>
                      </a:r>
                      <a:r>
                        <a:rPr lang="en-US" sz="1400" b="0">
                          <a:latin typeface="等线" panose="02010600030101010101" charset="-122"/>
                          <a:ea typeface="等线" panose="02010600030101010101" charset="-122"/>
                          <a:cs typeface="宋体" panose="02010600030101010101" pitchFamily="2" charset="-122"/>
                        </a:rPr>
                        <a:t>-</a:t>
                      </a:r>
                      <a:r>
                        <a:rPr lang="en-US" sz="1400" b="0">
                          <a:latin typeface="等线" panose="02010600030101010101" charset="-122"/>
                          <a:ea typeface="等线" panose="02010600030101010101" charset="-122"/>
                          <a:cs typeface="Times New Roman" panose="02020603050405020304" pitchFamily="18" charset="0"/>
                        </a:rPr>
                        <a:t>48</a:t>
                      </a:r>
                      <a:r>
                        <a:rPr lang="en-US" sz="1400" b="0">
                          <a:latin typeface="等线" panose="02010600030101010101" charset="-122"/>
                          <a:ea typeface="等线" panose="02010600030101010101" charset="-122"/>
                          <a:cs typeface="宋体" panose="02010600030101010101" pitchFamily="2" charset="-122"/>
                        </a:rPr>
                        <a:t>M</a:t>
                      </a:r>
                      <a:endParaRPr lang="en-US" altLang="en-US" sz="1400" b="0">
                        <a:latin typeface="等线" panose="02010600030101010101" charset="-122"/>
                        <a:ea typeface="等线" panose="02010600030101010101"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等线" panose="02010600030101010101" charset="-122"/>
                          <a:ea typeface="等线" panose="02010600030101010101" charset="-122"/>
                          <a:cs typeface="Times New Roman" panose="02020603050405020304" pitchFamily="18" charset="0"/>
                        </a:rPr>
                        <a:t>FX</a:t>
                      </a:r>
                      <a:r>
                        <a:rPr lang="en-US" sz="1400" b="0" baseline="-25000">
                          <a:latin typeface="等线" panose="02010600030101010101" charset="-122"/>
                          <a:ea typeface="等线" panose="02010600030101010101" charset="-122"/>
                          <a:cs typeface="Times New Roman" panose="02020603050405020304" pitchFamily="18" charset="0"/>
                        </a:rPr>
                        <a:t>2N</a:t>
                      </a:r>
                      <a:r>
                        <a:rPr lang="en-US" sz="1400" b="0">
                          <a:latin typeface="等线" panose="02010600030101010101" charset="-122"/>
                          <a:ea typeface="等线" panose="02010600030101010101" charset="-122"/>
                          <a:cs typeface="宋体" panose="02010600030101010101" pitchFamily="2" charset="-122"/>
                        </a:rPr>
                        <a:t>-</a:t>
                      </a:r>
                      <a:r>
                        <a:rPr lang="en-US" sz="1400" b="0">
                          <a:latin typeface="等线" panose="02010600030101010101" charset="-122"/>
                          <a:ea typeface="等线" panose="02010600030101010101" charset="-122"/>
                          <a:cs typeface="Times New Roman" panose="02020603050405020304" pitchFamily="18" charset="0"/>
                        </a:rPr>
                        <a:t>64</a:t>
                      </a:r>
                      <a:r>
                        <a:rPr lang="en-US" sz="1400" b="0">
                          <a:latin typeface="等线" panose="02010600030101010101" charset="-122"/>
                          <a:ea typeface="等线" panose="02010600030101010101" charset="-122"/>
                          <a:cs typeface="宋体" panose="02010600030101010101" pitchFamily="2" charset="-122"/>
                        </a:rPr>
                        <a:t>M</a:t>
                      </a:r>
                      <a:endParaRPr lang="en-US" altLang="en-US" sz="1400" b="0">
                        <a:latin typeface="等线" panose="02010600030101010101" charset="-122"/>
                        <a:ea typeface="等线" panose="02010600030101010101"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等线" panose="02010600030101010101" charset="-122"/>
                          <a:ea typeface="等线" panose="02010600030101010101" charset="-122"/>
                          <a:cs typeface="Times New Roman" panose="02020603050405020304" pitchFamily="18" charset="0"/>
                        </a:rPr>
                        <a:t>FX</a:t>
                      </a:r>
                      <a:r>
                        <a:rPr lang="en-US" sz="1400" b="0" baseline="-25000">
                          <a:latin typeface="等线" panose="02010600030101010101" charset="-122"/>
                          <a:ea typeface="等线" panose="02010600030101010101" charset="-122"/>
                          <a:cs typeface="Times New Roman" panose="02020603050405020304" pitchFamily="18" charset="0"/>
                        </a:rPr>
                        <a:t>2N</a:t>
                      </a:r>
                      <a:r>
                        <a:rPr lang="en-US" sz="1400" b="0">
                          <a:latin typeface="等线" panose="02010600030101010101" charset="-122"/>
                          <a:ea typeface="等线" panose="02010600030101010101" charset="-122"/>
                          <a:cs typeface="宋体" panose="02010600030101010101" pitchFamily="2" charset="-122"/>
                        </a:rPr>
                        <a:t>-</a:t>
                      </a:r>
                      <a:r>
                        <a:rPr lang="en-US" sz="1400" b="0">
                          <a:latin typeface="等线" panose="02010600030101010101" charset="-122"/>
                          <a:ea typeface="等线" panose="02010600030101010101" charset="-122"/>
                          <a:cs typeface="Times New Roman" panose="02020603050405020304" pitchFamily="18" charset="0"/>
                        </a:rPr>
                        <a:t>80</a:t>
                      </a:r>
                      <a:r>
                        <a:rPr lang="en-US" sz="1400" b="0">
                          <a:latin typeface="等线" panose="02010600030101010101" charset="-122"/>
                          <a:ea typeface="等线" panose="02010600030101010101" charset="-122"/>
                          <a:cs typeface="宋体" panose="02010600030101010101" pitchFamily="2" charset="-122"/>
                        </a:rPr>
                        <a:t>M</a:t>
                      </a:r>
                      <a:endParaRPr lang="en-US" altLang="en-US" sz="1400" b="0">
                        <a:latin typeface="等线" panose="02010600030101010101" charset="-122"/>
                        <a:ea typeface="等线" panose="02010600030101010101"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13105">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r>
                        <a:rPr lang="en-US" sz="1400" b="0" dirty="0" err="1">
                          <a:latin typeface="等线" panose="02010600030101010101" charset="-122"/>
                          <a:ea typeface="等线" panose="02010600030101010101" charset="-122"/>
                          <a:cs typeface="宋体" panose="02010600030101010101" pitchFamily="2" charset="-122"/>
                        </a:rPr>
                        <a:t>输入</a:t>
                      </a:r>
                      <a:endParaRPr lang="en-US" altLang="en-US" sz="1400" b="0" dirty="0">
                        <a:latin typeface="等线" panose="02010600030101010101" charset="-122"/>
                        <a:ea typeface="等线" panose="02010600030101010101"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dirty="0" smtClean="0">
                          <a:latin typeface="等线" panose="02010600030101010101" charset="-122"/>
                          <a:ea typeface="等线" panose="02010600030101010101" charset="-122"/>
                          <a:cs typeface="等线" panose="02010600030101010101" charset="-122"/>
                        </a:rPr>
                        <a:t>X000-X007</a:t>
                      </a:r>
                    </a:p>
                    <a:p>
                      <a:pPr indent="0" algn="ctr">
                        <a:buNone/>
                      </a:pPr>
                      <a:r>
                        <a:rPr lang="en-US" sz="1400" b="0" dirty="0" smtClean="0">
                          <a:latin typeface="等线" panose="02010600030101010101" charset="-122"/>
                          <a:ea typeface="等线" panose="02010600030101010101" charset="-122"/>
                          <a:cs typeface="等线" panose="02010600030101010101" charset="-122"/>
                        </a:rPr>
                        <a:t>8</a:t>
                      </a:r>
                      <a:r>
                        <a:rPr lang="en-US" sz="1400" b="0" dirty="0">
                          <a:latin typeface="等线" panose="02010600030101010101" charset="-122"/>
                          <a:ea typeface="等线" panose="02010600030101010101" charset="-122"/>
                          <a:cs typeface="等线" panose="02010600030101010101" charset="-122"/>
                        </a:rPr>
                        <a:t>点</a:t>
                      </a:r>
                      <a:endParaRPr lang="en-US" altLang="en-US" sz="1400" b="0" dirty="0">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dirty="0" smtClean="0">
                          <a:latin typeface="等线" panose="02010600030101010101" charset="-122"/>
                          <a:ea typeface="等线" panose="02010600030101010101" charset="-122"/>
                          <a:cs typeface="等线" panose="02010600030101010101" charset="-122"/>
                        </a:rPr>
                        <a:t>X000-X017</a:t>
                      </a:r>
                    </a:p>
                    <a:p>
                      <a:pPr indent="0" algn="ctr">
                        <a:buNone/>
                      </a:pPr>
                      <a:r>
                        <a:rPr lang="en-US" sz="1400" b="0" dirty="0" smtClean="0">
                          <a:latin typeface="等线" panose="02010600030101010101" charset="-122"/>
                          <a:ea typeface="等线" panose="02010600030101010101" charset="-122"/>
                          <a:cs typeface="等线" panose="02010600030101010101" charset="-122"/>
                        </a:rPr>
                        <a:t>16</a:t>
                      </a:r>
                      <a:r>
                        <a:rPr lang="en-US" sz="1400" b="0" dirty="0">
                          <a:latin typeface="等线" panose="02010600030101010101" charset="-122"/>
                          <a:ea typeface="等线" panose="02010600030101010101" charset="-122"/>
                          <a:cs typeface="等线" panose="02010600030101010101" charset="-122"/>
                        </a:rPr>
                        <a:t>点</a:t>
                      </a:r>
                      <a:endParaRPr lang="en-US" altLang="en-US" sz="1400" b="0" dirty="0">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dirty="0" smtClean="0">
                          <a:latin typeface="等线" panose="02010600030101010101" charset="-122"/>
                          <a:ea typeface="等线" panose="02010600030101010101" charset="-122"/>
                          <a:cs typeface="等线" panose="02010600030101010101" charset="-122"/>
                        </a:rPr>
                        <a:t>X000-X027</a:t>
                      </a:r>
                    </a:p>
                    <a:p>
                      <a:pPr indent="0" algn="ctr">
                        <a:buNone/>
                      </a:pPr>
                      <a:r>
                        <a:rPr lang="en-US" sz="1400" b="0" dirty="0" smtClean="0">
                          <a:latin typeface="等线" panose="02010600030101010101" charset="-122"/>
                          <a:ea typeface="等线" panose="02010600030101010101" charset="-122"/>
                          <a:cs typeface="等线" panose="02010600030101010101" charset="-122"/>
                        </a:rPr>
                        <a:t>24</a:t>
                      </a:r>
                      <a:r>
                        <a:rPr lang="en-US" sz="1400" b="0" dirty="0">
                          <a:latin typeface="等线" panose="02010600030101010101" charset="-122"/>
                          <a:ea typeface="等线" panose="02010600030101010101" charset="-122"/>
                          <a:cs typeface="等线" panose="02010600030101010101" charset="-122"/>
                        </a:rPr>
                        <a:t>点</a:t>
                      </a:r>
                      <a:endParaRPr lang="en-US" altLang="en-US" sz="1400" b="0" dirty="0">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dirty="0" smtClean="0">
                          <a:latin typeface="等线" panose="02010600030101010101" charset="-122"/>
                          <a:ea typeface="等线" panose="02010600030101010101" charset="-122"/>
                          <a:cs typeface="等线" panose="02010600030101010101" charset="-122"/>
                        </a:rPr>
                        <a:t>X000-X037</a:t>
                      </a:r>
                    </a:p>
                    <a:p>
                      <a:pPr indent="0" algn="ctr">
                        <a:buNone/>
                      </a:pPr>
                      <a:r>
                        <a:rPr lang="en-US" sz="1400" b="0" dirty="0" smtClean="0">
                          <a:latin typeface="等线" panose="02010600030101010101" charset="-122"/>
                          <a:ea typeface="等线" panose="02010600030101010101" charset="-122"/>
                          <a:cs typeface="等线" panose="02010600030101010101" charset="-122"/>
                        </a:rPr>
                        <a:t>32</a:t>
                      </a:r>
                      <a:r>
                        <a:rPr lang="en-US" sz="1400" b="0" dirty="0">
                          <a:latin typeface="等线" panose="02010600030101010101" charset="-122"/>
                          <a:ea typeface="等线" panose="02010600030101010101" charset="-122"/>
                          <a:cs typeface="等线" panose="02010600030101010101" charset="-122"/>
                        </a:rPr>
                        <a:t>点</a:t>
                      </a:r>
                      <a:endParaRPr lang="en-US" altLang="en-US" sz="1400" b="0" dirty="0">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dirty="0" smtClean="0">
                          <a:latin typeface="等线" panose="02010600030101010101" charset="-122"/>
                          <a:ea typeface="等线" panose="02010600030101010101" charset="-122"/>
                          <a:cs typeface="等线" panose="02010600030101010101" charset="-122"/>
                        </a:rPr>
                        <a:t>X000-X047</a:t>
                      </a:r>
                    </a:p>
                    <a:p>
                      <a:pPr indent="0" algn="ctr">
                        <a:buNone/>
                      </a:pPr>
                      <a:r>
                        <a:rPr lang="en-US" sz="1400" b="0" dirty="0" smtClean="0">
                          <a:latin typeface="等线" panose="02010600030101010101" charset="-122"/>
                          <a:ea typeface="等线" panose="02010600030101010101" charset="-122"/>
                          <a:cs typeface="等线" panose="02010600030101010101" charset="-122"/>
                        </a:rPr>
                        <a:t>40</a:t>
                      </a:r>
                      <a:r>
                        <a:rPr lang="en-US" sz="1400" b="0" dirty="0">
                          <a:latin typeface="等线" panose="02010600030101010101" charset="-122"/>
                          <a:ea typeface="等线" panose="02010600030101010101" charset="-122"/>
                          <a:cs typeface="等线" panose="02010600030101010101" charset="-122"/>
                        </a:rPr>
                        <a:t>点</a:t>
                      </a:r>
                      <a:endParaRPr lang="en-US" altLang="en-US" sz="1400" b="0" dirty="0">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13105">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a:buNone/>
                      </a:pPr>
                      <a:r>
                        <a:rPr lang="en-US" sz="1400" b="0">
                          <a:latin typeface="等线" panose="02010600030101010101" charset="-122"/>
                          <a:ea typeface="等线" panose="02010600030101010101" charset="-122"/>
                          <a:cs typeface="宋体" panose="02010600030101010101" pitchFamily="2" charset="-122"/>
                        </a:rPr>
                        <a:t>输出</a:t>
                      </a:r>
                      <a:endParaRPr lang="en-US" altLang="en-US" sz="1400" b="0">
                        <a:latin typeface="等线" panose="02010600030101010101" charset="-122"/>
                        <a:ea typeface="等线" panose="02010600030101010101"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dirty="0" smtClean="0">
                          <a:latin typeface="等线" panose="02010600030101010101" charset="-122"/>
                          <a:ea typeface="等线" panose="02010600030101010101" charset="-122"/>
                          <a:cs typeface="等线" panose="02010600030101010101" charset="-122"/>
                        </a:rPr>
                        <a:t>Y000-Y007</a:t>
                      </a:r>
                    </a:p>
                    <a:p>
                      <a:pPr indent="0" algn="ctr">
                        <a:buNone/>
                      </a:pPr>
                      <a:r>
                        <a:rPr lang="en-US" sz="1400" b="0" dirty="0" smtClean="0">
                          <a:latin typeface="等线" panose="02010600030101010101" charset="-122"/>
                          <a:ea typeface="等线" panose="02010600030101010101" charset="-122"/>
                          <a:cs typeface="等线" panose="02010600030101010101" charset="-122"/>
                        </a:rPr>
                        <a:t>8</a:t>
                      </a:r>
                      <a:r>
                        <a:rPr lang="en-US" sz="1400" b="0" dirty="0">
                          <a:latin typeface="等线" panose="02010600030101010101" charset="-122"/>
                          <a:ea typeface="等线" panose="02010600030101010101" charset="-122"/>
                          <a:cs typeface="等线" panose="02010600030101010101" charset="-122"/>
                        </a:rPr>
                        <a:t>点</a:t>
                      </a:r>
                      <a:endParaRPr lang="en-US" altLang="en-US" sz="1400" b="0" dirty="0">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dirty="0" smtClean="0">
                          <a:latin typeface="等线" panose="02010600030101010101" charset="-122"/>
                          <a:ea typeface="等线" panose="02010600030101010101" charset="-122"/>
                          <a:cs typeface="等线" panose="02010600030101010101" charset="-122"/>
                        </a:rPr>
                        <a:t>Y000-Y017</a:t>
                      </a:r>
                    </a:p>
                    <a:p>
                      <a:pPr indent="0" algn="ctr">
                        <a:buNone/>
                      </a:pPr>
                      <a:r>
                        <a:rPr lang="en-US" sz="1400" b="0" dirty="0" smtClean="0">
                          <a:latin typeface="等线" panose="02010600030101010101" charset="-122"/>
                          <a:ea typeface="等线" panose="02010600030101010101" charset="-122"/>
                          <a:cs typeface="等线" panose="02010600030101010101" charset="-122"/>
                        </a:rPr>
                        <a:t>16</a:t>
                      </a:r>
                      <a:r>
                        <a:rPr lang="en-US" sz="1400" b="0" dirty="0">
                          <a:latin typeface="等线" panose="02010600030101010101" charset="-122"/>
                          <a:ea typeface="等线" panose="02010600030101010101" charset="-122"/>
                          <a:cs typeface="等线" panose="02010600030101010101" charset="-122"/>
                        </a:rPr>
                        <a:t>点</a:t>
                      </a:r>
                      <a:endParaRPr lang="en-US" altLang="en-US" sz="1400" b="0" dirty="0">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dirty="0" smtClean="0">
                          <a:latin typeface="等线" panose="02010600030101010101" charset="-122"/>
                          <a:ea typeface="等线" panose="02010600030101010101" charset="-122"/>
                          <a:cs typeface="等线" panose="02010600030101010101" charset="-122"/>
                        </a:rPr>
                        <a:t>Y000-Y027</a:t>
                      </a:r>
                    </a:p>
                    <a:p>
                      <a:pPr indent="0" algn="ctr">
                        <a:buNone/>
                      </a:pPr>
                      <a:r>
                        <a:rPr lang="en-US" sz="1400" b="0" dirty="0" smtClean="0">
                          <a:latin typeface="等线" panose="02010600030101010101" charset="-122"/>
                          <a:ea typeface="等线" panose="02010600030101010101" charset="-122"/>
                          <a:cs typeface="等线" panose="02010600030101010101" charset="-122"/>
                        </a:rPr>
                        <a:t>24</a:t>
                      </a:r>
                      <a:r>
                        <a:rPr lang="en-US" sz="1400" b="0" dirty="0">
                          <a:latin typeface="等线" panose="02010600030101010101" charset="-122"/>
                          <a:ea typeface="等线" panose="02010600030101010101" charset="-122"/>
                          <a:cs typeface="等线" panose="02010600030101010101" charset="-122"/>
                        </a:rPr>
                        <a:t>点</a:t>
                      </a:r>
                      <a:endParaRPr lang="en-US" altLang="en-US" sz="1400" b="0" dirty="0">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dirty="0" smtClean="0">
                          <a:latin typeface="等线" panose="02010600030101010101" charset="-122"/>
                          <a:ea typeface="等线" panose="02010600030101010101" charset="-122"/>
                          <a:cs typeface="等线" panose="02010600030101010101" charset="-122"/>
                        </a:rPr>
                        <a:t>Y000-Y037</a:t>
                      </a:r>
                    </a:p>
                    <a:p>
                      <a:pPr indent="0" algn="ctr">
                        <a:buNone/>
                      </a:pPr>
                      <a:r>
                        <a:rPr lang="en-US" sz="1400" b="0" dirty="0" smtClean="0">
                          <a:latin typeface="等线" panose="02010600030101010101" charset="-122"/>
                          <a:ea typeface="等线" panose="02010600030101010101" charset="-122"/>
                          <a:cs typeface="等线" panose="02010600030101010101" charset="-122"/>
                        </a:rPr>
                        <a:t>32</a:t>
                      </a:r>
                      <a:r>
                        <a:rPr lang="en-US" sz="1400" b="0" dirty="0">
                          <a:latin typeface="等线" panose="02010600030101010101" charset="-122"/>
                          <a:ea typeface="等线" panose="02010600030101010101" charset="-122"/>
                          <a:cs typeface="等线" panose="02010600030101010101" charset="-122"/>
                        </a:rPr>
                        <a:t>点</a:t>
                      </a:r>
                      <a:endParaRPr lang="en-US" altLang="en-US" sz="1400" b="0" dirty="0">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dirty="0" smtClean="0">
                          <a:latin typeface="等线" panose="02010600030101010101" charset="-122"/>
                          <a:ea typeface="等线" panose="02010600030101010101" charset="-122"/>
                          <a:cs typeface="等线" panose="02010600030101010101" charset="-122"/>
                        </a:rPr>
                        <a:t>Y000-Y047</a:t>
                      </a:r>
                    </a:p>
                    <a:p>
                      <a:pPr indent="0" algn="ctr">
                        <a:buNone/>
                      </a:pPr>
                      <a:r>
                        <a:rPr lang="en-US" sz="1400" b="0" dirty="0" smtClean="0">
                          <a:latin typeface="等线" panose="02010600030101010101" charset="-122"/>
                          <a:ea typeface="等线" panose="02010600030101010101" charset="-122"/>
                          <a:cs typeface="等线" panose="02010600030101010101" charset="-122"/>
                        </a:rPr>
                        <a:t>40</a:t>
                      </a:r>
                      <a:r>
                        <a:rPr lang="en-US" sz="1400" b="0" dirty="0">
                          <a:latin typeface="等线" panose="02010600030101010101" charset="-122"/>
                          <a:ea typeface="等线" panose="02010600030101010101" charset="-122"/>
                          <a:cs typeface="等线" panose="02010600030101010101" charset="-122"/>
                        </a:rPr>
                        <a:t>点</a:t>
                      </a:r>
                      <a:endParaRPr lang="en-US" altLang="en-US" sz="1400" b="0" dirty="0">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4"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a:t>
            </a:r>
            <a:r>
              <a:rPr sz="1600" b="1" dirty="0" err="1" smtClean="0">
                <a:solidFill>
                  <a:schemeClr val="bg1"/>
                </a:solidFill>
                <a:latin typeface="微软雅黑" panose="020B0503020204020204" pitchFamily="34" charset="-122"/>
                <a:ea typeface="微软雅黑" panose="020B0503020204020204" pitchFamily="34" charset="-122"/>
              </a:rPr>
              <a:t>可编程控制器</a:t>
            </a:r>
            <a:endParaRPr sz="1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784767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文本框 1"/>
          <p:cNvSpPr txBox="1"/>
          <p:nvPr/>
        </p:nvSpPr>
        <p:spPr>
          <a:xfrm>
            <a:off x="948055" y="1234440"/>
            <a:ext cx="9223375" cy="4753353"/>
          </a:xfrm>
          <a:prstGeom prst="rect">
            <a:avLst/>
          </a:prstGeom>
          <a:noFill/>
          <a:ln w="9525">
            <a:noFill/>
          </a:ln>
        </p:spPr>
        <p:txBody>
          <a:bodyPr wrap="square">
            <a:spAutoFit/>
          </a:bodyPr>
          <a:lstStyle>
            <a:defPPr>
              <a:defRPr lang="zh-CN"/>
            </a:defPPr>
            <a:lvl1pPr indent="0" fontAlgn="auto">
              <a:lnSpc>
                <a:spcPct val="120000"/>
              </a:lnSpc>
              <a:spcBef>
                <a:spcPts val="600"/>
              </a:spcBef>
              <a:spcAft>
                <a:spcPts val="600"/>
              </a:spcAft>
              <a:defRPr b="0">
                <a:latin typeface="等线" panose="02010600030101010101" charset="-122"/>
                <a:ea typeface="等线" panose="02010600030101010101" charset="-122"/>
                <a:cs typeface="等线" panose="02010600030101010101" charset="-122"/>
              </a:defRPr>
            </a:lvl1pPr>
          </a:lstStyle>
          <a:p>
            <a:pPr indent="457200"/>
            <a:r>
              <a:rPr lang="en-US" dirty="0"/>
              <a:t>1.</a:t>
            </a:r>
            <a:r>
              <a:rPr dirty="0"/>
              <a:t>2 输入继电器X</a:t>
            </a:r>
            <a:endParaRPr lang="zh-CN" dirty="0"/>
          </a:p>
          <a:p>
            <a:pPr indent="457200"/>
            <a:r>
              <a:rPr lang="zh-CN" dirty="0"/>
              <a:t>输入继电器由开关或传感器等外部器件向</a:t>
            </a:r>
            <a:r>
              <a:rPr lang="en-US" dirty="0"/>
              <a:t>PLC</a:t>
            </a:r>
            <a:r>
              <a:rPr lang="zh-CN" dirty="0"/>
              <a:t>内部输入信号。</a:t>
            </a:r>
            <a:endParaRPr lang="en-US" dirty="0"/>
          </a:p>
          <a:p>
            <a:pPr indent="457200"/>
            <a:r>
              <a:rPr lang="en-US" dirty="0"/>
              <a:t>1.</a:t>
            </a:r>
            <a:r>
              <a:rPr dirty="0"/>
              <a:t>3 输出继电器Y</a:t>
            </a:r>
            <a:endParaRPr lang="zh-CN" dirty="0"/>
          </a:p>
          <a:p>
            <a:pPr indent="457200"/>
            <a:r>
              <a:rPr lang="zh-CN" dirty="0"/>
              <a:t>通过输出继电器</a:t>
            </a:r>
            <a:r>
              <a:rPr lang="en-US" dirty="0"/>
              <a:t>Y</a:t>
            </a:r>
            <a:r>
              <a:rPr lang="zh-CN" dirty="0"/>
              <a:t>输出</a:t>
            </a:r>
            <a:r>
              <a:rPr lang="en-US" dirty="0"/>
              <a:t>PLC</a:t>
            </a:r>
            <a:r>
              <a:rPr lang="zh-CN" dirty="0"/>
              <a:t>中程序的执行结果，启动一外部设备或负载，如电磁阀、控制单元等。输出继电器</a:t>
            </a:r>
            <a:r>
              <a:rPr lang="en-US" dirty="0"/>
              <a:t>Y</a:t>
            </a:r>
            <a:r>
              <a:rPr lang="zh-CN" dirty="0"/>
              <a:t>的</a:t>
            </a:r>
            <a:r>
              <a:rPr lang="en-US" dirty="0"/>
              <a:t>ON</a:t>
            </a:r>
            <a:r>
              <a:rPr lang="zh-CN" dirty="0"/>
              <a:t>和</a:t>
            </a:r>
            <a:r>
              <a:rPr lang="en-US" dirty="0"/>
              <a:t>OFF</a:t>
            </a:r>
            <a:r>
              <a:rPr lang="zh-CN" dirty="0"/>
              <a:t>状态作为控制信号输出。</a:t>
            </a:r>
          </a:p>
          <a:p>
            <a:pPr indent="457200"/>
            <a:r>
              <a:rPr lang="en-US" dirty="0"/>
              <a:t>1.4 </a:t>
            </a:r>
            <a:r>
              <a:rPr dirty="0"/>
              <a:t>辅助继电器</a:t>
            </a:r>
            <a:endParaRPr lang="en-US" dirty="0"/>
          </a:p>
          <a:p>
            <a:pPr indent="457200"/>
            <a:r>
              <a:rPr lang="en-US" dirty="0"/>
              <a:t>PLC</a:t>
            </a:r>
            <a:r>
              <a:rPr lang="zh-CN" dirty="0"/>
              <a:t>内部有许多辅助继电器，这类辅助继电器的线圈与输出继电器的线圈一样，由</a:t>
            </a:r>
            <a:r>
              <a:rPr lang="en-US" dirty="0"/>
              <a:t>PLC</a:t>
            </a:r>
            <a:r>
              <a:rPr lang="zh-CN" dirty="0"/>
              <a:t>内的各种软元件的触点驱动。辅助继电器</a:t>
            </a:r>
            <a:r>
              <a:rPr lang="en-US" dirty="0"/>
              <a:t>M0</a:t>
            </a:r>
            <a:r>
              <a:rPr lang="zh-CN" dirty="0"/>
              <a:t>～</a:t>
            </a:r>
            <a:r>
              <a:rPr lang="en-US" dirty="0"/>
              <a:t>M1023</a:t>
            </a:r>
            <a:r>
              <a:rPr lang="zh-CN" dirty="0"/>
              <a:t>、</a:t>
            </a:r>
            <a:r>
              <a:rPr lang="en-US" dirty="0"/>
              <a:t>M8000</a:t>
            </a:r>
            <a:r>
              <a:rPr lang="zh-CN" dirty="0"/>
              <a:t>～</a:t>
            </a:r>
            <a:r>
              <a:rPr lang="en-US" dirty="0"/>
              <a:t>M8255</a:t>
            </a:r>
            <a:r>
              <a:rPr lang="zh-CN" dirty="0"/>
              <a:t>共</a:t>
            </a:r>
            <a:r>
              <a:rPr lang="en-US" dirty="0"/>
              <a:t>1280</a:t>
            </a:r>
            <a:r>
              <a:rPr lang="zh-CN" dirty="0"/>
              <a:t>点。</a:t>
            </a:r>
          </a:p>
          <a:p>
            <a:pPr indent="457200"/>
            <a:r>
              <a:rPr lang="zh-CN" dirty="0"/>
              <a:t>它是一种位元件，每个辅助继电器状态与系统</a:t>
            </a:r>
            <a:r>
              <a:rPr lang="en-US" dirty="0"/>
              <a:t>RAM</a:t>
            </a:r>
            <a:r>
              <a:rPr lang="zh-CN" dirty="0"/>
              <a:t>的软器件存储区中</a:t>
            </a:r>
            <a:r>
              <a:rPr lang="en-US" dirty="0"/>
              <a:t>80</a:t>
            </a:r>
            <a:r>
              <a:rPr lang="zh-CN" dirty="0"/>
              <a:t>个</a:t>
            </a:r>
            <a:r>
              <a:rPr lang="en-US" dirty="0"/>
              <a:t>16</a:t>
            </a:r>
            <a:r>
              <a:rPr lang="zh-CN" dirty="0"/>
              <a:t>位寄存器每一位的位状态相对应。其作用相当于继电器控制系统的中间继电器，用于信号中继、中间量寄存、建立标志等，并能提供无数对常开、常闭接点用于内部编程。</a:t>
            </a:r>
            <a:endParaRPr lang="zh-CN" altLang="en-US" dirty="0"/>
          </a:p>
        </p:txBody>
      </p:sp>
      <p:sp>
        <p:nvSpPr>
          <p:cNvPr id="11"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a:t>
            </a:r>
            <a:r>
              <a:rPr sz="1600" b="1" dirty="0" err="1" smtClean="0">
                <a:solidFill>
                  <a:schemeClr val="bg1"/>
                </a:solidFill>
                <a:latin typeface="微软雅黑" panose="020B0503020204020204" pitchFamily="34" charset="-122"/>
                <a:ea typeface="微软雅黑" panose="020B0503020204020204" pitchFamily="34" charset="-122"/>
              </a:rPr>
              <a:t>可编程控制器</a:t>
            </a:r>
            <a:endParaRPr sz="1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2" name="矩形 11"/>
          <p:cNvSpPr/>
          <p:nvPr/>
        </p:nvSpPr>
        <p:spPr>
          <a:xfrm>
            <a:off x="297496" y="772481"/>
            <a:ext cx="4875460" cy="553998"/>
          </a:xfrm>
          <a:prstGeom prst="rect">
            <a:avLst/>
          </a:prstGeom>
        </p:spPr>
        <p:txBody>
          <a:bodyPr wrap="square">
            <a:spAutoFit/>
          </a:bodyPr>
          <a:lstStyle/>
          <a:p>
            <a:pPr indent="532765" algn="just">
              <a:lnSpc>
                <a:spcPct val="150000"/>
              </a:lnSpc>
              <a:spcAft>
                <a:spcPts val="0"/>
              </a:spcAft>
            </a:pPr>
            <a:r>
              <a:rPr sz="2000" b="1" dirty="0" smtClean="0">
                <a:solidFill>
                  <a:schemeClr val="accent2">
                    <a:lumMod val="50000"/>
                  </a:schemeClr>
                </a:solidFill>
                <a:latin typeface="微软雅黑" panose="020B0503020204020204" pitchFamily="34" charset="-122"/>
                <a:ea typeface="微软雅黑" panose="020B0503020204020204" pitchFamily="34" charset="-122"/>
              </a:rPr>
              <a:t>1</a:t>
            </a:r>
            <a:r>
              <a:rPr lang="en-US" sz="2000" b="1" dirty="0" smtClean="0">
                <a:solidFill>
                  <a:schemeClr val="accent2">
                    <a:lumMod val="50000"/>
                  </a:schemeClr>
                </a:solidFill>
                <a:latin typeface="微软雅黑" panose="020B0503020204020204" pitchFamily="34" charset="-122"/>
                <a:ea typeface="微软雅黑" panose="020B0503020204020204" pitchFamily="34" charset="-122"/>
              </a:rPr>
              <a:t>.2</a:t>
            </a:r>
            <a:r>
              <a:rPr sz="2000" b="1" dirty="0" smtClean="0">
                <a:solidFill>
                  <a:schemeClr val="accent2">
                    <a:lumMod val="50000"/>
                  </a:schemeClr>
                </a:solidFill>
                <a:latin typeface="微软雅黑" panose="020B0503020204020204" pitchFamily="34" charset="-122"/>
                <a:ea typeface="微软雅黑" panose="020B0503020204020204" pitchFamily="34" charset="-122"/>
              </a:rPr>
              <a:t> </a:t>
            </a:r>
            <a:r>
              <a:rPr lang="zh-CN" altLang="zh-CN" sz="2000" b="1" dirty="0" smtClean="0">
                <a:solidFill>
                  <a:schemeClr val="accent2">
                    <a:lumMod val="50000"/>
                  </a:schemeClr>
                </a:solidFill>
                <a:latin typeface="微软雅黑" panose="020B0503020204020204" pitchFamily="34" charset="-122"/>
                <a:ea typeface="微软雅黑" panose="020B0503020204020204" pitchFamily="34" charset="-122"/>
              </a:rPr>
              <a:t>可编程序控制器</a:t>
            </a:r>
            <a:r>
              <a:rPr lang="zh-CN" altLang="zh-CN" sz="2000" b="1" dirty="0">
                <a:solidFill>
                  <a:schemeClr val="accent2">
                    <a:lumMod val="50000"/>
                  </a:schemeClr>
                </a:solidFill>
                <a:latin typeface="微软雅黑" panose="020B0503020204020204" pitchFamily="34" charset="-122"/>
                <a:ea typeface="微软雅黑" panose="020B0503020204020204" pitchFamily="34" charset="-122"/>
              </a:rPr>
              <a:t>硬件与软件组成</a:t>
            </a:r>
            <a:endParaRPr sz="2000" b="1" dirty="0">
              <a:solidFill>
                <a:schemeClr val="accent2">
                  <a:lumMod val="50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20221" y="1397335"/>
            <a:ext cx="11426638" cy="1575816"/>
          </a:xfrm>
          <a:prstGeom prst="rect">
            <a:avLst/>
          </a:prstGeom>
          <a:noFill/>
          <a:ln w="9525">
            <a:noFill/>
          </a:ln>
        </p:spPr>
        <p:txBody>
          <a:bodyPr wrap="square">
            <a:spAutoFit/>
          </a:bodyPr>
          <a:lstStyle>
            <a:defPPr>
              <a:defRPr lang="zh-CN"/>
            </a:defPPr>
            <a:lvl1pPr indent="457200" fontAlgn="auto">
              <a:lnSpc>
                <a:spcPct val="120000"/>
              </a:lnSpc>
              <a:spcBef>
                <a:spcPts val="600"/>
              </a:spcBef>
              <a:spcAft>
                <a:spcPts val="600"/>
              </a:spcAft>
              <a:defRPr b="0">
                <a:latin typeface="等线" panose="02010600030101010101" charset="-122"/>
                <a:ea typeface="等线" panose="02010600030101010101" charset="-122"/>
                <a:cs typeface="等线" panose="02010600030101010101" charset="-122"/>
              </a:defRPr>
            </a:lvl1pPr>
          </a:lstStyle>
          <a:p>
            <a:r>
              <a:rPr lang="zh-CN" dirty="0"/>
              <a:t>主要由中央处理器（</a:t>
            </a:r>
            <a:r>
              <a:rPr lang="en-US" dirty="0"/>
              <a:t>CPU</a:t>
            </a:r>
            <a:r>
              <a:rPr lang="zh-CN" dirty="0"/>
              <a:t>）、存储器、输入单元、输出单元、通信接口、扩展接口及电源等组成，如图</a:t>
            </a:r>
            <a:r>
              <a:rPr lang="en-US" dirty="0"/>
              <a:t>3-1-2</a:t>
            </a:r>
            <a:r>
              <a:rPr lang="zh-CN" dirty="0"/>
              <a:t>所示。</a:t>
            </a:r>
            <a:endParaRPr lang="en-US" dirty="0"/>
          </a:p>
          <a:p>
            <a:r>
              <a:rPr lang="en-US" dirty="0"/>
              <a:t>CPU</a:t>
            </a:r>
            <a:r>
              <a:rPr lang="zh-CN" dirty="0"/>
              <a:t>是</a:t>
            </a:r>
            <a:r>
              <a:rPr lang="en-US" dirty="0"/>
              <a:t>PLC</a:t>
            </a:r>
            <a:r>
              <a:rPr lang="zh-CN" dirty="0"/>
              <a:t>的核心，输入单元与输出单元是连接现场输入</a:t>
            </a:r>
            <a:r>
              <a:rPr lang="en-US" dirty="0"/>
              <a:t>/</a:t>
            </a:r>
            <a:r>
              <a:rPr lang="zh-CN" dirty="0"/>
              <a:t>输出设备与</a:t>
            </a:r>
            <a:r>
              <a:rPr lang="en-US" dirty="0"/>
              <a:t>CPU</a:t>
            </a:r>
            <a:r>
              <a:rPr lang="zh-CN" dirty="0"/>
              <a:t>之间的接口电路，通信接口用于与编程器、上位计算机等外设连接。</a:t>
            </a:r>
            <a:endParaRPr lang="zh-CN" altLang="en-US" dirty="0"/>
          </a:p>
        </p:txBody>
      </p:sp>
      <p:pic>
        <p:nvPicPr>
          <p:cNvPr id="40962" name="Picture 11"/>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3895110" y="2731102"/>
            <a:ext cx="4733085" cy="3312623"/>
          </a:xfrm>
          <a:prstGeom prst="rect">
            <a:avLst/>
          </a:prstGeom>
          <a:noFill/>
          <a:ln>
            <a:noFill/>
          </a:ln>
          <a:effectLst/>
        </p:spPr>
      </p:pic>
      <p:sp>
        <p:nvSpPr>
          <p:cNvPr id="11" name="文本框 10"/>
          <p:cNvSpPr txBox="1"/>
          <p:nvPr/>
        </p:nvSpPr>
        <p:spPr>
          <a:xfrm>
            <a:off x="4703223" y="6043725"/>
            <a:ext cx="5256118" cy="424732"/>
          </a:xfrm>
          <a:prstGeom prst="rect">
            <a:avLst/>
          </a:prstGeom>
          <a:noFill/>
          <a:ln w="9525">
            <a:noFill/>
          </a:ln>
        </p:spPr>
        <p:txBody>
          <a:bodyPr wrap="square">
            <a:spAutoFit/>
          </a:bodyPr>
          <a:lstStyle>
            <a:defPPr>
              <a:defRPr lang="zh-CN"/>
            </a:defPPr>
            <a:lvl1pPr indent="457200" fontAlgn="auto">
              <a:lnSpc>
                <a:spcPct val="120000"/>
              </a:lnSpc>
              <a:spcBef>
                <a:spcPts val="600"/>
              </a:spcBef>
              <a:spcAft>
                <a:spcPts val="600"/>
              </a:spcAft>
              <a:defRPr b="0">
                <a:latin typeface="等线" panose="02010600030101010101" charset="-122"/>
                <a:ea typeface="等线" panose="02010600030101010101" charset="-122"/>
                <a:cs typeface="等线" panose="02010600030101010101" charset="-122"/>
              </a:defRPr>
            </a:lvl1pPr>
          </a:lstStyle>
          <a:p>
            <a:r>
              <a:rPr lang="en-US" dirty="0"/>
              <a:t>3-1-2  </a:t>
            </a:r>
            <a:r>
              <a:rPr lang="zh-CN" dirty="0"/>
              <a:t>整体式</a:t>
            </a:r>
            <a:r>
              <a:rPr lang="en-US" dirty="0"/>
              <a:t>PLC</a:t>
            </a:r>
            <a:r>
              <a:rPr lang="zh-CN" dirty="0"/>
              <a:t>的组成框图</a:t>
            </a:r>
            <a:endParaRPr lang="zh-CN" altLang="en-US" dirty="0"/>
          </a:p>
        </p:txBody>
      </p:sp>
      <p:sp>
        <p:nvSpPr>
          <p:cNvPr id="15"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a:t>
            </a:r>
            <a:r>
              <a:rPr sz="1600" b="1" dirty="0" err="1" smtClean="0">
                <a:solidFill>
                  <a:schemeClr val="bg1"/>
                </a:solidFill>
                <a:latin typeface="微软雅黑" panose="020B0503020204020204" pitchFamily="34" charset="-122"/>
                <a:ea typeface="微软雅黑" panose="020B0503020204020204" pitchFamily="34" charset="-122"/>
              </a:rPr>
              <a:t>可编程控制器</a:t>
            </a:r>
            <a:endParaRPr sz="1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0" name="文本框 99"/>
          <p:cNvSpPr txBox="1"/>
          <p:nvPr/>
        </p:nvSpPr>
        <p:spPr>
          <a:xfrm>
            <a:off x="490494" y="1326479"/>
            <a:ext cx="11472907" cy="5158079"/>
          </a:xfrm>
          <a:prstGeom prst="rect">
            <a:avLst/>
          </a:prstGeom>
          <a:noFill/>
          <a:ln w="9525">
            <a:noFill/>
          </a:ln>
        </p:spPr>
        <p:txBody>
          <a:bodyPr wrap="square">
            <a:spAutoFit/>
          </a:bodyPr>
          <a:lstStyle>
            <a:defPPr>
              <a:defRPr lang="zh-CN"/>
            </a:defPPr>
            <a:lvl1pPr indent="457200" fontAlgn="auto">
              <a:lnSpc>
                <a:spcPct val="120000"/>
              </a:lnSpc>
              <a:spcBef>
                <a:spcPts val="600"/>
              </a:spcBef>
              <a:spcAft>
                <a:spcPts val="600"/>
              </a:spcAft>
              <a:defRPr b="0">
                <a:latin typeface="等线" panose="02010600030101010101" charset="-122"/>
                <a:ea typeface="等线" panose="02010600030101010101" charset="-122"/>
                <a:cs typeface="等线" panose="02010600030101010101" charset="-122"/>
              </a:defRPr>
            </a:lvl1pPr>
          </a:lstStyle>
          <a:p>
            <a:pPr>
              <a:lnSpc>
                <a:spcPct val="140000"/>
              </a:lnSpc>
            </a:pPr>
            <a:r>
              <a:rPr lang="zh-CN" altLang="zh-CN" dirty="0"/>
              <a:t>1）、中央处理器（CPU）</a:t>
            </a:r>
          </a:p>
          <a:p>
            <a:pPr>
              <a:lnSpc>
                <a:spcPct val="140000"/>
              </a:lnSpc>
            </a:pPr>
            <a:r>
              <a:rPr lang="zh-CN" altLang="zh-CN" dirty="0"/>
              <a:t>CPU按系统程序赋予的功能，指挥PLC有条不紊地工作。 主要的功能如下：</a:t>
            </a:r>
            <a:endParaRPr lang="en-US" altLang="zh-CN" dirty="0"/>
          </a:p>
          <a:p>
            <a:pPr>
              <a:lnSpc>
                <a:spcPct val="140000"/>
              </a:lnSpc>
            </a:pPr>
            <a:r>
              <a:rPr lang="en-US" altLang="zh-CN" dirty="0"/>
              <a:t>A</a:t>
            </a:r>
            <a:r>
              <a:rPr lang="zh-CN" altLang="zh-CN" dirty="0"/>
              <a:t>、接收编程器输入的用户程序和数据。</a:t>
            </a:r>
          </a:p>
          <a:p>
            <a:pPr>
              <a:lnSpc>
                <a:spcPct val="140000"/>
              </a:lnSpc>
            </a:pPr>
            <a:r>
              <a:rPr lang="zh-CN" altLang="zh-CN" dirty="0"/>
              <a:t>B、诊断电源、PLC内部电路的工作故障和编程中的语法错误等。</a:t>
            </a:r>
          </a:p>
          <a:p>
            <a:pPr>
              <a:lnSpc>
                <a:spcPct val="140000"/>
              </a:lnSpc>
            </a:pPr>
            <a:r>
              <a:rPr lang="zh-CN" altLang="zh-CN" dirty="0"/>
              <a:t>C、 通过输入接口接收现场的状态或数据，并存入输入映像寄存器或数据寄存器中。</a:t>
            </a:r>
          </a:p>
          <a:p>
            <a:pPr>
              <a:lnSpc>
                <a:spcPct val="140000"/>
              </a:lnSpc>
            </a:pPr>
            <a:r>
              <a:rPr lang="zh-CN" altLang="zh-CN" dirty="0"/>
              <a:t>D、从存储器逐条读取用户程序，经过解释后执行。</a:t>
            </a:r>
          </a:p>
          <a:p>
            <a:pPr>
              <a:lnSpc>
                <a:spcPct val="140000"/>
              </a:lnSpc>
            </a:pPr>
            <a:r>
              <a:rPr lang="zh-CN" altLang="zh-CN" dirty="0"/>
              <a:t>E、根据执行的结果，更新有关标志位和输出映像寄存器的内容，通过输出单元实现输出控制。</a:t>
            </a:r>
            <a:endParaRPr lang="zh-CN" altLang="en-US" dirty="0"/>
          </a:p>
          <a:p>
            <a:pPr>
              <a:lnSpc>
                <a:spcPct val="140000"/>
              </a:lnSpc>
            </a:pPr>
            <a:r>
              <a:rPr lang="zh-CN" dirty="0"/>
              <a:t>2</a:t>
            </a:r>
            <a:r>
              <a:rPr lang="zh-CN" dirty="0"/>
              <a:t>）存储器</a:t>
            </a:r>
          </a:p>
          <a:p>
            <a:pPr>
              <a:lnSpc>
                <a:spcPct val="140000"/>
              </a:lnSpc>
            </a:pPr>
            <a:r>
              <a:rPr lang="zh-CN" dirty="0"/>
              <a:t>主要用于存放系统程序、用户程序及工作数据。PLC的存储器主要有两种：一种是可读/写操作的随机存储器RAM，另一种是只读存储器ROM、PROM、EPROM和EEPROM</a:t>
            </a:r>
            <a:r>
              <a:rPr lang="zh-CN" dirty="0" smtClean="0"/>
              <a:t>。</a:t>
            </a:r>
            <a:endParaRPr lang="zh-CN" dirty="0"/>
          </a:p>
        </p:txBody>
      </p:sp>
      <p:sp>
        <p:nvSpPr>
          <p:cNvPr id="14" name="矩形 13"/>
          <p:cNvSpPr/>
          <p:nvPr/>
        </p:nvSpPr>
        <p:spPr>
          <a:xfrm>
            <a:off x="297496" y="772481"/>
            <a:ext cx="4875460" cy="553998"/>
          </a:xfrm>
          <a:prstGeom prst="rect">
            <a:avLst/>
          </a:prstGeom>
        </p:spPr>
        <p:txBody>
          <a:bodyPr wrap="square">
            <a:spAutoFit/>
          </a:bodyPr>
          <a:lstStyle/>
          <a:p>
            <a:pPr indent="532765" algn="just">
              <a:lnSpc>
                <a:spcPct val="150000"/>
              </a:lnSpc>
              <a:spcAft>
                <a:spcPts val="0"/>
              </a:spcAft>
            </a:pPr>
            <a:r>
              <a:rPr sz="2000" b="1" dirty="0" smtClean="0">
                <a:solidFill>
                  <a:schemeClr val="accent2">
                    <a:lumMod val="50000"/>
                  </a:schemeClr>
                </a:solidFill>
                <a:latin typeface="微软雅黑" panose="020B0503020204020204" pitchFamily="34" charset="-122"/>
                <a:ea typeface="微软雅黑" panose="020B0503020204020204" pitchFamily="34" charset="-122"/>
              </a:rPr>
              <a:t>1</a:t>
            </a:r>
            <a:r>
              <a:rPr lang="en-US" sz="2000" b="1" dirty="0" smtClean="0">
                <a:solidFill>
                  <a:schemeClr val="accent2">
                    <a:lumMod val="50000"/>
                  </a:schemeClr>
                </a:solidFill>
                <a:latin typeface="微软雅黑" panose="020B0503020204020204" pitchFamily="34" charset="-122"/>
                <a:ea typeface="微软雅黑" panose="020B0503020204020204" pitchFamily="34" charset="-122"/>
              </a:rPr>
              <a:t>.2</a:t>
            </a:r>
            <a:r>
              <a:rPr sz="2000" b="1" dirty="0" smtClean="0">
                <a:solidFill>
                  <a:schemeClr val="accent2">
                    <a:lumMod val="50000"/>
                  </a:schemeClr>
                </a:solidFill>
                <a:latin typeface="微软雅黑" panose="020B0503020204020204" pitchFamily="34" charset="-122"/>
                <a:ea typeface="微软雅黑" panose="020B0503020204020204" pitchFamily="34" charset="-122"/>
              </a:rPr>
              <a:t> </a:t>
            </a:r>
            <a:r>
              <a:rPr lang="zh-CN" altLang="zh-CN" sz="2000" b="1" dirty="0" smtClean="0">
                <a:solidFill>
                  <a:schemeClr val="accent2">
                    <a:lumMod val="50000"/>
                  </a:schemeClr>
                </a:solidFill>
                <a:latin typeface="微软雅黑" panose="020B0503020204020204" pitchFamily="34" charset="-122"/>
                <a:ea typeface="微软雅黑" panose="020B0503020204020204" pitchFamily="34" charset="-122"/>
              </a:rPr>
              <a:t>可编程序控制器</a:t>
            </a:r>
            <a:r>
              <a:rPr lang="zh-CN" altLang="zh-CN" sz="2000" b="1" dirty="0">
                <a:solidFill>
                  <a:schemeClr val="accent2">
                    <a:lumMod val="50000"/>
                  </a:schemeClr>
                </a:solidFill>
                <a:latin typeface="微软雅黑" panose="020B0503020204020204" pitchFamily="34" charset="-122"/>
                <a:ea typeface="微软雅黑" panose="020B0503020204020204" pitchFamily="34" charset="-122"/>
              </a:rPr>
              <a:t>硬件与软件组成</a:t>
            </a:r>
            <a:endParaRPr sz="2000" b="1" dirty="0">
              <a:solidFill>
                <a:schemeClr val="accent2">
                  <a:lumMod val="50000"/>
                </a:schemeClr>
              </a:solidFill>
              <a:latin typeface="微软雅黑" panose="020B0503020204020204" pitchFamily="34" charset="-122"/>
              <a:ea typeface="微软雅黑" panose="020B0503020204020204" pitchFamily="34" charset="-122"/>
            </a:endParaRPr>
          </a:p>
        </p:txBody>
      </p:sp>
      <p:sp>
        <p:nvSpPr>
          <p:cNvPr id="15"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a:t>
            </a:r>
            <a:r>
              <a:rPr sz="1600" b="1" dirty="0" err="1" smtClean="0">
                <a:solidFill>
                  <a:schemeClr val="bg1"/>
                </a:solidFill>
                <a:latin typeface="微软雅黑" panose="020B0503020204020204" pitchFamily="34" charset="-122"/>
                <a:ea typeface="微软雅黑" panose="020B0503020204020204" pitchFamily="34" charset="-122"/>
              </a:rPr>
              <a:t>可编程控制器</a:t>
            </a:r>
            <a:endParaRPr sz="1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0" name="文本框 99"/>
          <p:cNvSpPr txBox="1"/>
          <p:nvPr/>
        </p:nvSpPr>
        <p:spPr>
          <a:xfrm>
            <a:off x="490494" y="1495515"/>
            <a:ext cx="11195000" cy="4662815"/>
          </a:xfrm>
          <a:prstGeom prst="rect">
            <a:avLst/>
          </a:prstGeom>
          <a:noFill/>
          <a:ln w="9525">
            <a:noFill/>
          </a:ln>
        </p:spPr>
        <p:txBody>
          <a:bodyPr wrap="square">
            <a:spAutoFit/>
          </a:bodyPr>
          <a:lstStyle/>
          <a:p>
            <a:pPr indent="457200">
              <a:lnSpc>
                <a:spcPct val="150000"/>
              </a:lnSpc>
            </a:pPr>
            <a:r>
              <a:rPr lang="zh-CN" altLang="zh-CN" dirty="0"/>
              <a:t>3）输入/输出单元</a:t>
            </a:r>
          </a:p>
          <a:p>
            <a:pPr indent="457200">
              <a:lnSpc>
                <a:spcPct val="150000"/>
              </a:lnSpc>
            </a:pPr>
            <a:r>
              <a:rPr lang="zh-CN" altLang="zh-CN" dirty="0"/>
              <a:t>通常也称为I/O单元或I/O模块，是PLC与工业生产现场之间的连接部件。PLC通过输入接口可以检测被控对象的各种数据，以这些数据作为PLC对被控制对象进行控制的依据；同时PLC又通过输出接口将处理结果送给被控制对象，以实现控制目的。</a:t>
            </a:r>
          </a:p>
          <a:p>
            <a:pPr indent="457200">
              <a:lnSpc>
                <a:spcPct val="150000"/>
              </a:lnSpc>
            </a:pPr>
            <a:r>
              <a:rPr lang="zh-CN" altLang="zh-CN" dirty="0"/>
              <a:t>I/O接口的主要类型有：数字量（开关量）输入、数字量（开关量）输出、模拟量输入、模拟量输出等。</a:t>
            </a:r>
          </a:p>
          <a:p>
            <a:pPr indent="457200">
              <a:lnSpc>
                <a:spcPct val="150000"/>
              </a:lnSpc>
            </a:pPr>
            <a:r>
              <a:rPr lang="zh-CN" altLang="zh-CN" dirty="0"/>
              <a:t>常用的开关量输入接口按其使用的电源不同分为3种类型：直流输入接口、交流输入接口和交/直流输入接口。常用的开关量输出接口按输出开关器件不同分为三种类型：继电器输出接口、晶体管输出接口和双向晶闸管输出接口。</a:t>
            </a:r>
            <a:endParaRPr lang="zh-CN" altLang="en-US" dirty="0"/>
          </a:p>
          <a:p>
            <a:pPr indent="457200" fontAlgn="auto">
              <a:lnSpc>
                <a:spcPct val="150000"/>
              </a:lnSpc>
            </a:pPr>
            <a:r>
              <a:rPr lang="zh-CN" b="0" dirty="0" smtClean="0">
                <a:latin typeface="等线" panose="02010600030101010101" charset="-122"/>
                <a:ea typeface="等线" panose="02010600030101010101" charset="-122"/>
                <a:cs typeface="等线" panose="02010600030101010101" charset="-122"/>
              </a:rPr>
              <a:t>4</a:t>
            </a:r>
            <a:r>
              <a:rPr lang="zh-CN" b="0" dirty="0">
                <a:latin typeface="等线" panose="02010600030101010101" charset="-122"/>
                <a:ea typeface="等线" panose="02010600030101010101" charset="-122"/>
                <a:cs typeface="等线" panose="02010600030101010101" charset="-122"/>
              </a:rPr>
              <a:t>）、通信接口</a:t>
            </a:r>
          </a:p>
          <a:p>
            <a:pPr indent="457200" fontAlgn="auto">
              <a:lnSpc>
                <a:spcPct val="150000"/>
              </a:lnSpc>
            </a:pPr>
            <a:r>
              <a:rPr lang="zh-CN" b="0" dirty="0">
                <a:latin typeface="等线" panose="02010600030101010101" charset="-122"/>
                <a:ea typeface="等线" panose="02010600030101010101" charset="-122"/>
                <a:cs typeface="等线" panose="02010600030101010101" charset="-122"/>
              </a:rPr>
              <a:t>PLC配有各种通信接口，这些接口一般都带有通信处理器。PLC通过这些通信接口可与监视器、打印机、其他PLC、计算机等设备实现通信</a:t>
            </a:r>
            <a:r>
              <a:rPr lang="zh-CN" b="0" dirty="0" smtClean="0">
                <a:latin typeface="等线" panose="02010600030101010101" charset="-122"/>
                <a:ea typeface="等线" panose="02010600030101010101" charset="-122"/>
                <a:cs typeface="等线" panose="02010600030101010101" charset="-122"/>
              </a:rPr>
              <a:t>。</a:t>
            </a:r>
            <a:endParaRPr lang="zh-CN" b="0" dirty="0">
              <a:latin typeface="等线" panose="02010600030101010101" charset="-122"/>
              <a:ea typeface="等线" panose="02010600030101010101" charset="-122"/>
              <a:cs typeface="等线" panose="02010600030101010101" charset="-122"/>
            </a:endParaRPr>
          </a:p>
        </p:txBody>
      </p:sp>
      <p:sp>
        <p:nvSpPr>
          <p:cNvPr id="14" name="矩形 13"/>
          <p:cNvSpPr/>
          <p:nvPr/>
        </p:nvSpPr>
        <p:spPr>
          <a:xfrm>
            <a:off x="297496" y="772481"/>
            <a:ext cx="4875460" cy="553998"/>
          </a:xfrm>
          <a:prstGeom prst="rect">
            <a:avLst/>
          </a:prstGeom>
        </p:spPr>
        <p:txBody>
          <a:bodyPr wrap="square">
            <a:spAutoFit/>
          </a:bodyPr>
          <a:lstStyle/>
          <a:p>
            <a:pPr indent="532765" algn="just">
              <a:lnSpc>
                <a:spcPct val="150000"/>
              </a:lnSpc>
              <a:spcAft>
                <a:spcPts val="0"/>
              </a:spcAft>
            </a:pPr>
            <a:r>
              <a:rPr sz="2000" b="1" dirty="0" smtClean="0">
                <a:solidFill>
                  <a:schemeClr val="accent2">
                    <a:lumMod val="50000"/>
                  </a:schemeClr>
                </a:solidFill>
                <a:latin typeface="微软雅黑" panose="020B0503020204020204" pitchFamily="34" charset="-122"/>
                <a:ea typeface="微软雅黑" panose="020B0503020204020204" pitchFamily="34" charset="-122"/>
              </a:rPr>
              <a:t>1</a:t>
            </a:r>
            <a:r>
              <a:rPr lang="en-US" sz="2000" b="1" dirty="0" smtClean="0">
                <a:solidFill>
                  <a:schemeClr val="accent2">
                    <a:lumMod val="50000"/>
                  </a:schemeClr>
                </a:solidFill>
                <a:latin typeface="微软雅黑" panose="020B0503020204020204" pitchFamily="34" charset="-122"/>
                <a:ea typeface="微软雅黑" panose="020B0503020204020204" pitchFamily="34" charset="-122"/>
              </a:rPr>
              <a:t>.2</a:t>
            </a:r>
            <a:r>
              <a:rPr sz="2000" b="1" dirty="0" smtClean="0">
                <a:solidFill>
                  <a:schemeClr val="accent2">
                    <a:lumMod val="50000"/>
                  </a:schemeClr>
                </a:solidFill>
                <a:latin typeface="微软雅黑" panose="020B0503020204020204" pitchFamily="34" charset="-122"/>
                <a:ea typeface="微软雅黑" panose="020B0503020204020204" pitchFamily="34" charset="-122"/>
              </a:rPr>
              <a:t> </a:t>
            </a:r>
            <a:r>
              <a:rPr lang="zh-CN" altLang="zh-CN" sz="2000" b="1" dirty="0" smtClean="0">
                <a:solidFill>
                  <a:schemeClr val="accent2">
                    <a:lumMod val="50000"/>
                  </a:schemeClr>
                </a:solidFill>
                <a:latin typeface="微软雅黑" panose="020B0503020204020204" pitchFamily="34" charset="-122"/>
                <a:ea typeface="微软雅黑" panose="020B0503020204020204" pitchFamily="34" charset="-122"/>
              </a:rPr>
              <a:t>可编程序控制器</a:t>
            </a:r>
            <a:r>
              <a:rPr lang="zh-CN" altLang="zh-CN" sz="2000" b="1" dirty="0">
                <a:solidFill>
                  <a:schemeClr val="accent2">
                    <a:lumMod val="50000"/>
                  </a:schemeClr>
                </a:solidFill>
                <a:latin typeface="微软雅黑" panose="020B0503020204020204" pitchFamily="34" charset="-122"/>
                <a:ea typeface="微软雅黑" panose="020B0503020204020204" pitchFamily="34" charset="-122"/>
              </a:rPr>
              <a:t>硬件与软件组成</a:t>
            </a:r>
            <a:endParaRPr sz="2000" b="1" dirty="0">
              <a:solidFill>
                <a:schemeClr val="accent2">
                  <a:lumMod val="50000"/>
                </a:schemeClr>
              </a:solidFill>
              <a:latin typeface="微软雅黑" panose="020B0503020204020204" pitchFamily="34" charset="-122"/>
              <a:ea typeface="微软雅黑" panose="020B0503020204020204" pitchFamily="34" charset="-122"/>
            </a:endParaRPr>
          </a:p>
        </p:txBody>
      </p:sp>
      <p:sp>
        <p:nvSpPr>
          <p:cNvPr id="15"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a:t>
            </a:r>
            <a:r>
              <a:rPr sz="1600" b="1" dirty="0" err="1" smtClean="0">
                <a:solidFill>
                  <a:schemeClr val="bg1"/>
                </a:solidFill>
                <a:latin typeface="微软雅黑" panose="020B0503020204020204" pitchFamily="34" charset="-122"/>
                <a:ea typeface="微软雅黑" panose="020B0503020204020204" pitchFamily="34" charset="-122"/>
              </a:rPr>
              <a:t>可编程控制器</a:t>
            </a:r>
            <a:endParaRPr sz="1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0" name="文本框 99"/>
          <p:cNvSpPr txBox="1"/>
          <p:nvPr/>
        </p:nvSpPr>
        <p:spPr>
          <a:xfrm>
            <a:off x="490494" y="1540636"/>
            <a:ext cx="11015346" cy="3831818"/>
          </a:xfrm>
          <a:prstGeom prst="rect">
            <a:avLst/>
          </a:prstGeom>
          <a:noFill/>
          <a:ln w="9525">
            <a:noFill/>
          </a:ln>
        </p:spPr>
        <p:txBody>
          <a:bodyPr wrap="square">
            <a:spAutoFit/>
          </a:bodyPr>
          <a:lstStyle/>
          <a:p>
            <a:pPr indent="457200" fontAlgn="auto">
              <a:lnSpc>
                <a:spcPct val="150000"/>
              </a:lnSpc>
            </a:pPr>
            <a:r>
              <a:rPr lang="zh-CN" altLang="zh-CN" dirty="0">
                <a:latin typeface="等线" panose="02010600030101010101" charset="-122"/>
                <a:ea typeface="等线" panose="02010600030101010101" charset="-122"/>
                <a:cs typeface="等线" panose="02010600030101010101" charset="-122"/>
              </a:rPr>
              <a:t>5）、编程装置</a:t>
            </a:r>
          </a:p>
          <a:p>
            <a:pPr indent="457200" fontAlgn="auto">
              <a:lnSpc>
                <a:spcPct val="150000"/>
              </a:lnSpc>
            </a:pPr>
            <a:r>
              <a:rPr lang="zh-CN" altLang="zh-CN" dirty="0">
                <a:latin typeface="等线" panose="02010600030101010101" charset="-122"/>
                <a:ea typeface="等线" panose="02010600030101010101" charset="-122"/>
                <a:cs typeface="等线" panose="02010600030101010101" charset="-122"/>
              </a:rPr>
              <a:t>编程装置的作用是编辑、调试、输入用户程序，也可在线监控PLC内部状态和参数，与PLC进行人机对话。它主要由键盘、显示器和外存储器接插件等部件组成。</a:t>
            </a:r>
          </a:p>
          <a:p>
            <a:pPr indent="457200" fontAlgn="auto">
              <a:lnSpc>
                <a:spcPct val="150000"/>
              </a:lnSpc>
            </a:pPr>
            <a:r>
              <a:rPr lang="zh-CN" altLang="zh-CN" dirty="0">
                <a:latin typeface="等线" panose="02010600030101010101" charset="-122"/>
                <a:ea typeface="等线" panose="02010600030101010101" charset="-122"/>
                <a:cs typeface="等线" panose="02010600030101010101" charset="-122"/>
              </a:rPr>
              <a:t>6）、电源</a:t>
            </a:r>
          </a:p>
          <a:p>
            <a:pPr indent="457200" fontAlgn="auto">
              <a:lnSpc>
                <a:spcPct val="150000"/>
              </a:lnSpc>
            </a:pPr>
            <a:r>
              <a:rPr lang="zh-CN" altLang="zh-CN" dirty="0">
                <a:latin typeface="等线" panose="02010600030101010101" charset="-122"/>
                <a:ea typeface="等线" panose="02010600030101010101" charset="-122"/>
                <a:cs typeface="等线" panose="02010600030101010101" charset="-122"/>
              </a:rPr>
              <a:t>PLC配有开关电源，以供内部电路使用。与普通电源相比，PLC电源的稳定性好、抗干扰能力强。对电网提供的电源稳定性要求不高。一般允许电源电压在其额定值±15%的范围内波动。</a:t>
            </a:r>
          </a:p>
          <a:p>
            <a:pPr indent="457200" fontAlgn="auto">
              <a:lnSpc>
                <a:spcPct val="150000"/>
              </a:lnSpc>
            </a:pPr>
            <a:r>
              <a:rPr lang="zh-CN" altLang="zh-CN" dirty="0">
                <a:latin typeface="等线" panose="02010600030101010101" charset="-122"/>
                <a:ea typeface="等线" panose="02010600030101010101" charset="-122"/>
                <a:cs typeface="等线" panose="02010600030101010101" charset="-122"/>
              </a:rPr>
              <a:t>7）、其他外部设备</a:t>
            </a:r>
          </a:p>
          <a:p>
            <a:pPr indent="457200" fontAlgn="auto">
              <a:lnSpc>
                <a:spcPct val="150000"/>
              </a:lnSpc>
            </a:pPr>
            <a:r>
              <a:rPr lang="zh-CN" altLang="zh-CN" dirty="0">
                <a:latin typeface="等线" panose="02010600030101010101" charset="-122"/>
                <a:ea typeface="等线" panose="02010600030101010101" charset="-122"/>
                <a:cs typeface="等线" panose="02010600030101010101" charset="-122"/>
              </a:rPr>
              <a:t>除了以上所述的部件和设备外，PLC还有许多外部设备，如EPROM写入器、外存储器、人/机接口装置等</a:t>
            </a:r>
            <a:r>
              <a:rPr lang="zh-CN" altLang="zh-CN" dirty="0" smtClean="0">
                <a:latin typeface="等线" panose="02010600030101010101" charset="-122"/>
                <a:ea typeface="等线" panose="02010600030101010101" charset="-122"/>
                <a:cs typeface="等线" panose="02010600030101010101" charset="-122"/>
              </a:rPr>
              <a:t>。</a:t>
            </a:r>
            <a:endParaRPr lang="zh-CN" altLang="zh-CN" dirty="0">
              <a:latin typeface="等线" panose="02010600030101010101" charset="-122"/>
              <a:ea typeface="等线" panose="02010600030101010101" charset="-122"/>
              <a:cs typeface="等线" panose="02010600030101010101" charset="-122"/>
            </a:endParaRPr>
          </a:p>
        </p:txBody>
      </p:sp>
      <p:sp>
        <p:nvSpPr>
          <p:cNvPr id="14" name="矩形 13"/>
          <p:cNvSpPr/>
          <p:nvPr/>
        </p:nvSpPr>
        <p:spPr>
          <a:xfrm>
            <a:off x="297496" y="772481"/>
            <a:ext cx="4875460" cy="553998"/>
          </a:xfrm>
          <a:prstGeom prst="rect">
            <a:avLst/>
          </a:prstGeom>
        </p:spPr>
        <p:txBody>
          <a:bodyPr wrap="square">
            <a:spAutoFit/>
          </a:bodyPr>
          <a:lstStyle/>
          <a:p>
            <a:pPr indent="532765" algn="just">
              <a:lnSpc>
                <a:spcPct val="150000"/>
              </a:lnSpc>
              <a:spcAft>
                <a:spcPts val="0"/>
              </a:spcAft>
            </a:pPr>
            <a:r>
              <a:rPr sz="2000" b="1" dirty="0" smtClean="0">
                <a:solidFill>
                  <a:schemeClr val="accent2">
                    <a:lumMod val="50000"/>
                  </a:schemeClr>
                </a:solidFill>
                <a:latin typeface="微软雅黑" panose="020B0503020204020204" pitchFamily="34" charset="-122"/>
                <a:ea typeface="微软雅黑" panose="020B0503020204020204" pitchFamily="34" charset="-122"/>
              </a:rPr>
              <a:t>1</a:t>
            </a:r>
            <a:r>
              <a:rPr lang="en-US" sz="2000" b="1" dirty="0" smtClean="0">
                <a:solidFill>
                  <a:schemeClr val="accent2">
                    <a:lumMod val="50000"/>
                  </a:schemeClr>
                </a:solidFill>
                <a:latin typeface="微软雅黑" panose="020B0503020204020204" pitchFamily="34" charset="-122"/>
                <a:ea typeface="微软雅黑" panose="020B0503020204020204" pitchFamily="34" charset="-122"/>
              </a:rPr>
              <a:t>.2</a:t>
            </a:r>
            <a:r>
              <a:rPr sz="2000" b="1" dirty="0" smtClean="0">
                <a:solidFill>
                  <a:schemeClr val="accent2">
                    <a:lumMod val="50000"/>
                  </a:schemeClr>
                </a:solidFill>
                <a:latin typeface="微软雅黑" panose="020B0503020204020204" pitchFamily="34" charset="-122"/>
                <a:ea typeface="微软雅黑" panose="020B0503020204020204" pitchFamily="34" charset="-122"/>
              </a:rPr>
              <a:t> </a:t>
            </a:r>
            <a:r>
              <a:rPr lang="zh-CN" altLang="zh-CN" sz="2000" b="1" dirty="0" smtClean="0">
                <a:solidFill>
                  <a:schemeClr val="accent2">
                    <a:lumMod val="50000"/>
                  </a:schemeClr>
                </a:solidFill>
                <a:latin typeface="微软雅黑" panose="020B0503020204020204" pitchFamily="34" charset="-122"/>
                <a:ea typeface="微软雅黑" panose="020B0503020204020204" pitchFamily="34" charset="-122"/>
              </a:rPr>
              <a:t>可编程序控制器</a:t>
            </a:r>
            <a:r>
              <a:rPr lang="zh-CN" altLang="zh-CN" sz="2000" b="1" dirty="0">
                <a:solidFill>
                  <a:schemeClr val="accent2">
                    <a:lumMod val="50000"/>
                  </a:schemeClr>
                </a:solidFill>
                <a:latin typeface="微软雅黑" panose="020B0503020204020204" pitchFamily="34" charset="-122"/>
                <a:ea typeface="微软雅黑" panose="020B0503020204020204" pitchFamily="34" charset="-122"/>
              </a:rPr>
              <a:t>硬件与软件组成</a:t>
            </a:r>
            <a:endParaRPr sz="2000" b="1" dirty="0">
              <a:solidFill>
                <a:schemeClr val="accent2">
                  <a:lumMod val="50000"/>
                </a:schemeClr>
              </a:solidFill>
              <a:latin typeface="微软雅黑" panose="020B0503020204020204" pitchFamily="34" charset="-122"/>
              <a:ea typeface="微软雅黑" panose="020B0503020204020204" pitchFamily="34" charset="-122"/>
            </a:endParaRPr>
          </a:p>
        </p:txBody>
      </p:sp>
      <p:sp>
        <p:nvSpPr>
          <p:cNvPr id="15"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a:t>
            </a:r>
            <a:r>
              <a:rPr sz="1600" b="1" dirty="0" err="1" smtClean="0">
                <a:solidFill>
                  <a:schemeClr val="bg1"/>
                </a:solidFill>
                <a:latin typeface="微软雅黑" panose="020B0503020204020204" pitchFamily="34" charset="-122"/>
                <a:ea typeface="微软雅黑" panose="020B0503020204020204" pitchFamily="34" charset="-122"/>
              </a:rPr>
              <a:t>可编程控制器</a:t>
            </a:r>
            <a:endParaRPr sz="1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0" name="文本框 99"/>
          <p:cNvSpPr txBox="1"/>
          <p:nvPr/>
        </p:nvSpPr>
        <p:spPr>
          <a:xfrm>
            <a:off x="490494" y="1326479"/>
            <a:ext cx="11015346" cy="4662815"/>
          </a:xfrm>
          <a:prstGeom prst="rect">
            <a:avLst/>
          </a:prstGeom>
          <a:noFill/>
          <a:ln w="9525">
            <a:noFill/>
          </a:ln>
        </p:spPr>
        <p:txBody>
          <a:bodyPr wrap="square">
            <a:spAutoFit/>
          </a:bodyPr>
          <a:lstStyle/>
          <a:p>
            <a:pPr indent="457200" fontAlgn="auto">
              <a:lnSpc>
                <a:spcPct val="150000"/>
              </a:lnSpc>
            </a:pPr>
            <a:r>
              <a:rPr lang="en-US" altLang="zh-CN" dirty="0" smtClean="0">
                <a:latin typeface="等线" panose="02010600030101010101" charset="-122"/>
                <a:ea typeface="等线" panose="02010600030101010101" charset="-122"/>
                <a:cs typeface="等线" panose="02010600030101010101" charset="-122"/>
              </a:rPr>
              <a:t>2</a:t>
            </a:r>
            <a:r>
              <a:rPr lang="zh-CN" altLang="zh-CN" dirty="0">
                <a:latin typeface="等线" panose="02010600030101010101" charset="-122"/>
                <a:ea typeface="等线" panose="02010600030101010101" charset="-122"/>
                <a:cs typeface="等线" panose="02010600030101010101" charset="-122"/>
              </a:rPr>
              <a:t>）</a:t>
            </a:r>
            <a:r>
              <a:rPr lang="en-US" altLang="zh-CN" dirty="0">
                <a:latin typeface="等线" panose="02010600030101010101" charset="-122"/>
                <a:ea typeface="等线" panose="02010600030101010101" charset="-122"/>
                <a:cs typeface="等线" panose="02010600030101010101" charset="-122"/>
              </a:rPr>
              <a:t>PLC</a:t>
            </a:r>
            <a:r>
              <a:rPr lang="zh-CN" altLang="zh-CN" dirty="0">
                <a:latin typeface="等线" panose="02010600030101010101" charset="-122"/>
                <a:ea typeface="等线" panose="02010600030101010101" charset="-122"/>
                <a:cs typeface="等线" panose="02010600030101010101" charset="-122"/>
              </a:rPr>
              <a:t>的软件</a:t>
            </a:r>
            <a:r>
              <a:rPr lang="zh-CN" altLang="zh-CN" dirty="0" smtClean="0">
                <a:latin typeface="等线" panose="02010600030101010101" charset="-122"/>
                <a:ea typeface="等线" panose="02010600030101010101" charset="-122"/>
                <a:cs typeface="等线" panose="02010600030101010101" charset="-122"/>
              </a:rPr>
              <a:t>组成</a:t>
            </a:r>
            <a:endParaRPr lang="en-US" dirty="0">
              <a:latin typeface="等线" panose="02010600030101010101" charset="-122"/>
              <a:ea typeface="等线" panose="02010600030101010101" charset="-122"/>
              <a:cs typeface="等线" panose="02010600030101010101" charset="-122"/>
            </a:endParaRPr>
          </a:p>
          <a:p>
            <a:pPr indent="457200">
              <a:lnSpc>
                <a:spcPct val="150000"/>
              </a:lnSpc>
            </a:pPr>
            <a:r>
              <a:rPr lang="en-US" dirty="0">
                <a:latin typeface="等线" panose="02010600030101010101" charset="-122"/>
                <a:ea typeface="等线" panose="02010600030101010101" charset="-122"/>
                <a:cs typeface="等线" panose="02010600030101010101" charset="-122"/>
              </a:rPr>
              <a:t>1</a:t>
            </a:r>
            <a:r>
              <a:rPr lang="zh-CN" dirty="0">
                <a:latin typeface="等线" panose="02010600030101010101" charset="-122"/>
                <a:ea typeface="等线" panose="02010600030101010101" charset="-122"/>
                <a:cs typeface="等线" panose="02010600030101010101" charset="-122"/>
              </a:rPr>
              <a:t>）、系统监控程序</a:t>
            </a:r>
          </a:p>
          <a:p>
            <a:pPr indent="457200">
              <a:lnSpc>
                <a:spcPct val="150000"/>
              </a:lnSpc>
            </a:pPr>
            <a:r>
              <a:rPr lang="zh-CN" dirty="0">
                <a:latin typeface="等线" panose="02010600030101010101" charset="-122"/>
                <a:ea typeface="等线" panose="02010600030101010101" charset="-122"/>
                <a:cs typeface="等线" panose="02010600030101010101" charset="-122"/>
              </a:rPr>
              <a:t>系统监控程序分成系统管理程序、用户指令解释程序、标准程序模块和系统调用子程序模块</a:t>
            </a:r>
            <a:r>
              <a:rPr lang="en-US" dirty="0">
                <a:latin typeface="等线" panose="02010600030101010101" charset="-122"/>
                <a:ea typeface="等线" panose="02010600030101010101" charset="-122"/>
                <a:cs typeface="等线" panose="02010600030101010101" charset="-122"/>
              </a:rPr>
              <a:t> </a:t>
            </a:r>
          </a:p>
          <a:p>
            <a:pPr indent="457200">
              <a:lnSpc>
                <a:spcPct val="150000"/>
              </a:lnSpc>
            </a:pPr>
            <a:r>
              <a:rPr lang="en-US" dirty="0">
                <a:latin typeface="等线" panose="02010600030101010101" charset="-122"/>
                <a:ea typeface="等线" panose="02010600030101010101" charset="-122"/>
                <a:cs typeface="等线" panose="02010600030101010101" charset="-122"/>
              </a:rPr>
              <a:t>2</a:t>
            </a:r>
            <a:r>
              <a:rPr lang="zh-CN" dirty="0">
                <a:latin typeface="等线" panose="02010600030101010101" charset="-122"/>
                <a:ea typeface="等线" panose="02010600030101010101" charset="-122"/>
                <a:cs typeface="等线" panose="02010600030101010101" charset="-122"/>
              </a:rPr>
              <a:t>）、用户程序</a:t>
            </a:r>
          </a:p>
          <a:p>
            <a:pPr indent="457200">
              <a:lnSpc>
                <a:spcPct val="150000"/>
              </a:lnSpc>
            </a:pPr>
            <a:r>
              <a:rPr lang="zh-CN" dirty="0">
                <a:latin typeface="等线" panose="02010600030101010101" charset="-122"/>
                <a:ea typeface="等线" panose="02010600030101010101" charset="-122"/>
                <a:cs typeface="等线" panose="02010600030101010101" charset="-122"/>
              </a:rPr>
              <a:t>用户程序是</a:t>
            </a:r>
            <a:r>
              <a:rPr lang="en-US" dirty="0">
                <a:latin typeface="等线" panose="02010600030101010101" charset="-122"/>
                <a:ea typeface="等线" panose="02010600030101010101" charset="-122"/>
                <a:cs typeface="等线" panose="02010600030101010101" charset="-122"/>
              </a:rPr>
              <a:t>PLC</a:t>
            </a:r>
            <a:r>
              <a:rPr lang="zh-CN" dirty="0">
                <a:latin typeface="等线" panose="02010600030101010101" charset="-122"/>
                <a:ea typeface="等线" panose="02010600030101010101" charset="-122"/>
                <a:cs typeface="等线" panose="02010600030101010101" charset="-122"/>
              </a:rPr>
              <a:t>的使用者利用</a:t>
            </a:r>
            <a:r>
              <a:rPr lang="en-US" dirty="0">
                <a:latin typeface="等线" panose="02010600030101010101" charset="-122"/>
                <a:ea typeface="等线" panose="02010600030101010101" charset="-122"/>
                <a:cs typeface="等线" panose="02010600030101010101" charset="-122"/>
              </a:rPr>
              <a:t>PLC</a:t>
            </a:r>
            <a:r>
              <a:rPr lang="zh-CN" dirty="0">
                <a:latin typeface="等线" panose="02010600030101010101" charset="-122"/>
                <a:ea typeface="等线" panose="02010600030101010101" charset="-122"/>
                <a:cs typeface="等线" panose="02010600030101010101" charset="-122"/>
              </a:rPr>
              <a:t>的编程语言，根据控制要求编制的程序。它是用梯形图或某种</a:t>
            </a:r>
            <a:r>
              <a:rPr lang="en-US" dirty="0">
                <a:latin typeface="等线" panose="02010600030101010101" charset="-122"/>
                <a:ea typeface="等线" panose="02010600030101010101" charset="-122"/>
                <a:cs typeface="等线" panose="02010600030101010101" charset="-122"/>
              </a:rPr>
              <a:t>PLC</a:t>
            </a:r>
            <a:r>
              <a:rPr lang="zh-CN" dirty="0">
                <a:latin typeface="等线" panose="02010600030101010101" charset="-122"/>
                <a:ea typeface="等线" panose="02010600030101010101" charset="-122"/>
                <a:cs typeface="等线" panose="02010600030101010101" charset="-122"/>
              </a:rPr>
              <a:t>指令的助记符编制而成的，可以是梯形图、指令表、高级语言、汇编语言等，其助记符形式随</a:t>
            </a:r>
            <a:r>
              <a:rPr lang="en-US" dirty="0">
                <a:latin typeface="等线" panose="02010600030101010101" charset="-122"/>
                <a:ea typeface="等线" panose="02010600030101010101" charset="-122"/>
                <a:cs typeface="等线" panose="02010600030101010101" charset="-122"/>
              </a:rPr>
              <a:t>PLC</a:t>
            </a:r>
            <a:r>
              <a:rPr lang="zh-CN" dirty="0">
                <a:latin typeface="等线" panose="02010600030101010101" charset="-122"/>
                <a:ea typeface="等线" panose="02010600030101010101" charset="-122"/>
                <a:cs typeface="等线" panose="02010600030101010101" charset="-122"/>
              </a:rPr>
              <a:t>型号的不同而略有不同。</a:t>
            </a:r>
            <a:endParaRPr lang="en-US" dirty="0">
              <a:latin typeface="等线" panose="02010600030101010101" charset="-122"/>
              <a:ea typeface="等线" panose="02010600030101010101" charset="-122"/>
              <a:cs typeface="等线" panose="02010600030101010101" charset="-122"/>
            </a:endParaRPr>
          </a:p>
          <a:p>
            <a:pPr indent="457200">
              <a:lnSpc>
                <a:spcPct val="150000"/>
              </a:lnSpc>
            </a:pPr>
            <a:r>
              <a:rPr lang="en-US" dirty="0">
                <a:latin typeface="等线" panose="02010600030101010101" charset="-122"/>
                <a:ea typeface="等线" panose="02010600030101010101" charset="-122"/>
                <a:cs typeface="等线" panose="02010600030101010101" charset="-122"/>
              </a:rPr>
              <a:t>3</a:t>
            </a:r>
            <a:r>
              <a:rPr lang="zh-CN" dirty="0">
                <a:latin typeface="等线" panose="02010600030101010101" charset="-122"/>
                <a:ea typeface="等线" panose="02010600030101010101" charset="-122"/>
                <a:cs typeface="等线" panose="02010600030101010101" charset="-122"/>
              </a:rPr>
              <a:t>）、梯形图编程</a:t>
            </a:r>
          </a:p>
          <a:p>
            <a:pPr indent="457200">
              <a:lnSpc>
                <a:spcPct val="150000"/>
              </a:lnSpc>
            </a:pPr>
            <a:r>
              <a:rPr lang="zh-CN" dirty="0">
                <a:latin typeface="等线" panose="02010600030101010101" charset="-122"/>
                <a:ea typeface="等线" panose="02010600030101010101" charset="-122"/>
                <a:cs typeface="等线" panose="02010600030101010101" charset="-122"/>
              </a:rPr>
              <a:t>梯形图编程基本上沿用电气控制图的形式，采用的符号也大致相同</a:t>
            </a:r>
            <a:r>
              <a:rPr lang="zh-CN" dirty="0" smtClean="0">
                <a:latin typeface="等线" panose="02010600030101010101" charset="-122"/>
                <a:ea typeface="等线" panose="02010600030101010101" charset="-122"/>
                <a:cs typeface="等线" panose="02010600030101010101" charset="-122"/>
              </a:rPr>
              <a:t>。梯形图</a:t>
            </a:r>
            <a:r>
              <a:rPr lang="zh-CN" dirty="0">
                <a:latin typeface="等线" panose="02010600030101010101" charset="-122"/>
                <a:ea typeface="等线" panose="02010600030101010101" charset="-122"/>
                <a:cs typeface="等线" panose="02010600030101010101" charset="-122"/>
              </a:rPr>
              <a:t>的两侧平行竖线为母线，其间由许多触点和编程线圈组成逻辑行。应用梯形图编程时，只要按照梯形图逻辑行顺序输入计算机中，计算机软件自动将梯形图转换成</a:t>
            </a:r>
            <a:r>
              <a:rPr lang="en-US" dirty="0">
                <a:latin typeface="等线" panose="02010600030101010101" charset="-122"/>
                <a:ea typeface="等线" panose="02010600030101010101" charset="-122"/>
                <a:cs typeface="等线" panose="02010600030101010101" charset="-122"/>
              </a:rPr>
              <a:t>PLC</a:t>
            </a:r>
            <a:r>
              <a:rPr lang="zh-CN" dirty="0">
                <a:latin typeface="等线" panose="02010600030101010101" charset="-122"/>
                <a:ea typeface="等线" panose="02010600030101010101" charset="-122"/>
                <a:cs typeface="等线" panose="02010600030101010101" charset="-122"/>
              </a:rPr>
              <a:t>能接受的机器语言，并存入</a:t>
            </a:r>
            <a:r>
              <a:rPr lang="en-US" dirty="0">
                <a:latin typeface="等线" panose="02010600030101010101" charset="-122"/>
                <a:ea typeface="等线" panose="02010600030101010101" charset="-122"/>
                <a:cs typeface="等线" panose="02010600030101010101" charset="-122"/>
              </a:rPr>
              <a:t>PLC</a:t>
            </a:r>
            <a:r>
              <a:rPr lang="zh-CN" dirty="0">
                <a:latin typeface="等线" panose="02010600030101010101" charset="-122"/>
                <a:ea typeface="等线" panose="02010600030101010101" charset="-122"/>
                <a:cs typeface="等线" panose="02010600030101010101" charset="-122"/>
              </a:rPr>
              <a:t>中，由</a:t>
            </a:r>
            <a:r>
              <a:rPr lang="en-US" dirty="0">
                <a:latin typeface="等线" panose="02010600030101010101" charset="-122"/>
                <a:ea typeface="等线" panose="02010600030101010101" charset="-122"/>
                <a:cs typeface="等线" panose="02010600030101010101" charset="-122"/>
              </a:rPr>
              <a:t>PLC</a:t>
            </a:r>
            <a:r>
              <a:rPr lang="zh-CN" dirty="0">
                <a:latin typeface="等线" panose="02010600030101010101" charset="-122"/>
                <a:ea typeface="等线" panose="02010600030101010101" charset="-122"/>
                <a:cs typeface="等线" panose="02010600030101010101" charset="-122"/>
              </a:rPr>
              <a:t>执行。</a:t>
            </a:r>
            <a:endParaRPr lang="zh-CN" altLang="en-US" dirty="0">
              <a:latin typeface="等线" panose="02010600030101010101" charset="-122"/>
              <a:ea typeface="等线" panose="02010600030101010101" charset="-122"/>
              <a:cs typeface="等线" panose="02010600030101010101" charset="-122"/>
            </a:endParaRPr>
          </a:p>
        </p:txBody>
      </p:sp>
      <p:sp>
        <p:nvSpPr>
          <p:cNvPr id="11" name="矩形 10"/>
          <p:cNvSpPr/>
          <p:nvPr/>
        </p:nvSpPr>
        <p:spPr>
          <a:xfrm>
            <a:off x="297496" y="772481"/>
            <a:ext cx="4875460" cy="553998"/>
          </a:xfrm>
          <a:prstGeom prst="rect">
            <a:avLst/>
          </a:prstGeom>
        </p:spPr>
        <p:txBody>
          <a:bodyPr wrap="square">
            <a:spAutoFit/>
          </a:bodyPr>
          <a:lstStyle/>
          <a:p>
            <a:pPr indent="532765" algn="just">
              <a:lnSpc>
                <a:spcPct val="150000"/>
              </a:lnSpc>
              <a:spcAft>
                <a:spcPts val="0"/>
              </a:spcAft>
            </a:pPr>
            <a:r>
              <a:rPr sz="2000" b="1" dirty="0" smtClean="0">
                <a:solidFill>
                  <a:schemeClr val="accent2">
                    <a:lumMod val="50000"/>
                  </a:schemeClr>
                </a:solidFill>
                <a:latin typeface="微软雅黑" panose="020B0503020204020204" pitchFamily="34" charset="-122"/>
                <a:ea typeface="微软雅黑" panose="020B0503020204020204" pitchFamily="34" charset="-122"/>
              </a:rPr>
              <a:t>1</a:t>
            </a:r>
            <a:r>
              <a:rPr lang="en-US" sz="2000" b="1" dirty="0" smtClean="0">
                <a:solidFill>
                  <a:schemeClr val="accent2">
                    <a:lumMod val="50000"/>
                  </a:schemeClr>
                </a:solidFill>
                <a:latin typeface="微软雅黑" panose="020B0503020204020204" pitchFamily="34" charset="-122"/>
                <a:ea typeface="微软雅黑" panose="020B0503020204020204" pitchFamily="34" charset="-122"/>
              </a:rPr>
              <a:t>.2</a:t>
            </a:r>
            <a:r>
              <a:rPr sz="2000" b="1" dirty="0" smtClean="0">
                <a:solidFill>
                  <a:schemeClr val="accent2">
                    <a:lumMod val="50000"/>
                  </a:schemeClr>
                </a:solidFill>
                <a:latin typeface="微软雅黑" panose="020B0503020204020204" pitchFamily="34" charset="-122"/>
                <a:ea typeface="微软雅黑" panose="020B0503020204020204" pitchFamily="34" charset="-122"/>
              </a:rPr>
              <a:t> </a:t>
            </a:r>
            <a:r>
              <a:rPr lang="zh-CN" altLang="zh-CN" sz="2000" b="1" dirty="0" smtClean="0">
                <a:solidFill>
                  <a:schemeClr val="accent2">
                    <a:lumMod val="50000"/>
                  </a:schemeClr>
                </a:solidFill>
                <a:latin typeface="微软雅黑" panose="020B0503020204020204" pitchFamily="34" charset="-122"/>
                <a:ea typeface="微软雅黑" panose="020B0503020204020204" pitchFamily="34" charset="-122"/>
              </a:rPr>
              <a:t>可编程序控制器</a:t>
            </a:r>
            <a:r>
              <a:rPr lang="zh-CN" altLang="zh-CN" sz="2000" b="1" dirty="0">
                <a:solidFill>
                  <a:schemeClr val="accent2">
                    <a:lumMod val="50000"/>
                  </a:schemeClr>
                </a:solidFill>
                <a:latin typeface="微软雅黑" panose="020B0503020204020204" pitchFamily="34" charset="-122"/>
                <a:ea typeface="微软雅黑" panose="020B0503020204020204" pitchFamily="34" charset="-122"/>
              </a:rPr>
              <a:t>硬件与软件组成</a:t>
            </a:r>
            <a:endParaRPr sz="2000" b="1" dirty="0">
              <a:solidFill>
                <a:schemeClr val="accent2">
                  <a:lumMod val="50000"/>
                </a:schemeClr>
              </a:solidFill>
              <a:latin typeface="微软雅黑" panose="020B0503020204020204" pitchFamily="34" charset="-122"/>
              <a:ea typeface="微软雅黑" panose="020B0503020204020204" pitchFamily="34" charset="-122"/>
            </a:endParaRPr>
          </a:p>
        </p:txBody>
      </p:sp>
      <p:sp>
        <p:nvSpPr>
          <p:cNvPr id="12"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a:t>
            </a:r>
            <a:r>
              <a:rPr sz="1600" b="1" dirty="0" err="1" smtClean="0">
                <a:solidFill>
                  <a:schemeClr val="bg1"/>
                </a:solidFill>
                <a:latin typeface="微软雅黑" panose="020B0503020204020204" pitchFamily="34" charset="-122"/>
                <a:ea typeface="微软雅黑" panose="020B0503020204020204" pitchFamily="34" charset="-122"/>
              </a:rPr>
              <a:t>可编程控制器</a:t>
            </a:r>
            <a:endParaRPr sz="1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276103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1" name="文本框 10"/>
          <p:cNvSpPr txBox="1"/>
          <p:nvPr/>
        </p:nvSpPr>
        <p:spPr>
          <a:xfrm>
            <a:off x="297496" y="1308252"/>
            <a:ext cx="11084784" cy="873060"/>
          </a:xfrm>
          <a:prstGeom prst="rect">
            <a:avLst/>
          </a:prstGeom>
          <a:noFill/>
          <a:ln w="9525">
            <a:noFill/>
          </a:ln>
        </p:spPr>
        <p:txBody>
          <a:bodyPr wrap="square">
            <a:spAutoFit/>
          </a:bodyPr>
          <a:lstStyle>
            <a:defPPr>
              <a:defRPr lang="zh-CN"/>
            </a:defPPr>
            <a:lvl1pPr indent="457200" fontAlgn="auto">
              <a:lnSpc>
                <a:spcPct val="150000"/>
              </a:lnSpc>
              <a:defRPr>
                <a:latin typeface="等线" panose="02010600030101010101" charset="-122"/>
                <a:ea typeface="等线" panose="02010600030101010101" charset="-122"/>
                <a:cs typeface="等线" panose="02010600030101010101" charset="-122"/>
              </a:defRPr>
            </a:lvl1pPr>
          </a:lstStyle>
          <a:p>
            <a:r>
              <a:rPr lang="zh-CN" dirty="0"/>
              <a:t>表</a:t>
            </a:r>
            <a:r>
              <a:rPr lang="en-US" dirty="0"/>
              <a:t>3-1-2</a:t>
            </a:r>
            <a:r>
              <a:rPr lang="zh-CN" dirty="0"/>
              <a:t>是</a:t>
            </a:r>
            <a:r>
              <a:rPr lang="en-US" dirty="0"/>
              <a:t>PLC</a:t>
            </a:r>
            <a:r>
              <a:rPr lang="zh-CN" dirty="0"/>
              <a:t>内部各类等效继电器的线圈和触点与继电器线圈和触点的图形符号的比较，可以看出其等效继电器的动作原理与常规继电器的动作原理完全一致。</a:t>
            </a:r>
            <a:endParaRPr lang="zh-CN" altLang="en-US" dirty="0"/>
          </a:p>
        </p:txBody>
      </p:sp>
      <p:sp>
        <p:nvSpPr>
          <p:cNvPr id="13" name="文本框 12"/>
          <p:cNvSpPr txBox="1"/>
          <p:nvPr/>
        </p:nvSpPr>
        <p:spPr>
          <a:xfrm>
            <a:off x="297496" y="2402056"/>
            <a:ext cx="5594350" cy="457561"/>
          </a:xfrm>
          <a:prstGeom prst="rect">
            <a:avLst/>
          </a:prstGeom>
          <a:noFill/>
          <a:ln w="9525">
            <a:noFill/>
          </a:ln>
        </p:spPr>
        <p:txBody>
          <a:bodyPr wrap="square">
            <a:spAutoFit/>
          </a:bodyPr>
          <a:lstStyle>
            <a:defPPr>
              <a:defRPr lang="zh-CN"/>
            </a:defPPr>
            <a:lvl1pPr indent="457200" fontAlgn="auto">
              <a:lnSpc>
                <a:spcPct val="150000"/>
              </a:lnSpc>
              <a:defRPr>
                <a:latin typeface="等线" panose="02010600030101010101" charset="-122"/>
                <a:ea typeface="等线" panose="02010600030101010101" charset="-122"/>
                <a:cs typeface="等线" panose="02010600030101010101" charset="-122"/>
              </a:defRPr>
            </a:lvl1pPr>
          </a:lstStyle>
          <a:p>
            <a:r>
              <a:rPr lang="zh-CN" dirty="0"/>
              <a:t>表</a:t>
            </a:r>
            <a:r>
              <a:rPr lang="en-US" dirty="0"/>
              <a:t>3-1-2 PLC</a:t>
            </a:r>
            <a:r>
              <a:rPr lang="zh-CN" dirty="0"/>
              <a:t>与继电器线圈和触点的比较</a:t>
            </a:r>
            <a:endParaRPr lang="zh-CN" altLang="en-US" dirty="0"/>
          </a:p>
        </p:txBody>
      </p:sp>
      <p:pic>
        <p:nvPicPr>
          <p:cNvPr id="56322" name="Picture 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t="9723"/>
          <a:stretch>
            <a:fillRect/>
          </a:stretch>
        </p:blipFill>
        <p:spPr>
          <a:xfrm>
            <a:off x="1525905" y="3080361"/>
            <a:ext cx="8922459" cy="2283054"/>
          </a:xfrm>
          <a:prstGeom prst="rect">
            <a:avLst/>
          </a:prstGeom>
          <a:noFill/>
          <a:ln>
            <a:noFill/>
          </a:ln>
          <a:effectLst/>
        </p:spPr>
      </p:pic>
      <p:sp>
        <p:nvSpPr>
          <p:cNvPr id="18" name="矩形 17"/>
          <p:cNvSpPr/>
          <p:nvPr/>
        </p:nvSpPr>
        <p:spPr>
          <a:xfrm>
            <a:off x="297496" y="772481"/>
            <a:ext cx="4875460" cy="553998"/>
          </a:xfrm>
          <a:prstGeom prst="rect">
            <a:avLst/>
          </a:prstGeom>
        </p:spPr>
        <p:txBody>
          <a:bodyPr wrap="square">
            <a:spAutoFit/>
          </a:bodyPr>
          <a:lstStyle/>
          <a:p>
            <a:pPr indent="532765" algn="just">
              <a:lnSpc>
                <a:spcPct val="150000"/>
              </a:lnSpc>
              <a:spcAft>
                <a:spcPts val="0"/>
              </a:spcAft>
            </a:pPr>
            <a:r>
              <a:rPr sz="2000" b="1" dirty="0" smtClean="0">
                <a:solidFill>
                  <a:schemeClr val="accent2">
                    <a:lumMod val="50000"/>
                  </a:schemeClr>
                </a:solidFill>
                <a:latin typeface="微软雅黑" panose="020B0503020204020204" pitchFamily="34" charset="-122"/>
                <a:ea typeface="微软雅黑" panose="020B0503020204020204" pitchFamily="34" charset="-122"/>
              </a:rPr>
              <a:t>1</a:t>
            </a:r>
            <a:r>
              <a:rPr lang="en-US" sz="2000" b="1" dirty="0" smtClean="0">
                <a:solidFill>
                  <a:schemeClr val="accent2">
                    <a:lumMod val="50000"/>
                  </a:schemeClr>
                </a:solidFill>
                <a:latin typeface="微软雅黑" panose="020B0503020204020204" pitchFamily="34" charset="-122"/>
                <a:ea typeface="微软雅黑" panose="020B0503020204020204" pitchFamily="34" charset="-122"/>
              </a:rPr>
              <a:t>.2</a:t>
            </a:r>
            <a:r>
              <a:rPr sz="2000" b="1" dirty="0" smtClean="0">
                <a:solidFill>
                  <a:schemeClr val="accent2">
                    <a:lumMod val="50000"/>
                  </a:schemeClr>
                </a:solidFill>
                <a:latin typeface="微软雅黑" panose="020B0503020204020204" pitchFamily="34" charset="-122"/>
                <a:ea typeface="微软雅黑" panose="020B0503020204020204" pitchFamily="34" charset="-122"/>
              </a:rPr>
              <a:t> </a:t>
            </a:r>
            <a:r>
              <a:rPr lang="zh-CN" altLang="zh-CN" sz="2000" b="1" dirty="0" smtClean="0">
                <a:solidFill>
                  <a:schemeClr val="accent2">
                    <a:lumMod val="50000"/>
                  </a:schemeClr>
                </a:solidFill>
                <a:latin typeface="微软雅黑" panose="020B0503020204020204" pitchFamily="34" charset="-122"/>
                <a:ea typeface="微软雅黑" panose="020B0503020204020204" pitchFamily="34" charset="-122"/>
              </a:rPr>
              <a:t>可编程序控制器</a:t>
            </a:r>
            <a:r>
              <a:rPr lang="zh-CN" altLang="zh-CN" sz="2000" b="1" dirty="0">
                <a:solidFill>
                  <a:schemeClr val="accent2">
                    <a:lumMod val="50000"/>
                  </a:schemeClr>
                </a:solidFill>
                <a:latin typeface="微软雅黑" panose="020B0503020204020204" pitchFamily="34" charset="-122"/>
                <a:ea typeface="微软雅黑" panose="020B0503020204020204" pitchFamily="34" charset="-122"/>
              </a:rPr>
              <a:t>硬件与软件组成</a:t>
            </a:r>
            <a:endParaRPr sz="2000" b="1" dirty="0">
              <a:solidFill>
                <a:schemeClr val="accent2">
                  <a:lumMod val="50000"/>
                </a:schemeClr>
              </a:solidFill>
              <a:latin typeface="微软雅黑" panose="020B0503020204020204" pitchFamily="34" charset="-122"/>
              <a:ea typeface="微软雅黑" panose="020B0503020204020204" pitchFamily="34" charset="-122"/>
            </a:endParaRPr>
          </a:p>
        </p:txBody>
      </p:sp>
      <p:sp>
        <p:nvSpPr>
          <p:cNvPr id="19"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a:t>
            </a:r>
            <a:r>
              <a:rPr sz="1600" b="1" dirty="0" err="1" smtClean="0">
                <a:solidFill>
                  <a:schemeClr val="bg1"/>
                </a:solidFill>
                <a:latin typeface="微软雅黑" panose="020B0503020204020204" pitchFamily="34" charset="-122"/>
                <a:ea typeface="微软雅黑" panose="020B0503020204020204" pitchFamily="34" charset="-122"/>
              </a:rPr>
              <a:t>可编程控制器</a:t>
            </a:r>
            <a:endParaRPr sz="1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4" name="文本框 13"/>
          <p:cNvSpPr txBox="1"/>
          <p:nvPr/>
        </p:nvSpPr>
        <p:spPr>
          <a:xfrm>
            <a:off x="396276" y="1353324"/>
            <a:ext cx="10401711" cy="1338828"/>
          </a:xfrm>
          <a:prstGeom prst="rect">
            <a:avLst/>
          </a:prstGeom>
          <a:noFill/>
          <a:ln w="9525">
            <a:noFill/>
          </a:ln>
        </p:spPr>
        <p:txBody>
          <a:bodyPr wrap="square">
            <a:spAutoFit/>
          </a:bodyPr>
          <a:lstStyle>
            <a:defPPr>
              <a:defRPr lang="zh-CN"/>
            </a:defPPr>
            <a:lvl1pPr indent="457200" fontAlgn="auto">
              <a:lnSpc>
                <a:spcPct val="150000"/>
              </a:lnSpc>
              <a:defRPr>
                <a:latin typeface="等线" panose="02010600030101010101" charset="-122"/>
                <a:ea typeface="等线" panose="02010600030101010101" charset="-122"/>
                <a:cs typeface="等线" panose="02010600030101010101" charset="-122"/>
              </a:defRPr>
            </a:lvl1pPr>
          </a:lstStyle>
          <a:p>
            <a:r>
              <a:rPr lang="zh-CN" dirty="0"/>
              <a:t>图</a:t>
            </a:r>
            <a:r>
              <a:rPr lang="en-US" dirty="0"/>
              <a:t>3-1-4</a:t>
            </a:r>
            <a:r>
              <a:rPr lang="zh-CN" dirty="0"/>
              <a:t>为传统的继电—接触器控制电路与</a:t>
            </a:r>
            <a:r>
              <a:rPr lang="en-US" dirty="0"/>
              <a:t>PLC</a:t>
            </a:r>
            <a:r>
              <a:rPr lang="zh-CN" dirty="0"/>
              <a:t>梯形图的比较，可以看出，两个图表示的思想是一致的，但是具体的表达方式有一定的区别。</a:t>
            </a:r>
            <a:r>
              <a:rPr lang="en-US" dirty="0"/>
              <a:t>PLC</a:t>
            </a:r>
            <a:r>
              <a:rPr lang="zh-CN" dirty="0"/>
              <a:t>的梯形图使用的内部等效继电器、定时</a:t>
            </a:r>
            <a:r>
              <a:rPr lang="en-US" dirty="0"/>
              <a:t>/</a:t>
            </a:r>
            <a:r>
              <a:rPr lang="zh-CN" dirty="0"/>
              <a:t>计数器等都是有软件来实现的，使用方便，修改灵活</a:t>
            </a:r>
            <a:endParaRPr lang="zh-CN" altLang="en-US" dirty="0"/>
          </a:p>
        </p:txBody>
      </p:sp>
      <p:sp>
        <p:nvSpPr>
          <p:cNvPr id="15" name="文本框 14"/>
          <p:cNvSpPr txBox="1"/>
          <p:nvPr/>
        </p:nvSpPr>
        <p:spPr>
          <a:xfrm>
            <a:off x="882316" y="2798570"/>
            <a:ext cx="5565140" cy="368300"/>
          </a:xfrm>
          <a:prstGeom prst="rect">
            <a:avLst/>
          </a:prstGeom>
          <a:noFill/>
          <a:ln w="9525">
            <a:noFill/>
          </a:ln>
        </p:spPr>
        <p:txBody>
          <a:bodyPr wrap="square">
            <a:spAutoFit/>
          </a:bodyPr>
          <a:lstStyle/>
          <a:p>
            <a:pPr indent="0" algn="ctr"/>
            <a:r>
              <a:rPr lang="en-US" b="0" dirty="0">
                <a:solidFill>
                  <a:srgbClr val="231F20"/>
                </a:solidFill>
                <a:latin typeface="等线" panose="02010600030101010101" charset="-122"/>
                <a:ea typeface="等线" panose="02010600030101010101" charset="-122"/>
                <a:cs typeface="等线" panose="02010600030101010101" charset="-122"/>
              </a:rPr>
              <a:t>3-1-4  </a:t>
            </a:r>
            <a:r>
              <a:rPr lang="zh-CN" b="0" dirty="0">
                <a:solidFill>
                  <a:srgbClr val="231F20"/>
                </a:solidFill>
                <a:latin typeface="等线" panose="02010600030101010101" charset="-122"/>
                <a:ea typeface="等线" panose="02010600030101010101" charset="-122"/>
                <a:cs typeface="等线" panose="02010600030101010101" charset="-122"/>
              </a:rPr>
              <a:t>传统的继电—接触器控制电路与</a:t>
            </a:r>
            <a:r>
              <a:rPr lang="en-US" b="0" dirty="0">
                <a:solidFill>
                  <a:srgbClr val="231F20"/>
                </a:solidFill>
                <a:latin typeface="等线" panose="02010600030101010101" charset="-122"/>
                <a:ea typeface="等线" panose="02010600030101010101" charset="-122"/>
                <a:cs typeface="等线" panose="02010600030101010101" charset="-122"/>
              </a:rPr>
              <a:t>PLC</a:t>
            </a:r>
            <a:r>
              <a:rPr lang="zh-CN" b="0" dirty="0">
                <a:solidFill>
                  <a:srgbClr val="231F20"/>
                </a:solidFill>
                <a:latin typeface="等线" panose="02010600030101010101" charset="-122"/>
                <a:ea typeface="等线" panose="02010600030101010101" charset="-122"/>
                <a:cs typeface="等线" panose="02010600030101010101" charset="-122"/>
              </a:rPr>
              <a:t>梯形图</a:t>
            </a:r>
            <a:endParaRPr lang="zh-CN" altLang="en-US" dirty="0">
              <a:latin typeface="等线" panose="02010600030101010101" charset="-122"/>
              <a:ea typeface="等线" panose="02010600030101010101" charset="-122"/>
              <a:cs typeface="等线" panose="02010600030101010101" charset="-122"/>
            </a:endParaRPr>
          </a:p>
        </p:txBody>
      </p:sp>
      <p:pic>
        <p:nvPicPr>
          <p:cNvPr id="573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2404958" y="3273288"/>
            <a:ext cx="7164276" cy="2844438"/>
          </a:xfrm>
          <a:prstGeom prst="rect">
            <a:avLst/>
          </a:prstGeom>
          <a:noFill/>
          <a:ln w="9525">
            <a:noFill/>
          </a:ln>
        </p:spPr>
      </p:pic>
      <p:sp>
        <p:nvSpPr>
          <p:cNvPr id="16" name="文本框 15"/>
          <p:cNvSpPr txBox="1"/>
          <p:nvPr/>
        </p:nvSpPr>
        <p:spPr>
          <a:xfrm>
            <a:off x="882316" y="6117726"/>
            <a:ext cx="9168465" cy="369332"/>
          </a:xfrm>
          <a:prstGeom prst="rect">
            <a:avLst/>
          </a:prstGeom>
          <a:noFill/>
          <a:ln w="9525">
            <a:noFill/>
          </a:ln>
        </p:spPr>
        <p:txBody>
          <a:bodyPr wrap="square">
            <a:spAutoFit/>
          </a:bodyPr>
          <a:lstStyle>
            <a:defPPr>
              <a:defRPr lang="zh-CN"/>
            </a:defPPr>
            <a:lvl1pPr indent="0" algn="ctr">
              <a:defRPr b="0">
                <a:solidFill>
                  <a:srgbClr val="231F20"/>
                </a:solidFill>
                <a:latin typeface="等线" panose="02010600030101010101" charset="-122"/>
                <a:ea typeface="等线" panose="02010600030101010101" charset="-122"/>
                <a:cs typeface="等线" panose="02010600030101010101" charset="-122"/>
              </a:defRPr>
            </a:lvl1pPr>
          </a:lstStyle>
          <a:p>
            <a:r>
              <a:rPr lang="en-US" dirty="0"/>
              <a:t>         a)</a:t>
            </a:r>
            <a:r>
              <a:rPr lang="zh-CN" dirty="0"/>
              <a:t>继电—接触器控制电路图               </a:t>
            </a:r>
            <a:r>
              <a:rPr lang="zh-CN" dirty="0" smtClean="0"/>
              <a:t> </a:t>
            </a:r>
            <a:r>
              <a:rPr lang="en-US" dirty="0"/>
              <a:t>b)PLC</a:t>
            </a:r>
            <a:r>
              <a:rPr lang="zh-CN" dirty="0"/>
              <a:t>梯形图</a:t>
            </a:r>
            <a:endParaRPr lang="zh-CN" altLang="en-US" dirty="0"/>
          </a:p>
        </p:txBody>
      </p:sp>
      <p:sp>
        <p:nvSpPr>
          <p:cNvPr id="18" name="矩形 17"/>
          <p:cNvSpPr/>
          <p:nvPr/>
        </p:nvSpPr>
        <p:spPr>
          <a:xfrm>
            <a:off x="297496" y="772481"/>
            <a:ext cx="4875460" cy="553998"/>
          </a:xfrm>
          <a:prstGeom prst="rect">
            <a:avLst/>
          </a:prstGeom>
        </p:spPr>
        <p:txBody>
          <a:bodyPr wrap="square">
            <a:spAutoFit/>
          </a:bodyPr>
          <a:lstStyle/>
          <a:p>
            <a:pPr indent="532765" algn="just">
              <a:lnSpc>
                <a:spcPct val="150000"/>
              </a:lnSpc>
              <a:spcAft>
                <a:spcPts val="0"/>
              </a:spcAft>
            </a:pPr>
            <a:r>
              <a:rPr sz="2000" b="1" dirty="0" smtClean="0">
                <a:solidFill>
                  <a:schemeClr val="accent2">
                    <a:lumMod val="50000"/>
                  </a:schemeClr>
                </a:solidFill>
                <a:latin typeface="微软雅黑" panose="020B0503020204020204" pitchFamily="34" charset="-122"/>
                <a:ea typeface="微软雅黑" panose="020B0503020204020204" pitchFamily="34" charset="-122"/>
              </a:rPr>
              <a:t>1</a:t>
            </a:r>
            <a:r>
              <a:rPr lang="en-US" sz="2000" b="1" dirty="0" smtClean="0">
                <a:solidFill>
                  <a:schemeClr val="accent2">
                    <a:lumMod val="50000"/>
                  </a:schemeClr>
                </a:solidFill>
                <a:latin typeface="微软雅黑" panose="020B0503020204020204" pitchFamily="34" charset="-122"/>
                <a:ea typeface="微软雅黑" panose="020B0503020204020204" pitchFamily="34" charset="-122"/>
              </a:rPr>
              <a:t>.2</a:t>
            </a:r>
            <a:r>
              <a:rPr sz="2000" b="1" dirty="0" smtClean="0">
                <a:solidFill>
                  <a:schemeClr val="accent2">
                    <a:lumMod val="50000"/>
                  </a:schemeClr>
                </a:solidFill>
                <a:latin typeface="微软雅黑" panose="020B0503020204020204" pitchFamily="34" charset="-122"/>
                <a:ea typeface="微软雅黑" panose="020B0503020204020204" pitchFamily="34" charset="-122"/>
              </a:rPr>
              <a:t> </a:t>
            </a:r>
            <a:r>
              <a:rPr lang="zh-CN" altLang="zh-CN" sz="2000" b="1" dirty="0" smtClean="0">
                <a:solidFill>
                  <a:schemeClr val="accent2">
                    <a:lumMod val="50000"/>
                  </a:schemeClr>
                </a:solidFill>
                <a:latin typeface="微软雅黑" panose="020B0503020204020204" pitchFamily="34" charset="-122"/>
                <a:ea typeface="微软雅黑" panose="020B0503020204020204" pitchFamily="34" charset="-122"/>
              </a:rPr>
              <a:t>可编程序控制器</a:t>
            </a:r>
            <a:r>
              <a:rPr lang="zh-CN" altLang="zh-CN" sz="2000" b="1" dirty="0">
                <a:solidFill>
                  <a:schemeClr val="accent2">
                    <a:lumMod val="50000"/>
                  </a:schemeClr>
                </a:solidFill>
                <a:latin typeface="微软雅黑" panose="020B0503020204020204" pitchFamily="34" charset="-122"/>
                <a:ea typeface="微软雅黑" panose="020B0503020204020204" pitchFamily="34" charset="-122"/>
              </a:rPr>
              <a:t>硬件与软件组成</a:t>
            </a:r>
            <a:endParaRPr sz="2000" b="1" dirty="0">
              <a:solidFill>
                <a:schemeClr val="accent2">
                  <a:lumMod val="50000"/>
                </a:schemeClr>
              </a:solidFill>
              <a:latin typeface="微软雅黑" panose="020B0503020204020204" pitchFamily="34" charset="-122"/>
              <a:ea typeface="微软雅黑" panose="020B0503020204020204" pitchFamily="34" charset="-122"/>
            </a:endParaRPr>
          </a:p>
        </p:txBody>
      </p:sp>
      <p:sp>
        <p:nvSpPr>
          <p:cNvPr id="19"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a:t>
            </a:r>
            <a:r>
              <a:rPr sz="1600" b="1" dirty="0" err="1" smtClean="0">
                <a:solidFill>
                  <a:schemeClr val="bg1"/>
                </a:solidFill>
                <a:latin typeface="微软雅黑" panose="020B0503020204020204" pitchFamily="34" charset="-122"/>
                <a:ea typeface="微软雅黑" panose="020B0503020204020204" pitchFamily="34" charset="-122"/>
              </a:rPr>
              <a:t>可编程控制器</a:t>
            </a:r>
            <a:endParaRPr sz="1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3315263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2" name="矩形 11"/>
          <p:cNvSpPr/>
          <p:nvPr/>
        </p:nvSpPr>
        <p:spPr>
          <a:xfrm>
            <a:off x="297496" y="1326479"/>
            <a:ext cx="4875460" cy="457561"/>
          </a:xfrm>
          <a:prstGeom prst="rect">
            <a:avLst/>
          </a:prstGeom>
          <a:noFill/>
          <a:ln w="9525">
            <a:noFill/>
          </a:ln>
        </p:spPr>
        <p:txBody>
          <a:bodyPr wrap="square">
            <a:spAutoFit/>
          </a:bodyPr>
          <a:lstStyle/>
          <a:p>
            <a:pPr indent="457200">
              <a:lnSpc>
                <a:spcPct val="150000"/>
              </a:lnSpc>
            </a:pPr>
            <a:r>
              <a:rPr lang="en-US" dirty="0" err="1" smtClean="0">
                <a:latin typeface="等线" panose="02010600030101010101" charset="-122"/>
                <a:ea typeface="等线" panose="02010600030101010101" charset="-122"/>
                <a:cs typeface="等线" panose="02010600030101010101" charset="-122"/>
                <a:sym typeface="+mn-ea"/>
              </a:rPr>
              <a:t>画梯形图时必须遵守以下原则</a:t>
            </a:r>
            <a:endParaRPr dirty="0">
              <a:latin typeface="等线" panose="02010600030101010101" charset="-122"/>
              <a:ea typeface="等线" panose="02010600030101010101" charset="-122"/>
              <a:cs typeface="等线" panose="02010600030101010101" charset="-122"/>
            </a:endParaRPr>
          </a:p>
        </p:txBody>
      </p:sp>
      <p:sp>
        <p:nvSpPr>
          <p:cNvPr id="11" name="文本框 10"/>
          <p:cNvSpPr txBox="1"/>
          <p:nvPr/>
        </p:nvSpPr>
        <p:spPr>
          <a:xfrm>
            <a:off x="287972" y="1880477"/>
            <a:ext cx="11675429" cy="2169825"/>
          </a:xfrm>
          <a:prstGeom prst="rect">
            <a:avLst/>
          </a:prstGeom>
          <a:noFill/>
          <a:ln w="9525">
            <a:noFill/>
          </a:ln>
        </p:spPr>
        <p:txBody>
          <a:bodyPr wrap="square">
            <a:spAutoFit/>
          </a:bodyPr>
          <a:lstStyle>
            <a:defPPr>
              <a:defRPr lang="zh-CN"/>
            </a:defPPr>
            <a:lvl1pPr indent="457200" fontAlgn="auto">
              <a:lnSpc>
                <a:spcPct val="150000"/>
              </a:lnSpc>
              <a:defRPr>
                <a:latin typeface="等线" panose="02010600030101010101" charset="-122"/>
                <a:ea typeface="等线" panose="02010600030101010101" charset="-122"/>
                <a:cs typeface="等线" panose="02010600030101010101" charset="-122"/>
              </a:defRPr>
            </a:lvl1pPr>
          </a:lstStyle>
          <a:p>
            <a:r>
              <a:rPr lang="en-US" dirty="0"/>
              <a:t>A</a:t>
            </a:r>
            <a:r>
              <a:rPr lang="zh-CN" dirty="0"/>
              <a:t>、左母线只能直接接各类等效继电器的触点，等效继电器线圈不能直接接左母线。</a:t>
            </a:r>
            <a:endParaRPr lang="en-US" dirty="0"/>
          </a:p>
          <a:p>
            <a:r>
              <a:rPr lang="en-US" dirty="0"/>
              <a:t>B</a:t>
            </a:r>
            <a:r>
              <a:rPr lang="zh-CN" dirty="0"/>
              <a:t>、右母线只能直接接各类等效继电器的线圈（不含输入继电器线圈），等效继电器的触点不能直接接右母线。</a:t>
            </a:r>
            <a:endParaRPr lang="en-US" dirty="0"/>
          </a:p>
          <a:p>
            <a:r>
              <a:rPr lang="en-US" dirty="0"/>
              <a:t>C</a:t>
            </a:r>
            <a:r>
              <a:rPr lang="zh-CN" dirty="0"/>
              <a:t>、一般情况下，同一线圈的编号在梯形图中只能出现一次，而同一触点的编号在梯形图中可以重复出现。</a:t>
            </a:r>
            <a:endParaRPr lang="en-US" dirty="0"/>
          </a:p>
          <a:p>
            <a:r>
              <a:rPr lang="en-US" dirty="0"/>
              <a:t>D</a:t>
            </a:r>
            <a:r>
              <a:rPr lang="zh-CN" dirty="0"/>
              <a:t>、梯形图中触点可以任意串联或并联，而线圈只可以并联，不可以串联。</a:t>
            </a:r>
            <a:endParaRPr lang="en-US" dirty="0"/>
          </a:p>
          <a:p>
            <a:r>
              <a:rPr lang="en-US" dirty="0"/>
              <a:t>E</a:t>
            </a:r>
            <a:r>
              <a:rPr lang="zh-CN" dirty="0"/>
              <a:t>、梯形图应该按照从左到右、从上到下的顺序画。</a:t>
            </a:r>
            <a:endParaRPr lang="zh-CN" altLang="en-US" dirty="0"/>
          </a:p>
        </p:txBody>
      </p:sp>
      <p:sp>
        <p:nvSpPr>
          <p:cNvPr id="13" name="矩形 12"/>
          <p:cNvSpPr/>
          <p:nvPr/>
        </p:nvSpPr>
        <p:spPr>
          <a:xfrm>
            <a:off x="297496" y="772481"/>
            <a:ext cx="4875460" cy="553998"/>
          </a:xfrm>
          <a:prstGeom prst="rect">
            <a:avLst/>
          </a:prstGeom>
        </p:spPr>
        <p:txBody>
          <a:bodyPr wrap="square">
            <a:spAutoFit/>
          </a:bodyPr>
          <a:lstStyle/>
          <a:p>
            <a:pPr indent="532765" algn="just">
              <a:lnSpc>
                <a:spcPct val="150000"/>
              </a:lnSpc>
              <a:spcAft>
                <a:spcPts val="0"/>
              </a:spcAft>
            </a:pPr>
            <a:r>
              <a:rPr sz="2000" b="1" dirty="0" smtClean="0">
                <a:solidFill>
                  <a:schemeClr val="accent2">
                    <a:lumMod val="50000"/>
                  </a:schemeClr>
                </a:solidFill>
                <a:latin typeface="微软雅黑" panose="020B0503020204020204" pitchFamily="34" charset="-122"/>
                <a:ea typeface="微软雅黑" panose="020B0503020204020204" pitchFamily="34" charset="-122"/>
              </a:rPr>
              <a:t>1</a:t>
            </a:r>
            <a:r>
              <a:rPr lang="en-US" sz="2000" b="1" dirty="0" smtClean="0">
                <a:solidFill>
                  <a:schemeClr val="accent2">
                    <a:lumMod val="50000"/>
                  </a:schemeClr>
                </a:solidFill>
                <a:latin typeface="微软雅黑" panose="020B0503020204020204" pitchFamily="34" charset="-122"/>
                <a:ea typeface="微软雅黑" panose="020B0503020204020204" pitchFamily="34" charset="-122"/>
              </a:rPr>
              <a:t>.2</a:t>
            </a:r>
            <a:r>
              <a:rPr sz="2000" b="1" dirty="0" smtClean="0">
                <a:solidFill>
                  <a:schemeClr val="accent2">
                    <a:lumMod val="50000"/>
                  </a:schemeClr>
                </a:solidFill>
                <a:latin typeface="微软雅黑" panose="020B0503020204020204" pitchFamily="34" charset="-122"/>
                <a:ea typeface="微软雅黑" panose="020B0503020204020204" pitchFamily="34" charset="-122"/>
              </a:rPr>
              <a:t> </a:t>
            </a:r>
            <a:r>
              <a:rPr lang="zh-CN" altLang="zh-CN" sz="2000" b="1" dirty="0" smtClean="0">
                <a:solidFill>
                  <a:schemeClr val="accent2">
                    <a:lumMod val="50000"/>
                  </a:schemeClr>
                </a:solidFill>
                <a:latin typeface="微软雅黑" panose="020B0503020204020204" pitchFamily="34" charset="-122"/>
                <a:ea typeface="微软雅黑" panose="020B0503020204020204" pitchFamily="34" charset="-122"/>
              </a:rPr>
              <a:t>可编程序控制器</a:t>
            </a:r>
            <a:r>
              <a:rPr lang="zh-CN" altLang="zh-CN" sz="2000" b="1" dirty="0">
                <a:solidFill>
                  <a:schemeClr val="accent2">
                    <a:lumMod val="50000"/>
                  </a:schemeClr>
                </a:solidFill>
                <a:latin typeface="微软雅黑" panose="020B0503020204020204" pitchFamily="34" charset="-122"/>
                <a:ea typeface="微软雅黑" panose="020B0503020204020204" pitchFamily="34" charset="-122"/>
              </a:rPr>
              <a:t>硬件与软件组成</a:t>
            </a:r>
            <a:endParaRPr sz="2000" b="1" dirty="0">
              <a:solidFill>
                <a:schemeClr val="accent2">
                  <a:lumMod val="50000"/>
                </a:schemeClr>
              </a:solidFill>
              <a:latin typeface="微软雅黑" panose="020B0503020204020204" pitchFamily="34" charset="-122"/>
              <a:ea typeface="微软雅黑" panose="020B0503020204020204" pitchFamily="34" charset="-122"/>
            </a:endParaRPr>
          </a:p>
        </p:txBody>
      </p:sp>
      <p:sp>
        <p:nvSpPr>
          <p:cNvPr id="14"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a:t>
            </a:r>
            <a:r>
              <a:rPr sz="1600" b="1" dirty="0" err="1" smtClean="0">
                <a:solidFill>
                  <a:schemeClr val="bg1"/>
                </a:solidFill>
                <a:latin typeface="微软雅黑" panose="020B0503020204020204" pitchFamily="34" charset="-122"/>
                <a:ea typeface="微软雅黑" panose="020B0503020204020204" pitchFamily="34" charset="-122"/>
              </a:rPr>
              <a:t>可编程控制器</a:t>
            </a:r>
            <a:endParaRPr sz="1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p:cNvSpPr/>
          <p:nvPr/>
        </p:nvSpPr>
        <p:spPr>
          <a:xfrm>
            <a:off x="904875" y="2134652"/>
            <a:ext cx="10382250" cy="2552700"/>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1743075" y="2615139"/>
            <a:ext cx="1114425" cy="1114425"/>
            <a:chOff x="1924050" y="2615139"/>
            <a:chExt cx="1114425" cy="1114425"/>
          </a:xfrm>
        </p:grpSpPr>
        <p:sp>
          <p:nvSpPr>
            <p:cNvPr id="6" name="椭圆 5"/>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grpSp>
        <p:nvGrpSpPr>
          <p:cNvPr id="46" name="Group 15"/>
          <p:cNvGrpSpPr/>
          <p:nvPr/>
        </p:nvGrpSpPr>
        <p:grpSpPr>
          <a:xfrm>
            <a:off x="3276600" y="2615139"/>
            <a:ext cx="1114425" cy="1114425"/>
            <a:chOff x="1924050" y="2615139"/>
            <a:chExt cx="1114425" cy="1114425"/>
          </a:xfrm>
        </p:grpSpPr>
        <p:sp>
          <p:nvSpPr>
            <p:cNvPr id="47" name="椭圆 46"/>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iconfont-1187-868386"/>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4" name="Group 18"/>
          <p:cNvGrpSpPr/>
          <p:nvPr/>
        </p:nvGrpSpPr>
        <p:grpSpPr>
          <a:xfrm>
            <a:off x="4810125" y="2615139"/>
            <a:ext cx="1114425" cy="1114425"/>
            <a:chOff x="1924050" y="2615139"/>
            <a:chExt cx="1114425" cy="1114425"/>
          </a:xfrm>
        </p:grpSpPr>
        <p:sp>
          <p:nvSpPr>
            <p:cNvPr id="35" name="椭圆 34"/>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6" name="iconfont-1187-868386"/>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grpSp>
        <p:nvGrpSpPr>
          <p:cNvPr id="37" name="Group 21"/>
          <p:cNvGrpSpPr/>
          <p:nvPr/>
        </p:nvGrpSpPr>
        <p:grpSpPr>
          <a:xfrm>
            <a:off x="6343650" y="2615139"/>
            <a:ext cx="1114425" cy="1114425"/>
            <a:chOff x="1924050" y="2615139"/>
            <a:chExt cx="1114425" cy="1114425"/>
          </a:xfrm>
        </p:grpSpPr>
        <p:sp>
          <p:nvSpPr>
            <p:cNvPr id="38" name="椭圆 37"/>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9" name="iconfont-1187-868386"/>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grpSp>
        <p:nvGrpSpPr>
          <p:cNvPr id="40" name="Group 24"/>
          <p:cNvGrpSpPr/>
          <p:nvPr/>
        </p:nvGrpSpPr>
        <p:grpSpPr>
          <a:xfrm>
            <a:off x="7877175" y="2615139"/>
            <a:ext cx="1114425" cy="1114425"/>
            <a:chOff x="1924050" y="2615139"/>
            <a:chExt cx="1114425" cy="1114425"/>
          </a:xfrm>
        </p:grpSpPr>
        <p:sp>
          <p:nvSpPr>
            <p:cNvPr id="41" name="椭圆 40"/>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iconfont-1187-868386"/>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grpSp>
        <p:nvGrpSpPr>
          <p:cNvPr id="43" name="Group 27"/>
          <p:cNvGrpSpPr/>
          <p:nvPr/>
        </p:nvGrpSpPr>
        <p:grpSpPr>
          <a:xfrm>
            <a:off x="9410700" y="2615139"/>
            <a:ext cx="1114425" cy="1114425"/>
            <a:chOff x="1924050" y="2615139"/>
            <a:chExt cx="1114425" cy="1114425"/>
          </a:xfrm>
        </p:grpSpPr>
        <p:sp>
          <p:nvSpPr>
            <p:cNvPr id="44" name="椭圆 43"/>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iconfont-1187-868386"/>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8" name="文本框 7"/>
          <p:cNvSpPr txBox="1"/>
          <p:nvPr/>
        </p:nvSpPr>
        <p:spPr>
          <a:xfrm>
            <a:off x="2219325" y="1176864"/>
            <a:ext cx="825867" cy="861774"/>
          </a:xfrm>
          <a:prstGeom prst="rect">
            <a:avLst/>
          </a:prstGeom>
          <a:noFill/>
        </p:spPr>
        <p:txBody>
          <a:bodyPr wrap="none" rtlCol="0">
            <a:spAutoFit/>
          </a:bodyPr>
          <a:lstStyle/>
          <a:p>
            <a:r>
              <a:rPr lang="zh-CN" altLang="en-US" sz="5000" b="1" dirty="0">
                <a:solidFill>
                  <a:schemeClr val="bg1"/>
                </a:solidFill>
                <a:latin typeface="微软雅黑" panose="020B0503020204020204" pitchFamily="34" charset="-122"/>
                <a:ea typeface="微软雅黑" panose="020B0503020204020204" pitchFamily="34" charset="-122"/>
              </a:rPr>
              <a:t>目</a:t>
            </a:r>
          </a:p>
        </p:txBody>
      </p:sp>
      <p:sp>
        <p:nvSpPr>
          <p:cNvPr id="49" name="矩形 48"/>
          <p:cNvSpPr/>
          <p:nvPr/>
        </p:nvSpPr>
        <p:spPr>
          <a:xfrm>
            <a:off x="3045192" y="1248232"/>
            <a:ext cx="498108" cy="461665"/>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录</a:t>
            </a:r>
            <a:endParaRPr lang="zh-CN" altLang="en-US" sz="2400" dirty="0"/>
          </a:p>
        </p:txBody>
      </p:sp>
      <p:sp>
        <p:nvSpPr>
          <p:cNvPr id="50" name="矩形 49"/>
          <p:cNvSpPr/>
          <p:nvPr/>
        </p:nvSpPr>
        <p:spPr>
          <a:xfrm>
            <a:off x="3045192" y="1577887"/>
            <a:ext cx="1903004" cy="461665"/>
          </a:xfrm>
          <a:prstGeom prst="rect">
            <a:avLst/>
          </a:prstGeom>
        </p:spPr>
        <p:txBody>
          <a:bodyPr wrap="square">
            <a:spAutoFit/>
          </a:bodyPr>
          <a:lstStyle/>
          <a:p>
            <a:r>
              <a:rPr lang="en-US" altLang="zh-CN" sz="2400" b="1" dirty="0">
                <a:solidFill>
                  <a:schemeClr val="bg1"/>
                </a:solidFill>
              </a:rPr>
              <a:t>CONTENTS</a:t>
            </a:r>
            <a:endParaRPr lang="zh-CN" altLang="en-US" sz="2400" b="1" dirty="0">
              <a:solidFill>
                <a:schemeClr val="bg1"/>
              </a:solidFill>
            </a:endParaRPr>
          </a:p>
        </p:txBody>
      </p:sp>
      <p:sp>
        <p:nvSpPr>
          <p:cNvPr id="51" name="矩形 50"/>
          <p:cNvSpPr/>
          <p:nvPr/>
        </p:nvSpPr>
        <p:spPr>
          <a:xfrm>
            <a:off x="1657348" y="38623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情境导入</a:t>
            </a:r>
          </a:p>
        </p:txBody>
      </p:sp>
      <p:sp>
        <p:nvSpPr>
          <p:cNvPr id="52" name="矩形 51"/>
          <p:cNvSpPr/>
          <p:nvPr/>
        </p:nvSpPr>
        <p:spPr>
          <a:xfrm>
            <a:off x="3174629" y="38570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学习要求</a:t>
            </a:r>
          </a:p>
        </p:txBody>
      </p:sp>
      <p:sp>
        <p:nvSpPr>
          <p:cNvPr id="53" name="矩形 52"/>
          <p:cNvSpPr/>
          <p:nvPr/>
        </p:nvSpPr>
        <p:spPr>
          <a:xfrm>
            <a:off x="4701435" y="38517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理论知识</a:t>
            </a:r>
          </a:p>
        </p:txBody>
      </p:sp>
      <p:sp>
        <p:nvSpPr>
          <p:cNvPr id="54" name="矩形 53"/>
          <p:cNvSpPr/>
          <p:nvPr/>
        </p:nvSpPr>
        <p:spPr>
          <a:xfrm>
            <a:off x="6237766" y="38464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实践技能</a:t>
            </a:r>
          </a:p>
        </p:txBody>
      </p:sp>
      <p:sp>
        <p:nvSpPr>
          <p:cNvPr id="55" name="矩形 54"/>
          <p:cNvSpPr/>
          <p:nvPr/>
        </p:nvSpPr>
        <p:spPr>
          <a:xfrm>
            <a:off x="7774097" y="38411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学习小结</a:t>
            </a:r>
          </a:p>
        </p:txBody>
      </p:sp>
      <p:sp>
        <p:nvSpPr>
          <p:cNvPr id="56" name="矩形 55"/>
          <p:cNvSpPr/>
          <p:nvPr/>
        </p:nvSpPr>
        <p:spPr>
          <a:xfrm>
            <a:off x="9310428" y="38358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自主学习</a:t>
            </a:r>
          </a:p>
        </p:txBody>
      </p:sp>
      <p:sp>
        <p:nvSpPr>
          <p:cNvPr id="32" name="矩形 31"/>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1" name="文本框 10"/>
          <p:cNvSpPr txBox="1"/>
          <p:nvPr/>
        </p:nvSpPr>
        <p:spPr>
          <a:xfrm>
            <a:off x="357655" y="1328030"/>
            <a:ext cx="10649436" cy="1338828"/>
          </a:xfrm>
          <a:prstGeom prst="rect">
            <a:avLst/>
          </a:prstGeom>
          <a:noFill/>
          <a:ln w="9525">
            <a:noFill/>
          </a:ln>
        </p:spPr>
        <p:txBody>
          <a:bodyPr wrap="square">
            <a:spAutoFit/>
          </a:bodyPr>
          <a:lstStyle>
            <a:defPPr>
              <a:defRPr lang="zh-CN"/>
            </a:defPPr>
            <a:lvl1pPr indent="457200" fontAlgn="auto">
              <a:lnSpc>
                <a:spcPct val="150000"/>
              </a:lnSpc>
              <a:defRPr>
                <a:latin typeface="等线" panose="02010600030101010101" charset="-122"/>
                <a:ea typeface="等线" panose="02010600030101010101" charset="-122"/>
                <a:cs typeface="等线" panose="02010600030101010101" charset="-122"/>
              </a:defRPr>
            </a:lvl1pPr>
          </a:lstStyle>
          <a:p>
            <a:r>
              <a:rPr lang="zh-CN" altLang="en-US" dirty="0"/>
              <a:t>PLC用户程序的执行采用的是循环扫描工作方式。即PLC对用户程序逐条顺序执行，直至程序结束，然后再从头开始扫描，周而复始，直至停止执行用户程序。PLC由两种工作模式，即运行（RUN）模式和停止（STOP）模式，如图3-1-5所示。</a:t>
            </a:r>
          </a:p>
        </p:txBody>
      </p:sp>
      <p:pic>
        <p:nvPicPr>
          <p:cNvPr id="60421"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4556126" y="2476351"/>
            <a:ext cx="4446905" cy="2990850"/>
          </a:xfrm>
          <a:prstGeom prst="rect">
            <a:avLst/>
          </a:prstGeom>
          <a:noFill/>
          <a:ln>
            <a:noFill/>
          </a:ln>
          <a:effectLst/>
        </p:spPr>
      </p:pic>
      <p:sp>
        <p:nvSpPr>
          <p:cNvPr id="100" name="文本框 99"/>
          <p:cNvSpPr txBox="1"/>
          <p:nvPr/>
        </p:nvSpPr>
        <p:spPr>
          <a:xfrm>
            <a:off x="3606203" y="5467201"/>
            <a:ext cx="7151295" cy="923330"/>
          </a:xfrm>
          <a:prstGeom prst="rect">
            <a:avLst/>
          </a:prstGeom>
          <a:noFill/>
          <a:ln w="9525">
            <a:noFill/>
          </a:ln>
        </p:spPr>
        <p:txBody>
          <a:bodyPr wrap="square">
            <a:spAutoFit/>
          </a:bodyPr>
          <a:lstStyle>
            <a:defPPr>
              <a:defRPr lang="zh-CN"/>
            </a:defPPr>
            <a:lvl1pPr indent="457200" fontAlgn="auto">
              <a:lnSpc>
                <a:spcPct val="150000"/>
              </a:lnSpc>
              <a:defRPr>
                <a:latin typeface="等线" panose="02010600030101010101" charset="-122"/>
                <a:ea typeface="等线" panose="02010600030101010101" charset="-122"/>
                <a:cs typeface="等线" panose="02010600030101010101" charset="-122"/>
              </a:defRPr>
            </a:lvl1pPr>
          </a:lstStyle>
          <a:p>
            <a:pPr indent="0" algn="ctr"/>
            <a:r>
              <a:rPr lang="zh-CN" dirty="0"/>
              <a:t>图</a:t>
            </a:r>
            <a:r>
              <a:rPr lang="en-US" dirty="0"/>
              <a:t>3-1-5  PLC</a:t>
            </a:r>
            <a:r>
              <a:rPr lang="zh-CN" dirty="0"/>
              <a:t>基本的工作</a:t>
            </a:r>
            <a:r>
              <a:rPr lang="zh-CN" dirty="0" smtClean="0"/>
              <a:t>模式</a:t>
            </a:r>
          </a:p>
          <a:p>
            <a:pPr indent="0" algn="ctr"/>
            <a:r>
              <a:rPr lang="en-US" dirty="0" smtClean="0"/>
              <a:t>a)</a:t>
            </a:r>
            <a:r>
              <a:rPr lang="zh-CN" dirty="0" smtClean="0"/>
              <a:t>运行模式</a:t>
            </a:r>
            <a:r>
              <a:rPr lang="en-US" dirty="0" smtClean="0"/>
              <a:t>                    b)</a:t>
            </a:r>
            <a:r>
              <a:rPr lang="zh-CN" dirty="0" smtClean="0"/>
              <a:t>停止模式</a:t>
            </a:r>
            <a:endParaRPr lang="zh-CN" altLang="en-US" dirty="0"/>
          </a:p>
        </p:txBody>
      </p:sp>
      <p:sp>
        <p:nvSpPr>
          <p:cNvPr id="15" name="矩形 14"/>
          <p:cNvSpPr/>
          <p:nvPr/>
        </p:nvSpPr>
        <p:spPr>
          <a:xfrm>
            <a:off x="297496" y="772481"/>
            <a:ext cx="4875460" cy="553998"/>
          </a:xfrm>
          <a:prstGeom prst="rect">
            <a:avLst/>
          </a:prstGeom>
        </p:spPr>
        <p:txBody>
          <a:bodyPr wrap="square">
            <a:spAutoFit/>
          </a:bodyPr>
          <a:lstStyle/>
          <a:p>
            <a:pPr indent="532765" algn="just">
              <a:lnSpc>
                <a:spcPct val="150000"/>
              </a:lnSpc>
              <a:spcAft>
                <a:spcPts val="0"/>
              </a:spcAft>
            </a:pPr>
            <a:r>
              <a:rPr sz="2000" b="1" dirty="0" smtClean="0">
                <a:solidFill>
                  <a:schemeClr val="accent2">
                    <a:lumMod val="50000"/>
                  </a:schemeClr>
                </a:solidFill>
                <a:latin typeface="微软雅黑" panose="020B0503020204020204" pitchFamily="34" charset="-122"/>
                <a:ea typeface="微软雅黑" panose="020B0503020204020204" pitchFamily="34" charset="-122"/>
              </a:rPr>
              <a:t>1</a:t>
            </a:r>
            <a:r>
              <a:rPr lang="en-US" sz="2000" b="1" dirty="0" smtClean="0">
                <a:solidFill>
                  <a:schemeClr val="accent2">
                    <a:lumMod val="50000"/>
                  </a:schemeClr>
                </a:solidFill>
                <a:latin typeface="微软雅黑" panose="020B0503020204020204" pitchFamily="34" charset="-122"/>
                <a:ea typeface="微软雅黑" panose="020B0503020204020204" pitchFamily="34" charset="-122"/>
              </a:rPr>
              <a:t>.2</a:t>
            </a:r>
            <a:r>
              <a:rPr sz="2000" b="1" dirty="0" smtClean="0">
                <a:solidFill>
                  <a:schemeClr val="accent2">
                    <a:lumMod val="50000"/>
                  </a:schemeClr>
                </a:solidFill>
                <a:latin typeface="微软雅黑" panose="020B0503020204020204" pitchFamily="34" charset="-122"/>
                <a:ea typeface="微软雅黑" panose="020B0503020204020204" pitchFamily="34" charset="-122"/>
              </a:rPr>
              <a:t> </a:t>
            </a:r>
            <a:r>
              <a:rPr lang="zh-CN" altLang="zh-CN" sz="2000" b="1" dirty="0" smtClean="0">
                <a:solidFill>
                  <a:schemeClr val="accent2">
                    <a:lumMod val="50000"/>
                  </a:schemeClr>
                </a:solidFill>
                <a:latin typeface="微软雅黑" panose="020B0503020204020204" pitchFamily="34" charset="-122"/>
                <a:ea typeface="微软雅黑" panose="020B0503020204020204" pitchFamily="34" charset="-122"/>
              </a:rPr>
              <a:t>可编程序控制器</a:t>
            </a:r>
            <a:r>
              <a:rPr lang="zh-CN" altLang="zh-CN" sz="2000" b="1" dirty="0">
                <a:solidFill>
                  <a:schemeClr val="accent2">
                    <a:lumMod val="50000"/>
                  </a:schemeClr>
                </a:solidFill>
                <a:latin typeface="微软雅黑" panose="020B0503020204020204" pitchFamily="34" charset="-122"/>
                <a:ea typeface="微软雅黑" panose="020B0503020204020204" pitchFamily="34" charset="-122"/>
              </a:rPr>
              <a:t>硬件与软件组成</a:t>
            </a:r>
            <a:endParaRPr sz="2000" b="1" dirty="0">
              <a:solidFill>
                <a:schemeClr val="accent2">
                  <a:lumMod val="50000"/>
                </a:schemeClr>
              </a:solidFill>
              <a:latin typeface="微软雅黑" panose="020B0503020204020204" pitchFamily="34" charset="-122"/>
              <a:ea typeface="微软雅黑" panose="020B0503020204020204" pitchFamily="34" charset="-122"/>
            </a:endParaRPr>
          </a:p>
        </p:txBody>
      </p:sp>
      <p:sp>
        <p:nvSpPr>
          <p:cNvPr id="16"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a:t>
            </a:r>
            <a:r>
              <a:rPr sz="1600" b="1" dirty="0" err="1" smtClean="0">
                <a:solidFill>
                  <a:schemeClr val="bg1"/>
                </a:solidFill>
                <a:latin typeface="微软雅黑" panose="020B0503020204020204" pitchFamily="34" charset="-122"/>
                <a:ea typeface="微软雅黑" panose="020B0503020204020204" pitchFamily="34" charset="-122"/>
              </a:rPr>
              <a:t>可编程控制器</a:t>
            </a:r>
            <a:endParaRPr sz="1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文本框 1"/>
          <p:cNvSpPr txBox="1"/>
          <p:nvPr/>
        </p:nvSpPr>
        <p:spPr>
          <a:xfrm>
            <a:off x="363258" y="1373535"/>
            <a:ext cx="11076268" cy="2169825"/>
          </a:xfrm>
          <a:prstGeom prst="rect">
            <a:avLst/>
          </a:prstGeom>
          <a:noFill/>
          <a:ln w="9525">
            <a:noFill/>
          </a:ln>
        </p:spPr>
        <p:txBody>
          <a:bodyPr wrap="square">
            <a:spAutoFit/>
          </a:bodyPr>
          <a:lstStyle>
            <a:defPPr>
              <a:defRPr lang="zh-CN"/>
            </a:defPPr>
            <a:lvl1pPr indent="457200" fontAlgn="auto">
              <a:lnSpc>
                <a:spcPct val="150000"/>
              </a:lnSpc>
              <a:defRPr>
                <a:latin typeface="等线" panose="02010600030101010101" charset="-122"/>
                <a:ea typeface="等线" panose="02010600030101010101" charset="-122"/>
                <a:cs typeface="等线" panose="02010600030101010101" charset="-122"/>
              </a:defRPr>
            </a:lvl1pPr>
          </a:lstStyle>
          <a:p>
            <a:r>
              <a:rPr lang="zh-CN" dirty="0"/>
              <a:t>在运行模式下，</a:t>
            </a:r>
            <a:r>
              <a:rPr lang="en-US" dirty="0"/>
              <a:t>PLC</a:t>
            </a:r>
            <a:r>
              <a:rPr lang="zh-CN" dirty="0"/>
              <a:t>对用户程序的循环扫描过程一般分为</a:t>
            </a:r>
            <a:r>
              <a:rPr lang="en-US" dirty="0"/>
              <a:t>3</a:t>
            </a:r>
            <a:r>
              <a:rPr lang="zh-CN" dirty="0"/>
              <a:t>个阶段进行，即输入采样阶段、程序执行阶段和输出刷新阶段，如图</a:t>
            </a:r>
            <a:r>
              <a:rPr lang="en-US" dirty="0"/>
              <a:t>3-1-6</a:t>
            </a:r>
            <a:r>
              <a:rPr lang="zh-CN" dirty="0"/>
              <a:t>所示。</a:t>
            </a:r>
          </a:p>
          <a:p>
            <a:r>
              <a:rPr lang="zh-CN" dirty="0"/>
              <a:t>输入采样阶段：</a:t>
            </a:r>
            <a:r>
              <a:rPr lang="en-US" dirty="0"/>
              <a:t>PLC</a:t>
            </a:r>
            <a:r>
              <a:rPr lang="zh-CN" dirty="0"/>
              <a:t>以扫描方式顺序读入所有输入端子的状态，即接通</a:t>
            </a:r>
            <a:r>
              <a:rPr lang="en-US" dirty="0"/>
              <a:t>/</a:t>
            </a:r>
            <a:r>
              <a:rPr lang="zh-CN" dirty="0"/>
              <a:t>断开，并将其状态存入输入映像寄存器。接着转入程序执行阶段，在程序执行期间，即使输入状态发生改变，输入映像寄存器也不会发生变化，输入状态的变化只能在下一个扫描期的输入采样阶段才被读入映像</a:t>
            </a:r>
            <a:r>
              <a:rPr lang="zh-CN" dirty="0"/>
              <a:t>。</a:t>
            </a:r>
            <a:endParaRPr lang="zh-CN" dirty="0"/>
          </a:p>
        </p:txBody>
      </p:sp>
      <p:pic>
        <p:nvPicPr>
          <p:cNvPr id="61443" name="Picture 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3018831" y="3686839"/>
            <a:ext cx="7031950" cy="2339647"/>
          </a:xfrm>
          <a:prstGeom prst="rect">
            <a:avLst/>
          </a:prstGeom>
          <a:noFill/>
          <a:ln>
            <a:noFill/>
          </a:ln>
          <a:effectLst/>
        </p:spPr>
      </p:pic>
      <p:sp>
        <p:nvSpPr>
          <p:cNvPr id="13" name="文本框 12"/>
          <p:cNvSpPr txBox="1"/>
          <p:nvPr/>
        </p:nvSpPr>
        <p:spPr>
          <a:xfrm>
            <a:off x="4550411" y="6026486"/>
            <a:ext cx="5080000" cy="507831"/>
          </a:xfrm>
          <a:prstGeom prst="rect">
            <a:avLst/>
          </a:prstGeom>
          <a:noFill/>
          <a:ln w="9525">
            <a:noFill/>
          </a:ln>
        </p:spPr>
        <p:txBody>
          <a:bodyPr wrap="square">
            <a:spAutoFit/>
          </a:bodyPr>
          <a:lstStyle>
            <a:defPPr>
              <a:defRPr lang="zh-CN"/>
            </a:defPPr>
            <a:lvl1pPr indent="457200" fontAlgn="auto">
              <a:lnSpc>
                <a:spcPct val="150000"/>
              </a:lnSpc>
              <a:defRPr>
                <a:latin typeface="等线" panose="02010600030101010101" charset="-122"/>
                <a:ea typeface="等线" panose="02010600030101010101" charset="-122"/>
                <a:cs typeface="等线" panose="02010600030101010101" charset="-122"/>
              </a:defRPr>
            </a:lvl1pPr>
          </a:lstStyle>
          <a:p>
            <a:r>
              <a:rPr lang="zh-CN" dirty="0"/>
              <a:t>图</a:t>
            </a:r>
            <a:r>
              <a:rPr lang="en-US" dirty="0"/>
              <a:t>3-1-6 PLC</a:t>
            </a:r>
            <a:r>
              <a:rPr lang="zh-CN" dirty="0"/>
              <a:t>执行程序过程示意图</a:t>
            </a:r>
            <a:endParaRPr lang="zh-CN" altLang="en-US" dirty="0"/>
          </a:p>
        </p:txBody>
      </p:sp>
      <p:sp>
        <p:nvSpPr>
          <p:cNvPr id="14" name="矩形 13"/>
          <p:cNvSpPr/>
          <p:nvPr/>
        </p:nvSpPr>
        <p:spPr>
          <a:xfrm>
            <a:off x="297496" y="772481"/>
            <a:ext cx="4875460" cy="553998"/>
          </a:xfrm>
          <a:prstGeom prst="rect">
            <a:avLst/>
          </a:prstGeom>
        </p:spPr>
        <p:txBody>
          <a:bodyPr wrap="square">
            <a:spAutoFit/>
          </a:bodyPr>
          <a:lstStyle/>
          <a:p>
            <a:pPr indent="532765" algn="just">
              <a:lnSpc>
                <a:spcPct val="150000"/>
              </a:lnSpc>
              <a:spcAft>
                <a:spcPts val="0"/>
              </a:spcAft>
            </a:pPr>
            <a:r>
              <a:rPr sz="2000" b="1" dirty="0" smtClean="0">
                <a:solidFill>
                  <a:schemeClr val="accent2">
                    <a:lumMod val="50000"/>
                  </a:schemeClr>
                </a:solidFill>
                <a:latin typeface="微软雅黑" panose="020B0503020204020204" pitchFamily="34" charset="-122"/>
                <a:ea typeface="微软雅黑" panose="020B0503020204020204" pitchFamily="34" charset="-122"/>
              </a:rPr>
              <a:t>1</a:t>
            </a:r>
            <a:r>
              <a:rPr lang="en-US" sz="2000" b="1" dirty="0" smtClean="0">
                <a:solidFill>
                  <a:schemeClr val="accent2">
                    <a:lumMod val="50000"/>
                  </a:schemeClr>
                </a:solidFill>
                <a:latin typeface="微软雅黑" panose="020B0503020204020204" pitchFamily="34" charset="-122"/>
                <a:ea typeface="微软雅黑" panose="020B0503020204020204" pitchFamily="34" charset="-122"/>
              </a:rPr>
              <a:t>.2</a:t>
            </a:r>
            <a:r>
              <a:rPr sz="2000" b="1" dirty="0" smtClean="0">
                <a:solidFill>
                  <a:schemeClr val="accent2">
                    <a:lumMod val="50000"/>
                  </a:schemeClr>
                </a:solidFill>
                <a:latin typeface="微软雅黑" panose="020B0503020204020204" pitchFamily="34" charset="-122"/>
                <a:ea typeface="微软雅黑" panose="020B0503020204020204" pitchFamily="34" charset="-122"/>
              </a:rPr>
              <a:t> </a:t>
            </a:r>
            <a:r>
              <a:rPr lang="zh-CN" altLang="zh-CN" sz="2000" b="1" dirty="0" smtClean="0">
                <a:solidFill>
                  <a:schemeClr val="accent2">
                    <a:lumMod val="50000"/>
                  </a:schemeClr>
                </a:solidFill>
                <a:latin typeface="微软雅黑" panose="020B0503020204020204" pitchFamily="34" charset="-122"/>
                <a:ea typeface="微软雅黑" panose="020B0503020204020204" pitchFamily="34" charset="-122"/>
              </a:rPr>
              <a:t>可编程序控制器</a:t>
            </a:r>
            <a:r>
              <a:rPr lang="zh-CN" altLang="zh-CN" sz="2000" b="1" dirty="0">
                <a:solidFill>
                  <a:schemeClr val="accent2">
                    <a:lumMod val="50000"/>
                  </a:schemeClr>
                </a:solidFill>
                <a:latin typeface="微软雅黑" panose="020B0503020204020204" pitchFamily="34" charset="-122"/>
                <a:ea typeface="微软雅黑" panose="020B0503020204020204" pitchFamily="34" charset="-122"/>
              </a:rPr>
              <a:t>硬件与软件组成</a:t>
            </a:r>
            <a:endParaRPr sz="2000" b="1" dirty="0">
              <a:solidFill>
                <a:schemeClr val="accent2">
                  <a:lumMod val="50000"/>
                </a:schemeClr>
              </a:solidFill>
              <a:latin typeface="微软雅黑" panose="020B0503020204020204" pitchFamily="34" charset="-122"/>
              <a:ea typeface="微软雅黑" panose="020B0503020204020204" pitchFamily="34" charset="-122"/>
            </a:endParaRPr>
          </a:p>
        </p:txBody>
      </p:sp>
      <p:sp>
        <p:nvSpPr>
          <p:cNvPr id="15"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a:t>
            </a:r>
            <a:r>
              <a:rPr sz="1600" b="1" dirty="0" err="1" smtClean="0">
                <a:solidFill>
                  <a:schemeClr val="bg1"/>
                </a:solidFill>
                <a:latin typeface="微软雅黑" panose="020B0503020204020204" pitchFamily="34" charset="-122"/>
                <a:ea typeface="微软雅黑" panose="020B0503020204020204" pitchFamily="34" charset="-122"/>
              </a:rPr>
              <a:t>可编程控制器</a:t>
            </a:r>
            <a:endParaRPr sz="1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文本框 1"/>
          <p:cNvSpPr txBox="1"/>
          <p:nvPr/>
        </p:nvSpPr>
        <p:spPr>
          <a:xfrm>
            <a:off x="297496" y="1326479"/>
            <a:ext cx="11280422" cy="3831818"/>
          </a:xfrm>
          <a:prstGeom prst="rect">
            <a:avLst/>
          </a:prstGeom>
          <a:noFill/>
          <a:ln w="9525">
            <a:noFill/>
          </a:ln>
        </p:spPr>
        <p:txBody>
          <a:bodyPr wrap="square">
            <a:spAutoFit/>
          </a:bodyPr>
          <a:lstStyle>
            <a:defPPr>
              <a:defRPr lang="zh-CN"/>
            </a:defPPr>
            <a:lvl1pPr indent="457200" fontAlgn="auto">
              <a:lnSpc>
                <a:spcPct val="150000"/>
              </a:lnSpc>
              <a:defRPr>
                <a:latin typeface="等线" panose="02010600030101010101" charset="-122"/>
                <a:ea typeface="等线" panose="02010600030101010101" charset="-122"/>
                <a:cs typeface="等线" panose="02010600030101010101" charset="-122"/>
              </a:defRPr>
            </a:lvl1pPr>
          </a:lstStyle>
          <a:p>
            <a:r>
              <a:rPr lang="zh-CN" dirty="0"/>
              <a:t>程序</a:t>
            </a:r>
            <a:r>
              <a:rPr lang="zh-CN" dirty="0"/>
              <a:t>执行阶段：</a:t>
            </a:r>
            <a:r>
              <a:rPr lang="en-US" dirty="0"/>
              <a:t>PLC</a:t>
            </a:r>
            <a:r>
              <a:rPr lang="zh-CN" dirty="0"/>
              <a:t>对程序按顺序进行扫描。如果程序用梯形图表示，则总是按上到下、从左到右的顺序进行扫描。每扫描一条指令，所需的输入状态或其他元素的状态分别由输入映像寄存器和元素映像寄存器中读出，然后进行逻辑运算，并将运算结果写入元素映像寄存器中。也就是说，程序执行过程中元素映像寄存器的元素状态可以被后面将要执行的程序所应有，它所寄存的内容也会随程序执行的进程而变化。</a:t>
            </a:r>
          </a:p>
          <a:p>
            <a:r>
              <a:rPr lang="zh-CN" dirty="0"/>
              <a:t>输出刷新阶段：</a:t>
            </a:r>
            <a:r>
              <a:rPr lang="en-US" dirty="0"/>
              <a:t>PLC</a:t>
            </a:r>
            <a:r>
              <a:rPr lang="zh-CN" dirty="0"/>
              <a:t>将元素映像寄存器所有输出继电器的状态（即接通</a:t>
            </a:r>
            <a:r>
              <a:rPr lang="en-US" dirty="0"/>
              <a:t>/</a:t>
            </a:r>
            <a:r>
              <a:rPr lang="zh-CN" dirty="0"/>
              <a:t>断开）转存到输出锁存器，再驱动被控对象（负载），这就是</a:t>
            </a:r>
            <a:r>
              <a:rPr lang="en-US" dirty="0"/>
              <a:t>PLC</a:t>
            </a:r>
            <a:r>
              <a:rPr lang="zh-CN" dirty="0"/>
              <a:t>的实际输出。</a:t>
            </a:r>
            <a:endParaRPr lang="en-US" dirty="0"/>
          </a:p>
          <a:p>
            <a:r>
              <a:rPr lang="en-US" dirty="0"/>
              <a:t>PLC</a:t>
            </a:r>
            <a:r>
              <a:rPr lang="zh-CN" dirty="0"/>
              <a:t>重复执行上述三</a:t>
            </a:r>
            <a:r>
              <a:rPr lang="en-US" dirty="0"/>
              <a:t>3</a:t>
            </a:r>
            <a:r>
              <a:rPr lang="zh-CN" dirty="0"/>
              <a:t>阶段，这</a:t>
            </a:r>
            <a:r>
              <a:rPr lang="en-US" dirty="0"/>
              <a:t>3</a:t>
            </a:r>
            <a:r>
              <a:rPr lang="zh-CN" dirty="0"/>
              <a:t>个阶段也是分时完成。为了连续地完成</a:t>
            </a:r>
            <a:r>
              <a:rPr lang="en-US" dirty="0"/>
              <a:t>PLC</a:t>
            </a:r>
            <a:r>
              <a:rPr lang="zh-CN" dirty="0"/>
              <a:t>所承担的工作，系统必须周而复始地以一定的顺序完成这一系列的工作。这种工作方式称为循环扫描工作方式。</a:t>
            </a:r>
            <a:r>
              <a:rPr lang="en-US" dirty="0"/>
              <a:t>PLC</a:t>
            </a:r>
            <a:r>
              <a:rPr lang="zh-CN" dirty="0"/>
              <a:t>执行一次扫描操作所需要的时间称为扫描周期，其典型值为</a:t>
            </a:r>
            <a:r>
              <a:rPr lang="en-US" dirty="0"/>
              <a:t>1~100ms</a:t>
            </a:r>
            <a:r>
              <a:rPr lang="zh-CN" dirty="0"/>
              <a:t>，一般来说，一个扫描周期，执行指令的时间占了绝大部分。</a:t>
            </a:r>
            <a:endParaRPr lang="zh-CN" altLang="en-US" dirty="0"/>
          </a:p>
        </p:txBody>
      </p:sp>
      <p:sp>
        <p:nvSpPr>
          <p:cNvPr id="14" name="矩形 13"/>
          <p:cNvSpPr/>
          <p:nvPr/>
        </p:nvSpPr>
        <p:spPr>
          <a:xfrm>
            <a:off x="297496" y="772481"/>
            <a:ext cx="4875460" cy="553998"/>
          </a:xfrm>
          <a:prstGeom prst="rect">
            <a:avLst/>
          </a:prstGeom>
        </p:spPr>
        <p:txBody>
          <a:bodyPr wrap="square">
            <a:spAutoFit/>
          </a:bodyPr>
          <a:lstStyle/>
          <a:p>
            <a:pPr indent="532765" algn="just">
              <a:lnSpc>
                <a:spcPct val="150000"/>
              </a:lnSpc>
              <a:spcAft>
                <a:spcPts val="0"/>
              </a:spcAft>
            </a:pPr>
            <a:r>
              <a:rPr sz="2000" b="1" dirty="0" smtClean="0">
                <a:solidFill>
                  <a:schemeClr val="accent2">
                    <a:lumMod val="50000"/>
                  </a:schemeClr>
                </a:solidFill>
                <a:latin typeface="微软雅黑" panose="020B0503020204020204" pitchFamily="34" charset="-122"/>
                <a:ea typeface="微软雅黑" panose="020B0503020204020204" pitchFamily="34" charset="-122"/>
              </a:rPr>
              <a:t>1</a:t>
            </a:r>
            <a:r>
              <a:rPr lang="en-US" sz="2000" b="1" dirty="0" smtClean="0">
                <a:solidFill>
                  <a:schemeClr val="accent2">
                    <a:lumMod val="50000"/>
                  </a:schemeClr>
                </a:solidFill>
                <a:latin typeface="微软雅黑" panose="020B0503020204020204" pitchFamily="34" charset="-122"/>
                <a:ea typeface="微软雅黑" panose="020B0503020204020204" pitchFamily="34" charset="-122"/>
              </a:rPr>
              <a:t>.2</a:t>
            </a:r>
            <a:r>
              <a:rPr sz="2000" b="1" dirty="0" smtClean="0">
                <a:solidFill>
                  <a:schemeClr val="accent2">
                    <a:lumMod val="50000"/>
                  </a:schemeClr>
                </a:solidFill>
                <a:latin typeface="微软雅黑" panose="020B0503020204020204" pitchFamily="34" charset="-122"/>
                <a:ea typeface="微软雅黑" panose="020B0503020204020204" pitchFamily="34" charset="-122"/>
              </a:rPr>
              <a:t> </a:t>
            </a:r>
            <a:r>
              <a:rPr lang="zh-CN" altLang="zh-CN" sz="2000" b="1" dirty="0" smtClean="0">
                <a:solidFill>
                  <a:schemeClr val="accent2">
                    <a:lumMod val="50000"/>
                  </a:schemeClr>
                </a:solidFill>
                <a:latin typeface="微软雅黑" panose="020B0503020204020204" pitchFamily="34" charset="-122"/>
                <a:ea typeface="微软雅黑" panose="020B0503020204020204" pitchFamily="34" charset="-122"/>
              </a:rPr>
              <a:t>可编程序控制器</a:t>
            </a:r>
            <a:r>
              <a:rPr lang="zh-CN" altLang="zh-CN" sz="2000" b="1" dirty="0">
                <a:solidFill>
                  <a:schemeClr val="accent2">
                    <a:lumMod val="50000"/>
                  </a:schemeClr>
                </a:solidFill>
                <a:latin typeface="微软雅黑" panose="020B0503020204020204" pitchFamily="34" charset="-122"/>
                <a:ea typeface="微软雅黑" panose="020B0503020204020204" pitchFamily="34" charset="-122"/>
              </a:rPr>
              <a:t>硬件与软件组成</a:t>
            </a:r>
            <a:endParaRPr sz="2000" b="1" dirty="0">
              <a:solidFill>
                <a:schemeClr val="accent2">
                  <a:lumMod val="50000"/>
                </a:schemeClr>
              </a:solidFill>
              <a:latin typeface="微软雅黑" panose="020B0503020204020204" pitchFamily="34" charset="-122"/>
              <a:ea typeface="微软雅黑" panose="020B0503020204020204" pitchFamily="34" charset="-122"/>
            </a:endParaRPr>
          </a:p>
        </p:txBody>
      </p:sp>
      <p:sp>
        <p:nvSpPr>
          <p:cNvPr id="15"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a:t>
            </a:r>
            <a:r>
              <a:rPr sz="1600" b="1" dirty="0" err="1" smtClean="0">
                <a:solidFill>
                  <a:schemeClr val="bg1"/>
                </a:solidFill>
                <a:latin typeface="微软雅黑" panose="020B0503020204020204" pitchFamily="34" charset="-122"/>
                <a:ea typeface="微软雅黑" panose="020B0503020204020204" pitchFamily="34" charset="-122"/>
              </a:rPr>
              <a:t>可编程控制器</a:t>
            </a:r>
            <a:endParaRPr sz="1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3374090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文本框 1"/>
          <p:cNvSpPr txBox="1"/>
          <p:nvPr/>
        </p:nvSpPr>
        <p:spPr>
          <a:xfrm>
            <a:off x="410933" y="1326479"/>
            <a:ext cx="11552468" cy="2585323"/>
          </a:xfrm>
          <a:prstGeom prst="rect">
            <a:avLst/>
          </a:prstGeom>
          <a:noFill/>
          <a:ln w="9525">
            <a:noFill/>
          </a:ln>
        </p:spPr>
        <p:txBody>
          <a:bodyPr wrap="square">
            <a:spAutoFit/>
          </a:bodyPr>
          <a:lstStyle>
            <a:defPPr>
              <a:defRPr lang="zh-CN"/>
            </a:defPPr>
            <a:lvl1pPr indent="457200" fontAlgn="auto">
              <a:lnSpc>
                <a:spcPct val="150000"/>
              </a:lnSpc>
              <a:defRPr>
                <a:latin typeface="等线" panose="02010600030101010101" charset="-122"/>
                <a:ea typeface="等线" panose="02010600030101010101" charset="-122"/>
                <a:cs typeface="等线" panose="02010600030101010101" charset="-122"/>
              </a:defRPr>
            </a:lvl1pPr>
          </a:lstStyle>
          <a:p>
            <a:r>
              <a:rPr lang="en-US" altLang="zh-CN" dirty="0"/>
              <a:t>2</a:t>
            </a:r>
            <a:r>
              <a:rPr lang="zh-CN" altLang="zh-CN" dirty="0"/>
              <a:t>）、停止模式</a:t>
            </a:r>
          </a:p>
          <a:p>
            <a:r>
              <a:rPr lang="zh-CN" dirty="0"/>
              <a:t>在</a:t>
            </a:r>
            <a:r>
              <a:rPr lang="zh-CN" dirty="0"/>
              <a:t>停止模式下，</a:t>
            </a:r>
            <a:r>
              <a:rPr lang="en-US" dirty="0"/>
              <a:t>PLC </a:t>
            </a:r>
            <a:r>
              <a:rPr lang="zh-CN" dirty="0"/>
              <a:t>只进行内部处理和通信服务工作。在内部处理阶段，</a:t>
            </a:r>
            <a:r>
              <a:rPr lang="en-US" dirty="0"/>
              <a:t>PLC</a:t>
            </a:r>
            <a:r>
              <a:rPr lang="zh-CN" dirty="0"/>
              <a:t>检查</a:t>
            </a:r>
            <a:r>
              <a:rPr lang="en-US" dirty="0"/>
              <a:t>CPU</a:t>
            </a:r>
            <a:r>
              <a:rPr lang="zh-CN" dirty="0"/>
              <a:t>模块内部的硬件是否正常，进行监控定时器复位工作。在通信服务阶段，</a:t>
            </a:r>
            <a:r>
              <a:rPr lang="en-US" dirty="0"/>
              <a:t>PLC</a:t>
            </a:r>
            <a:r>
              <a:rPr lang="zh-CN" dirty="0"/>
              <a:t>与其他带</a:t>
            </a:r>
            <a:r>
              <a:rPr lang="en-US" dirty="0"/>
              <a:t>CPU</a:t>
            </a:r>
            <a:r>
              <a:rPr lang="zh-CN" dirty="0"/>
              <a:t>的智能装置通信。</a:t>
            </a:r>
          </a:p>
          <a:p>
            <a:r>
              <a:rPr lang="zh-CN" dirty="0"/>
              <a:t>由于</a:t>
            </a:r>
            <a:r>
              <a:rPr lang="en-US" dirty="0"/>
              <a:t>PLC</a:t>
            </a:r>
            <a:r>
              <a:rPr lang="zh-CN" dirty="0"/>
              <a:t>采用循环扫描工作方式，即对信息采用串行处理方式，这必然带来输入</a:t>
            </a:r>
            <a:r>
              <a:rPr lang="en-US" dirty="0"/>
              <a:t>/</a:t>
            </a:r>
            <a:r>
              <a:rPr lang="zh-CN" dirty="0"/>
              <a:t>输出的响应滞后问题。输入</a:t>
            </a:r>
            <a:r>
              <a:rPr lang="en-US" dirty="0"/>
              <a:t>/</a:t>
            </a:r>
            <a:r>
              <a:rPr lang="zh-CN" dirty="0"/>
              <a:t>输出滞后时间又称为系统响应时间，是指从</a:t>
            </a:r>
            <a:r>
              <a:rPr lang="en-US" dirty="0"/>
              <a:t>PLC</a:t>
            </a:r>
            <a:r>
              <a:rPr lang="zh-CN" dirty="0"/>
              <a:t>外部输入信号发生变化的时刻起至它控制的有关外部输出信号发生变化的时刻止的时间间隔。</a:t>
            </a:r>
            <a:endParaRPr lang="zh-CN" altLang="en-US" dirty="0"/>
          </a:p>
        </p:txBody>
      </p:sp>
      <p:sp>
        <p:nvSpPr>
          <p:cNvPr id="13" name="矩形 12"/>
          <p:cNvSpPr/>
          <p:nvPr/>
        </p:nvSpPr>
        <p:spPr>
          <a:xfrm>
            <a:off x="297496" y="772481"/>
            <a:ext cx="4875460" cy="553998"/>
          </a:xfrm>
          <a:prstGeom prst="rect">
            <a:avLst/>
          </a:prstGeom>
        </p:spPr>
        <p:txBody>
          <a:bodyPr wrap="square">
            <a:spAutoFit/>
          </a:bodyPr>
          <a:lstStyle/>
          <a:p>
            <a:pPr indent="532765" algn="just">
              <a:lnSpc>
                <a:spcPct val="150000"/>
              </a:lnSpc>
              <a:spcAft>
                <a:spcPts val="0"/>
              </a:spcAft>
            </a:pPr>
            <a:r>
              <a:rPr sz="2000" b="1" dirty="0" smtClean="0">
                <a:solidFill>
                  <a:schemeClr val="accent2">
                    <a:lumMod val="50000"/>
                  </a:schemeClr>
                </a:solidFill>
                <a:latin typeface="微软雅黑" panose="020B0503020204020204" pitchFamily="34" charset="-122"/>
                <a:ea typeface="微软雅黑" panose="020B0503020204020204" pitchFamily="34" charset="-122"/>
              </a:rPr>
              <a:t>1</a:t>
            </a:r>
            <a:r>
              <a:rPr lang="en-US" sz="2000" b="1" dirty="0" smtClean="0">
                <a:solidFill>
                  <a:schemeClr val="accent2">
                    <a:lumMod val="50000"/>
                  </a:schemeClr>
                </a:solidFill>
                <a:latin typeface="微软雅黑" panose="020B0503020204020204" pitchFamily="34" charset="-122"/>
                <a:ea typeface="微软雅黑" panose="020B0503020204020204" pitchFamily="34" charset="-122"/>
              </a:rPr>
              <a:t>.2</a:t>
            </a:r>
            <a:r>
              <a:rPr sz="2000" b="1" dirty="0" smtClean="0">
                <a:solidFill>
                  <a:schemeClr val="accent2">
                    <a:lumMod val="50000"/>
                  </a:schemeClr>
                </a:solidFill>
                <a:latin typeface="微软雅黑" panose="020B0503020204020204" pitchFamily="34" charset="-122"/>
                <a:ea typeface="微软雅黑" panose="020B0503020204020204" pitchFamily="34" charset="-122"/>
              </a:rPr>
              <a:t> </a:t>
            </a:r>
            <a:r>
              <a:rPr lang="zh-CN" altLang="zh-CN" sz="2000" b="1" dirty="0" smtClean="0">
                <a:solidFill>
                  <a:schemeClr val="accent2">
                    <a:lumMod val="50000"/>
                  </a:schemeClr>
                </a:solidFill>
                <a:latin typeface="微软雅黑" panose="020B0503020204020204" pitchFamily="34" charset="-122"/>
                <a:ea typeface="微软雅黑" panose="020B0503020204020204" pitchFamily="34" charset="-122"/>
              </a:rPr>
              <a:t>可编程序控制器</a:t>
            </a:r>
            <a:r>
              <a:rPr lang="zh-CN" altLang="zh-CN" sz="2000" b="1" dirty="0">
                <a:solidFill>
                  <a:schemeClr val="accent2">
                    <a:lumMod val="50000"/>
                  </a:schemeClr>
                </a:solidFill>
                <a:latin typeface="微软雅黑" panose="020B0503020204020204" pitchFamily="34" charset="-122"/>
                <a:ea typeface="微软雅黑" panose="020B0503020204020204" pitchFamily="34" charset="-122"/>
              </a:rPr>
              <a:t>硬件与软件组成</a:t>
            </a:r>
            <a:endParaRPr sz="2000" b="1" dirty="0">
              <a:solidFill>
                <a:schemeClr val="accent2">
                  <a:lumMod val="50000"/>
                </a:schemeClr>
              </a:solidFill>
              <a:latin typeface="微软雅黑" panose="020B0503020204020204" pitchFamily="34" charset="-122"/>
              <a:ea typeface="微软雅黑" panose="020B0503020204020204" pitchFamily="34" charset="-122"/>
            </a:endParaRPr>
          </a:p>
        </p:txBody>
      </p:sp>
      <p:sp>
        <p:nvSpPr>
          <p:cNvPr id="14"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a:t>
            </a:r>
            <a:r>
              <a:rPr sz="1600" b="1" dirty="0" err="1" smtClean="0">
                <a:solidFill>
                  <a:schemeClr val="bg1"/>
                </a:solidFill>
                <a:latin typeface="微软雅黑" panose="020B0503020204020204" pitchFamily="34" charset="-122"/>
                <a:ea typeface="微软雅黑" panose="020B0503020204020204" pitchFamily="34" charset="-122"/>
              </a:rPr>
              <a:t>可编程控制器</a:t>
            </a:r>
            <a:endParaRPr sz="1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0" name="文本框 99"/>
          <p:cNvSpPr txBox="1"/>
          <p:nvPr/>
        </p:nvSpPr>
        <p:spPr>
          <a:xfrm>
            <a:off x="490494" y="1688896"/>
            <a:ext cx="10643310" cy="2169825"/>
          </a:xfrm>
          <a:prstGeom prst="rect">
            <a:avLst/>
          </a:prstGeom>
          <a:noFill/>
          <a:ln w="9525">
            <a:noFill/>
          </a:ln>
        </p:spPr>
        <p:txBody>
          <a:bodyPr wrap="square">
            <a:spAutoFit/>
          </a:bodyPr>
          <a:lstStyle>
            <a:defPPr>
              <a:defRPr lang="zh-CN"/>
            </a:defPPr>
            <a:lvl1pPr indent="457200">
              <a:lnSpc>
                <a:spcPct val="150000"/>
              </a:lnSpc>
              <a:defRPr>
                <a:latin typeface="等线" panose="02010600030101010101" charset="-122"/>
                <a:ea typeface="等线" panose="02010600030101010101" charset="-122"/>
                <a:cs typeface="等线" panose="02010600030101010101" charset="-122"/>
              </a:defRPr>
            </a:lvl1pPr>
          </a:lstStyle>
          <a:p>
            <a:r>
              <a:rPr lang="en-US" dirty="0"/>
              <a:t>1</a:t>
            </a:r>
            <a:r>
              <a:rPr lang="zh-CN" dirty="0"/>
              <a:t>）、组成的器件</a:t>
            </a:r>
            <a:r>
              <a:rPr lang="zh-CN" dirty="0"/>
              <a:t>不同</a:t>
            </a:r>
            <a:endParaRPr lang="en-US" altLang="zh-CN" dirty="0"/>
          </a:p>
          <a:p>
            <a:r>
              <a:rPr lang="zh-CN" altLang="zh-CN" dirty="0"/>
              <a:t>如图</a:t>
            </a:r>
            <a:r>
              <a:rPr lang="en-US" altLang="zh-CN" dirty="0"/>
              <a:t>3-1-7</a:t>
            </a:r>
            <a:r>
              <a:rPr lang="zh-CN" altLang="zh-CN" dirty="0"/>
              <a:t>所示的继电—接触器逻辑控制系统实现电动机的单方向连续运行，就是通过接触器</a:t>
            </a:r>
            <a:r>
              <a:rPr lang="en-US" altLang="zh-CN" dirty="0"/>
              <a:t>KM</a:t>
            </a:r>
            <a:r>
              <a:rPr lang="zh-CN" altLang="zh-CN" dirty="0"/>
              <a:t>的一副辅助常开触点实现自保，一旦触点变形或受尘埃的隔离及电弧的影响，造成接触不良，将会影响电动机的正常运行。而</a:t>
            </a:r>
            <a:r>
              <a:rPr lang="en-US" altLang="zh-CN" dirty="0"/>
              <a:t>PLC</a:t>
            </a:r>
            <a:r>
              <a:rPr lang="zh-CN" altLang="zh-CN" dirty="0"/>
              <a:t>采用无机械触点的逻辑运算微电子技术，复杂的控制由</a:t>
            </a:r>
            <a:r>
              <a:rPr lang="en-US" altLang="zh-CN" dirty="0"/>
              <a:t>PLC</a:t>
            </a:r>
            <a:r>
              <a:rPr lang="zh-CN" altLang="zh-CN" dirty="0"/>
              <a:t>内部运算器完成，故寿命长、可靠性高。</a:t>
            </a:r>
            <a:endParaRPr lang="zh-CN" altLang="en-US" dirty="0"/>
          </a:p>
        </p:txBody>
      </p:sp>
      <p:pic>
        <p:nvPicPr>
          <p:cNvPr id="72734" name="图片 7273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4926748" y="3444901"/>
            <a:ext cx="2195682" cy="2532242"/>
          </a:xfrm>
          <a:prstGeom prst="rect">
            <a:avLst/>
          </a:prstGeom>
          <a:noFill/>
        </p:spPr>
      </p:pic>
      <p:sp>
        <p:nvSpPr>
          <p:cNvPr id="11" name="文本框 10"/>
          <p:cNvSpPr txBox="1"/>
          <p:nvPr/>
        </p:nvSpPr>
        <p:spPr>
          <a:xfrm>
            <a:off x="2151529" y="5977143"/>
            <a:ext cx="8458200" cy="507831"/>
          </a:xfrm>
          <a:prstGeom prst="rect">
            <a:avLst/>
          </a:prstGeom>
          <a:noFill/>
          <a:ln w="9525">
            <a:noFill/>
          </a:ln>
        </p:spPr>
        <p:txBody>
          <a:bodyPr wrap="square">
            <a:spAutoFit/>
          </a:bodyPr>
          <a:lstStyle>
            <a:defPPr>
              <a:defRPr lang="zh-CN"/>
            </a:defPPr>
            <a:lvl1pPr indent="457200">
              <a:lnSpc>
                <a:spcPct val="150000"/>
              </a:lnSpc>
              <a:defRPr>
                <a:latin typeface="等线" panose="02010600030101010101" charset="-122"/>
                <a:ea typeface="等线" panose="02010600030101010101" charset="-122"/>
                <a:cs typeface="等线" panose="02010600030101010101" charset="-122"/>
              </a:defRPr>
            </a:lvl1pPr>
          </a:lstStyle>
          <a:p>
            <a:r>
              <a:rPr lang="zh-CN" dirty="0"/>
              <a:t>图</a:t>
            </a:r>
            <a:r>
              <a:rPr lang="en-US" dirty="0"/>
              <a:t>3-1-7 </a:t>
            </a:r>
            <a:r>
              <a:rPr lang="zh-CN" dirty="0"/>
              <a:t>继电—接触器逻辑控制系统实现电动机单方向连续运行控制线路</a:t>
            </a:r>
            <a:endParaRPr lang="zh-CN" altLang="en-US" dirty="0"/>
          </a:p>
        </p:txBody>
      </p:sp>
      <p:sp>
        <p:nvSpPr>
          <p:cNvPr id="2" name="矩形 1"/>
          <p:cNvSpPr/>
          <p:nvPr/>
        </p:nvSpPr>
        <p:spPr>
          <a:xfrm>
            <a:off x="297496" y="1236638"/>
            <a:ext cx="6299481" cy="507831"/>
          </a:xfrm>
          <a:prstGeom prst="rect">
            <a:avLst/>
          </a:prstGeom>
          <a:noFill/>
          <a:ln w="9525">
            <a:noFill/>
          </a:ln>
        </p:spPr>
        <p:txBody>
          <a:bodyPr wrap="square">
            <a:spAutoFit/>
          </a:bodyPr>
          <a:lstStyle/>
          <a:p>
            <a:pPr indent="457200">
              <a:lnSpc>
                <a:spcPct val="150000"/>
              </a:lnSpc>
            </a:pPr>
            <a:r>
              <a:rPr lang="zh-CN" altLang="zh-CN" dirty="0">
                <a:latin typeface="等线" panose="02010600030101010101" charset="-122"/>
                <a:ea typeface="等线" panose="02010600030101010101" charset="-122"/>
                <a:cs typeface="等线" panose="02010600030101010101" charset="-122"/>
              </a:rPr>
              <a:t>（</a:t>
            </a:r>
            <a:r>
              <a:rPr lang="en-US" altLang="zh-CN" dirty="0">
                <a:latin typeface="等线" panose="02010600030101010101" charset="-122"/>
                <a:ea typeface="等线" panose="02010600030101010101" charset="-122"/>
                <a:cs typeface="等线" panose="02010600030101010101" charset="-122"/>
              </a:rPr>
              <a:t>4</a:t>
            </a:r>
            <a:r>
              <a:rPr lang="zh-CN" altLang="zh-CN" dirty="0">
                <a:latin typeface="等线" panose="02010600030101010101" charset="-122"/>
                <a:ea typeface="等线" panose="02010600030101010101" charset="-122"/>
                <a:cs typeface="等线" panose="02010600030101010101" charset="-122"/>
              </a:rPr>
              <a:t>）</a:t>
            </a:r>
            <a:r>
              <a:rPr lang="en-US" altLang="zh-CN" dirty="0">
                <a:latin typeface="等线" panose="02010600030101010101" charset="-122"/>
                <a:ea typeface="等线" panose="02010600030101010101" charset="-122"/>
                <a:cs typeface="等线" panose="02010600030101010101" charset="-122"/>
              </a:rPr>
              <a:t>PLC</a:t>
            </a:r>
            <a:r>
              <a:rPr lang="zh-CN" altLang="zh-CN" dirty="0">
                <a:latin typeface="等线" panose="02010600030101010101" charset="-122"/>
                <a:ea typeface="等线" panose="02010600030101010101" charset="-122"/>
                <a:cs typeface="等线" panose="02010600030101010101" charset="-122"/>
              </a:rPr>
              <a:t>控制系统与继电</a:t>
            </a:r>
            <a:r>
              <a:rPr lang="en-US" altLang="zh-CN" dirty="0">
                <a:latin typeface="等线" panose="02010600030101010101" charset="-122"/>
                <a:ea typeface="等线" panose="02010600030101010101" charset="-122"/>
                <a:cs typeface="等线" panose="02010600030101010101" charset="-122"/>
              </a:rPr>
              <a:t>—</a:t>
            </a:r>
            <a:r>
              <a:rPr lang="zh-CN" altLang="zh-CN" dirty="0">
                <a:latin typeface="等线" panose="02010600030101010101" charset="-122"/>
                <a:ea typeface="等线" panose="02010600030101010101" charset="-122"/>
                <a:cs typeface="等线" panose="02010600030101010101" charset="-122"/>
              </a:rPr>
              <a:t>接触器逻辑控制系统的比较</a:t>
            </a:r>
          </a:p>
        </p:txBody>
      </p:sp>
      <p:sp>
        <p:nvSpPr>
          <p:cNvPr id="16" name="矩形 15"/>
          <p:cNvSpPr/>
          <p:nvPr/>
        </p:nvSpPr>
        <p:spPr>
          <a:xfrm>
            <a:off x="297496" y="772481"/>
            <a:ext cx="4875460" cy="553998"/>
          </a:xfrm>
          <a:prstGeom prst="rect">
            <a:avLst/>
          </a:prstGeom>
        </p:spPr>
        <p:txBody>
          <a:bodyPr wrap="square">
            <a:spAutoFit/>
          </a:bodyPr>
          <a:lstStyle/>
          <a:p>
            <a:pPr indent="532765" algn="just">
              <a:lnSpc>
                <a:spcPct val="150000"/>
              </a:lnSpc>
              <a:spcAft>
                <a:spcPts val="0"/>
              </a:spcAft>
            </a:pPr>
            <a:r>
              <a:rPr sz="2000" b="1" dirty="0" smtClean="0">
                <a:solidFill>
                  <a:schemeClr val="accent2">
                    <a:lumMod val="50000"/>
                  </a:schemeClr>
                </a:solidFill>
                <a:latin typeface="微软雅黑" panose="020B0503020204020204" pitchFamily="34" charset="-122"/>
                <a:ea typeface="微软雅黑" panose="020B0503020204020204" pitchFamily="34" charset="-122"/>
              </a:rPr>
              <a:t>1</a:t>
            </a:r>
            <a:r>
              <a:rPr lang="en-US" sz="2000" b="1" dirty="0" smtClean="0">
                <a:solidFill>
                  <a:schemeClr val="accent2">
                    <a:lumMod val="50000"/>
                  </a:schemeClr>
                </a:solidFill>
                <a:latin typeface="微软雅黑" panose="020B0503020204020204" pitchFamily="34" charset="-122"/>
                <a:ea typeface="微软雅黑" panose="020B0503020204020204" pitchFamily="34" charset="-122"/>
              </a:rPr>
              <a:t>.2</a:t>
            </a:r>
            <a:r>
              <a:rPr sz="2000" b="1" dirty="0" smtClean="0">
                <a:solidFill>
                  <a:schemeClr val="accent2">
                    <a:lumMod val="50000"/>
                  </a:schemeClr>
                </a:solidFill>
                <a:latin typeface="微软雅黑" panose="020B0503020204020204" pitchFamily="34" charset="-122"/>
                <a:ea typeface="微软雅黑" panose="020B0503020204020204" pitchFamily="34" charset="-122"/>
              </a:rPr>
              <a:t> </a:t>
            </a:r>
            <a:r>
              <a:rPr lang="zh-CN" altLang="zh-CN" sz="2000" b="1" dirty="0" smtClean="0">
                <a:solidFill>
                  <a:schemeClr val="accent2">
                    <a:lumMod val="50000"/>
                  </a:schemeClr>
                </a:solidFill>
                <a:latin typeface="微软雅黑" panose="020B0503020204020204" pitchFamily="34" charset="-122"/>
                <a:ea typeface="微软雅黑" panose="020B0503020204020204" pitchFamily="34" charset="-122"/>
              </a:rPr>
              <a:t>可编程序控制器</a:t>
            </a:r>
            <a:r>
              <a:rPr lang="zh-CN" altLang="zh-CN" sz="2000" b="1" dirty="0">
                <a:solidFill>
                  <a:schemeClr val="accent2">
                    <a:lumMod val="50000"/>
                  </a:schemeClr>
                </a:solidFill>
                <a:latin typeface="微软雅黑" panose="020B0503020204020204" pitchFamily="34" charset="-122"/>
                <a:ea typeface="微软雅黑" panose="020B0503020204020204" pitchFamily="34" charset="-122"/>
              </a:rPr>
              <a:t>硬件与软件组成</a:t>
            </a:r>
            <a:endParaRPr sz="2000" b="1" dirty="0">
              <a:solidFill>
                <a:schemeClr val="accent2">
                  <a:lumMod val="50000"/>
                </a:schemeClr>
              </a:solidFill>
              <a:latin typeface="微软雅黑" panose="020B0503020204020204" pitchFamily="34" charset="-122"/>
              <a:ea typeface="微软雅黑" panose="020B0503020204020204" pitchFamily="34" charset="-122"/>
            </a:endParaRPr>
          </a:p>
        </p:txBody>
      </p:sp>
      <p:sp>
        <p:nvSpPr>
          <p:cNvPr id="17"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a:t>
            </a:r>
            <a:r>
              <a:rPr sz="1600" b="1" dirty="0" err="1" smtClean="0">
                <a:solidFill>
                  <a:schemeClr val="bg1"/>
                </a:solidFill>
                <a:latin typeface="微软雅黑" panose="020B0503020204020204" pitchFamily="34" charset="-122"/>
                <a:ea typeface="微软雅黑" panose="020B0503020204020204" pitchFamily="34" charset="-122"/>
              </a:rPr>
              <a:t>可编程控制器</a:t>
            </a:r>
            <a:endParaRPr sz="1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0" name="文本框 99"/>
          <p:cNvSpPr txBox="1"/>
          <p:nvPr/>
        </p:nvSpPr>
        <p:spPr>
          <a:xfrm>
            <a:off x="297496" y="1326479"/>
            <a:ext cx="11266975" cy="3831818"/>
          </a:xfrm>
          <a:prstGeom prst="rect">
            <a:avLst/>
          </a:prstGeom>
          <a:noFill/>
          <a:ln w="9525">
            <a:noFill/>
          </a:ln>
        </p:spPr>
        <p:txBody>
          <a:bodyPr wrap="square">
            <a:spAutoFit/>
          </a:bodyPr>
          <a:lstStyle>
            <a:defPPr>
              <a:defRPr lang="zh-CN"/>
            </a:defPPr>
            <a:lvl1pPr indent="457200">
              <a:lnSpc>
                <a:spcPct val="150000"/>
              </a:lnSpc>
              <a:defRPr>
                <a:latin typeface="等线" panose="02010600030101010101" charset="-122"/>
                <a:ea typeface="等线" panose="02010600030101010101" charset="-122"/>
                <a:cs typeface="等线" panose="02010600030101010101" charset="-122"/>
              </a:defRPr>
            </a:lvl1pPr>
          </a:lstStyle>
          <a:p>
            <a:r>
              <a:rPr lang="en-US" dirty="0"/>
              <a:t>2</a:t>
            </a:r>
            <a:r>
              <a:rPr lang="zh-CN" dirty="0"/>
              <a:t>）、 触点的数量不同</a:t>
            </a:r>
          </a:p>
          <a:p>
            <a:r>
              <a:rPr lang="zh-CN" dirty="0"/>
              <a:t>继电器和接触器的触点数较少，一般只有</a:t>
            </a:r>
            <a:r>
              <a:rPr lang="en-US" dirty="0"/>
              <a:t>4~8</a:t>
            </a:r>
            <a:r>
              <a:rPr lang="zh-CN" dirty="0"/>
              <a:t>对，而</a:t>
            </a:r>
            <a:r>
              <a:rPr lang="en-US" dirty="0"/>
              <a:t>PLC</a:t>
            </a:r>
            <a:r>
              <a:rPr lang="zh-CN" dirty="0"/>
              <a:t>内部的“软继电器”可供编程的触点数有无限对。</a:t>
            </a:r>
            <a:endParaRPr lang="en-US" dirty="0"/>
          </a:p>
          <a:p>
            <a:r>
              <a:rPr lang="en-US" dirty="0"/>
              <a:t>3</a:t>
            </a:r>
            <a:r>
              <a:rPr lang="zh-CN" dirty="0"/>
              <a:t>）、 控制方式不同</a:t>
            </a:r>
            <a:endParaRPr lang="en-US" dirty="0"/>
          </a:p>
          <a:p>
            <a:r>
              <a:rPr lang="en-US" dirty="0"/>
              <a:t>PLC</a:t>
            </a:r>
            <a:r>
              <a:rPr lang="zh-CN" dirty="0"/>
              <a:t>控制系统与继电—接触器逻辑控制系统有着本质的区别，它是通过软件编程来实现控制功能的，即它通过输入端子接收外部输入信号，接内部输入继电器；输出继电器的触点接到</a:t>
            </a:r>
            <a:r>
              <a:rPr lang="en-US" dirty="0"/>
              <a:t>PLC</a:t>
            </a:r>
            <a:r>
              <a:rPr lang="zh-CN" dirty="0"/>
              <a:t>的输出端子上，由事先编好的程序（梯形图）驱动，通过输出继电器触点的通断，实现对负载的功能控制。</a:t>
            </a:r>
            <a:endParaRPr lang="en-US" dirty="0"/>
          </a:p>
          <a:p>
            <a:r>
              <a:rPr lang="en-US" dirty="0"/>
              <a:t>4</a:t>
            </a:r>
            <a:r>
              <a:rPr lang="zh-CN" dirty="0"/>
              <a:t>）、工作方式不同</a:t>
            </a:r>
          </a:p>
          <a:p>
            <a:r>
              <a:rPr lang="zh-CN" dirty="0"/>
              <a:t>在继电—接触器逻辑控制系统中，当电源接通时，线路中各继电器都处于受制约状态。在</a:t>
            </a:r>
            <a:r>
              <a:rPr lang="en-US" dirty="0"/>
              <a:t>PLC</a:t>
            </a:r>
            <a:r>
              <a:rPr lang="zh-CN" dirty="0"/>
              <a:t>中，各“软继电器”都处于周期性循环扫描接通中，每个“软继电器”受制约接通的时间是短暂的。</a:t>
            </a:r>
            <a:endParaRPr lang="zh-CN" altLang="en-US" dirty="0"/>
          </a:p>
        </p:txBody>
      </p:sp>
      <p:sp>
        <p:nvSpPr>
          <p:cNvPr id="13" name="矩形 12"/>
          <p:cNvSpPr/>
          <p:nvPr/>
        </p:nvSpPr>
        <p:spPr>
          <a:xfrm>
            <a:off x="297496" y="772481"/>
            <a:ext cx="4875460" cy="553998"/>
          </a:xfrm>
          <a:prstGeom prst="rect">
            <a:avLst/>
          </a:prstGeom>
        </p:spPr>
        <p:txBody>
          <a:bodyPr wrap="square">
            <a:spAutoFit/>
          </a:bodyPr>
          <a:lstStyle/>
          <a:p>
            <a:pPr indent="532765" algn="just">
              <a:lnSpc>
                <a:spcPct val="150000"/>
              </a:lnSpc>
              <a:spcAft>
                <a:spcPts val="0"/>
              </a:spcAft>
            </a:pPr>
            <a:r>
              <a:rPr sz="2000" b="1" dirty="0" smtClean="0">
                <a:solidFill>
                  <a:schemeClr val="accent2">
                    <a:lumMod val="50000"/>
                  </a:schemeClr>
                </a:solidFill>
                <a:latin typeface="微软雅黑" panose="020B0503020204020204" pitchFamily="34" charset="-122"/>
                <a:ea typeface="微软雅黑" panose="020B0503020204020204" pitchFamily="34" charset="-122"/>
              </a:rPr>
              <a:t>1</a:t>
            </a:r>
            <a:r>
              <a:rPr lang="en-US" sz="2000" b="1" dirty="0" smtClean="0">
                <a:solidFill>
                  <a:schemeClr val="accent2">
                    <a:lumMod val="50000"/>
                  </a:schemeClr>
                </a:solidFill>
                <a:latin typeface="微软雅黑" panose="020B0503020204020204" pitchFamily="34" charset="-122"/>
                <a:ea typeface="微软雅黑" panose="020B0503020204020204" pitchFamily="34" charset="-122"/>
              </a:rPr>
              <a:t>.2</a:t>
            </a:r>
            <a:r>
              <a:rPr sz="2000" b="1" dirty="0" smtClean="0">
                <a:solidFill>
                  <a:schemeClr val="accent2">
                    <a:lumMod val="50000"/>
                  </a:schemeClr>
                </a:solidFill>
                <a:latin typeface="微软雅黑" panose="020B0503020204020204" pitchFamily="34" charset="-122"/>
                <a:ea typeface="微软雅黑" panose="020B0503020204020204" pitchFamily="34" charset="-122"/>
              </a:rPr>
              <a:t> </a:t>
            </a:r>
            <a:r>
              <a:rPr lang="zh-CN" altLang="zh-CN" sz="2000" b="1" dirty="0" smtClean="0">
                <a:solidFill>
                  <a:schemeClr val="accent2">
                    <a:lumMod val="50000"/>
                  </a:schemeClr>
                </a:solidFill>
                <a:latin typeface="微软雅黑" panose="020B0503020204020204" pitchFamily="34" charset="-122"/>
                <a:ea typeface="微软雅黑" panose="020B0503020204020204" pitchFamily="34" charset="-122"/>
              </a:rPr>
              <a:t>可编程序控制器</a:t>
            </a:r>
            <a:r>
              <a:rPr lang="zh-CN" altLang="zh-CN" sz="2000" b="1" dirty="0">
                <a:solidFill>
                  <a:schemeClr val="accent2">
                    <a:lumMod val="50000"/>
                  </a:schemeClr>
                </a:solidFill>
                <a:latin typeface="微软雅黑" panose="020B0503020204020204" pitchFamily="34" charset="-122"/>
                <a:ea typeface="微软雅黑" panose="020B0503020204020204" pitchFamily="34" charset="-122"/>
              </a:rPr>
              <a:t>硬件与软件组成</a:t>
            </a:r>
            <a:endParaRPr sz="2000" b="1" dirty="0">
              <a:solidFill>
                <a:schemeClr val="accent2">
                  <a:lumMod val="50000"/>
                </a:schemeClr>
              </a:solidFill>
              <a:latin typeface="微软雅黑" panose="020B0503020204020204" pitchFamily="34" charset="-122"/>
              <a:ea typeface="微软雅黑" panose="020B0503020204020204" pitchFamily="34" charset="-122"/>
            </a:endParaRPr>
          </a:p>
        </p:txBody>
      </p:sp>
      <p:sp>
        <p:nvSpPr>
          <p:cNvPr id="14"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a:t>
            </a:r>
            <a:r>
              <a:rPr sz="1600" b="1" dirty="0" err="1" smtClean="0">
                <a:solidFill>
                  <a:schemeClr val="bg1"/>
                </a:solidFill>
                <a:latin typeface="微软雅黑" panose="020B0503020204020204" pitchFamily="34" charset="-122"/>
                <a:ea typeface="微软雅黑" panose="020B0503020204020204" pitchFamily="34" charset="-122"/>
              </a:rPr>
              <a:t>可编程控制器</a:t>
            </a:r>
            <a:endParaRPr sz="1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548902" y="662550"/>
            <a:ext cx="8545569" cy="553998"/>
          </a:xfrm>
          <a:prstGeom prst="rect">
            <a:avLst/>
          </a:prstGeom>
        </p:spPr>
        <p:txBody>
          <a:bodyPr wrap="square">
            <a:spAutoFit/>
          </a:bodyPr>
          <a:lstStyle>
            <a:defPPr>
              <a:defRPr lang="zh-CN"/>
            </a:defPPr>
            <a:lvl1pPr indent="532765" algn="just">
              <a:lnSpc>
                <a:spcPct val="150000"/>
              </a:lnSpc>
              <a:spcAft>
                <a:spcPts val="0"/>
              </a:spcAft>
              <a:defRPr sz="2000" b="1">
                <a:solidFill>
                  <a:schemeClr val="accent2">
                    <a:lumMod val="50000"/>
                  </a:schemeClr>
                </a:solidFill>
                <a:latin typeface="微软雅黑" panose="020B0503020204020204" pitchFamily="34" charset="-122"/>
                <a:ea typeface="微软雅黑" panose="020B0503020204020204" pitchFamily="34" charset="-122"/>
              </a:defRPr>
            </a:lvl1pPr>
          </a:lstStyle>
          <a:p>
            <a:r>
              <a:rPr lang="en-US" dirty="0" smtClean="0"/>
              <a:t>1.</a:t>
            </a:r>
            <a:r>
              <a:rPr dirty="0" smtClean="0"/>
              <a:t>3</a:t>
            </a:r>
            <a:r>
              <a:rPr lang="en-US" dirty="0"/>
              <a:t> </a:t>
            </a:r>
            <a:r>
              <a:rPr dirty="0" smtClean="0"/>
              <a:t> </a:t>
            </a:r>
            <a:r>
              <a:rPr dirty="0"/>
              <a:t>可编程控制器编程软件GX Developer的使用</a:t>
            </a:r>
          </a:p>
        </p:txBody>
      </p:sp>
      <p:sp>
        <p:nvSpPr>
          <p:cNvPr id="100" name="文本框 99"/>
          <p:cNvSpPr txBox="1"/>
          <p:nvPr/>
        </p:nvSpPr>
        <p:spPr>
          <a:xfrm>
            <a:off x="490493" y="1216548"/>
            <a:ext cx="11472907" cy="2169825"/>
          </a:xfrm>
          <a:prstGeom prst="rect">
            <a:avLst/>
          </a:prstGeom>
          <a:noFill/>
          <a:ln w="9525">
            <a:noFill/>
          </a:ln>
        </p:spPr>
        <p:txBody>
          <a:bodyPr wrap="square">
            <a:spAutoFit/>
          </a:bodyPr>
          <a:lstStyle>
            <a:defPPr>
              <a:defRPr lang="zh-CN"/>
            </a:defPPr>
            <a:lvl1pPr indent="457200">
              <a:lnSpc>
                <a:spcPct val="150000"/>
              </a:lnSpc>
              <a:defRPr>
                <a:latin typeface="等线" panose="02010600030101010101" charset="-122"/>
                <a:ea typeface="等线" panose="02010600030101010101" charset="-122"/>
                <a:cs typeface="等线" panose="02010600030101010101" charset="-122"/>
              </a:defRPr>
            </a:lvl1pPr>
          </a:lstStyle>
          <a:p>
            <a:r>
              <a:rPr lang="en-US" dirty="0"/>
              <a:t>GX Developer</a:t>
            </a:r>
            <a:r>
              <a:rPr lang="zh-CN" dirty="0"/>
              <a:t>是三菱</a:t>
            </a:r>
            <a:r>
              <a:rPr lang="en-US" dirty="0"/>
              <a:t>PLC</a:t>
            </a:r>
            <a:r>
              <a:rPr lang="zh-CN" dirty="0"/>
              <a:t>新版的编程软件，它能够对</a:t>
            </a:r>
            <a:r>
              <a:rPr lang="en-US" dirty="0"/>
              <a:t>FX</a:t>
            </a:r>
            <a:r>
              <a:rPr lang="zh-CN" dirty="0"/>
              <a:t>系列、</a:t>
            </a:r>
            <a:r>
              <a:rPr lang="en-US" dirty="0"/>
              <a:t>Q/</a:t>
            </a:r>
            <a:r>
              <a:rPr lang="en-US" dirty="0" err="1"/>
              <a:t>nA</a:t>
            </a:r>
            <a:r>
              <a:rPr lang="zh-CN" dirty="0"/>
              <a:t>系列、</a:t>
            </a:r>
            <a:r>
              <a:rPr lang="en-US" dirty="0"/>
              <a:t>A</a:t>
            </a:r>
            <a:r>
              <a:rPr lang="zh-CN" dirty="0"/>
              <a:t>系列</a:t>
            </a:r>
            <a:r>
              <a:rPr lang="en-US" dirty="0"/>
              <a:t>PLC</a:t>
            </a:r>
            <a:r>
              <a:rPr lang="zh-CN" dirty="0"/>
              <a:t>的梯形图、指令表、</a:t>
            </a:r>
            <a:r>
              <a:rPr lang="en-US" dirty="0"/>
              <a:t>SFC</a:t>
            </a:r>
            <a:r>
              <a:rPr lang="zh-CN" dirty="0"/>
              <a:t>等编程。</a:t>
            </a:r>
          </a:p>
          <a:p>
            <a:r>
              <a:rPr lang="zh-CN" dirty="0"/>
              <a:t>软件安装好后会在在桌面上建立一个和</a:t>
            </a:r>
            <a:r>
              <a:rPr lang="en-US" dirty="0"/>
              <a:t>GX Developer</a:t>
            </a:r>
            <a:r>
              <a:rPr lang="zh-CN" dirty="0"/>
              <a:t>相对应的图标，同时在“开始”→ “程序”菜单中建立“</a:t>
            </a:r>
            <a:r>
              <a:rPr lang="en-US" dirty="0"/>
              <a:t>MELSOFT </a:t>
            </a:r>
            <a:r>
              <a:rPr lang="zh-CN" dirty="0"/>
              <a:t>应用程序”→ “</a:t>
            </a:r>
            <a:r>
              <a:rPr lang="en-US" dirty="0"/>
              <a:t>GX Developer</a:t>
            </a:r>
            <a:r>
              <a:rPr lang="zh-CN" dirty="0"/>
              <a:t>”选项。用鼠标单击选项，就会启动</a:t>
            </a:r>
            <a:r>
              <a:rPr lang="en-US" dirty="0"/>
              <a:t>GX Developer</a:t>
            </a:r>
            <a:r>
              <a:rPr lang="zh-CN" dirty="0"/>
              <a:t>软件，如图</a:t>
            </a:r>
            <a:r>
              <a:rPr lang="en-US" dirty="0"/>
              <a:t>3-1-8</a:t>
            </a:r>
            <a:r>
              <a:rPr lang="zh-CN" dirty="0"/>
              <a:t>所示。</a:t>
            </a:r>
            <a:endParaRPr lang="zh-CN" altLang="en-US" dirty="0"/>
          </a:p>
        </p:txBody>
      </p:sp>
      <p:pic>
        <p:nvPicPr>
          <p:cNvPr id="114693" name="Picture 9"/>
          <p:cNvPicPr>
            <a:picLocks noChangeAspect="1" noChangeArrowheads="1"/>
          </p:cNvPicPr>
          <p:nvPr/>
        </p:nvPicPr>
        <p:blipFill>
          <a:blip r:embed="rId3">
            <a:extLst>
              <a:ext uri="{28A0092B-C50C-407E-A947-70E740481C1C}">
                <a14:useLocalDpi xmlns:a14="http://schemas.microsoft.com/office/drawing/2010/main" val="0"/>
              </a:ext>
            </a:extLst>
          </a:blip>
          <a:srcRect r="32892" b="28714"/>
          <a:stretch>
            <a:fillRect/>
          </a:stretch>
        </p:blipFill>
        <p:spPr>
          <a:xfrm>
            <a:off x="4114800" y="3200800"/>
            <a:ext cx="5264188" cy="2965722"/>
          </a:xfrm>
          <a:prstGeom prst="rect">
            <a:avLst/>
          </a:prstGeom>
          <a:noFill/>
          <a:ln>
            <a:noFill/>
          </a:ln>
        </p:spPr>
      </p:pic>
      <p:sp>
        <p:nvSpPr>
          <p:cNvPr id="2" name="文本框 1"/>
          <p:cNvSpPr txBox="1"/>
          <p:nvPr/>
        </p:nvSpPr>
        <p:spPr>
          <a:xfrm>
            <a:off x="4014471" y="6166522"/>
            <a:ext cx="5080000" cy="507831"/>
          </a:xfrm>
          <a:prstGeom prst="rect">
            <a:avLst/>
          </a:prstGeom>
          <a:noFill/>
          <a:ln w="9525">
            <a:noFill/>
          </a:ln>
        </p:spPr>
        <p:txBody>
          <a:bodyPr wrap="square">
            <a:spAutoFit/>
          </a:bodyPr>
          <a:lstStyle>
            <a:defPPr>
              <a:defRPr lang="zh-CN"/>
            </a:defPPr>
            <a:lvl1pPr indent="457200">
              <a:lnSpc>
                <a:spcPct val="150000"/>
              </a:lnSpc>
              <a:defRPr>
                <a:latin typeface="等线" panose="02010600030101010101" charset="-122"/>
                <a:ea typeface="等线" panose="02010600030101010101" charset="-122"/>
                <a:cs typeface="等线" panose="02010600030101010101" charset="-122"/>
              </a:defRPr>
            </a:lvl1pPr>
          </a:lstStyle>
          <a:p>
            <a:r>
              <a:rPr lang="zh-CN" dirty="0"/>
              <a:t>图</a:t>
            </a:r>
            <a:r>
              <a:rPr lang="en-US" dirty="0"/>
              <a:t>3-1-8 GX Developer</a:t>
            </a:r>
            <a:r>
              <a:rPr lang="zh-CN" dirty="0"/>
              <a:t>软件的启动</a:t>
            </a:r>
            <a:endParaRPr lang="zh-CN" altLang="en-US" dirty="0"/>
          </a:p>
        </p:txBody>
      </p:sp>
      <p:sp>
        <p:nvSpPr>
          <p:cNvPr id="13"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a:t>
            </a:r>
            <a:r>
              <a:rPr sz="1600" b="1" dirty="0" err="1" smtClean="0">
                <a:solidFill>
                  <a:schemeClr val="bg1"/>
                </a:solidFill>
                <a:latin typeface="微软雅黑" panose="020B0503020204020204" pitchFamily="34" charset="-122"/>
                <a:ea typeface="微软雅黑" panose="020B0503020204020204" pitchFamily="34" charset="-122"/>
              </a:rPr>
              <a:t>可编程控制器</a:t>
            </a:r>
            <a:endParaRPr sz="1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2" name="矩形 11"/>
          <p:cNvSpPr/>
          <p:nvPr/>
        </p:nvSpPr>
        <p:spPr>
          <a:xfrm>
            <a:off x="426157" y="1213661"/>
            <a:ext cx="4875460" cy="457561"/>
          </a:xfrm>
          <a:prstGeom prst="rect">
            <a:avLst/>
          </a:prstGeom>
          <a:noFill/>
          <a:ln w="9525">
            <a:noFill/>
          </a:ln>
        </p:spPr>
        <p:txBody>
          <a:bodyPr wrap="square">
            <a:spAutoFit/>
          </a:bodyPr>
          <a:lstStyle/>
          <a:p>
            <a:pPr indent="457200">
              <a:lnSpc>
                <a:spcPct val="150000"/>
              </a:lnSpc>
            </a:pPr>
            <a:r>
              <a:rPr lang="en-US" dirty="0">
                <a:latin typeface="等线" panose="02010600030101010101" charset="-122"/>
                <a:ea typeface="等线" panose="02010600030101010101" charset="-122"/>
                <a:cs typeface="等线" panose="02010600030101010101" charset="-122"/>
              </a:rPr>
              <a:t>(1) 系统的启动与退出</a:t>
            </a:r>
            <a:endParaRPr dirty="0">
              <a:latin typeface="等线" panose="02010600030101010101" charset="-122"/>
              <a:ea typeface="等线" panose="02010600030101010101" charset="-122"/>
              <a:cs typeface="等线" panose="02010600030101010101" charset="-122"/>
            </a:endParaRPr>
          </a:p>
        </p:txBody>
      </p:sp>
      <p:sp>
        <p:nvSpPr>
          <p:cNvPr id="100" name="文本框 99"/>
          <p:cNvSpPr txBox="1"/>
          <p:nvPr/>
        </p:nvSpPr>
        <p:spPr>
          <a:xfrm>
            <a:off x="490494" y="1705192"/>
            <a:ext cx="6380953" cy="2169825"/>
          </a:xfrm>
          <a:prstGeom prst="rect">
            <a:avLst/>
          </a:prstGeom>
          <a:noFill/>
          <a:ln w="9525">
            <a:noFill/>
          </a:ln>
        </p:spPr>
        <p:txBody>
          <a:bodyPr wrap="square">
            <a:spAutoFit/>
          </a:bodyPr>
          <a:lstStyle>
            <a:defPPr>
              <a:defRPr lang="zh-CN"/>
            </a:defPPr>
            <a:lvl1pPr indent="457200">
              <a:lnSpc>
                <a:spcPct val="150000"/>
              </a:lnSpc>
              <a:defRPr>
                <a:latin typeface="等线" panose="02010600030101010101" charset="-122"/>
                <a:ea typeface="等线" panose="02010600030101010101" charset="-122"/>
                <a:cs typeface="等线" panose="02010600030101010101" charset="-122"/>
              </a:defRPr>
            </a:lvl1pPr>
          </a:lstStyle>
          <a:p>
            <a:r>
              <a:rPr lang="en-US" dirty="0"/>
              <a:t>1</a:t>
            </a:r>
            <a:r>
              <a:rPr lang="zh-CN" dirty="0"/>
              <a:t>）、系统的启动</a:t>
            </a:r>
          </a:p>
          <a:p>
            <a:r>
              <a:rPr lang="zh-CN" dirty="0"/>
              <a:t>双击桌面上的图标，或单击“开始”→ “程序”→ “</a:t>
            </a:r>
            <a:r>
              <a:rPr lang="en-US" dirty="0"/>
              <a:t>MELSOFT </a:t>
            </a:r>
            <a:r>
              <a:rPr lang="zh-CN" dirty="0"/>
              <a:t>应用程序”→ “</a:t>
            </a:r>
            <a:r>
              <a:rPr lang="en-US" dirty="0"/>
              <a:t>GX Developer</a:t>
            </a:r>
            <a:r>
              <a:rPr lang="zh-CN" dirty="0"/>
              <a:t>”选项，即可打开</a:t>
            </a:r>
            <a:r>
              <a:rPr lang="en-US" dirty="0"/>
              <a:t>GX Developer</a:t>
            </a:r>
            <a:r>
              <a:rPr lang="zh-CN" dirty="0"/>
              <a:t>窗口，打开后</a:t>
            </a:r>
            <a:r>
              <a:rPr lang="en-US" dirty="0"/>
              <a:t>GX Developer</a:t>
            </a:r>
            <a:r>
              <a:rPr lang="zh-CN" dirty="0"/>
              <a:t>界面如图</a:t>
            </a:r>
            <a:r>
              <a:rPr lang="en-US" dirty="0"/>
              <a:t>3-1-9</a:t>
            </a:r>
            <a:r>
              <a:rPr lang="zh-CN" dirty="0"/>
              <a:t>所示。</a:t>
            </a:r>
            <a:endParaRPr lang="zh-CN" altLang="en-US" dirty="0"/>
          </a:p>
        </p:txBody>
      </p:sp>
      <p:pic>
        <p:nvPicPr>
          <p:cNvPr id="12390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1363226" y="3875017"/>
            <a:ext cx="4153879" cy="2164976"/>
          </a:xfrm>
          <a:prstGeom prst="rect">
            <a:avLst/>
          </a:prstGeom>
          <a:noFill/>
          <a:ln>
            <a:noFill/>
          </a:ln>
        </p:spPr>
      </p:pic>
      <p:sp>
        <p:nvSpPr>
          <p:cNvPr id="2" name="文本框 1"/>
          <p:cNvSpPr txBox="1"/>
          <p:nvPr/>
        </p:nvSpPr>
        <p:spPr>
          <a:xfrm>
            <a:off x="1791447" y="5988468"/>
            <a:ext cx="5080000" cy="507831"/>
          </a:xfrm>
          <a:prstGeom prst="rect">
            <a:avLst/>
          </a:prstGeom>
          <a:noFill/>
          <a:ln w="9525">
            <a:noFill/>
          </a:ln>
        </p:spPr>
        <p:txBody>
          <a:bodyPr wrap="square">
            <a:spAutoFit/>
          </a:bodyPr>
          <a:lstStyle>
            <a:defPPr>
              <a:defRPr lang="zh-CN"/>
            </a:defPPr>
            <a:lvl1pPr indent="457200">
              <a:lnSpc>
                <a:spcPct val="150000"/>
              </a:lnSpc>
              <a:defRPr>
                <a:latin typeface="等线" panose="02010600030101010101" charset="-122"/>
                <a:ea typeface="等线" panose="02010600030101010101" charset="-122"/>
                <a:cs typeface="等线" panose="02010600030101010101" charset="-122"/>
              </a:defRPr>
            </a:lvl1pPr>
          </a:lstStyle>
          <a:p>
            <a:r>
              <a:rPr lang="zh-CN" dirty="0"/>
              <a:t>图</a:t>
            </a:r>
            <a:r>
              <a:rPr lang="en-US" dirty="0"/>
              <a:t>3-1-9 </a:t>
            </a:r>
            <a:r>
              <a:rPr lang="zh-CN" dirty="0"/>
              <a:t>软件启动后界面</a:t>
            </a:r>
            <a:endParaRPr lang="zh-CN" altLang="en-US" dirty="0"/>
          </a:p>
        </p:txBody>
      </p:sp>
      <p:sp>
        <p:nvSpPr>
          <p:cNvPr id="11" name="文本框 10"/>
          <p:cNvSpPr txBox="1"/>
          <p:nvPr/>
        </p:nvSpPr>
        <p:spPr>
          <a:xfrm>
            <a:off x="7090411" y="1922106"/>
            <a:ext cx="4794885" cy="1338828"/>
          </a:xfrm>
          <a:prstGeom prst="rect">
            <a:avLst/>
          </a:prstGeom>
          <a:noFill/>
          <a:ln w="9525">
            <a:noFill/>
          </a:ln>
        </p:spPr>
        <p:txBody>
          <a:bodyPr wrap="square">
            <a:spAutoFit/>
          </a:bodyPr>
          <a:lstStyle>
            <a:defPPr>
              <a:defRPr lang="zh-CN"/>
            </a:defPPr>
            <a:lvl1pPr indent="457200">
              <a:lnSpc>
                <a:spcPct val="150000"/>
              </a:lnSpc>
              <a:defRPr>
                <a:latin typeface="等线" panose="02010600030101010101" charset="-122"/>
                <a:ea typeface="等线" panose="02010600030101010101" charset="-122"/>
                <a:cs typeface="等线" panose="02010600030101010101" charset="-122"/>
              </a:defRPr>
            </a:lvl1pPr>
          </a:lstStyle>
          <a:p>
            <a:r>
              <a:rPr lang="en-US" dirty="0"/>
              <a:t>2</a:t>
            </a:r>
            <a:r>
              <a:rPr lang="zh-CN" dirty="0"/>
              <a:t>）、系统的退出</a:t>
            </a:r>
          </a:p>
          <a:p>
            <a:r>
              <a:rPr lang="zh-CN" dirty="0"/>
              <a:t>用鼠标选择“工程”菜单下的“关闭”命令，即可退出</a:t>
            </a:r>
            <a:r>
              <a:rPr lang="en-US" dirty="0"/>
              <a:t>GX Developer</a:t>
            </a:r>
            <a:r>
              <a:rPr lang="zh-CN" dirty="0"/>
              <a:t>系统。</a:t>
            </a:r>
            <a:endParaRPr lang="zh-CN" altLang="en-US" dirty="0"/>
          </a:p>
        </p:txBody>
      </p:sp>
      <p:sp>
        <p:nvSpPr>
          <p:cNvPr id="15" name="TextBox 8"/>
          <p:cNvSpPr txBox="1"/>
          <p:nvPr/>
        </p:nvSpPr>
        <p:spPr>
          <a:xfrm>
            <a:off x="306855" y="663089"/>
            <a:ext cx="8545569" cy="553998"/>
          </a:xfrm>
          <a:prstGeom prst="rect">
            <a:avLst/>
          </a:prstGeom>
        </p:spPr>
        <p:txBody>
          <a:bodyPr wrap="square">
            <a:spAutoFit/>
          </a:bodyPr>
          <a:lstStyle>
            <a:defPPr>
              <a:defRPr lang="zh-CN"/>
            </a:defPPr>
            <a:lvl1pPr indent="532765" algn="just">
              <a:lnSpc>
                <a:spcPct val="150000"/>
              </a:lnSpc>
              <a:spcAft>
                <a:spcPts val="0"/>
              </a:spcAft>
              <a:defRPr sz="2000" b="1">
                <a:solidFill>
                  <a:schemeClr val="accent2">
                    <a:lumMod val="50000"/>
                  </a:schemeClr>
                </a:solidFill>
                <a:latin typeface="微软雅黑" panose="020B0503020204020204" pitchFamily="34" charset="-122"/>
                <a:ea typeface="微软雅黑" panose="020B0503020204020204" pitchFamily="34" charset="-122"/>
              </a:defRPr>
            </a:lvl1pPr>
          </a:lstStyle>
          <a:p>
            <a:r>
              <a:rPr lang="en-US" dirty="0" smtClean="0"/>
              <a:t>1.</a:t>
            </a:r>
            <a:r>
              <a:rPr dirty="0" smtClean="0"/>
              <a:t>3</a:t>
            </a:r>
            <a:r>
              <a:rPr lang="en-US" dirty="0"/>
              <a:t> </a:t>
            </a:r>
            <a:r>
              <a:rPr dirty="0" smtClean="0"/>
              <a:t> </a:t>
            </a:r>
            <a:r>
              <a:rPr dirty="0"/>
              <a:t>可编程控制器编程软件GX Developer的使用</a:t>
            </a:r>
          </a:p>
        </p:txBody>
      </p:sp>
      <p:sp>
        <p:nvSpPr>
          <p:cNvPr id="16"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a:t>
            </a:r>
            <a:r>
              <a:rPr sz="1600" b="1" dirty="0" err="1" smtClean="0">
                <a:solidFill>
                  <a:schemeClr val="bg1"/>
                </a:solidFill>
                <a:latin typeface="微软雅黑" panose="020B0503020204020204" pitchFamily="34" charset="-122"/>
                <a:ea typeface="微软雅黑" panose="020B0503020204020204" pitchFamily="34" charset="-122"/>
              </a:rPr>
              <a:t>可编程控制器</a:t>
            </a:r>
            <a:endParaRPr sz="1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2" name="矩形 11"/>
          <p:cNvSpPr/>
          <p:nvPr/>
        </p:nvSpPr>
        <p:spPr>
          <a:xfrm>
            <a:off x="288925" y="1232476"/>
            <a:ext cx="4875460" cy="457561"/>
          </a:xfrm>
          <a:prstGeom prst="rect">
            <a:avLst/>
          </a:prstGeom>
          <a:noFill/>
          <a:ln w="9525">
            <a:noFill/>
          </a:ln>
        </p:spPr>
        <p:txBody>
          <a:bodyPr wrap="square">
            <a:spAutoFit/>
          </a:bodyPr>
          <a:lstStyle/>
          <a:p>
            <a:pPr indent="457200">
              <a:lnSpc>
                <a:spcPct val="150000"/>
              </a:lnSpc>
            </a:pPr>
            <a:r>
              <a:rPr lang="en-US" dirty="0">
                <a:latin typeface="等线" panose="02010600030101010101" charset="-122"/>
                <a:ea typeface="等线" panose="02010600030101010101" charset="-122"/>
                <a:cs typeface="等线" panose="02010600030101010101" charset="-122"/>
              </a:rPr>
              <a:t>(2) 文件的管理</a:t>
            </a:r>
            <a:endParaRPr dirty="0">
              <a:latin typeface="等线" panose="02010600030101010101" charset="-122"/>
              <a:ea typeface="等线" panose="02010600030101010101" charset="-122"/>
              <a:cs typeface="等线" panose="02010600030101010101" charset="-122"/>
            </a:endParaRPr>
          </a:p>
        </p:txBody>
      </p:sp>
      <p:sp>
        <p:nvSpPr>
          <p:cNvPr id="100" name="文本框 99"/>
          <p:cNvSpPr txBox="1"/>
          <p:nvPr/>
        </p:nvSpPr>
        <p:spPr>
          <a:xfrm>
            <a:off x="288925" y="1690037"/>
            <a:ext cx="11531040" cy="2169825"/>
          </a:xfrm>
          <a:prstGeom prst="rect">
            <a:avLst/>
          </a:prstGeom>
          <a:noFill/>
          <a:ln w="9525">
            <a:noFill/>
          </a:ln>
        </p:spPr>
        <p:txBody>
          <a:bodyPr wrap="square">
            <a:spAutoFit/>
          </a:bodyPr>
          <a:lstStyle>
            <a:defPPr>
              <a:defRPr lang="zh-CN"/>
            </a:defPPr>
            <a:lvl1pPr indent="457200">
              <a:lnSpc>
                <a:spcPct val="150000"/>
              </a:lnSpc>
              <a:defRPr>
                <a:latin typeface="等线" panose="02010600030101010101" charset="-122"/>
                <a:ea typeface="等线" panose="02010600030101010101" charset="-122"/>
                <a:cs typeface="等线" panose="02010600030101010101" charset="-122"/>
              </a:defRPr>
            </a:lvl1pPr>
          </a:lstStyle>
          <a:p>
            <a:r>
              <a:rPr lang="en-US" dirty="0"/>
              <a:t>1</a:t>
            </a:r>
            <a:r>
              <a:rPr lang="zh-CN" dirty="0"/>
              <a:t>）、创建新工程</a:t>
            </a:r>
          </a:p>
          <a:p>
            <a:r>
              <a:rPr lang="zh-CN" dirty="0"/>
              <a:t>在</a:t>
            </a:r>
            <a:r>
              <a:rPr lang="en-US" dirty="0"/>
              <a:t>GX Developer</a:t>
            </a:r>
            <a:r>
              <a:rPr lang="zh-CN" dirty="0"/>
              <a:t>窗口中，执行“工程”→ “创建新工程”选项，或按【</a:t>
            </a:r>
            <a:r>
              <a:rPr lang="en-US" dirty="0" err="1"/>
              <a:t>Ctrl+N</a:t>
            </a:r>
            <a:r>
              <a:rPr lang="zh-CN" dirty="0"/>
              <a:t>】键，会弹出“创建新工程”对话框，如图</a:t>
            </a:r>
            <a:r>
              <a:rPr lang="en-US" dirty="0"/>
              <a:t>3-1-10</a:t>
            </a:r>
            <a:r>
              <a:rPr lang="zh-CN" dirty="0"/>
              <a:t>所示。在该对话框中，可设置</a:t>
            </a:r>
            <a:r>
              <a:rPr lang="en-US" dirty="0"/>
              <a:t>PLC </a:t>
            </a:r>
            <a:r>
              <a:rPr lang="zh-CN" dirty="0"/>
              <a:t>系列、</a:t>
            </a:r>
            <a:r>
              <a:rPr lang="en-US" dirty="0"/>
              <a:t>PLC</a:t>
            </a:r>
            <a:r>
              <a:rPr lang="zh-CN" dirty="0"/>
              <a:t>类型、程序类型等，这里分别设置为“</a:t>
            </a:r>
            <a:r>
              <a:rPr lang="en-US" dirty="0"/>
              <a:t>FXCPU”“FX2N (C)</a:t>
            </a:r>
            <a:r>
              <a:rPr lang="zh-CN" dirty="0"/>
              <a:t>”“ 梯形图逻辑”，单击“确定”按钮，即可弹出编辑窗口，如图</a:t>
            </a:r>
            <a:r>
              <a:rPr lang="en-US" dirty="0"/>
              <a:t>3-1-11</a:t>
            </a:r>
            <a:r>
              <a:rPr lang="zh-CN" dirty="0"/>
              <a:t>所示。单击“取消”按钮，则不新建工程。</a:t>
            </a:r>
            <a:endParaRPr lang="zh-CN" altLang="en-US" dirty="0"/>
          </a:p>
        </p:txBody>
      </p:sp>
      <p:pic>
        <p:nvPicPr>
          <p:cNvPr id="12595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2487706" y="3859862"/>
            <a:ext cx="2090102" cy="2069277"/>
          </a:xfrm>
          <a:prstGeom prst="rect">
            <a:avLst/>
          </a:prstGeom>
          <a:noFill/>
          <a:ln>
            <a:noFill/>
          </a:ln>
        </p:spPr>
      </p:pic>
      <p:sp>
        <p:nvSpPr>
          <p:cNvPr id="2" name="文本框 1"/>
          <p:cNvSpPr txBox="1"/>
          <p:nvPr/>
        </p:nvSpPr>
        <p:spPr>
          <a:xfrm>
            <a:off x="1670871" y="6140148"/>
            <a:ext cx="3493513" cy="507831"/>
          </a:xfrm>
          <a:prstGeom prst="rect">
            <a:avLst/>
          </a:prstGeom>
          <a:noFill/>
          <a:ln w="9525">
            <a:noFill/>
          </a:ln>
        </p:spPr>
        <p:txBody>
          <a:bodyPr wrap="square">
            <a:spAutoFit/>
          </a:bodyPr>
          <a:lstStyle>
            <a:defPPr>
              <a:defRPr lang="zh-CN"/>
            </a:defPPr>
            <a:lvl1pPr indent="457200">
              <a:lnSpc>
                <a:spcPct val="150000"/>
              </a:lnSpc>
              <a:defRPr>
                <a:latin typeface="等线" panose="02010600030101010101" charset="-122"/>
                <a:ea typeface="等线" panose="02010600030101010101" charset="-122"/>
                <a:cs typeface="等线" panose="02010600030101010101" charset="-122"/>
              </a:defRPr>
            </a:lvl1pPr>
          </a:lstStyle>
          <a:p>
            <a:r>
              <a:rPr lang="zh-CN" dirty="0"/>
              <a:t>图</a:t>
            </a:r>
            <a:r>
              <a:rPr lang="en-US" dirty="0"/>
              <a:t>3-1-10 </a:t>
            </a:r>
            <a:r>
              <a:rPr lang="zh-CN" dirty="0"/>
              <a:t>创建工程对话框</a:t>
            </a:r>
            <a:endParaRPr lang="zh-CN" altLang="en-US" dirty="0"/>
          </a:p>
        </p:txBody>
      </p:sp>
      <p:pic>
        <p:nvPicPr>
          <p:cNvPr id="126979"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6930392" y="3733312"/>
            <a:ext cx="3985259" cy="2195827"/>
          </a:xfrm>
          <a:prstGeom prst="rect">
            <a:avLst/>
          </a:prstGeom>
          <a:noFill/>
          <a:ln>
            <a:noFill/>
          </a:ln>
        </p:spPr>
      </p:pic>
      <p:sp>
        <p:nvSpPr>
          <p:cNvPr id="11" name="文本框 10"/>
          <p:cNvSpPr txBox="1"/>
          <p:nvPr/>
        </p:nvSpPr>
        <p:spPr>
          <a:xfrm>
            <a:off x="7697153" y="6140148"/>
            <a:ext cx="2952918" cy="507831"/>
          </a:xfrm>
          <a:prstGeom prst="rect">
            <a:avLst/>
          </a:prstGeom>
          <a:noFill/>
          <a:ln w="9525">
            <a:noFill/>
          </a:ln>
        </p:spPr>
        <p:txBody>
          <a:bodyPr wrap="square">
            <a:spAutoFit/>
          </a:bodyPr>
          <a:lstStyle>
            <a:defPPr>
              <a:defRPr lang="zh-CN"/>
            </a:defPPr>
            <a:lvl1pPr indent="457200">
              <a:lnSpc>
                <a:spcPct val="150000"/>
              </a:lnSpc>
              <a:defRPr>
                <a:latin typeface="等线" panose="02010600030101010101" charset="-122"/>
                <a:ea typeface="等线" panose="02010600030101010101" charset="-122"/>
                <a:cs typeface="等线" panose="02010600030101010101" charset="-122"/>
              </a:defRPr>
            </a:lvl1pPr>
          </a:lstStyle>
          <a:p>
            <a:r>
              <a:rPr lang="zh-CN"/>
              <a:t>图</a:t>
            </a:r>
            <a:r>
              <a:rPr lang="en-US"/>
              <a:t>3-1-11 </a:t>
            </a:r>
            <a:r>
              <a:rPr lang="zh-CN"/>
              <a:t>编辑窗口</a:t>
            </a:r>
            <a:endParaRPr lang="zh-CN" altLang="en-US"/>
          </a:p>
        </p:txBody>
      </p:sp>
      <p:sp>
        <p:nvSpPr>
          <p:cNvPr id="16" name="TextBox 8"/>
          <p:cNvSpPr txBox="1"/>
          <p:nvPr/>
        </p:nvSpPr>
        <p:spPr>
          <a:xfrm>
            <a:off x="306855" y="663089"/>
            <a:ext cx="8545569" cy="553998"/>
          </a:xfrm>
          <a:prstGeom prst="rect">
            <a:avLst/>
          </a:prstGeom>
        </p:spPr>
        <p:txBody>
          <a:bodyPr wrap="square">
            <a:spAutoFit/>
          </a:bodyPr>
          <a:lstStyle>
            <a:defPPr>
              <a:defRPr lang="zh-CN"/>
            </a:defPPr>
            <a:lvl1pPr indent="532765" algn="just">
              <a:lnSpc>
                <a:spcPct val="150000"/>
              </a:lnSpc>
              <a:spcAft>
                <a:spcPts val="0"/>
              </a:spcAft>
              <a:defRPr sz="2000" b="1">
                <a:solidFill>
                  <a:schemeClr val="accent2">
                    <a:lumMod val="50000"/>
                  </a:schemeClr>
                </a:solidFill>
                <a:latin typeface="微软雅黑" panose="020B0503020204020204" pitchFamily="34" charset="-122"/>
                <a:ea typeface="微软雅黑" panose="020B0503020204020204" pitchFamily="34" charset="-122"/>
              </a:defRPr>
            </a:lvl1pPr>
          </a:lstStyle>
          <a:p>
            <a:r>
              <a:rPr lang="en-US" dirty="0" smtClean="0"/>
              <a:t>1.</a:t>
            </a:r>
            <a:r>
              <a:rPr dirty="0" smtClean="0"/>
              <a:t>3</a:t>
            </a:r>
            <a:r>
              <a:rPr lang="en-US" dirty="0"/>
              <a:t> </a:t>
            </a:r>
            <a:r>
              <a:rPr dirty="0" smtClean="0"/>
              <a:t> </a:t>
            </a:r>
            <a:r>
              <a:rPr dirty="0"/>
              <a:t>可编程控制器编程软件GX Developer的使用</a:t>
            </a:r>
          </a:p>
        </p:txBody>
      </p:sp>
      <p:sp>
        <p:nvSpPr>
          <p:cNvPr id="17"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a:t>
            </a:r>
            <a:r>
              <a:rPr sz="1600" b="1" dirty="0" err="1" smtClean="0">
                <a:solidFill>
                  <a:schemeClr val="bg1"/>
                </a:solidFill>
                <a:latin typeface="微软雅黑" panose="020B0503020204020204" pitchFamily="34" charset="-122"/>
                <a:ea typeface="微软雅黑" panose="020B0503020204020204" pitchFamily="34" charset="-122"/>
              </a:rPr>
              <a:t>可编程控制器</a:t>
            </a:r>
            <a:endParaRPr sz="1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2" name="矩形 11"/>
          <p:cNvSpPr/>
          <p:nvPr/>
        </p:nvSpPr>
        <p:spPr>
          <a:xfrm>
            <a:off x="364731" y="1249313"/>
            <a:ext cx="4875460" cy="507831"/>
          </a:xfrm>
          <a:prstGeom prst="rect">
            <a:avLst/>
          </a:prstGeom>
          <a:noFill/>
          <a:ln w="9525">
            <a:noFill/>
          </a:ln>
        </p:spPr>
        <p:txBody>
          <a:bodyPr wrap="square">
            <a:spAutoFit/>
          </a:bodyPr>
          <a:lstStyle/>
          <a:p>
            <a:pPr indent="457200">
              <a:lnSpc>
                <a:spcPct val="150000"/>
              </a:lnSpc>
            </a:pPr>
            <a:r>
              <a:rPr lang="en-US" dirty="0" smtClean="0">
                <a:latin typeface="等线" panose="02010600030101010101" charset="-122"/>
                <a:ea typeface="等线" panose="02010600030101010101" charset="-122"/>
                <a:cs typeface="等线" panose="02010600030101010101" charset="-122"/>
              </a:rPr>
              <a:t>2)</a:t>
            </a:r>
            <a:r>
              <a:rPr lang="en-US" dirty="0" err="1" smtClean="0">
                <a:latin typeface="等线" panose="02010600030101010101" charset="-122"/>
                <a:ea typeface="等线" panose="02010600030101010101" charset="-122"/>
                <a:cs typeface="等线" panose="02010600030101010101" charset="-122"/>
              </a:rPr>
              <a:t>打开工程</a:t>
            </a:r>
            <a:endParaRPr dirty="0">
              <a:latin typeface="等线" panose="02010600030101010101" charset="-122"/>
              <a:ea typeface="等线" panose="02010600030101010101" charset="-122"/>
              <a:cs typeface="等线" panose="02010600030101010101" charset="-122"/>
            </a:endParaRPr>
          </a:p>
        </p:txBody>
      </p:sp>
      <p:sp>
        <p:nvSpPr>
          <p:cNvPr id="100" name="文本框 99"/>
          <p:cNvSpPr txBox="1"/>
          <p:nvPr/>
        </p:nvSpPr>
        <p:spPr>
          <a:xfrm>
            <a:off x="364731" y="1702366"/>
            <a:ext cx="10994539" cy="923330"/>
          </a:xfrm>
          <a:prstGeom prst="rect">
            <a:avLst/>
          </a:prstGeom>
          <a:noFill/>
          <a:ln w="9525">
            <a:noFill/>
          </a:ln>
        </p:spPr>
        <p:txBody>
          <a:bodyPr wrap="square">
            <a:spAutoFit/>
          </a:bodyPr>
          <a:lstStyle>
            <a:defPPr>
              <a:defRPr lang="zh-CN"/>
            </a:defPPr>
            <a:lvl1pPr indent="457200">
              <a:lnSpc>
                <a:spcPct val="150000"/>
              </a:lnSpc>
              <a:defRPr>
                <a:latin typeface="等线" panose="02010600030101010101" charset="-122"/>
                <a:ea typeface="等线" panose="02010600030101010101" charset="-122"/>
                <a:cs typeface="等线" panose="02010600030101010101" charset="-122"/>
              </a:defRPr>
            </a:lvl1pPr>
          </a:lstStyle>
          <a:p>
            <a:r>
              <a:rPr lang="zh-CN" dirty="0"/>
              <a:t>执行“工程”→ “打开工程”命令或按【</a:t>
            </a:r>
            <a:r>
              <a:rPr lang="en-US" dirty="0" err="1"/>
              <a:t>Ctrl+O</a:t>
            </a:r>
            <a:r>
              <a:rPr lang="zh-CN" dirty="0"/>
              <a:t>】键，弹出 “打开工程”对话框，选择所存工程驱动器</a:t>
            </a:r>
            <a:r>
              <a:rPr lang="en-US" dirty="0"/>
              <a:t>/</a:t>
            </a:r>
            <a:r>
              <a:rPr lang="zh-CN" dirty="0"/>
              <a:t>路径和工程名，单击“打开”按钮，即可进入编辑窗口；单击“取消”按钮则重新选择，如图</a:t>
            </a:r>
            <a:r>
              <a:rPr lang="en-US" dirty="0"/>
              <a:t>3-1-12</a:t>
            </a:r>
            <a:r>
              <a:rPr lang="zh-CN" dirty="0"/>
              <a:t>所示。</a:t>
            </a:r>
            <a:endParaRPr lang="zh-CN" altLang="en-US" dirty="0"/>
          </a:p>
        </p:txBody>
      </p:sp>
      <p:pic>
        <p:nvPicPr>
          <p:cNvPr id="128003"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3705464" y="2764790"/>
            <a:ext cx="4630353" cy="3210447"/>
          </a:xfrm>
          <a:prstGeom prst="rect">
            <a:avLst/>
          </a:prstGeom>
          <a:noFill/>
          <a:ln>
            <a:noFill/>
          </a:ln>
          <a:effectLst/>
        </p:spPr>
      </p:pic>
      <p:sp>
        <p:nvSpPr>
          <p:cNvPr id="2" name="文本框 1"/>
          <p:cNvSpPr txBox="1"/>
          <p:nvPr/>
        </p:nvSpPr>
        <p:spPr>
          <a:xfrm>
            <a:off x="4333654" y="5975237"/>
            <a:ext cx="3280632" cy="507831"/>
          </a:xfrm>
          <a:prstGeom prst="rect">
            <a:avLst/>
          </a:prstGeom>
          <a:noFill/>
          <a:ln w="9525">
            <a:noFill/>
          </a:ln>
        </p:spPr>
        <p:txBody>
          <a:bodyPr wrap="square">
            <a:spAutoFit/>
          </a:bodyPr>
          <a:lstStyle>
            <a:defPPr>
              <a:defRPr lang="zh-CN"/>
            </a:defPPr>
            <a:lvl1pPr indent="457200">
              <a:lnSpc>
                <a:spcPct val="150000"/>
              </a:lnSpc>
              <a:defRPr>
                <a:latin typeface="等线" panose="02010600030101010101" charset="-122"/>
                <a:ea typeface="等线" panose="02010600030101010101" charset="-122"/>
                <a:cs typeface="等线" panose="02010600030101010101" charset="-122"/>
              </a:defRPr>
            </a:lvl1pPr>
          </a:lstStyle>
          <a:p>
            <a:r>
              <a:rPr lang="zh-CN" dirty="0"/>
              <a:t>图</a:t>
            </a:r>
            <a:r>
              <a:rPr lang="en-US" dirty="0"/>
              <a:t>3-1-12 </a:t>
            </a:r>
            <a:r>
              <a:rPr lang="zh-CN" dirty="0"/>
              <a:t>编辑窗口</a:t>
            </a:r>
            <a:endParaRPr lang="zh-CN" altLang="en-US" dirty="0"/>
          </a:p>
        </p:txBody>
      </p:sp>
      <p:sp>
        <p:nvSpPr>
          <p:cNvPr id="17" name="TextBox 8"/>
          <p:cNvSpPr txBox="1"/>
          <p:nvPr/>
        </p:nvSpPr>
        <p:spPr>
          <a:xfrm>
            <a:off x="306855" y="663089"/>
            <a:ext cx="8545569" cy="553998"/>
          </a:xfrm>
          <a:prstGeom prst="rect">
            <a:avLst/>
          </a:prstGeom>
        </p:spPr>
        <p:txBody>
          <a:bodyPr wrap="square">
            <a:spAutoFit/>
          </a:bodyPr>
          <a:lstStyle>
            <a:defPPr>
              <a:defRPr lang="zh-CN"/>
            </a:defPPr>
            <a:lvl1pPr indent="532765" algn="just">
              <a:lnSpc>
                <a:spcPct val="150000"/>
              </a:lnSpc>
              <a:spcAft>
                <a:spcPts val="0"/>
              </a:spcAft>
              <a:defRPr sz="2000" b="1">
                <a:solidFill>
                  <a:schemeClr val="accent2">
                    <a:lumMod val="50000"/>
                  </a:schemeClr>
                </a:solidFill>
                <a:latin typeface="微软雅黑" panose="020B0503020204020204" pitchFamily="34" charset="-122"/>
                <a:ea typeface="微软雅黑" panose="020B0503020204020204" pitchFamily="34" charset="-122"/>
              </a:defRPr>
            </a:lvl1pPr>
          </a:lstStyle>
          <a:p>
            <a:r>
              <a:rPr lang="en-US" dirty="0" smtClean="0"/>
              <a:t>1.</a:t>
            </a:r>
            <a:r>
              <a:rPr dirty="0" smtClean="0"/>
              <a:t>3</a:t>
            </a:r>
            <a:r>
              <a:rPr lang="en-US" dirty="0"/>
              <a:t> </a:t>
            </a:r>
            <a:r>
              <a:rPr dirty="0" smtClean="0"/>
              <a:t> </a:t>
            </a:r>
            <a:r>
              <a:rPr dirty="0"/>
              <a:t>可编程控制器编程软件GX Developer的使用</a:t>
            </a:r>
          </a:p>
        </p:txBody>
      </p:sp>
      <p:sp>
        <p:nvSpPr>
          <p:cNvPr id="18"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a:t>
            </a:r>
            <a:r>
              <a:rPr sz="1600" b="1" dirty="0" err="1" smtClean="0">
                <a:solidFill>
                  <a:schemeClr val="bg1"/>
                </a:solidFill>
                <a:latin typeface="微软雅黑" panose="020B0503020204020204" pitchFamily="34" charset="-122"/>
                <a:ea typeface="微软雅黑" panose="020B0503020204020204" pitchFamily="34" charset="-122"/>
              </a:rPr>
              <a:t>可编程控制器</a:t>
            </a:r>
            <a:endParaRPr sz="1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3924300" y="2586564"/>
            <a:ext cx="1114425" cy="1114425"/>
            <a:chOff x="1924050" y="2615139"/>
            <a:chExt cx="1114425" cy="1114425"/>
          </a:xfrm>
        </p:grpSpPr>
        <p:sp>
          <p:nvSpPr>
            <p:cNvPr id="6" name="椭圆 5"/>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情境导入</a:t>
            </a:r>
          </a:p>
        </p:txBody>
      </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1" name="文本框 10"/>
          <p:cNvSpPr txBox="1"/>
          <p:nvPr/>
        </p:nvSpPr>
        <p:spPr>
          <a:xfrm>
            <a:off x="300990" y="1367790"/>
            <a:ext cx="11505528" cy="3831818"/>
          </a:xfrm>
          <a:prstGeom prst="rect">
            <a:avLst/>
          </a:prstGeom>
          <a:noFill/>
          <a:ln w="9525">
            <a:noFill/>
          </a:ln>
        </p:spPr>
        <p:txBody>
          <a:bodyPr wrap="square">
            <a:spAutoFit/>
          </a:bodyPr>
          <a:lstStyle>
            <a:defPPr>
              <a:defRPr lang="zh-CN"/>
            </a:defPPr>
            <a:lvl1pPr indent="457200">
              <a:lnSpc>
                <a:spcPct val="150000"/>
              </a:lnSpc>
              <a:defRPr>
                <a:latin typeface="等线" panose="02010600030101010101" charset="-122"/>
                <a:ea typeface="等线" panose="02010600030101010101" charset="-122"/>
                <a:cs typeface="等线" panose="02010600030101010101" charset="-122"/>
              </a:defRPr>
            </a:lvl1pPr>
          </a:lstStyle>
          <a:p>
            <a:r>
              <a:rPr lang="en-US" dirty="0"/>
              <a:t>3)</a:t>
            </a:r>
            <a:r>
              <a:rPr lang="en-US" dirty="0" err="1" smtClean="0"/>
              <a:t>工程的保存和关闭</a:t>
            </a:r>
            <a:endParaRPr lang="zh-CN" dirty="0"/>
          </a:p>
          <a:p>
            <a:r>
              <a:rPr lang="zh-CN" dirty="0"/>
              <a:t>执行“工程”→ “保存工程”命令或按【</a:t>
            </a:r>
            <a:r>
              <a:rPr lang="en-US" dirty="0" err="1"/>
              <a:t>Ctrl+S</a:t>
            </a:r>
            <a:r>
              <a:rPr lang="zh-CN" dirty="0"/>
              <a:t>】键即可完成工程的保存。执行“工程”→ “关闭工程”命令可将处于打开状态的</a:t>
            </a:r>
            <a:r>
              <a:rPr lang="en-US" dirty="0"/>
              <a:t>PLC</a:t>
            </a:r>
            <a:r>
              <a:rPr lang="zh-CN" dirty="0"/>
              <a:t>程序关闭</a:t>
            </a:r>
            <a:r>
              <a:rPr lang="zh-CN" dirty="0" smtClean="0"/>
              <a:t>。</a:t>
            </a:r>
            <a:endParaRPr lang="en-US" altLang="zh-CN" dirty="0" smtClean="0"/>
          </a:p>
          <a:p>
            <a:r>
              <a:rPr lang="en-US" altLang="zh-CN" dirty="0"/>
              <a:t>4)  </a:t>
            </a:r>
            <a:r>
              <a:rPr lang="en-US" altLang="zh-CN" dirty="0" err="1"/>
              <a:t>删除工程</a:t>
            </a:r>
            <a:endParaRPr lang="en-US" altLang="zh-CN" dirty="0"/>
          </a:p>
          <a:p>
            <a:r>
              <a:rPr lang="en-US" altLang="zh-CN" dirty="0"/>
              <a:t>①</a:t>
            </a:r>
            <a:r>
              <a:rPr lang="zh-CN" altLang="zh-CN" dirty="0"/>
              <a:t>执行“工程”→ “删除工程…”命令，弹出“删除工程”对话框。</a:t>
            </a:r>
            <a:endParaRPr lang="en-US" altLang="zh-CN" dirty="0"/>
          </a:p>
          <a:p>
            <a:r>
              <a:rPr lang="en-US" altLang="zh-CN" dirty="0"/>
              <a:t>②</a:t>
            </a:r>
            <a:r>
              <a:rPr lang="zh-CN" altLang="zh-CN" dirty="0"/>
              <a:t>单击将删除的文件名，按【</a:t>
            </a:r>
            <a:r>
              <a:rPr lang="en-US" altLang="zh-CN" dirty="0"/>
              <a:t>Enter</a:t>
            </a:r>
            <a:r>
              <a:rPr lang="zh-CN" altLang="zh-CN" dirty="0"/>
              <a:t>】键或单击“删除”按钮，或者双击将删除的文件名，弹出“删除确认”对话框。</a:t>
            </a:r>
            <a:endParaRPr lang="en-US" altLang="zh-CN" dirty="0"/>
          </a:p>
          <a:p>
            <a:r>
              <a:rPr lang="en-US" altLang="zh-CN" dirty="0"/>
              <a:t>③</a:t>
            </a:r>
            <a:r>
              <a:rPr lang="zh-CN" altLang="zh-CN" dirty="0"/>
              <a:t>在“删除确认”对话框中，单击“取消”按钮，取消删除；单击“是”按钮，确认删除工程；单击“否”按钮，返回上一对话框</a:t>
            </a:r>
            <a:r>
              <a:rPr lang="zh-CN" altLang="zh-CN" dirty="0" smtClean="0"/>
              <a:t>。</a:t>
            </a:r>
            <a:endParaRPr lang="zh-CN" altLang="en-US" dirty="0"/>
          </a:p>
        </p:txBody>
      </p:sp>
      <p:sp>
        <p:nvSpPr>
          <p:cNvPr id="17" name="TextBox 8"/>
          <p:cNvSpPr txBox="1"/>
          <p:nvPr/>
        </p:nvSpPr>
        <p:spPr>
          <a:xfrm>
            <a:off x="306855" y="663089"/>
            <a:ext cx="8545569" cy="553998"/>
          </a:xfrm>
          <a:prstGeom prst="rect">
            <a:avLst/>
          </a:prstGeom>
        </p:spPr>
        <p:txBody>
          <a:bodyPr wrap="square">
            <a:spAutoFit/>
          </a:bodyPr>
          <a:lstStyle>
            <a:defPPr>
              <a:defRPr lang="zh-CN"/>
            </a:defPPr>
            <a:lvl1pPr indent="532765" algn="just">
              <a:lnSpc>
                <a:spcPct val="150000"/>
              </a:lnSpc>
              <a:spcAft>
                <a:spcPts val="0"/>
              </a:spcAft>
              <a:defRPr sz="2000" b="1">
                <a:solidFill>
                  <a:schemeClr val="accent2">
                    <a:lumMod val="50000"/>
                  </a:schemeClr>
                </a:solidFill>
                <a:latin typeface="微软雅黑" panose="020B0503020204020204" pitchFamily="34" charset="-122"/>
                <a:ea typeface="微软雅黑" panose="020B0503020204020204" pitchFamily="34" charset="-122"/>
              </a:defRPr>
            </a:lvl1pPr>
          </a:lstStyle>
          <a:p>
            <a:r>
              <a:rPr lang="en-US" dirty="0" smtClean="0"/>
              <a:t>1.</a:t>
            </a:r>
            <a:r>
              <a:rPr dirty="0" smtClean="0"/>
              <a:t>3</a:t>
            </a:r>
            <a:r>
              <a:rPr lang="en-US" dirty="0"/>
              <a:t> </a:t>
            </a:r>
            <a:r>
              <a:rPr dirty="0" smtClean="0"/>
              <a:t> </a:t>
            </a:r>
            <a:r>
              <a:rPr dirty="0"/>
              <a:t>可编程控制器编程软件GX Developer的使用</a:t>
            </a:r>
          </a:p>
        </p:txBody>
      </p:sp>
      <p:sp>
        <p:nvSpPr>
          <p:cNvPr id="18"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a:t>
            </a:r>
            <a:r>
              <a:rPr sz="1600" b="1" dirty="0" err="1" smtClean="0">
                <a:solidFill>
                  <a:schemeClr val="bg1"/>
                </a:solidFill>
                <a:latin typeface="微软雅黑" panose="020B0503020204020204" pitchFamily="34" charset="-122"/>
                <a:ea typeface="微软雅黑" panose="020B0503020204020204" pitchFamily="34" charset="-122"/>
              </a:rPr>
              <a:t>可编程控制器</a:t>
            </a:r>
            <a:endParaRPr sz="1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6292225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2" name="矩形 11"/>
          <p:cNvSpPr/>
          <p:nvPr/>
        </p:nvSpPr>
        <p:spPr>
          <a:xfrm>
            <a:off x="490494" y="1292104"/>
            <a:ext cx="4875460" cy="457561"/>
          </a:xfrm>
          <a:prstGeom prst="rect">
            <a:avLst/>
          </a:prstGeom>
          <a:noFill/>
          <a:ln w="9525">
            <a:noFill/>
          </a:ln>
        </p:spPr>
        <p:txBody>
          <a:bodyPr wrap="square">
            <a:spAutoFit/>
          </a:bodyPr>
          <a:lstStyle/>
          <a:p>
            <a:pPr indent="457200">
              <a:lnSpc>
                <a:spcPct val="150000"/>
              </a:lnSpc>
            </a:pPr>
            <a:r>
              <a:rPr lang="en-US" dirty="0">
                <a:latin typeface="等线" panose="02010600030101010101" charset="-122"/>
                <a:ea typeface="等线" panose="02010600030101010101" charset="-122"/>
                <a:cs typeface="等线" panose="02010600030101010101" charset="-122"/>
              </a:rPr>
              <a:t>(3) 编程、调试以及程序下载操作</a:t>
            </a:r>
            <a:endParaRPr dirty="0">
              <a:latin typeface="等线" panose="02010600030101010101" charset="-122"/>
              <a:ea typeface="等线" panose="02010600030101010101" charset="-122"/>
              <a:cs typeface="等线" panose="02010600030101010101" charset="-122"/>
            </a:endParaRPr>
          </a:p>
        </p:txBody>
      </p:sp>
      <p:sp>
        <p:nvSpPr>
          <p:cNvPr id="15" name="文本框 14"/>
          <p:cNvSpPr txBox="1"/>
          <p:nvPr/>
        </p:nvSpPr>
        <p:spPr>
          <a:xfrm>
            <a:off x="490494" y="1857591"/>
            <a:ext cx="10092056" cy="507831"/>
          </a:xfrm>
          <a:prstGeom prst="rect">
            <a:avLst/>
          </a:prstGeom>
          <a:noFill/>
          <a:ln w="9525">
            <a:noFill/>
          </a:ln>
        </p:spPr>
        <p:txBody>
          <a:bodyPr wrap="square">
            <a:spAutoFit/>
          </a:bodyPr>
          <a:lstStyle>
            <a:defPPr>
              <a:defRPr lang="zh-CN"/>
            </a:defPPr>
            <a:lvl1pPr indent="457200">
              <a:lnSpc>
                <a:spcPct val="150000"/>
              </a:lnSpc>
              <a:defRPr>
                <a:latin typeface="等线" panose="02010600030101010101" charset="-122"/>
                <a:ea typeface="等线" panose="02010600030101010101" charset="-122"/>
                <a:cs typeface="等线" panose="02010600030101010101" charset="-122"/>
              </a:defRPr>
            </a:lvl1pPr>
          </a:lstStyle>
          <a:p>
            <a:r>
              <a:rPr lang="zh-CN" dirty="0"/>
              <a:t>以输入如图</a:t>
            </a:r>
            <a:r>
              <a:rPr lang="en-US" dirty="0"/>
              <a:t>3-1-13</a:t>
            </a:r>
            <a:r>
              <a:rPr lang="zh-CN" dirty="0"/>
              <a:t>所示的梯形图程序为例，讲解编程操作的方法与步骤。</a:t>
            </a:r>
            <a:endParaRPr lang="zh-CN" altLang="en-US" dirty="0"/>
          </a:p>
        </p:txBody>
      </p:sp>
      <p:pic>
        <p:nvPicPr>
          <p:cNvPr id="130051" name="Picture 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2072896" y="2581274"/>
            <a:ext cx="8387685" cy="2421031"/>
          </a:xfrm>
          <a:prstGeom prst="rect">
            <a:avLst/>
          </a:prstGeom>
          <a:noFill/>
          <a:ln>
            <a:noFill/>
          </a:ln>
          <a:effectLst/>
        </p:spPr>
      </p:pic>
      <p:sp>
        <p:nvSpPr>
          <p:cNvPr id="16" name="文本框 15"/>
          <p:cNvSpPr txBox="1"/>
          <p:nvPr/>
        </p:nvSpPr>
        <p:spPr>
          <a:xfrm>
            <a:off x="4117976" y="5027407"/>
            <a:ext cx="5080000" cy="507831"/>
          </a:xfrm>
          <a:prstGeom prst="rect">
            <a:avLst/>
          </a:prstGeom>
          <a:noFill/>
          <a:ln w="9525">
            <a:noFill/>
          </a:ln>
        </p:spPr>
        <p:txBody>
          <a:bodyPr wrap="square">
            <a:spAutoFit/>
          </a:bodyPr>
          <a:lstStyle>
            <a:defPPr>
              <a:defRPr lang="zh-CN"/>
            </a:defPPr>
            <a:lvl1pPr indent="457200">
              <a:lnSpc>
                <a:spcPct val="150000"/>
              </a:lnSpc>
              <a:defRPr>
                <a:latin typeface="等线" panose="02010600030101010101" charset="-122"/>
                <a:ea typeface="等线" panose="02010600030101010101" charset="-122"/>
                <a:cs typeface="等线" panose="02010600030101010101" charset="-122"/>
              </a:defRPr>
            </a:lvl1pPr>
          </a:lstStyle>
          <a:p>
            <a:r>
              <a:rPr lang="zh-CN" dirty="0"/>
              <a:t>图</a:t>
            </a:r>
            <a:r>
              <a:rPr lang="en-US" dirty="0"/>
              <a:t>3-1-13 </a:t>
            </a:r>
            <a:r>
              <a:rPr lang="zh-CN" dirty="0"/>
              <a:t>简单的梯形图程序</a:t>
            </a:r>
            <a:endParaRPr lang="zh-CN" altLang="en-US" dirty="0"/>
          </a:p>
        </p:txBody>
      </p:sp>
      <p:sp>
        <p:nvSpPr>
          <p:cNvPr id="14" name="TextBox 8"/>
          <p:cNvSpPr txBox="1"/>
          <p:nvPr/>
        </p:nvSpPr>
        <p:spPr>
          <a:xfrm>
            <a:off x="306855" y="663089"/>
            <a:ext cx="8545569" cy="553998"/>
          </a:xfrm>
          <a:prstGeom prst="rect">
            <a:avLst/>
          </a:prstGeom>
        </p:spPr>
        <p:txBody>
          <a:bodyPr wrap="square">
            <a:spAutoFit/>
          </a:bodyPr>
          <a:lstStyle>
            <a:defPPr>
              <a:defRPr lang="zh-CN"/>
            </a:defPPr>
            <a:lvl1pPr indent="532765" algn="just">
              <a:lnSpc>
                <a:spcPct val="150000"/>
              </a:lnSpc>
              <a:spcAft>
                <a:spcPts val="0"/>
              </a:spcAft>
              <a:defRPr sz="2000" b="1">
                <a:solidFill>
                  <a:schemeClr val="accent2">
                    <a:lumMod val="50000"/>
                  </a:schemeClr>
                </a:solidFill>
                <a:latin typeface="微软雅黑" panose="020B0503020204020204" pitchFamily="34" charset="-122"/>
                <a:ea typeface="微软雅黑" panose="020B0503020204020204" pitchFamily="34" charset="-122"/>
              </a:defRPr>
            </a:lvl1pPr>
          </a:lstStyle>
          <a:p>
            <a:r>
              <a:rPr lang="en-US" dirty="0" smtClean="0"/>
              <a:t>1.</a:t>
            </a:r>
            <a:r>
              <a:rPr dirty="0" smtClean="0"/>
              <a:t>3</a:t>
            </a:r>
            <a:r>
              <a:rPr lang="en-US" dirty="0"/>
              <a:t> </a:t>
            </a:r>
            <a:r>
              <a:rPr dirty="0" smtClean="0"/>
              <a:t> </a:t>
            </a:r>
            <a:r>
              <a:rPr dirty="0"/>
              <a:t>可编程控制器编程软件GX Developer的使用</a:t>
            </a:r>
          </a:p>
        </p:txBody>
      </p:sp>
      <p:sp>
        <p:nvSpPr>
          <p:cNvPr id="17"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a:t>
            </a:r>
            <a:r>
              <a:rPr sz="1600" b="1" dirty="0" err="1" smtClean="0">
                <a:solidFill>
                  <a:schemeClr val="bg1"/>
                </a:solidFill>
                <a:latin typeface="微软雅黑" panose="020B0503020204020204" pitchFamily="34" charset="-122"/>
                <a:ea typeface="微软雅黑" panose="020B0503020204020204" pitchFamily="34" charset="-122"/>
              </a:rPr>
              <a:t>可编程控制器</a:t>
            </a:r>
            <a:endParaRPr sz="1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0" name="文本框 19"/>
          <p:cNvSpPr txBox="1"/>
          <p:nvPr/>
        </p:nvSpPr>
        <p:spPr>
          <a:xfrm>
            <a:off x="404981" y="1397871"/>
            <a:ext cx="11458239" cy="1704056"/>
          </a:xfrm>
          <a:prstGeom prst="rect">
            <a:avLst/>
          </a:prstGeom>
          <a:noFill/>
          <a:ln w="9525">
            <a:noFill/>
          </a:ln>
        </p:spPr>
        <p:txBody>
          <a:bodyPr wrap="square">
            <a:spAutoFit/>
          </a:bodyPr>
          <a:lstStyle>
            <a:defPPr>
              <a:defRPr lang="zh-CN"/>
            </a:defPPr>
            <a:lvl1pPr indent="457200">
              <a:lnSpc>
                <a:spcPct val="150000"/>
              </a:lnSpc>
              <a:defRPr>
                <a:latin typeface="等线" panose="02010600030101010101" charset="-122"/>
                <a:ea typeface="等线" panose="02010600030101010101" charset="-122"/>
                <a:cs typeface="等线" panose="02010600030101010101" charset="-122"/>
              </a:defRPr>
            </a:lvl1pPr>
          </a:lstStyle>
          <a:p>
            <a:r>
              <a:rPr lang="en-US" dirty="0"/>
              <a:t>1</a:t>
            </a:r>
            <a:r>
              <a:rPr lang="zh-CN" dirty="0"/>
              <a:t>）、新建一个工程，在菜单栏中单击“编辑”→ “写入模式”选项设为程序写入模式。如图</a:t>
            </a:r>
            <a:r>
              <a:rPr lang="en-US" dirty="0"/>
              <a:t>3-1-14</a:t>
            </a:r>
            <a:r>
              <a:rPr lang="zh-CN" dirty="0"/>
              <a:t>所示，将光标移至蓝线框当前编辑区内，直接输入指令</a:t>
            </a:r>
            <a:r>
              <a:rPr lang="en-US" dirty="0"/>
              <a:t>“LD</a:t>
            </a:r>
            <a:r>
              <a:rPr lang="zh-CN" dirty="0"/>
              <a:t>”或单击     </a:t>
            </a:r>
            <a:r>
              <a:rPr lang="en-US" dirty="0">
                <a:sym typeface="+mn-ea"/>
              </a:rPr>
              <a:t> </a:t>
            </a:r>
            <a:r>
              <a:rPr lang="zh-CN" dirty="0">
                <a:sym typeface="+mn-ea"/>
              </a:rPr>
              <a:t>图标，弹出“梯形图输入”对话框。在对话框的文本输入框中输入“</a:t>
            </a:r>
            <a:r>
              <a:rPr lang="en-US" dirty="0">
                <a:sym typeface="+mn-ea"/>
              </a:rPr>
              <a:t>LD X1</a:t>
            </a:r>
            <a:r>
              <a:rPr lang="zh-CN" dirty="0">
                <a:sym typeface="+mn-ea"/>
              </a:rPr>
              <a:t>”指令（如图</a:t>
            </a:r>
            <a:r>
              <a:rPr lang="en-US" dirty="0">
                <a:sym typeface="+mn-ea"/>
              </a:rPr>
              <a:t>3-1-15a</a:t>
            </a:r>
            <a:r>
              <a:rPr lang="zh-CN" dirty="0">
                <a:sym typeface="+mn-ea"/>
              </a:rPr>
              <a:t>所示），或在有梯形图标记“      ”的文本框中输入“</a:t>
            </a:r>
            <a:r>
              <a:rPr lang="en-US" dirty="0">
                <a:sym typeface="+mn-ea"/>
              </a:rPr>
              <a:t>X1</a:t>
            </a:r>
            <a:r>
              <a:rPr lang="zh-CN" dirty="0">
                <a:sym typeface="+mn-ea"/>
              </a:rPr>
              <a:t>” （如图</a:t>
            </a:r>
            <a:r>
              <a:rPr lang="en-US" dirty="0">
                <a:sym typeface="+mn-ea"/>
              </a:rPr>
              <a:t>3-1-15b</a:t>
            </a:r>
            <a:r>
              <a:rPr lang="zh-CN" dirty="0">
                <a:sym typeface="+mn-ea"/>
              </a:rPr>
              <a:t>所示），然后单击“确定”按钮或按【</a:t>
            </a:r>
            <a:r>
              <a:rPr lang="en-US" dirty="0">
                <a:sym typeface="+mn-ea"/>
              </a:rPr>
              <a:t>Enter</a:t>
            </a:r>
            <a:r>
              <a:rPr lang="zh-CN" dirty="0">
                <a:sym typeface="+mn-ea"/>
              </a:rPr>
              <a:t>】键，即可输入“</a:t>
            </a:r>
            <a:r>
              <a:rPr lang="en-US" dirty="0">
                <a:sym typeface="+mn-ea"/>
              </a:rPr>
              <a:t>LD X1</a:t>
            </a:r>
            <a:r>
              <a:rPr lang="zh-CN" dirty="0">
                <a:sym typeface="+mn-ea"/>
              </a:rPr>
              <a:t>”指令（如图</a:t>
            </a:r>
            <a:r>
              <a:rPr lang="en-US" dirty="0">
                <a:sym typeface="+mn-ea"/>
              </a:rPr>
              <a:t>3-1-16</a:t>
            </a:r>
            <a:r>
              <a:rPr lang="zh-CN" dirty="0">
                <a:sym typeface="+mn-ea"/>
              </a:rPr>
              <a:t>所示）</a:t>
            </a:r>
            <a:r>
              <a:rPr lang="zh-CN" dirty="0" smtClean="0">
                <a:sym typeface="+mn-ea"/>
              </a:rPr>
              <a:t>。</a:t>
            </a:r>
            <a:endParaRPr lang="zh-CN" altLang="en-US" dirty="0"/>
          </a:p>
        </p:txBody>
      </p:sp>
      <p:pic>
        <p:nvPicPr>
          <p:cNvPr id="21" name="图片 20"/>
          <p:cNvPicPr/>
          <p:nvPr/>
        </p:nvPicPr>
        <p:blipFill>
          <a:blip r:embed="rId3">
            <a:biLevel thresh="75000"/>
          </a:blip>
          <a:stretch>
            <a:fillRect/>
          </a:stretch>
        </p:blipFill>
        <p:spPr>
          <a:xfrm>
            <a:off x="5943601" y="2040349"/>
            <a:ext cx="190500" cy="209550"/>
          </a:xfrm>
          <a:prstGeom prst="rect">
            <a:avLst/>
          </a:prstGeom>
          <a:noFill/>
          <a:ln w="9525">
            <a:noFill/>
          </a:ln>
        </p:spPr>
      </p:pic>
      <p:pic>
        <p:nvPicPr>
          <p:cNvPr id="22" name="图片 21"/>
          <p:cNvPicPr/>
          <p:nvPr/>
        </p:nvPicPr>
        <p:blipFill>
          <a:blip r:embed="rId4">
            <a:biLevel thresh="75000"/>
          </a:blip>
          <a:stretch>
            <a:fillRect/>
          </a:stretch>
        </p:blipFill>
        <p:spPr>
          <a:xfrm>
            <a:off x="7067551" y="2462539"/>
            <a:ext cx="228600" cy="133350"/>
          </a:xfrm>
          <a:prstGeom prst="rect">
            <a:avLst/>
          </a:prstGeom>
          <a:noFill/>
          <a:ln w="9525">
            <a:noFill/>
          </a:ln>
        </p:spPr>
      </p:pic>
      <p:pic>
        <p:nvPicPr>
          <p:cNvPr id="23"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a:xfrm>
            <a:off x="3584837" y="3268136"/>
            <a:ext cx="5509634" cy="2840439"/>
          </a:xfrm>
          <a:prstGeom prst="rect">
            <a:avLst/>
          </a:prstGeom>
          <a:noFill/>
          <a:ln>
            <a:noFill/>
          </a:ln>
        </p:spPr>
      </p:pic>
      <p:sp>
        <p:nvSpPr>
          <p:cNvPr id="2" name="文本框 1"/>
          <p:cNvSpPr txBox="1"/>
          <p:nvPr/>
        </p:nvSpPr>
        <p:spPr>
          <a:xfrm>
            <a:off x="4422302" y="6108575"/>
            <a:ext cx="3834704" cy="507831"/>
          </a:xfrm>
          <a:prstGeom prst="rect">
            <a:avLst/>
          </a:prstGeom>
          <a:noFill/>
          <a:ln w="9525">
            <a:noFill/>
          </a:ln>
        </p:spPr>
        <p:txBody>
          <a:bodyPr wrap="square">
            <a:spAutoFit/>
          </a:bodyPr>
          <a:lstStyle>
            <a:defPPr>
              <a:defRPr lang="zh-CN"/>
            </a:defPPr>
            <a:lvl1pPr indent="457200">
              <a:lnSpc>
                <a:spcPct val="150000"/>
              </a:lnSpc>
              <a:defRPr>
                <a:latin typeface="等线" panose="02010600030101010101" charset="-122"/>
                <a:ea typeface="等线" panose="02010600030101010101" charset="-122"/>
                <a:cs typeface="等线" panose="02010600030101010101" charset="-122"/>
              </a:defRPr>
            </a:lvl1pPr>
          </a:lstStyle>
          <a:p>
            <a:r>
              <a:rPr lang="zh-CN" dirty="0">
                <a:sym typeface="+mn-ea"/>
              </a:rPr>
              <a:t>图</a:t>
            </a:r>
            <a:r>
              <a:rPr lang="en-US" dirty="0">
                <a:sym typeface="+mn-ea"/>
              </a:rPr>
              <a:t>3-1-14 </a:t>
            </a:r>
            <a:r>
              <a:rPr lang="zh-CN" dirty="0">
                <a:sym typeface="+mn-ea"/>
              </a:rPr>
              <a:t>梯形图程序输入界面</a:t>
            </a:r>
            <a:endParaRPr lang="zh-CN" altLang="en-US" dirty="0"/>
          </a:p>
        </p:txBody>
      </p:sp>
      <p:sp>
        <p:nvSpPr>
          <p:cNvPr id="24" name="TextBox 8"/>
          <p:cNvSpPr txBox="1"/>
          <p:nvPr/>
        </p:nvSpPr>
        <p:spPr>
          <a:xfrm>
            <a:off x="306855" y="663089"/>
            <a:ext cx="8545569" cy="553998"/>
          </a:xfrm>
          <a:prstGeom prst="rect">
            <a:avLst/>
          </a:prstGeom>
        </p:spPr>
        <p:txBody>
          <a:bodyPr wrap="square">
            <a:spAutoFit/>
          </a:bodyPr>
          <a:lstStyle>
            <a:defPPr>
              <a:defRPr lang="zh-CN"/>
            </a:defPPr>
            <a:lvl1pPr indent="532765" algn="just">
              <a:lnSpc>
                <a:spcPct val="150000"/>
              </a:lnSpc>
              <a:spcAft>
                <a:spcPts val="0"/>
              </a:spcAft>
              <a:defRPr sz="2000" b="1">
                <a:solidFill>
                  <a:schemeClr val="accent2">
                    <a:lumMod val="50000"/>
                  </a:schemeClr>
                </a:solidFill>
                <a:latin typeface="微软雅黑" panose="020B0503020204020204" pitchFamily="34" charset="-122"/>
                <a:ea typeface="微软雅黑" panose="020B0503020204020204" pitchFamily="34" charset="-122"/>
              </a:defRPr>
            </a:lvl1pPr>
          </a:lstStyle>
          <a:p>
            <a:r>
              <a:rPr lang="en-US" dirty="0" smtClean="0"/>
              <a:t>1.</a:t>
            </a:r>
            <a:r>
              <a:rPr dirty="0" smtClean="0"/>
              <a:t>3</a:t>
            </a:r>
            <a:r>
              <a:rPr lang="en-US" dirty="0"/>
              <a:t> </a:t>
            </a:r>
            <a:r>
              <a:rPr dirty="0" smtClean="0"/>
              <a:t> </a:t>
            </a:r>
            <a:r>
              <a:rPr dirty="0"/>
              <a:t>可编程控制器编程软件GX Developer的使用</a:t>
            </a:r>
          </a:p>
        </p:txBody>
      </p:sp>
      <p:sp>
        <p:nvSpPr>
          <p:cNvPr id="25"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a:t>
            </a:r>
            <a:r>
              <a:rPr sz="1600" b="1" dirty="0" err="1" smtClean="0">
                <a:solidFill>
                  <a:schemeClr val="bg1"/>
                </a:solidFill>
                <a:latin typeface="微软雅黑" panose="020B0503020204020204" pitchFamily="34" charset="-122"/>
                <a:ea typeface="微软雅黑" panose="020B0503020204020204" pitchFamily="34" charset="-122"/>
              </a:rPr>
              <a:t>可编程控制器</a:t>
            </a:r>
            <a:endParaRPr sz="1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pic>
        <p:nvPicPr>
          <p:cNvPr id="132102"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948055" y="2020536"/>
            <a:ext cx="4707675" cy="2659039"/>
          </a:xfrm>
          <a:prstGeom prst="rect">
            <a:avLst/>
          </a:prstGeom>
          <a:noFill/>
          <a:ln>
            <a:noFill/>
          </a:ln>
        </p:spPr>
      </p:pic>
      <p:sp>
        <p:nvSpPr>
          <p:cNvPr id="11" name="文本框 10"/>
          <p:cNvSpPr txBox="1"/>
          <p:nvPr/>
        </p:nvSpPr>
        <p:spPr>
          <a:xfrm>
            <a:off x="1191045" y="4820469"/>
            <a:ext cx="4658425" cy="923330"/>
          </a:xfrm>
          <a:prstGeom prst="rect">
            <a:avLst/>
          </a:prstGeom>
          <a:noFill/>
          <a:ln w="9525">
            <a:noFill/>
          </a:ln>
        </p:spPr>
        <p:txBody>
          <a:bodyPr wrap="square">
            <a:spAutoFit/>
          </a:bodyPr>
          <a:lstStyle>
            <a:defPPr>
              <a:defRPr lang="zh-CN"/>
            </a:defPPr>
            <a:lvl1pPr indent="457200">
              <a:lnSpc>
                <a:spcPct val="150000"/>
              </a:lnSpc>
              <a:defRPr>
                <a:latin typeface="等线" panose="02010600030101010101" charset="-122"/>
                <a:ea typeface="等线" panose="02010600030101010101" charset="-122"/>
                <a:cs typeface="等线" panose="02010600030101010101" charset="-122"/>
              </a:defRPr>
            </a:lvl1pPr>
          </a:lstStyle>
          <a:p>
            <a:pPr indent="0"/>
            <a:r>
              <a:rPr lang="en-US" altLang="zh-CN" dirty="0" smtClean="0">
                <a:sym typeface="+mn-ea"/>
              </a:rPr>
              <a:t>        </a:t>
            </a:r>
            <a:r>
              <a:rPr lang="zh-CN" dirty="0" smtClean="0">
                <a:sym typeface="+mn-ea"/>
              </a:rPr>
              <a:t>图</a:t>
            </a:r>
            <a:r>
              <a:rPr lang="en-US" dirty="0">
                <a:sym typeface="+mn-ea"/>
              </a:rPr>
              <a:t>3-1-15 </a:t>
            </a:r>
            <a:r>
              <a:rPr lang="zh-CN" dirty="0">
                <a:sym typeface="+mn-ea"/>
              </a:rPr>
              <a:t>梯形图指令输入</a:t>
            </a:r>
            <a:r>
              <a:rPr lang="zh-CN" dirty="0" smtClean="0">
                <a:sym typeface="+mn-ea"/>
              </a:rPr>
              <a:t>界面</a:t>
            </a:r>
            <a:endParaRPr lang="en-US" altLang="zh-CN" dirty="0">
              <a:sym typeface="+mn-ea"/>
            </a:endParaRPr>
          </a:p>
          <a:p>
            <a:pPr indent="0"/>
            <a:r>
              <a:rPr lang="en-US" dirty="0" smtClean="0">
                <a:sym typeface="+mn-ea"/>
              </a:rPr>
              <a:t>     a</a:t>
            </a:r>
            <a:r>
              <a:rPr lang="en-US" dirty="0">
                <a:sym typeface="+mn-ea"/>
              </a:rPr>
              <a:t>)</a:t>
            </a:r>
            <a:r>
              <a:rPr lang="zh-CN" dirty="0">
                <a:sym typeface="+mn-ea"/>
              </a:rPr>
              <a:t>指令输入画面</a:t>
            </a:r>
            <a:r>
              <a:rPr lang="en-US" dirty="0">
                <a:sym typeface="+mn-ea"/>
              </a:rPr>
              <a:t>  </a:t>
            </a:r>
            <a:r>
              <a:rPr lang="en-US" dirty="0" smtClean="0">
                <a:sym typeface="+mn-ea"/>
              </a:rPr>
              <a:t>   </a:t>
            </a:r>
            <a:r>
              <a:rPr lang="en-US" dirty="0">
                <a:sym typeface="+mn-ea"/>
              </a:rPr>
              <a:t>b)</a:t>
            </a:r>
            <a:r>
              <a:rPr lang="zh-CN" dirty="0">
                <a:sym typeface="+mn-ea"/>
              </a:rPr>
              <a:t>梯形图输入界面</a:t>
            </a:r>
            <a:endParaRPr lang="zh-CN" altLang="en-US" dirty="0">
              <a:sym typeface="+mn-ea"/>
            </a:endParaRPr>
          </a:p>
        </p:txBody>
      </p:sp>
      <p:pic>
        <p:nvPicPr>
          <p:cNvPr id="133123"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6463031" y="1724702"/>
            <a:ext cx="5080000" cy="2629664"/>
          </a:xfrm>
          <a:prstGeom prst="rect">
            <a:avLst/>
          </a:prstGeom>
          <a:noFill/>
          <a:ln>
            <a:noFill/>
          </a:ln>
        </p:spPr>
      </p:pic>
      <p:sp>
        <p:nvSpPr>
          <p:cNvPr id="104" name="文本框 103"/>
          <p:cNvSpPr txBox="1"/>
          <p:nvPr/>
        </p:nvSpPr>
        <p:spPr>
          <a:xfrm>
            <a:off x="6836001" y="4825949"/>
            <a:ext cx="5080000" cy="507831"/>
          </a:xfrm>
          <a:prstGeom prst="rect">
            <a:avLst/>
          </a:prstGeom>
          <a:noFill/>
          <a:ln w="9525">
            <a:noFill/>
          </a:ln>
        </p:spPr>
        <p:txBody>
          <a:bodyPr wrap="square">
            <a:spAutoFit/>
          </a:bodyPr>
          <a:lstStyle>
            <a:defPPr>
              <a:defRPr lang="zh-CN"/>
            </a:defPPr>
            <a:lvl1pPr indent="457200">
              <a:lnSpc>
                <a:spcPct val="150000"/>
              </a:lnSpc>
              <a:defRPr>
                <a:latin typeface="等线" panose="02010600030101010101" charset="-122"/>
                <a:ea typeface="等线" panose="02010600030101010101" charset="-122"/>
                <a:cs typeface="等线" panose="02010600030101010101" charset="-122"/>
              </a:defRPr>
            </a:lvl1pPr>
          </a:lstStyle>
          <a:p>
            <a:r>
              <a:rPr lang="zh-CN" dirty="0"/>
              <a:t>图</a:t>
            </a:r>
            <a:r>
              <a:rPr lang="en-US" dirty="0"/>
              <a:t>3-1-16  X0001</a:t>
            </a:r>
            <a:r>
              <a:rPr lang="zh-CN" dirty="0"/>
              <a:t>输入完毕画面</a:t>
            </a:r>
            <a:endParaRPr lang="zh-CN" altLang="en-US" dirty="0"/>
          </a:p>
        </p:txBody>
      </p:sp>
      <p:sp>
        <p:nvSpPr>
          <p:cNvPr id="19" name="TextBox 8"/>
          <p:cNvSpPr txBox="1"/>
          <p:nvPr/>
        </p:nvSpPr>
        <p:spPr>
          <a:xfrm>
            <a:off x="306855" y="663089"/>
            <a:ext cx="8545569" cy="553998"/>
          </a:xfrm>
          <a:prstGeom prst="rect">
            <a:avLst/>
          </a:prstGeom>
        </p:spPr>
        <p:txBody>
          <a:bodyPr wrap="square">
            <a:spAutoFit/>
          </a:bodyPr>
          <a:lstStyle>
            <a:defPPr>
              <a:defRPr lang="zh-CN"/>
            </a:defPPr>
            <a:lvl1pPr indent="532765" algn="just">
              <a:lnSpc>
                <a:spcPct val="150000"/>
              </a:lnSpc>
              <a:spcAft>
                <a:spcPts val="0"/>
              </a:spcAft>
              <a:defRPr sz="2000" b="1">
                <a:solidFill>
                  <a:schemeClr val="accent2">
                    <a:lumMod val="50000"/>
                  </a:schemeClr>
                </a:solidFill>
                <a:latin typeface="微软雅黑" panose="020B0503020204020204" pitchFamily="34" charset="-122"/>
                <a:ea typeface="微软雅黑" panose="020B0503020204020204" pitchFamily="34" charset="-122"/>
              </a:defRPr>
            </a:lvl1pPr>
          </a:lstStyle>
          <a:p>
            <a:r>
              <a:rPr lang="en-US" dirty="0" smtClean="0"/>
              <a:t>1.</a:t>
            </a:r>
            <a:r>
              <a:rPr dirty="0" smtClean="0"/>
              <a:t>3</a:t>
            </a:r>
            <a:r>
              <a:rPr lang="en-US" dirty="0"/>
              <a:t> </a:t>
            </a:r>
            <a:r>
              <a:rPr dirty="0" smtClean="0"/>
              <a:t> </a:t>
            </a:r>
            <a:r>
              <a:rPr dirty="0"/>
              <a:t>可编程控制器编程软件GX Developer的使用</a:t>
            </a:r>
          </a:p>
        </p:txBody>
      </p:sp>
      <p:sp>
        <p:nvSpPr>
          <p:cNvPr id="24"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a:t>
            </a:r>
            <a:r>
              <a:rPr sz="1600" b="1" dirty="0" err="1" smtClean="0">
                <a:solidFill>
                  <a:schemeClr val="bg1"/>
                </a:solidFill>
                <a:latin typeface="微软雅黑" panose="020B0503020204020204" pitchFamily="34" charset="-122"/>
                <a:ea typeface="微软雅黑" panose="020B0503020204020204" pitchFamily="34" charset="-122"/>
              </a:rPr>
              <a:t>可编程控制器</a:t>
            </a:r>
            <a:endParaRPr sz="1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3212560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4" name="文本框 103"/>
          <p:cNvSpPr txBox="1"/>
          <p:nvPr/>
        </p:nvSpPr>
        <p:spPr>
          <a:xfrm>
            <a:off x="386756" y="1566248"/>
            <a:ext cx="5568315" cy="2119555"/>
          </a:xfrm>
          <a:prstGeom prst="rect">
            <a:avLst/>
          </a:prstGeom>
          <a:noFill/>
          <a:ln w="9525">
            <a:noFill/>
          </a:ln>
        </p:spPr>
        <p:txBody>
          <a:bodyPr wrap="square">
            <a:spAutoFit/>
          </a:bodyPr>
          <a:lstStyle>
            <a:defPPr>
              <a:defRPr lang="zh-CN"/>
            </a:defPPr>
            <a:lvl1pPr indent="0">
              <a:lnSpc>
                <a:spcPct val="150000"/>
              </a:lnSpc>
              <a:defRPr>
                <a:latin typeface="等线" panose="02010600030101010101" charset="-122"/>
                <a:ea typeface="等线" panose="02010600030101010101" charset="-122"/>
                <a:cs typeface="等线" panose="02010600030101010101" charset="-122"/>
              </a:defRPr>
            </a:lvl1pPr>
          </a:lstStyle>
          <a:p>
            <a:pPr indent="457200"/>
            <a:r>
              <a:rPr lang="en-US" dirty="0"/>
              <a:t>2</a:t>
            </a:r>
            <a:r>
              <a:rPr lang="zh-CN" dirty="0"/>
              <a:t>）、采用类似的方法输入</a:t>
            </a:r>
            <a:r>
              <a:rPr lang="en-US" dirty="0"/>
              <a:t>“SET M1”</a:t>
            </a:r>
            <a:r>
              <a:rPr lang="zh-CN" dirty="0"/>
              <a:t>指令</a:t>
            </a:r>
            <a:r>
              <a:rPr lang="en-US" dirty="0"/>
              <a:t>(</a:t>
            </a:r>
            <a:r>
              <a:rPr lang="zh-CN" dirty="0"/>
              <a:t>单击</a:t>
            </a:r>
            <a:r>
              <a:rPr lang="zh-CN" dirty="0">
                <a:sym typeface="+mn-ea"/>
              </a:rPr>
              <a:t>图标     并输入相应的指令</a:t>
            </a:r>
            <a:r>
              <a:rPr lang="en-US" dirty="0">
                <a:sym typeface="+mn-ea"/>
              </a:rPr>
              <a:t>)</a:t>
            </a:r>
            <a:r>
              <a:rPr lang="zh-CN" dirty="0">
                <a:sym typeface="+mn-ea"/>
              </a:rPr>
              <a:t>、</a:t>
            </a:r>
            <a:r>
              <a:rPr lang="en-US" dirty="0">
                <a:sym typeface="+mn-ea"/>
              </a:rPr>
              <a:t>“LD M1”</a:t>
            </a:r>
            <a:r>
              <a:rPr lang="zh-CN" dirty="0">
                <a:sym typeface="+mn-ea"/>
              </a:rPr>
              <a:t>指令、</a:t>
            </a:r>
            <a:r>
              <a:rPr lang="en-US" dirty="0">
                <a:sym typeface="+mn-ea"/>
              </a:rPr>
              <a:t>“OUT Y1”</a:t>
            </a:r>
            <a:r>
              <a:rPr lang="zh-CN" dirty="0">
                <a:sym typeface="+mn-ea"/>
              </a:rPr>
              <a:t>指令</a:t>
            </a:r>
            <a:r>
              <a:rPr lang="en-US" dirty="0">
                <a:sym typeface="+mn-ea"/>
              </a:rPr>
              <a:t>(</a:t>
            </a:r>
            <a:r>
              <a:rPr lang="zh-CN" dirty="0">
                <a:sym typeface="+mn-ea"/>
              </a:rPr>
              <a:t>单击图标     并输入相应的指令</a:t>
            </a:r>
            <a:r>
              <a:rPr lang="en-US" dirty="0">
                <a:sym typeface="+mn-ea"/>
              </a:rPr>
              <a:t>)</a:t>
            </a:r>
            <a:r>
              <a:rPr lang="zh-CN" dirty="0">
                <a:sym typeface="+mn-ea"/>
              </a:rPr>
              <a:t>和</a:t>
            </a:r>
            <a:r>
              <a:rPr lang="en-US" dirty="0">
                <a:sym typeface="+mn-ea"/>
              </a:rPr>
              <a:t>“OR Y1”</a:t>
            </a:r>
            <a:r>
              <a:rPr lang="zh-CN" dirty="0">
                <a:sym typeface="+mn-ea"/>
              </a:rPr>
              <a:t>指令</a:t>
            </a:r>
            <a:r>
              <a:rPr lang="en-US" dirty="0">
                <a:sym typeface="+mn-ea"/>
              </a:rPr>
              <a:t>(</a:t>
            </a:r>
            <a:r>
              <a:rPr lang="zh-CN" dirty="0">
                <a:sym typeface="+mn-ea"/>
              </a:rPr>
              <a:t>单击图标    并输入相应的指令</a:t>
            </a:r>
            <a:r>
              <a:rPr lang="en-US" dirty="0">
                <a:sym typeface="+mn-ea"/>
              </a:rPr>
              <a:t>)</a:t>
            </a:r>
            <a:r>
              <a:rPr lang="zh-CN" dirty="0">
                <a:sym typeface="+mn-ea"/>
              </a:rPr>
              <a:t>，即可完成如图</a:t>
            </a:r>
            <a:r>
              <a:rPr lang="en-US" dirty="0">
                <a:sym typeface="+mn-ea"/>
              </a:rPr>
              <a:t>3-1-17</a:t>
            </a:r>
            <a:r>
              <a:rPr lang="zh-CN" dirty="0">
                <a:sym typeface="+mn-ea"/>
              </a:rPr>
              <a:t>所示的梯形图程序的编写</a:t>
            </a:r>
            <a:r>
              <a:rPr lang="zh-CN" dirty="0" smtClean="0">
                <a:sym typeface="+mn-ea"/>
              </a:rPr>
              <a:t>。</a:t>
            </a:r>
            <a:endParaRPr lang="zh-CN" altLang="en-US" dirty="0"/>
          </a:p>
        </p:txBody>
      </p:sp>
      <p:pic>
        <p:nvPicPr>
          <p:cNvPr id="2" name="图片 1"/>
          <p:cNvPicPr/>
          <p:nvPr/>
        </p:nvPicPr>
        <p:blipFill>
          <a:blip r:embed="rId3">
            <a:biLevel thresh="75000"/>
          </a:blip>
          <a:stretch>
            <a:fillRect/>
          </a:stretch>
        </p:blipFill>
        <p:spPr>
          <a:xfrm>
            <a:off x="2446655" y="2540300"/>
            <a:ext cx="180975" cy="171450"/>
          </a:xfrm>
          <a:prstGeom prst="rect">
            <a:avLst/>
          </a:prstGeom>
          <a:noFill/>
          <a:ln w="9525">
            <a:noFill/>
          </a:ln>
        </p:spPr>
      </p:pic>
      <p:pic>
        <p:nvPicPr>
          <p:cNvPr id="11" name="图片 10"/>
          <p:cNvPicPr/>
          <p:nvPr/>
        </p:nvPicPr>
        <p:blipFill>
          <a:blip r:embed="rId4">
            <a:biLevel thresh="75000"/>
          </a:blip>
          <a:stretch>
            <a:fillRect/>
          </a:stretch>
        </p:blipFill>
        <p:spPr>
          <a:xfrm>
            <a:off x="2062853" y="2968671"/>
            <a:ext cx="190500" cy="180975"/>
          </a:xfrm>
          <a:prstGeom prst="rect">
            <a:avLst/>
          </a:prstGeom>
          <a:noFill/>
          <a:ln w="9525">
            <a:noFill/>
          </a:ln>
        </p:spPr>
      </p:pic>
      <p:pic>
        <p:nvPicPr>
          <p:cNvPr id="13" name="图片 12"/>
          <p:cNvPicPr/>
          <p:nvPr/>
        </p:nvPicPr>
        <p:blipFill>
          <a:blip r:embed="rId5">
            <a:biLevel thresh="75000"/>
          </a:blip>
          <a:stretch>
            <a:fillRect/>
          </a:stretch>
        </p:blipFill>
        <p:spPr>
          <a:xfrm>
            <a:off x="1059778" y="2183535"/>
            <a:ext cx="190500" cy="171450"/>
          </a:xfrm>
          <a:prstGeom prst="rect">
            <a:avLst/>
          </a:prstGeom>
          <a:noFill/>
          <a:ln w="9525">
            <a:noFill/>
          </a:ln>
        </p:spPr>
      </p:pic>
      <p:pic>
        <p:nvPicPr>
          <p:cNvPr id="135174" name="Picture 5"/>
          <p:cNvPicPr>
            <a:picLocks noChangeAspect="1" noChangeArrowheads="1"/>
          </p:cNvPicPr>
          <p:nvPr/>
        </p:nvPicPr>
        <p:blipFill>
          <a:blip r:embed="rId6">
            <a:extLst>
              <a:ext uri="{28A0092B-C50C-407E-A947-70E740481C1C}">
                <a14:useLocalDpi xmlns:a14="http://schemas.microsoft.com/office/drawing/2010/main" val="0"/>
              </a:ext>
            </a:extLst>
          </a:blip>
          <a:srcRect l="18956" t="34406" r="6700" b="18376"/>
          <a:stretch>
            <a:fillRect/>
          </a:stretch>
        </p:blipFill>
        <p:spPr>
          <a:xfrm>
            <a:off x="830605" y="3925753"/>
            <a:ext cx="4702757" cy="1552780"/>
          </a:xfrm>
          <a:prstGeom prst="rect">
            <a:avLst/>
          </a:prstGeom>
          <a:noFill/>
          <a:ln>
            <a:noFill/>
          </a:ln>
        </p:spPr>
      </p:pic>
      <p:sp>
        <p:nvSpPr>
          <p:cNvPr id="14" name="文本框 13"/>
          <p:cNvSpPr txBox="1"/>
          <p:nvPr/>
        </p:nvSpPr>
        <p:spPr>
          <a:xfrm>
            <a:off x="772477" y="5489702"/>
            <a:ext cx="5193665" cy="457561"/>
          </a:xfrm>
          <a:prstGeom prst="rect">
            <a:avLst/>
          </a:prstGeom>
          <a:noFill/>
          <a:ln w="9525">
            <a:noFill/>
          </a:ln>
        </p:spPr>
        <p:txBody>
          <a:bodyPr wrap="square">
            <a:spAutoFit/>
          </a:bodyPr>
          <a:lstStyle>
            <a:defPPr>
              <a:defRPr lang="zh-CN"/>
            </a:defPPr>
            <a:lvl1pPr indent="457200">
              <a:lnSpc>
                <a:spcPct val="150000"/>
              </a:lnSpc>
              <a:defRPr>
                <a:latin typeface="等线" panose="02010600030101010101" charset="-122"/>
                <a:ea typeface="等线" panose="02010600030101010101" charset="-122"/>
                <a:cs typeface="等线" panose="02010600030101010101" charset="-122"/>
              </a:defRPr>
            </a:lvl1pPr>
          </a:lstStyle>
          <a:p>
            <a:r>
              <a:rPr lang="zh-CN" dirty="0"/>
              <a:t>图</a:t>
            </a:r>
            <a:r>
              <a:rPr lang="en-US" dirty="0"/>
              <a:t>3-1-17 </a:t>
            </a:r>
            <a:r>
              <a:rPr lang="zh-CN" dirty="0"/>
              <a:t>梯形图输入完毕界面</a:t>
            </a:r>
            <a:endParaRPr lang="zh-CN" altLang="en-US" dirty="0"/>
          </a:p>
        </p:txBody>
      </p:sp>
      <p:sp>
        <p:nvSpPr>
          <p:cNvPr id="17" name="文本框 16"/>
          <p:cNvSpPr txBox="1"/>
          <p:nvPr/>
        </p:nvSpPr>
        <p:spPr>
          <a:xfrm>
            <a:off x="6554470" y="1566248"/>
            <a:ext cx="5080000" cy="1754326"/>
          </a:xfrm>
          <a:prstGeom prst="rect">
            <a:avLst/>
          </a:prstGeom>
          <a:noFill/>
          <a:ln w="9525">
            <a:noFill/>
          </a:ln>
        </p:spPr>
        <p:txBody>
          <a:bodyPr wrap="square">
            <a:spAutoFit/>
          </a:bodyPr>
          <a:lstStyle>
            <a:defPPr>
              <a:defRPr lang="zh-CN"/>
            </a:defPPr>
            <a:lvl1pPr indent="457200">
              <a:lnSpc>
                <a:spcPct val="150000"/>
              </a:lnSpc>
              <a:defRPr>
                <a:latin typeface="等线" panose="02010600030101010101" charset="-122"/>
                <a:ea typeface="等线" panose="02010600030101010101" charset="-122"/>
                <a:cs typeface="等线" panose="02010600030101010101" charset="-122"/>
              </a:defRPr>
            </a:lvl1pPr>
          </a:lstStyle>
          <a:p>
            <a:r>
              <a:rPr lang="en-US" dirty="0"/>
              <a:t>3</a:t>
            </a:r>
            <a:r>
              <a:rPr lang="zh-CN" dirty="0"/>
              <a:t>）、编辑操作</a:t>
            </a:r>
          </a:p>
          <a:p>
            <a:r>
              <a:rPr lang="zh-CN" dirty="0"/>
              <a:t>当梯形图输入完毕后，可通过执行“编辑”菜单栏中的指令，对输入的程序进行修改和检查，如图</a:t>
            </a:r>
            <a:r>
              <a:rPr lang="en-US" dirty="0"/>
              <a:t>3-1-18</a:t>
            </a:r>
            <a:r>
              <a:rPr lang="zh-CN" dirty="0"/>
              <a:t>所示。</a:t>
            </a:r>
            <a:endParaRPr lang="zh-CN" altLang="en-US" dirty="0"/>
          </a:p>
        </p:txBody>
      </p:sp>
      <p:pic>
        <p:nvPicPr>
          <p:cNvPr id="72736" name="图片 7273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a:xfrm>
            <a:off x="6732160" y="3382587"/>
            <a:ext cx="4683125" cy="2597150"/>
          </a:xfrm>
          <a:prstGeom prst="rect">
            <a:avLst/>
          </a:prstGeom>
          <a:noFill/>
        </p:spPr>
      </p:pic>
      <p:sp>
        <p:nvSpPr>
          <p:cNvPr id="18" name="文本框 17"/>
          <p:cNvSpPr txBox="1"/>
          <p:nvPr/>
        </p:nvSpPr>
        <p:spPr>
          <a:xfrm>
            <a:off x="7382436" y="6041750"/>
            <a:ext cx="3802904" cy="507831"/>
          </a:xfrm>
          <a:prstGeom prst="rect">
            <a:avLst/>
          </a:prstGeom>
          <a:noFill/>
          <a:ln w="9525">
            <a:noFill/>
          </a:ln>
        </p:spPr>
        <p:txBody>
          <a:bodyPr wrap="square">
            <a:spAutoFit/>
          </a:bodyPr>
          <a:lstStyle>
            <a:defPPr>
              <a:defRPr lang="zh-CN"/>
            </a:defPPr>
            <a:lvl1pPr indent="457200">
              <a:lnSpc>
                <a:spcPct val="150000"/>
              </a:lnSpc>
              <a:defRPr>
                <a:latin typeface="等线" panose="02010600030101010101" charset="-122"/>
                <a:ea typeface="等线" panose="02010600030101010101" charset="-122"/>
                <a:cs typeface="等线" panose="02010600030101010101" charset="-122"/>
              </a:defRPr>
            </a:lvl1pPr>
          </a:lstStyle>
          <a:p>
            <a:r>
              <a:rPr lang="zh-CN" dirty="0"/>
              <a:t>图</a:t>
            </a:r>
            <a:r>
              <a:rPr lang="en-US" dirty="0"/>
              <a:t>3-1-18 </a:t>
            </a:r>
            <a:r>
              <a:rPr lang="zh-CN" dirty="0"/>
              <a:t>梯形图编辑操作</a:t>
            </a:r>
            <a:endParaRPr lang="zh-CN" altLang="en-US" dirty="0"/>
          </a:p>
        </p:txBody>
      </p:sp>
      <p:sp>
        <p:nvSpPr>
          <p:cNvPr id="20" name="TextBox 8"/>
          <p:cNvSpPr txBox="1"/>
          <p:nvPr/>
        </p:nvSpPr>
        <p:spPr>
          <a:xfrm>
            <a:off x="306855" y="663089"/>
            <a:ext cx="8545569" cy="553998"/>
          </a:xfrm>
          <a:prstGeom prst="rect">
            <a:avLst/>
          </a:prstGeom>
        </p:spPr>
        <p:txBody>
          <a:bodyPr wrap="square">
            <a:spAutoFit/>
          </a:bodyPr>
          <a:lstStyle>
            <a:defPPr>
              <a:defRPr lang="zh-CN"/>
            </a:defPPr>
            <a:lvl1pPr indent="532765" algn="just">
              <a:lnSpc>
                <a:spcPct val="150000"/>
              </a:lnSpc>
              <a:spcAft>
                <a:spcPts val="0"/>
              </a:spcAft>
              <a:defRPr sz="2000" b="1">
                <a:solidFill>
                  <a:schemeClr val="accent2">
                    <a:lumMod val="50000"/>
                  </a:schemeClr>
                </a:solidFill>
                <a:latin typeface="微软雅黑" panose="020B0503020204020204" pitchFamily="34" charset="-122"/>
                <a:ea typeface="微软雅黑" panose="020B0503020204020204" pitchFamily="34" charset="-122"/>
              </a:defRPr>
            </a:lvl1pPr>
          </a:lstStyle>
          <a:p>
            <a:r>
              <a:rPr lang="en-US" dirty="0" smtClean="0"/>
              <a:t>1.</a:t>
            </a:r>
            <a:r>
              <a:rPr dirty="0" smtClean="0"/>
              <a:t>3</a:t>
            </a:r>
            <a:r>
              <a:rPr lang="en-US" dirty="0"/>
              <a:t> </a:t>
            </a:r>
            <a:r>
              <a:rPr dirty="0" smtClean="0"/>
              <a:t> </a:t>
            </a:r>
            <a:r>
              <a:rPr dirty="0"/>
              <a:t>可编程控制器编程软件GX Developer的使用</a:t>
            </a:r>
          </a:p>
        </p:txBody>
      </p:sp>
      <p:sp>
        <p:nvSpPr>
          <p:cNvPr id="21"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a:t>
            </a:r>
            <a:r>
              <a:rPr sz="1600" b="1" dirty="0" err="1" smtClean="0">
                <a:solidFill>
                  <a:schemeClr val="bg1"/>
                </a:solidFill>
                <a:latin typeface="微软雅黑" panose="020B0503020204020204" pitchFamily="34" charset="-122"/>
                <a:ea typeface="微软雅黑" panose="020B0503020204020204" pitchFamily="34" charset="-122"/>
              </a:rPr>
              <a:t>可编程控制器</a:t>
            </a:r>
            <a:endParaRPr sz="1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文本框 1"/>
          <p:cNvSpPr txBox="1"/>
          <p:nvPr/>
        </p:nvSpPr>
        <p:spPr>
          <a:xfrm>
            <a:off x="296469" y="1479013"/>
            <a:ext cx="5837631" cy="2585323"/>
          </a:xfrm>
          <a:prstGeom prst="rect">
            <a:avLst/>
          </a:prstGeom>
          <a:noFill/>
          <a:ln w="9525">
            <a:noFill/>
          </a:ln>
        </p:spPr>
        <p:txBody>
          <a:bodyPr wrap="square">
            <a:spAutoFit/>
          </a:bodyPr>
          <a:lstStyle>
            <a:defPPr>
              <a:defRPr lang="zh-CN"/>
            </a:defPPr>
            <a:lvl1pPr indent="457200">
              <a:lnSpc>
                <a:spcPct val="150000"/>
              </a:lnSpc>
              <a:defRPr>
                <a:latin typeface="等线" panose="02010600030101010101" charset="-122"/>
                <a:ea typeface="等线" panose="02010600030101010101" charset="-122"/>
                <a:cs typeface="等线" panose="02010600030101010101" charset="-122"/>
              </a:defRPr>
            </a:lvl1pPr>
          </a:lstStyle>
          <a:p>
            <a:r>
              <a:rPr lang="en-US" altLang="zh-CN" dirty="0"/>
              <a:t>4</a:t>
            </a:r>
            <a:r>
              <a:rPr lang="zh-CN" altLang="zh-CN" dirty="0"/>
              <a:t>）、梯形图的转换及保存操作</a:t>
            </a:r>
            <a:endParaRPr lang="zh-CN" altLang="en-US" dirty="0"/>
          </a:p>
          <a:p>
            <a:r>
              <a:rPr lang="zh-CN" dirty="0" smtClean="0"/>
              <a:t>编辑</a:t>
            </a:r>
            <a:r>
              <a:rPr lang="zh-CN" dirty="0"/>
              <a:t>好的梯形图程序呈灰色状态，需要通过执行“变换”→ “变换”命令或按【</a:t>
            </a:r>
            <a:r>
              <a:rPr lang="en-US" dirty="0"/>
              <a:t>F4</a:t>
            </a:r>
            <a:r>
              <a:rPr lang="zh-CN" dirty="0"/>
              <a:t>】键进行变换，才能保存。变换后的梯形图程序呈白色状态，如图</a:t>
            </a:r>
            <a:r>
              <a:rPr lang="en-US" dirty="0"/>
              <a:t>3-1-19</a:t>
            </a:r>
            <a:r>
              <a:rPr lang="zh-CN" dirty="0"/>
              <a:t>所示。在变换过程中显示梯形图变换信息，如果在么有完成变换的情况下关闭梯形图窗口，新创建的梯形图将不被保存。</a:t>
            </a:r>
            <a:endParaRPr lang="zh-CN" altLang="en-US" dirty="0"/>
          </a:p>
        </p:txBody>
      </p:sp>
      <p:pic>
        <p:nvPicPr>
          <p:cNvPr id="137219"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1180625" y="4064335"/>
            <a:ext cx="3824248" cy="1972671"/>
          </a:xfrm>
          <a:prstGeom prst="rect">
            <a:avLst/>
          </a:prstGeom>
          <a:noFill/>
          <a:ln>
            <a:noFill/>
          </a:ln>
        </p:spPr>
      </p:pic>
      <p:sp>
        <p:nvSpPr>
          <p:cNvPr id="11" name="文本框 10"/>
          <p:cNvSpPr txBox="1"/>
          <p:nvPr/>
        </p:nvSpPr>
        <p:spPr>
          <a:xfrm>
            <a:off x="983219" y="6037006"/>
            <a:ext cx="5080000" cy="507831"/>
          </a:xfrm>
          <a:prstGeom prst="rect">
            <a:avLst/>
          </a:prstGeom>
          <a:noFill/>
          <a:ln w="9525">
            <a:noFill/>
          </a:ln>
        </p:spPr>
        <p:txBody>
          <a:bodyPr wrap="square">
            <a:spAutoFit/>
          </a:bodyPr>
          <a:lstStyle>
            <a:defPPr>
              <a:defRPr lang="zh-CN"/>
            </a:defPPr>
            <a:lvl1pPr indent="457200">
              <a:lnSpc>
                <a:spcPct val="150000"/>
              </a:lnSpc>
              <a:defRPr>
                <a:latin typeface="等线" panose="02010600030101010101" charset="-122"/>
                <a:ea typeface="等线" panose="02010600030101010101" charset="-122"/>
                <a:cs typeface="等线" panose="02010600030101010101" charset="-122"/>
              </a:defRPr>
            </a:lvl1pPr>
          </a:lstStyle>
          <a:p>
            <a:r>
              <a:rPr lang="zh-CN" dirty="0"/>
              <a:t>图</a:t>
            </a:r>
            <a:r>
              <a:rPr lang="en-US" dirty="0"/>
              <a:t>3-1-19 </a:t>
            </a:r>
            <a:r>
              <a:rPr lang="zh-CN" dirty="0"/>
              <a:t>变换后的梯形图画面</a:t>
            </a:r>
            <a:endParaRPr lang="zh-CN" altLang="en-US" dirty="0"/>
          </a:p>
        </p:txBody>
      </p:sp>
      <p:sp>
        <p:nvSpPr>
          <p:cNvPr id="13" name="文本框 12"/>
          <p:cNvSpPr txBox="1"/>
          <p:nvPr/>
        </p:nvSpPr>
        <p:spPr>
          <a:xfrm>
            <a:off x="6468035" y="1408251"/>
            <a:ext cx="5397130" cy="2169825"/>
          </a:xfrm>
          <a:prstGeom prst="rect">
            <a:avLst/>
          </a:prstGeom>
          <a:noFill/>
          <a:ln w="9525">
            <a:noFill/>
          </a:ln>
        </p:spPr>
        <p:txBody>
          <a:bodyPr wrap="square">
            <a:spAutoFit/>
          </a:bodyPr>
          <a:lstStyle>
            <a:defPPr>
              <a:defRPr lang="zh-CN"/>
            </a:defPPr>
            <a:lvl1pPr indent="457200">
              <a:lnSpc>
                <a:spcPct val="150000"/>
              </a:lnSpc>
              <a:defRPr>
                <a:latin typeface="等线" panose="02010600030101010101" charset="-122"/>
                <a:ea typeface="等线" panose="02010600030101010101" charset="-122"/>
                <a:cs typeface="等线" panose="02010600030101010101" charset="-122"/>
              </a:defRPr>
            </a:lvl1pPr>
          </a:lstStyle>
          <a:p>
            <a:r>
              <a:rPr lang="en-US" dirty="0"/>
              <a:t>5</a:t>
            </a:r>
            <a:r>
              <a:rPr lang="zh-CN" dirty="0"/>
              <a:t>）、程序调试及</a:t>
            </a:r>
            <a:r>
              <a:rPr lang="zh-CN" dirty="0" smtClean="0"/>
              <a:t>运行</a:t>
            </a:r>
            <a:endParaRPr lang="en-US" dirty="0"/>
          </a:p>
          <a:p>
            <a:r>
              <a:rPr lang="en-US" dirty="0" smtClean="0">
                <a:sym typeface="Wingdings 2" panose="05020102010507070707" pitchFamily="18" charset="2"/>
              </a:rPr>
              <a:t></a:t>
            </a:r>
            <a:r>
              <a:rPr lang="zh-CN" dirty="0" smtClean="0"/>
              <a:t>程序</a:t>
            </a:r>
            <a:r>
              <a:rPr lang="zh-CN" dirty="0"/>
              <a:t>的检查。执行“诊断”→ “</a:t>
            </a:r>
            <a:r>
              <a:rPr lang="en-US" dirty="0"/>
              <a:t>PLC</a:t>
            </a:r>
            <a:r>
              <a:rPr lang="zh-CN" dirty="0"/>
              <a:t>诊断”命令，可打开“</a:t>
            </a:r>
            <a:r>
              <a:rPr lang="en-US" dirty="0"/>
              <a:t>PLC</a:t>
            </a:r>
            <a:r>
              <a:rPr lang="zh-CN" dirty="0"/>
              <a:t>诊断”对话框进行程序的检查，如图</a:t>
            </a:r>
            <a:r>
              <a:rPr lang="en-US" dirty="0"/>
              <a:t>3-1-20</a:t>
            </a:r>
            <a:r>
              <a:rPr lang="zh-CN" dirty="0"/>
              <a:t>所示</a:t>
            </a:r>
            <a:r>
              <a:rPr lang="zh-CN" dirty="0"/>
              <a:t>。</a:t>
            </a:r>
            <a:endParaRPr lang="en-US" altLang="zh-CN" dirty="0"/>
          </a:p>
          <a:p>
            <a:endParaRPr lang="zh-CN" altLang="en-US" dirty="0"/>
          </a:p>
        </p:txBody>
      </p:sp>
      <p:grpSp>
        <p:nvGrpSpPr>
          <p:cNvPr id="42" name="组合 42"/>
          <p:cNvGrpSpPr/>
          <p:nvPr/>
        </p:nvGrpSpPr>
        <p:grpSpPr>
          <a:xfrm>
            <a:off x="6601835" y="3162577"/>
            <a:ext cx="4802392" cy="2350717"/>
            <a:chOff x="0" y="0"/>
            <a:chExt cx="6490153" cy="3457485"/>
          </a:xfrm>
        </p:grpSpPr>
        <p:pic>
          <p:nvPicPr>
            <p:cNvPr id="72704"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0" y="1944915"/>
              <a:ext cx="2230120" cy="1512570"/>
            </a:xfrm>
            <a:prstGeom prst="rect">
              <a:avLst/>
            </a:prstGeom>
            <a:noFill/>
            <a:ln>
              <a:noFill/>
            </a:ln>
          </p:spPr>
        </p:pic>
        <p:pic>
          <p:nvPicPr>
            <p:cNvPr id="72705" name="Picture 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a:xfrm>
              <a:off x="2264228" y="0"/>
              <a:ext cx="4225925" cy="3455670"/>
            </a:xfrm>
            <a:prstGeom prst="rect">
              <a:avLst/>
            </a:prstGeom>
            <a:noFill/>
            <a:ln>
              <a:noFill/>
            </a:ln>
          </p:spPr>
        </p:pic>
      </p:grpSp>
      <p:sp>
        <p:nvSpPr>
          <p:cNvPr id="14" name="文本框 13"/>
          <p:cNvSpPr txBox="1"/>
          <p:nvPr/>
        </p:nvSpPr>
        <p:spPr>
          <a:xfrm>
            <a:off x="7121564" y="5868454"/>
            <a:ext cx="4704014" cy="507831"/>
          </a:xfrm>
          <a:prstGeom prst="rect">
            <a:avLst/>
          </a:prstGeom>
          <a:noFill/>
          <a:ln w="9525">
            <a:noFill/>
          </a:ln>
        </p:spPr>
        <p:txBody>
          <a:bodyPr wrap="square">
            <a:spAutoFit/>
          </a:bodyPr>
          <a:lstStyle>
            <a:defPPr>
              <a:defRPr lang="zh-CN"/>
            </a:defPPr>
            <a:lvl1pPr indent="457200">
              <a:lnSpc>
                <a:spcPct val="150000"/>
              </a:lnSpc>
              <a:defRPr>
                <a:latin typeface="等线" panose="02010600030101010101" charset="-122"/>
                <a:ea typeface="等线" panose="02010600030101010101" charset="-122"/>
                <a:cs typeface="等线" panose="02010600030101010101" charset="-122"/>
              </a:defRPr>
            </a:lvl1pPr>
          </a:lstStyle>
          <a:p>
            <a:r>
              <a:rPr lang="zh-CN" dirty="0"/>
              <a:t>图</a:t>
            </a:r>
            <a:r>
              <a:rPr lang="en-US" dirty="0"/>
              <a:t>3-3-20  PLC</a:t>
            </a:r>
            <a:r>
              <a:rPr lang="zh-CN" dirty="0"/>
              <a:t>诊断对话框</a:t>
            </a:r>
            <a:endParaRPr lang="zh-CN" altLang="en-US" dirty="0"/>
          </a:p>
        </p:txBody>
      </p:sp>
      <p:sp>
        <p:nvSpPr>
          <p:cNvPr id="21" name="TextBox 8"/>
          <p:cNvSpPr txBox="1"/>
          <p:nvPr/>
        </p:nvSpPr>
        <p:spPr>
          <a:xfrm>
            <a:off x="306855" y="663089"/>
            <a:ext cx="8545569" cy="553998"/>
          </a:xfrm>
          <a:prstGeom prst="rect">
            <a:avLst/>
          </a:prstGeom>
        </p:spPr>
        <p:txBody>
          <a:bodyPr wrap="square">
            <a:spAutoFit/>
          </a:bodyPr>
          <a:lstStyle>
            <a:defPPr>
              <a:defRPr lang="zh-CN"/>
            </a:defPPr>
            <a:lvl1pPr indent="532765" algn="just">
              <a:lnSpc>
                <a:spcPct val="150000"/>
              </a:lnSpc>
              <a:spcAft>
                <a:spcPts val="0"/>
              </a:spcAft>
              <a:defRPr sz="2000" b="1">
                <a:solidFill>
                  <a:schemeClr val="accent2">
                    <a:lumMod val="50000"/>
                  </a:schemeClr>
                </a:solidFill>
                <a:latin typeface="微软雅黑" panose="020B0503020204020204" pitchFamily="34" charset="-122"/>
                <a:ea typeface="微软雅黑" panose="020B0503020204020204" pitchFamily="34" charset="-122"/>
              </a:defRPr>
            </a:lvl1pPr>
          </a:lstStyle>
          <a:p>
            <a:r>
              <a:rPr lang="en-US" dirty="0" smtClean="0"/>
              <a:t>1.</a:t>
            </a:r>
            <a:r>
              <a:rPr dirty="0" smtClean="0"/>
              <a:t>3</a:t>
            </a:r>
            <a:r>
              <a:rPr lang="en-US" dirty="0"/>
              <a:t> </a:t>
            </a:r>
            <a:r>
              <a:rPr dirty="0" smtClean="0"/>
              <a:t> </a:t>
            </a:r>
            <a:r>
              <a:rPr dirty="0"/>
              <a:t>可编程控制器编程软件GX Developer的使用</a:t>
            </a:r>
          </a:p>
        </p:txBody>
      </p:sp>
      <p:sp>
        <p:nvSpPr>
          <p:cNvPr id="22"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a:t>
            </a:r>
            <a:r>
              <a:rPr sz="1600" b="1" dirty="0" err="1" smtClean="0">
                <a:solidFill>
                  <a:schemeClr val="bg1"/>
                </a:solidFill>
                <a:latin typeface="微软雅黑" panose="020B0503020204020204" pitchFamily="34" charset="-122"/>
                <a:ea typeface="微软雅黑" panose="020B0503020204020204" pitchFamily="34" charset="-122"/>
              </a:rPr>
              <a:t>可编程控制器</a:t>
            </a:r>
            <a:endParaRPr sz="1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文本框 1"/>
          <p:cNvSpPr txBox="1"/>
          <p:nvPr/>
        </p:nvSpPr>
        <p:spPr>
          <a:xfrm>
            <a:off x="4117976" y="6041716"/>
            <a:ext cx="5080000" cy="507831"/>
          </a:xfrm>
          <a:prstGeom prst="rect">
            <a:avLst/>
          </a:prstGeom>
        </p:spPr>
        <p:txBody>
          <a:bodyPr wrap="square">
            <a:spAutoFit/>
          </a:bodyPr>
          <a:lstStyle>
            <a:defPPr>
              <a:defRPr lang="zh-CN"/>
            </a:defPPr>
            <a:lvl1pPr indent="457200">
              <a:lnSpc>
                <a:spcPct val="150000"/>
              </a:lnSpc>
            </a:lvl1pPr>
          </a:lstStyle>
          <a:p>
            <a:r>
              <a:rPr lang="zh-CN" dirty="0"/>
              <a:t>图</a:t>
            </a:r>
            <a:r>
              <a:rPr lang="en-US" dirty="0"/>
              <a:t>3-1-21  PLC</a:t>
            </a:r>
            <a:r>
              <a:rPr lang="zh-CN" dirty="0"/>
              <a:t>写入对话框</a:t>
            </a:r>
            <a:endParaRPr lang="zh-CN" altLang="en-US" dirty="0"/>
          </a:p>
        </p:txBody>
      </p:sp>
      <p:sp>
        <p:nvSpPr>
          <p:cNvPr id="13" name="矩形 12"/>
          <p:cNvSpPr/>
          <p:nvPr/>
        </p:nvSpPr>
        <p:spPr>
          <a:xfrm>
            <a:off x="317927" y="1387976"/>
            <a:ext cx="11231095" cy="873060"/>
          </a:xfrm>
          <a:prstGeom prst="rect">
            <a:avLst/>
          </a:prstGeom>
        </p:spPr>
        <p:txBody>
          <a:bodyPr wrap="square">
            <a:spAutoFit/>
          </a:bodyPr>
          <a:lstStyle/>
          <a:p>
            <a:pPr indent="457200">
              <a:lnSpc>
                <a:spcPct val="150000"/>
              </a:lnSpc>
            </a:pPr>
            <a:r>
              <a:rPr lang="en-US" altLang="zh-CN" dirty="0">
                <a:sym typeface="Wingdings 2" panose="05020102010507070707" pitchFamily="18" charset="2"/>
              </a:rPr>
              <a:t></a:t>
            </a:r>
            <a:r>
              <a:rPr lang="zh-CN" altLang="zh-CN" dirty="0"/>
              <a:t>程序的写入。</a:t>
            </a:r>
            <a:r>
              <a:rPr lang="en-US" altLang="zh-CN" dirty="0"/>
              <a:t>PLC</a:t>
            </a:r>
            <a:r>
              <a:rPr lang="zh-CN" altLang="zh-CN" dirty="0"/>
              <a:t>为</a:t>
            </a:r>
            <a:r>
              <a:rPr lang="en-US" altLang="zh-CN" dirty="0"/>
              <a:t>STOP</a:t>
            </a:r>
            <a:r>
              <a:rPr lang="zh-CN" altLang="zh-CN" dirty="0"/>
              <a:t>模式时，执行“在线”→ “</a:t>
            </a:r>
            <a:r>
              <a:rPr lang="en-US" altLang="zh-CN" dirty="0"/>
              <a:t>PLC </a:t>
            </a:r>
            <a:r>
              <a:rPr lang="zh-CN" altLang="zh-CN" dirty="0"/>
              <a:t>写入”命令，会弹出“</a:t>
            </a:r>
            <a:r>
              <a:rPr lang="en-US" altLang="zh-CN" dirty="0"/>
              <a:t>PLC</a:t>
            </a:r>
            <a:r>
              <a:rPr lang="zh-CN" altLang="zh-CN" dirty="0"/>
              <a:t>写入”对话框，如图图</a:t>
            </a:r>
            <a:r>
              <a:rPr lang="en-US" altLang="zh-CN" dirty="0"/>
              <a:t>3-1-21</a:t>
            </a:r>
            <a:r>
              <a:rPr lang="zh-CN" altLang="zh-CN" dirty="0"/>
              <a:t>所示，选择“参数</a:t>
            </a:r>
            <a:r>
              <a:rPr lang="en-US" altLang="zh-CN" dirty="0"/>
              <a:t>+</a:t>
            </a:r>
            <a:r>
              <a:rPr lang="zh-CN" altLang="zh-CN" dirty="0"/>
              <a:t>程序”，再单击“执行”按钮，即可将程序写入</a:t>
            </a:r>
            <a:r>
              <a:rPr lang="en-US" altLang="zh-CN" dirty="0"/>
              <a:t>PLC</a:t>
            </a:r>
            <a:r>
              <a:rPr lang="zh-CN" altLang="zh-CN" dirty="0"/>
              <a:t>。</a:t>
            </a:r>
            <a:endParaRPr lang="zh-CN" altLang="en-US" dirty="0"/>
          </a:p>
        </p:txBody>
      </p:sp>
      <p:pic>
        <p:nvPicPr>
          <p:cNvPr id="1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3728789" y="2535926"/>
            <a:ext cx="4409372" cy="3505790"/>
          </a:xfrm>
          <a:prstGeom prst="rect">
            <a:avLst/>
          </a:prstGeom>
          <a:noFill/>
          <a:ln>
            <a:noFill/>
          </a:ln>
        </p:spPr>
      </p:pic>
      <p:sp>
        <p:nvSpPr>
          <p:cNvPr id="17" name="TextBox 8"/>
          <p:cNvSpPr txBox="1"/>
          <p:nvPr/>
        </p:nvSpPr>
        <p:spPr>
          <a:xfrm>
            <a:off x="306855" y="663089"/>
            <a:ext cx="8545569" cy="553998"/>
          </a:xfrm>
          <a:prstGeom prst="rect">
            <a:avLst/>
          </a:prstGeom>
        </p:spPr>
        <p:txBody>
          <a:bodyPr wrap="square">
            <a:spAutoFit/>
          </a:bodyPr>
          <a:lstStyle>
            <a:defPPr>
              <a:defRPr lang="zh-CN"/>
            </a:defPPr>
            <a:lvl1pPr indent="532765" algn="just">
              <a:lnSpc>
                <a:spcPct val="150000"/>
              </a:lnSpc>
              <a:spcAft>
                <a:spcPts val="0"/>
              </a:spcAft>
              <a:defRPr sz="2000" b="1">
                <a:solidFill>
                  <a:schemeClr val="accent2">
                    <a:lumMod val="50000"/>
                  </a:schemeClr>
                </a:solidFill>
                <a:latin typeface="微软雅黑" panose="020B0503020204020204" pitchFamily="34" charset="-122"/>
                <a:ea typeface="微软雅黑" panose="020B0503020204020204" pitchFamily="34" charset="-122"/>
              </a:defRPr>
            </a:lvl1pPr>
          </a:lstStyle>
          <a:p>
            <a:r>
              <a:rPr lang="en-US" dirty="0" smtClean="0"/>
              <a:t>1.</a:t>
            </a:r>
            <a:r>
              <a:rPr dirty="0" smtClean="0"/>
              <a:t>3</a:t>
            </a:r>
            <a:r>
              <a:rPr lang="en-US" dirty="0"/>
              <a:t> </a:t>
            </a:r>
            <a:r>
              <a:rPr dirty="0" smtClean="0"/>
              <a:t> </a:t>
            </a:r>
            <a:r>
              <a:rPr dirty="0"/>
              <a:t>可编程控制器编程软件GX Developer的使用</a:t>
            </a:r>
          </a:p>
        </p:txBody>
      </p:sp>
      <p:sp>
        <p:nvSpPr>
          <p:cNvPr id="18"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a:t>
            </a:r>
            <a:r>
              <a:rPr sz="1600" b="1" dirty="0" err="1" smtClean="0">
                <a:solidFill>
                  <a:schemeClr val="bg1"/>
                </a:solidFill>
                <a:latin typeface="微软雅黑" panose="020B0503020204020204" pitchFamily="34" charset="-122"/>
                <a:ea typeface="微软雅黑" panose="020B0503020204020204" pitchFamily="34" charset="-122"/>
              </a:rPr>
              <a:t>可编程控制器</a:t>
            </a:r>
            <a:endParaRPr sz="1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1" name="文本框 10"/>
          <p:cNvSpPr txBox="1"/>
          <p:nvPr/>
        </p:nvSpPr>
        <p:spPr>
          <a:xfrm>
            <a:off x="369470" y="1377315"/>
            <a:ext cx="11338921" cy="5078313"/>
          </a:xfrm>
          <a:prstGeom prst="rect">
            <a:avLst/>
          </a:prstGeom>
        </p:spPr>
        <p:txBody>
          <a:bodyPr wrap="square">
            <a:spAutoFit/>
          </a:bodyPr>
          <a:lstStyle>
            <a:defPPr>
              <a:defRPr lang="zh-CN"/>
            </a:defPPr>
            <a:lvl1pPr indent="457200">
              <a:lnSpc>
                <a:spcPct val="150000"/>
              </a:lnSpc>
            </a:lvl1pPr>
          </a:lstStyle>
          <a:p>
            <a:r>
              <a:rPr lang="en-US" dirty="0" smtClean="0">
                <a:sym typeface="Wingdings 2" panose="05020102010507070707" pitchFamily="18" charset="2"/>
              </a:rPr>
              <a:t></a:t>
            </a:r>
            <a:r>
              <a:rPr lang="zh-CN" dirty="0" smtClean="0"/>
              <a:t>程序</a:t>
            </a:r>
            <a:r>
              <a:rPr lang="zh-CN" dirty="0"/>
              <a:t>的读取。</a:t>
            </a:r>
            <a:r>
              <a:rPr lang="en-US" dirty="0"/>
              <a:t>PLC</a:t>
            </a:r>
            <a:r>
              <a:rPr lang="zh-CN" dirty="0"/>
              <a:t>为</a:t>
            </a:r>
            <a:r>
              <a:rPr lang="en-US" dirty="0"/>
              <a:t>STOP</a:t>
            </a:r>
            <a:r>
              <a:rPr lang="zh-CN" dirty="0"/>
              <a:t>模式时，执行“在线”→ “</a:t>
            </a:r>
            <a:r>
              <a:rPr lang="en-US" dirty="0"/>
              <a:t>PLC</a:t>
            </a:r>
            <a:r>
              <a:rPr lang="zh-CN" dirty="0"/>
              <a:t>读取”命令，可将</a:t>
            </a:r>
            <a:r>
              <a:rPr lang="en-US" dirty="0"/>
              <a:t>PLC</a:t>
            </a:r>
            <a:r>
              <a:rPr lang="zh-CN" dirty="0"/>
              <a:t>的程序发送到计算机中。</a:t>
            </a:r>
            <a:endParaRPr lang="en-US" dirty="0"/>
          </a:p>
          <a:p>
            <a:r>
              <a:rPr lang="en-US" dirty="0" smtClean="0">
                <a:sym typeface="Wingdings 2" panose="05020102010507070707" pitchFamily="18" charset="2"/>
              </a:rPr>
              <a:t></a:t>
            </a:r>
            <a:r>
              <a:rPr lang="zh-CN" dirty="0" smtClean="0"/>
              <a:t>程序</a:t>
            </a:r>
            <a:r>
              <a:rPr lang="zh-CN" dirty="0"/>
              <a:t>的运行及监控</a:t>
            </a:r>
          </a:p>
          <a:p>
            <a:r>
              <a:rPr lang="zh-CN" dirty="0"/>
              <a:t>运行：执行“在线”→ “远程操作”命令，将</a:t>
            </a:r>
            <a:r>
              <a:rPr lang="en-US" dirty="0"/>
              <a:t>PLC </a:t>
            </a:r>
            <a:r>
              <a:rPr lang="zh-CN" dirty="0"/>
              <a:t>设为</a:t>
            </a:r>
            <a:r>
              <a:rPr lang="en-US" dirty="0"/>
              <a:t>RUN </a:t>
            </a:r>
            <a:r>
              <a:rPr lang="zh-CN" dirty="0"/>
              <a:t>模式，单击“执行”按钮程序即开始运行</a:t>
            </a:r>
          </a:p>
          <a:p>
            <a:r>
              <a:rPr lang="zh-CN" dirty="0"/>
              <a:t>监控：执行程序运行后，再执行“在线”→ “监视”命令，可对</a:t>
            </a:r>
            <a:r>
              <a:rPr lang="en-US" dirty="0"/>
              <a:t>PLC</a:t>
            </a:r>
            <a:r>
              <a:rPr lang="zh-CN" dirty="0"/>
              <a:t>的运行过程进行监控。结合控制程序，操作有关输入信号，可观察输出状态。</a:t>
            </a:r>
            <a:endParaRPr lang="en-US" dirty="0"/>
          </a:p>
          <a:p>
            <a:r>
              <a:rPr lang="en-US" altLang="zh-CN" dirty="0">
                <a:sym typeface="Wingdings 2" panose="05020102010507070707" pitchFamily="18" charset="2"/>
              </a:rPr>
              <a:t></a:t>
            </a:r>
            <a:r>
              <a:rPr lang="zh-CN" dirty="0" smtClean="0"/>
              <a:t>程序</a:t>
            </a:r>
            <a:r>
              <a:rPr lang="zh-CN" dirty="0"/>
              <a:t>的调试</a:t>
            </a:r>
          </a:p>
          <a:p>
            <a:r>
              <a:rPr lang="zh-CN" dirty="0"/>
              <a:t>程序运行过程中出现的错误一般有两种：</a:t>
            </a:r>
          </a:p>
          <a:p>
            <a:r>
              <a:rPr lang="zh-CN" dirty="0"/>
              <a:t>一般错误：运行结果与设计要求不一致，需要修改程序。先执行“在线”→ “远程操作”命令，将</a:t>
            </a:r>
            <a:r>
              <a:rPr lang="en-US" dirty="0"/>
              <a:t>PLC</a:t>
            </a:r>
            <a:r>
              <a:rPr lang="zh-CN" dirty="0"/>
              <a:t>设为</a:t>
            </a:r>
            <a:r>
              <a:rPr lang="en-US" dirty="0"/>
              <a:t>STOP</a:t>
            </a:r>
            <a:r>
              <a:rPr lang="zh-CN" dirty="0"/>
              <a:t>模式，再执行“编辑”→ “写入模式”命令，输入正确的程序，然后从程序读取开始执行，直到程序正确。</a:t>
            </a:r>
          </a:p>
          <a:p>
            <a:r>
              <a:rPr lang="zh-CN" dirty="0"/>
              <a:t>致命错误：</a:t>
            </a:r>
            <a:r>
              <a:rPr lang="en-US" dirty="0"/>
              <a:t>PLC </a:t>
            </a:r>
            <a:r>
              <a:rPr lang="zh-CN" dirty="0"/>
              <a:t>停止运行，</a:t>
            </a:r>
            <a:r>
              <a:rPr lang="en-US" dirty="0"/>
              <a:t>PLC </a:t>
            </a:r>
            <a:r>
              <a:rPr lang="zh-CN" dirty="0"/>
              <a:t>上的</a:t>
            </a:r>
            <a:r>
              <a:rPr lang="en-US" dirty="0"/>
              <a:t>ERROR </a:t>
            </a:r>
            <a:r>
              <a:rPr lang="zh-CN" dirty="0"/>
              <a:t>指示灯亮，需要修改程序。先执行“在线”→ “清除</a:t>
            </a:r>
            <a:r>
              <a:rPr lang="en-US" dirty="0"/>
              <a:t>PLC</a:t>
            </a:r>
            <a:r>
              <a:rPr lang="zh-CN" dirty="0"/>
              <a:t>内存”命令，将</a:t>
            </a:r>
            <a:r>
              <a:rPr lang="en-US" dirty="0"/>
              <a:t>PLC</a:t>
            </a:r>
            <a:r>
              <a:rPr lang="zh-CN" dirty="0"/>
              <a:t>内的错误程序全部清除后，再执行“编辑” → “写入模式”命令，输入正确的程序，然后从程序读取开始执行，直到程序正确。</a:t>
            </a:r>
            <a:endParaRPr lang="zh-CN" altLang="en-US" dirty="0"/>
          </a:p>
        </p:txBody>
      </p:sp>
      <p:sp>
        <p:nvSpPr>
          <p:cNvPr id="15" name="TextBox 8"/>
          <p:cNvSpPr txBox="1"/>
          <p:nvPr/>
        </p:nvSpPr>
        <p:spPr>
          <a:xfrm>
            <a:off x="306855" y="663089"/>
            <a:ext cx="8545569" cy="553998"/>
          </a:xfrm>
          <a:prstGeom prst="rect">
            <a:avLst/>
          </a:prstGeom>
        </p:spPr>
        <p:txBody>
          <a:bodyPr wrap="square">
            <a:spAutoFit/>
          </a:bodyPr>
          <a:lstStyle>
            <a:defPPr>
              <a:defRPr lang="zh-CN"/>
            </a:defPPr>
            <a:lvl1pPr indent="532765" algn="just">
              <a:lnSpc>
                <a:spcPct val="150000"/>
              </a:lnSpc>
              <a:spcAft>
                <a:spcPts val="0"/>
              </a:spcAft>
              <a:defRPr sz="2000" b="1">
                <a:solidFill>
                  <a:schemeClr val="accent2">
                    <a:lumMod val="50000"/>
                  </a:schemeClr>
                </a:solidFill>
                <a:latin typeface="微软雅黑" panose="020B0503020204020204" pitchFamily="34" charset="-122"/>
                <a:ea typeface="微软雅黑" panose="020B0503020204020204" pitchFamily="34" charset="-122"/>
              </a:defRPr>
            </a:lvl1pPr>
          </a:lstStyle>
          <a:p>
            <a:r>
              <a:rPr lang="en-US" dirty="0" smtClean="0"/>
              <a:t>1.</a:t>
            </a:r>
            <a:r>
              <a:rPr dirty="0" smtClean="0"/>
              <a:t>3</a:t>
            </a:r>
            <a:r>
              <a:rPr lang="en-US" dirty="0"/>
              <a:t> </a:t>
            </a:r>
            <a:r>
              <a:rPr dirty="0" smtClean="0"/>
              <a:t> </a:t>
            </a:r>
            <a:r>
              <a:rPr dirty="0"/>
              <a:t>可编程控制器编程软件GX Developer的使用</a:t>
            </a:r>
          </a:p>
        </p:txBody>
      </p:sp>
      <p:sp>
        <p:nvSpPr>
          <p:cNvPr id="17"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a:t>
            </a:r>
            <a:r>
              <a:rPr sz="1600" b="1" dirty="0" err="1" smtClean="0">
                <a:solidFill>
                  <a:schemeClr val="bg1"/>
                </a:solidFill>
                <a:latin typeface="微软雅黑" panose="020B0503020204020204" pitchFamily="34" charset="-122"/>
                <a:ea typeface="微软雅黑" panose="020B0503020204020204" pitchFamily="34" charset="-122"/>
              </a:rPr>
              <a:t>可编程控制器</a:t>
            </a:r>
            <a:endParaRPr sz="1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8080690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TextBox 8"/>
          <p:cNvSpPr txBox="1"/>
          <p:nvPr/>
        </p:nvSpPr>
        <p:spPr>
          <a:xfrm>
            <a:off x="490494" y="723444"/>
            <a:ext cx="4700270" cy="553998"/>
          </a:xfrm>
          <a:prstGeom prst="rect">
            <a:avLst/>
          </a:prstGeom>
        </p:spPr>
        <p:txBody>
          <a:bodyPr wrap="square">
            <a:spAutoFit/>
          </a:bodyPr>
          <a:lstStyle>
            <a:defPPr>
              <a:defRPr lang="zh-CN"/>
            </a:defPPr>
            <a:lvl1pPr indent="532765" algn="just">
              <a:lnSpc>
                <a:spcPct val="150000"/>
              </a:lnSpc>
              <a:spcAft>
                <a:spcPts val="0"/>
              </a:spcAft>
              <a:defRPr sz="2000" b="1">
                <a:solidFill>
                  <a:schemeClr val="accent2">
                    <a:lumMod val="50000"/>
                  </a:schemeClr>
                </a:solidFill>
                <a:latin typeface="微软雅黑" panose="020B0503020204020204" pitchFamily="34" charset="-122"/>
                <a:ea typeface="微软雅黑" panose="020B0503020204020204" pitchFamily="34" charset="-122"/>
              </a:defRPr>
            </a:lvl1pPr>
          </a:lstStyle>
          <a:p>
            <a:r>
              <a:rPr lang="en-US" dirty="0" smtClean="0"/>
              <a:t>1.</a:t>
            </a:r>
            <a:r>
              <a:rPr dirty="0" smtClean="0"/>
              <a:t>4</a:t>
            </a:r>
            <a:r>
              <a:rPr lang="en-US" dirty="0"/>
              <a:t> </a:t>
            </a:r>
            <a:r>
              <a:rPr dirty="0" smtClean="0"/>
              <a:t> </a:t>
            </a:r>
            <a:r>
              <a:rPr dirty="0"/>
              <a:t>梯形图的编程规则</a:t>
            </a:r>
          </a:p>
        </p:txBody>
      </p:sp>
      <p:sp>
        <p:nvSpPr>
          <p:cNvPr id="2" name="文本框 1"/>
          <p:cNvSpPr txBox="1"/>
          <p:nvPr/>
        </p:nvSpPr>
        <p:spPr>
          <a:xfrm>
            <a:off x="568324" y="1467485"/>
            <a:ext cx="11291981" cy="4716419"/>
          </a:xfrm>
          <a:prstGeom prst="rect">
            <a:avLst/>
          </a:prstGeom>
          <a:noFill/>
          <a:ln w="9525">
            <a:noFill/>
          </a:ln>
        </p:spPr>
        <p:txBody>
          <a:bodyPr wrap="square">
            <a:spAutoFit/>
          </a:bodyPr>
          <a:lstStyle/>
          <a:p>
            <a:pPr indent="457200">
              <a:lnSpc>
                <a:spcPct val="120000"/>
              </a:lnSpc>
            </a:pPr>
            <a:r>
              <a:rPr lang="en-US" altLang="zh-CN" dirty="0"/>
              <a:t>(1) </a:t>
            </a:r>
            <a:r>
              <a:rPr lang="en-US" altLang="zh-CN" dirty="0" err="1"/>
              <a:t>编程元件（X、Y</a:t>
            </a:r>
            <a:r>
              <a:rPr lang="en-US" altLang="zh-CN" dirty="0"/>
              <a:t>）</a:t>
            </a:r>
          </a:p>
          <a:p>
            <a:pPr indent="457200">
              <a:lnSpc>
                <a:spcPct val="120000"/>
              </a:lnSpc>
            </a:pPr>
            <a:r>
              <a:rPr lang="en-US" b="0" dirty="0" smtClean="0">
                <a:latin typeface="等线" panose="02010600030101010101" charset="-122"/>
                <a:ea typeface="等线" panose="02010600030101010101" charset="-122"/>
                <a:cs typeface="等线" panose="02010600030101010101" charset="-122"/>
              </a:rPr>
              <a:t>1</a:t>
            </a:r>
            <a:r>
              <a:rPr lang="zh-CN" b="0" dirty="0">
                <a:latin typeface="等线" panose="02010600030101010101" charset="-122"/>
                <a:ea typeface="等线" panose="02010600030101010101" charset="-122"/>
                <a:cs typeface="等线" panose="02010600030101010101" charset="-122"/>
              </a:rPr>
              <a:t>）、输入继电器（</a:t>
            </a:r>
            <a:r>
              <a:rPr lang="en-US" b="0" dirty="0">
                <a:latin typeface="等线" panose="02010600030101010101" charset="-122"/>
                <a:ea typeface="等线" panose="02010600030101010101" charset="-122"/>
                <a:cs typeface="等线" panose="02010600030101010101" charset="-122"/>
              </a:rPr>
              <a:t>X</a:t>
            </a:r>
            <a:r>
              <a:rPr lang="zh-CN" b="0" dirty="0">
                <a:latin typeface="等线" panose="02010600030101010101" charset="-122"/>
                <a:ea typeface="等线" panose="02010600030101010101" charset="-122"/>
                <a:cs typeface="等线" panose="02010600030101010101" charset="-122"/>
              </a:rPr>
              <a:t>）与输入端相连，它是专门用来接收</a:t>
            </a:r>
            <a:r>
              <a:rPr lang="en-US" b="0" dirty="0">
                <a:latin typeface="等线" panose="02010600030101010101" charset="-122"/>
                <a:ea typeface="等线" panose="02010600030101010101" charset="-122"/>
                <a:cs typeface="等线" panose="02010600030101010101" charset="-122"/>
              </a:rPr>
              <a:t>PLC</a:t>
            </a:r>
            <a:r>
              <a:rPr lang="zh-CN" b="0" dirty="0">
                <a:latin typeface="等线" panose="02010600030101010101" charset="-122"/>
                <a:ea typeface="等线" panose="02010600030101010101" charset="-122"/>
                <a:cs typeface="等线" panose="02010600030101010101" charset="-122"/>
              </a:rPr>
              <a:t>外部开关信号的元件。</a:t>
            </a:r>
            <a:r>
              <a:rPr lang="en-US" b="0" dirty="0">
                <a:latin typeface="等线" panose="02010600030101010101" charset="-122"/>
                <a:ea typeface="等线" panose="02010600030101010101" charset="-122"/>
                <a:cs typeface="等线" panose="02010600030101010101" charset="-122"/>
              </a:rPr>
              <a:t>PLC</a:t>
            </a:r>
            <a:r>
              <a:rPr lang="zh-CN" b="0" dirty="0">
                <a:latin typeface="等线" panose="02010600030101010101" charset="-122"/>
                <a:ea typeface="等线" panose="02010600030101010101" charset="-122"/>
                <a:cs typeface="等线" panose="02010600030101010101" charset="-122"/>
              </a:rPr>
              <a:t>通过输入接口将外部输入信号状态（接通时为“</a:t>
            </a:r>
            <a:r>
              <a:rPr lang="en-US" b="0" dirty="0">
                <a:latin typeface="等线" panose="02010600030101010101" charset="-122"/>
                <a:ea typeface="等线" panose="02010600030101010101" charset="-122"/>
                <a:cs typeface="等线" panose="02010600030101010101" charset="-122"/>
              </a:rPr>
              <a:t>1</a:t>
            </a:r>
            <a:r>
              <a:rPr lang="zh-CN" b="0" dirty="0">
                <a:latin typeface="等线" panose="02010600030101010101" charset="-122"/>
                <a:ea typeface="等线" panose="02010600030101010101" charset="-122"/>
                <a:cs typeface="等线" panose="02010600030101010101" charset="-122"/>
              </a:rPr>
              <a:t>”，断开时为“</a:t>
            </a:r>
            <a:r>
              <a:rPr lang="en-US" b="0" dirty="0">
                <a:latin typeface="等线" panose="02010600030101010101" charset="-122"/>
                <a:ea typeface="等线" panose="02010600030101010101" charset="-122"/>
                <a:cs typeface="等线" panose="02010600030101010101" charset="-122"/>
              </a:rPr>
              <a:t>0</a:t>
            </a:r>
            <a:r>
              <a:rPr lang="zh-CN" b="0" dirty="0">
                <a:latin typeface="等线" panose="02010600030101010101" charset="-122"/>
                <a:ea typeface="等线" panose="02010600030101010101" charset="-122"/>
                <a:cs typeface="等线" panose="02010600030101010101" charset="-122"/>
              </a:rPr>
              <a:t>”）读入并存储在输入映像寄存器中。</a:t>
            </a:r>
          </a:p>
          <a:p>
            <a:pPr indent="457200">
              <a:lnSpc>
                <a:spcPct val="120000"/>
              </a:lnSpc>
            </a:pPr>
            <a:r>
              <a:rPr lang="zh-CN" b="0" dirty="0">
                <a:latin typeface="等线" panose="02010600030101010101" charset="-122"/>
                <a:ea typeface="等线" panose="02010600030101010101" charset="-122"/>
                <a:cs typeface="等线" panose="02010600030101010101" charset="-122"/>
              </a:rPr>
              <a:t>输入继电器必须由外部信号驱动，不能用程序驱动，所以在程序中不可能出现其线圈。由于输入继电器反映输入映像寄存器中的状态，所以其触点的使用次数不限，即各输入继电器都有任意对常开及常闭触点供编程使用。</a:t>
            </a:r>
            <a:endParaRPr lang="en-US" b="0" dirty="0">
              <a:latin typeface="等线" panose="02010600030101010101" charset="-122"/>
              <a:ea typeface="等线" panose="02010600030101010101" charset="-122"/>
              <a:cs typeface="等线" panose="02010600030101010101" charset="-122"/>
            </a:endParaRPr>
          </a:p>
          <a:p>
            <a:pPr indent="457200">
              <a:lnSpc>
                <a:spcPct val="120000"/>
              </a:lnSpc>
            </a:pPr>
            <a:r>
              <a:rPr lang="en-US" b="0" dirty="0">
                <a:latin typeface="等线" panose="02010600030101010101" charset="-122"/>
                <a:ea typeface="等线" panose="02010600030101010101" charset="-122"/>
                <a:cs typeface="等线" panose="02010600030101010101" charset="-122"/>
              </a:rPr>
              <a:t>FX</a:t>
            </a:r>
            <a:r>
              <a:rPr lang="zh-CN" b="0" dirty="0">
                <a:latin typeface="等线" panose="02010600030101010101" charset="-122"/>
                <a:ea typeface="等线" panose="02010600030101010101" charset="-122"/>
                <a:cs typeface="等线" panose="02010600030101010101" charset="-122"/>
              </a:rPr>
              <a:t>系列</a:t>
            </a:r>
            <a:r>
              <a:rPr lang="en-US" b="0" dirty="0">
                <a:latin typeface="等线" panose="02010600030101010101" charset="-122"/>
                <a:ea typeface="等线" panose="02010600030101010101" charset="-122"/>
                <a:cs typeface="等线" panose="02010600030101010101" charset="-122"/>
              </a:rPr>
              <a:t>PLC </a:t>
            </a:r>
            <a:r>
              <a:rPr lang="zh-CN" b="0" dirty="0">
                <a:latin typeface="等线" panose="02010600030101010101" charset="-122"/>
                <a:ea typeface="等线" panose="02010600030101010101" charset="-122"/>
                <a:cs typeface="等线" panose="02010600030101010101" charset="-122"/>
              </a:rPr>
              <a:t>的输入继电器采用</a:t>
            </a:r>
            <a:r>
              <a:rPr lang="en-US" b="0" dirty="0">
                <a:latin typeface="等线" panose="02010600030101010101" charset="-122"/>
                <a:ea typeface="等线" panose="02010600030101010101" charset="-122"/>
                <a:cs typeface="等线" panose="02010600030101010101" charset="-122"/>
              </a:rPr>
              <a:t>X</a:t>
            </a:r>
            <a:r>
              <a:rPr lang="zh-CN" b="0" dirty="0">
                <a:latin typeface="等线" panose="02010600030101010101" charset="-122"/>
                <a:ea typeface="等线" panose="02010600030101010101" charset="-122"/>
                <a:cs typeface="等线" panose="02010600030101010101" charset="-122"/>
              </a:rPr>
              <a:t>和八进制数共同组成编号，如</a:t>
            </a:r>
            <a:r>
              <a:rPr lang="en-US" b="0" dirty="0">
                <a:latin typeface="等线" panose="02010600030101010101" charset="-122"/>
                <a:ea typeface="等线" panose="02010600030101010101" charset="-122"/>
                <a:cs typeface="等线" panose="02010600030101010101" charset="-122"/>
              </a:rPr>
              <a:t>X000~X007</a:t>
            </a:r>
            <a:r>
              <a:rPr lang="zh-CN" b="0" dirty="0">
                <a:latin typeface="等线" panose="02010600030101010101" charset="-122"/>
                <a:ea typeface="等线" panose="02010600030101010101" charset="-122"/>
                <a:cs typeface="等线" panose="02010600030101010101" charset="-122"/>
              </a:rPr>
              <a:t>、</a:t>
            </a:r>
            <a:r>
              <a:rPr lang="en-US" b="0" dirty="0">
                <a:latin typeface="等线" panose="02010600030101010101" charset="-122"/>
                <a:ea typeface="等线" panose="02010600030101010101" charset="-122"/>
                <a:cs typeface="等线" panose="02010600030101010101" charset="-122"/>
              </a:rPr>
              <a:t>X010~X017</a:t>
            </a:r>
            <a:r>
              <a:rPr lang="zh-CN" b="0" dirty="0">
                <a:latin typeface="等线" panose="02010600030101010101" charset="-122"/>
                <a:ea typeface="等线" panose="02010600030101010101" charset="-122"/>
                <a:cs typeface="等线" panose="02010600030101010101" charset="-122"/>
              </a:rPr>
              <a:t>等。</a:t>
            </a:r>
            <a:r>
              <a:rPr lang="en-US" b="0" dirty="0">
                <a:latin typeface="等线" panose="02010600030101010101" charset="-122"/>
                <a:ea typeface="等线" panose="02010600030101010101" charset="-122"/>
                <a:cs typeface="等线" panose="02010600030101010101" charset="-122"/>
              </a:rPr>
              <a:t>FX2N</a:t>
            </a:r>
            <a:r>
              <a:rPr lang="zh-CN" b="0" dirty="0">
                <a:latin typeface="等线" panose="02010600030101010101" charset="-122"/>
                <a:ea typeface="等线" panose="02010600030101010101" charset="-122"/>
                <a:cs typeface="等线" panose="02010600030101010101" charset="-122"/>
              </a:rPr>
              <a:t>型</a:t>
            </a:r>
            <a:r>
              <a:rPr lang="en-US" b="0" dirty="0">
                <a:latin typeface="等线" panose="02010600030101010101" charset="-122"/>
                <a:ea typeface="等线" panose="02010600030101010101" charset="-122"/>
                <a:cs typeface="等线" panose="02010600030101010101" charset="-122"/>
              </a:rPr>
              <a:t>PLC</a:t>
            </a:r>
            <a:r>
              <a:rPr lang="zh-CN" b="0" dirty="0">
                <a:latin typeface="等线" panose="02010600030101010101" charset="-122"/>
                <a:ea typeface="等线" panose="02010600030101010101" charset="-122"/>
                <a:cs typeface="等线" panose="02010600030101010101" charset="-122"/>
              </a:rPr>
              <a:t>的输入继电器编号范围为</a:t>
            </a:r>
            <a:r>
              <a:rPr lang="en-US" b="0" dirty="0">
                <a:latin typeface="等线" panose="02010600030101010101" charset="-122"/>
                <a:ea typeface="等线" panose="02010600030101010101" charset="-122"/>
                <a:cs typeface="等线" panose="02010600030101010101" charset="-122"/>
              </a:rPr>
              <a:t>X000~X267 (184</a:t>
            </a:r>
            <a:r>
              <a:rPr lang="zh-CN" b="0" dirty="0">
                <a:latin typeface="等线" panose="02010600030101010101" charset="-122"/>
                <a:ea typeface="等线" panose="02010600030101010101" charset="-122"/>
                <a:cs typeface="等线" panose="02010600030101010101" charset="-122"/>
              </a:rPr>
              <a:t>点</a:t>
            </a:r>
            <a:r>
              <a:rPr lang="en-US" b="0" dirty="0">
                <a:latin typeface="等线" panose="02010600030101010101" charset="-122"/>
                <a:ea typeface="等线" panose="02010600030101010101" charset="-122"/>
                <a:cs typeface="等线" panose="02010600030101010101" charset="-122"/>
              </a:rPr>
              <a:t>)</a:t>
            </a:r>
            <a:r>
              <a:rPr lang="zh-CN" b="0" dirty="0">
                <a:latin typeface="等线" panose="02010600030101010101" charset="-122"/>
                <a:ea typeface="等线" panose="02010600030101010101" charset="-122"/>
                <a:cs typeface="等线" panose="02010600030101010101" charset="-122"/>
              </a:rPr>
              <a:t>。</a:t>
            </a:r>
            <a:endParaRPr lang="en-US" b="0" dirty="0">
              <a:latin typeface="等线" panose="02010600030101010101" charset="-122"/>
              <a:ea typeface="等线" panose="02010600030101010101" charset="-122"/>
              <a:cs typeface="等线" panose="02010600030101010101" charset="-122"/>
            </a:endParaRPr>
          </a:p>
          <a:p>
            <a:pPr indent="457200">
              <a:lnSpc>
                <a:spcPct val="120000"/>
              </a:lnSpc>
            </a:pPr>
            <a:r>
              <a:rPr lang="en-US" b="0" dirty="0">
                <a:latin typeface="等线" panose="02010600030101010101" charset="-122"/>
                <a:ea typeface="等线" panose="02010600030101010101" charset="-122"/>
                <a:cs typeface="等线" panose="02010600030101010101" charset="-122"/>
              </a:rPr>
              <a:t>2</a:t>
            </a:r>
            <a:r>
              <a:rPr lang="zh-CN" b="0" dirty="0">
                <a:latin typeface="等线" panose="02010600030101010101" charset="-122"/>
                <a:ea typeface="等线" panose="02010600030101010101" charset="-122"/>
                <a:cs typeface="等线" panose="02010600030101010101" charset="-122"/>
              </a:rPr>
              <a:t>）、输出继电器是用来将</a:t>
            </a:r>
            <a:r>
              <a:rPr lang="en-US" b="0" dirty="0">
                <a:latin typeface="等线" panose="02010600030101010101" charset="-122"/>
                <a:ea typeface="等线" panose="02010600030101010101" charset="-122"/>
                <a:cs typeface="等线" panose="02010600030101010101" charset="-122"/>
              </a:rPr>
              <a:t>PLC</a:t>
            </a:r>
            <a:r>
              <a:rPr lang="zh-CN" b="0" dirty="0">
                <a:latin typeface="等线" panose="02010600030101010101" charset="-122"/>
                <a:ea typeface="等线" panose="02010600030101010101" charset="-122"/>
                <a:cs typeface="等线" panose="02010600030101010101" charset="-122"/>
              </a:rPr>
              <a:t>内部信号输出传送给外部负载（用户输出设备）。输出继电器线圈由</a:t>
            </a:r>
            <a:r>
              <a:rPr lang="en-US" b="0" dirty="0">
                <a:latin typeface="等线" panose="02010600030101010101" charset="-122"/>
                <a:ea typeface="等线" panose="02010600030101010101" charset="-122"/>
                <a:cs typeface="等线" panose="02010600030101010101" charset="-122"/>
              </a:rPr>
              <a:t>PLC</a:t>
            </a:r>
            <a:r>
              <a:rPr lang="zh-CN" b="0" dirty="0">
                <a:latin typeface="等线" panose="02010600030101010101" charset="-122"/>
                <a:ea typeface="等线" panose="02010600030101010101" charset="-122"/>
                <a:cs typeface="等线" panose="02010600030101010101" charset="-122"/>
              </a:rPr>
              <a:t>内部程序的指令驱动，其线圈状态传送给输出单元，再由输出单元对应的硬触点来驱动外部负载。</a:t>
            </a:r>
          </a:p>
          <a:p>
            <a:pPr indent="457200">
              <a:lnSpc>
                <a:spcPct val="120000"/>
              </a:lnSpc>
            </a:pPr>
            <a:r>
              <a:rPr lang="zh-CN" b="0" dirty="0">
                <a:latin typeface="等线" panose="02010600030101010101" charset="-122"/>
                <a:ea typeface="等线" panose="02010600030101010101" charset="-122"/>
                <a:cs typeface="等线" panose="02010600030101010101" charset="-122"/>
              </a:rPr>
              <a:t>每个输出继电器在输出单元中都对应有唯一一个常开硬触点，但在程序中供编程用的输出继电器，都有一个线圈和任意对常开及常闭触点供编程使用。</a:t>
            </a:r>
            <a:endParaRPr lang="en-US" b="0" dirty="0">
              <a:latin typeface="等线" panose="02010600030101010101" charset="-122"/>
              <a:ea typeface="等线" panose="02010600030101010101" charset="-122"/>
              <a:cs typeface="等线" panose="02010600030101010101" charset="-122"/>
            </a:endParaRPr>
          </a:p>
          <a:p>
            <a:pPr indent="457200">
              <a:lnSpc>
                <a:spcPct val="120000"/>
              </a:lnSpc>
            </a:pPr>
            <a:r>
              <a:rPr lang="en-US" b="0" dirty="0">
                <a:latin typeface="等线" panose="02010600030101010101" charset="-122"/>
                <a:ea typeface="等线" panose="02010600030101010101" charset="-122"/>
                <a:cs typeface="等线" panose="02010600030101010101" charset="-122"/>
              </a:rPr>
              <a:t>FX</a:t>
            </a:r>
            <a:r>
              <a:rPr lang="zh-CN" b="0" dirty="0">
                <a:latin typeface="等线" panose="02010600030101010101" charset="-122"/>
                <a:ea typeface="等线" panose="02010600030101010101" charset="-122"/>
                <a:cs typeface="等线" panose="02010600030101010101" charset="-122"/>
              </a:rPr>
              <a:t>系列</a:t>
            </a:r>
            <a:r>
              <a:rPr lang="en-US" b="0" dirty="0">
                <a:latin typeface="等线" panose="02010600030101010101" charset="-122"/>
                <a:ea typeface="等线" panose="02010600030101010101" charset="-122"/>
                <a:cs typeface="等线" panose="02010600030101010101" charset="-122"/>
              </a:rPr>
              <a:t>PLC</a:t>
            </a:r>
            <a:r>
              <a:rPr lang="zh-CN" b="0" dirty="0">
                <a:latin typeface="等线" panose="02010600030101010101" charset="-122"/>
                <a:ea typeface="等线" panose="02010600030101010101" charset="-122"/>
                <a:cs typeface="等线" panose="02010600030101010101" charset="-122"/>
              </a:rPr>
              <a:t>的输出继电器采用</a:t>
            </a:r>
            <a:r>
              <a:rPr lang="en-US" b="0" dirty="0">
                <a:latin typeface="等线" panose="02010600030101010101" charset="-122"/>
                <a:ea typeface="等线" panose="02010600030101010101" charset="-122"/>
                <a:cs typeface="等线" panose="02010600030101010101" charset="-122"/>
              </a:rPr>
              <a:t>Y</a:t>
            </a:r>
            <a:r>
              <a:rPr lang="zh-CN" b="0" dirty="0">
                <a:latin typeface="等线" panose="02010600030101010101" charset="-122"/>
                <a:ea typeface="等线" panose="02010600030101010101" charset="-122"/>
                <a:cs typeface="等线" panose="02010600030101010101" charset="-122"/>
              </a:rPr>
              <a:t>和八进制共同组成编号，如</a:t>
            </a:r>
            <a:r>
              <a:rPr lang="en-US" b="0" dirty="0">
                <a:latin typeface="等线" panose="02010600030101010101" charset="-122"/>
                <a:ea typeface="等线" panose="02010600030101010101" charset="-122"/>
                <a:cs typeface="等线" panose="02010600030101010101" charset="-122"/>
              </a:rPr>
              <a:t>Y000</a:t>
            </a:r>
            <a:r>
              <a:rPr lang="zh-CN" b="0" dirty="0">
                <a:latin typeface="等线" panose="02010600030101010101" charset="-122"/>
                <a:ea typeface="等线" panose="02010600030101010101" charset="-122"/>
                <a:cs typeface="等线" panose="02010600030101010101" charset="-122"/>
              </a:rPr>
              <a:t>～</a:t>
            </a:r>
            <a:r>
              <a:rPr lang="en-US" b="0" dirty="0">
                <a:latin typeface="等线" panose="02010600030101010101" charset="-122"/>
                <a:ea typeface="等线" panose="02010600030101010101" charset="-122"/>
                <a:cs typeface="等线" panose="02010600030101010101" charset="-122"/>
              </a:rPr>
              <a:t>Y007</a:t>
            </a:r>
            <a:r>
              <a:rPr lang="zh-CN" b="0" dirty="0">
                <a:latin typeface="等线" panose="02010600030101010101" charset="-122"/>
                <a:ea typeface="等线" panose="02010600030101010101" charset="-122"/>
                <a:cs typeface="等线" panose="02010600030101010101" charset="-122"/>
              </a:rPr>
              <a:t>，</a:t>
            </a:r>
            <a:r>
              <a:rPr lang="en-US" b="0" dirty="0">
                <a:latin typeface="等线" panose="02010600030101010101" charset="-122"/>
                <a:ea typeface="等线" panose="02010600030101010101" charset="-122"/>
                <a:cs typeface="等线" panose="02010600030101010101" charset="-122"/>
              </a:rPr>
              <a:t>Y010</a:t>
            </a:r>
            <a:r>
              <a:rPr lang="zh-CN" b="0" dirty="0">
                <a:latin typeface="等线" panose="02010600030101010101" charset="-122"/>
                <a:ea typeface="等线" panose="02010600030101010101" charset="-122"/>
                <a:cs typeface="等线" panose="02010600030101010101" charset="-122"/>
              </a:rPr>
              <a:t>～</a:t>
            </a:r>
            <a:r>
              <a:rPr lang="en-US" b="0" dirty="0">
                <a:latin typeface="等线" panose="02010600030101010101" charset="-122"/>
                <a:ea typeface="等线" panose="02010600030101010101" charset="-122"/>
                <a:cs typeface="等线" panose="02010600030101010101" charset="-122"/>
              </a:rPr>
              <a:t>Y017</a:t>
            </a:r>
            <a:r>
              <a:rPr lang="zh-CN" b="0" dirty="0">
                <a:latin typeface="等线" panose="02010600030101010101" charset="-122"/>
                <a:ea typeface="等线" panose="02010600030101010101" charset="-122"/>
                <a:cs typeface="等线" panose="02010600030101010101" charset="-122"/>
              </a:rPr>
              <a:t>等。</a:t>
            </a:r>
            <a:r>
              <a:rPr lang="en-US" b="0" dirty="0">
                <a:latin typeface="等线" panose="02010600030101010101" charset="-122"/>
                <a:ea typeface="等线" panose="02010600030101010101" charset="-122"/>
                <a:cs typeface="等线" panose="02010600030101010101" charset="-122"/>
              </a:rPr>
              <a:t>FX2N</a:t>
            </a:r>
            <a:r>
              <a:rPr lang="zh-CN" b="0" dirty="0">
                <a:latin typeface="等线" panose="02010600030101010101" charset="-122"/>
                <a:ea typeface="等线" panose="02010600030101010101" charset="-122"/>
                <a:cs typeface="等线" panose="02010600030101010101" charset="-122"/>
              </a:rPr>
              <a:t>型</a:t>
            </a:r>
            <a:r>
              <a:rPr lang="en-US" b="0" dirty="0">
                <a:latin typeface="等线" panose="02010600030101010101" charset="-122"/>
                <a:ea typeface="等线" panose="02010600030101010101" charset="-122"/>
                <a:cs typeface="等线" panose="02010600030101010101" charset="-122"/>
              </a:rPr>
              <a:t>PLC</a:t>
            </a:r>
            <a:r>
              <a:rPr lang="zh-CN" b="0" dirty="0">
                <a:latin typeface="等线" panose="02010600030101010101" charset="-122"/>
                <a:ea typeface="等线" panose="02010600030101010101" charset="-122"/>
                <a:cs typeface="等线" panose="02010600030101010101" charset="-122"/>
              </a:rPr>
              <a:t>的输出继电器编号范围为</a:t>
            </a:r>
            <a:r>
              <a:rPr lang="en-US" b="0" dirty="0">
                <a:latin typeface="等线" panose="02010600030101010101" charset="-122"/>
                <a:ea typeface="等线" panose="02010600030101010101" charset="-122"/>
                <a:cs typeface="等线" panose="02010600030101010101" charset="-122"/>
              </a:rPr>
              <a:t>Y000</a:t>
            </a:r>
            <a:r>
              <a:rPr lang="zh-CN" b="0" dirty="0">
                <a:latin typeface="等线" panose="02010600030101010101" charset="-122"/>
                <a:ea typeface="等线" panose="02010600030101010101" charset="-122"/>
                <a:cs typeface="等线" panose="02010600030101010101" charset="-122"/>
              </a:rPr>
              <a:t>～</a:t>
            </a:r>
            <a:r>
              <a:rPr lang="en-US" b="0" dirty="0">
                <a:latin typeface="等线" panose="02010600030101010101" charset="-122"/>
                <a:ea typeface="等线" panose="02010600030101010101" charset="-122"/>
                <a:cs typeface="等线" panose="02010600030101010101" charset="-122"/>
              </a:rPr>
              <a:t>Y267</a:t>
            </a:r>
            <a:r>
              <a:rPr lang="zh-CN" b="0" dirty="0">
                <a:latin typeface="等线" panose="02010600030101010101" charset="-122"/>
                <a:ea typeface="等线" panose="02010600030101010101" charset="-122"/>
                <a:cs typeface="等线" panose="02010600030101010101" charset="-122"/>
              </a:rPr>
              <a:t>（</a:t>
            </a:r>
            <a:r>
              <a:rPr lang="en-US" b="0" dirty="0">
                <a:latin typeface="等线" panose="02010600030101010101" charset="-122"/>
                <a:ea typeface="等线" panose="02010600030101010101" charset="-122"/>
                <a:cs typeface="等线" panose="02010600030101010101" charset="-122"/>
              </a:rPr>
              <a:t>184</a:t>
            </a:r>
            <a:r>
              <a:rPr lang="zh-CN" b="0" dirty="0">
                <a:latin typeface="等线" panose="02010600030101010101" charset="-122"/>
                <a:ea typeface="等线" panose="02010600030101010101" charset="-122"/>
                <a:cs typeface="等线" panose="02010600030101010101" charset="-122"/>
              </a:rPr>
              <a:t>点）。</a:t>
            </a:r>
            <a:endParaRPr lang="zh-CN" altLang="en-US" dirty="0">
              <a:latin typeface="等线" panose="02010600030101010101" charset="-122"/>
              <a:ea typeface="等线" panose="02010600030101010101" charset="-122"/>
              <a:cs typeface="等线" panose="02010600030101010101" charset="-122"/>
            </a:endParaRPr>
          </a:p>
        </p:txBody>
      </p:sp>
      <p:sp>
        <p:nvSpPr>
          <p:cNvPr id="12"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a:t>
            </a:r>
            <a:r>
              <a:rPr sz="1600" b="1" dirty="0" err="1" smtClean="0">
                <a:solidFill>
                  <a:schemeClr val="bg1"/>
                </a:solidFill>
                <a:latin typeface="微软雅黑" panose="020B0503020204020204" pitchFamily="34" charset="-122"/>
                <a:ea typeface="微软雅黑" panose="020B0503020204020204" pitchFamily="34" charset="-122"/>
              </a:rPr>
              <a:t>可编程控制器</a:t>
            </a:r>
            <a:endParaRPr sz="1600" b="1" dirty="0">
              <a:solidFill>
                <a:schemeClr val="bg1"/>
              </a:solidFill>
              <a:latin typeface="微软雅黑" panose="020B0503020204020204" pitchFamily="34" charset="-122"/>
              <a:ea typeface="微软雅黑" panose="020B0503020204020204" pitchFamily="34" charset="-122"/>
            </a:endParaRPr>
          </a:p>
        </p:txBody>
      </p:sp>
      <p:sp>
        <p:nvSpPr>
          <p:cNvPr id="1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4"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5"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16"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17"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8"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363336461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 name="文本框 1"/>
          <p:cNvSpPr txBox="1"/>
          <p:nvPr/>
        </p:nvSpPr>
        <p:spPr>
          <a:xfrm>
            <a:off x="490221" y="1180764"/>
            <a:ext cx="9469120" cy="757130"/>
          </a:xfrm>
          <a:prstGeom prst="rect">
            <a:avLst/>
          </a:prstGeom>
          <a:noFill/>
          <a:ln w="9525">
            <a:noFill/>
          </a:ln>
        </p:spPr>
        <p:txBody>
          <a:bodyPr wrap="square">
            <a:spAutoFit/>
          </a:bodyPr>
          <a:lstStyle>
            <a:defPPr>
              <a:defRPr lang="zh-CN"/>
            </a:defPPr>
            <a:lvl1pPr indent="457200">
              <a:lnSpc>
                <a:spcPct val="120000"/>
              </a:lnSpc>
            </a:lvl1pPr>
          </a:lstStyle>
          <a:p>
            <a:r>
              <a:rPr lang="en-US" dirty="0" smtClean="0"/>
              <a:t>(2)</a:t>
            </a:r>
            <a:r>
              <a:rPr lang="en-US" dirty="0" err="1" smtClean="0"/>
              <a:t>基本指令</a:t>
            </a:r>
            <a:r>
              <a:rPr lang="en-US" dirty="0" err="1"/>
              <a:t>（</a:t>
            </a:r>
            <a:r>
              <a:rPr lang="en-US" dirty="0" err="1" smtClean="0"/>
              <a:t>LD、LDI、OR、ORI、AND、ANI、OUT、END</a:t>
            </a:r>
            <a:r>
              <a:rPr lang="en-US" dirty="0" smtClean="0"/>
              <a:t>）</a:t>
            </a:r>
          </a:p>
          <a:p>
            <a:r>
              <a:rPr lang="en-US" altLang="zh-CN" dirty="0" smtClean="0"/>
              <a:t>1</a:t>
            </a:r>
            <a:r>
              <a:rPr lang="zh-CN" altLang="zh-CN" dirty="0"/>
              <a:t>）、基本指令的助记符及功能见表</a:t>
            </a:r>
            <a:r>
              <a:rPr lang="en-US" altLang="zh-CN" dirty="0"/>
              <a:t>3-1-3</a:t>
            </a:r>
            <a:r>
              <a:rPr lang="zh-CN" altLang="zh-CN" dirty="0" smtClean="0"/>
              <a:t>。</a:t>
            </a:r>
            <a:endParaRPr lang="zh-CN" altLang="en-US" dirty="0"/>
          </a:p>
        </p:txBody>
      </p:sp>
      <p:sp>
        <p:nvSpPr>
          <p:cNvPr id="12" name="文本框 11"/>
          <p:cNvSpPr txBox="1"/>
          <p:nvPr/>
        </p:nvSpPr>
        <p:spPr>
          <a:xfrm>
            <a:off x="3490596" y="1937894"/>
            <a:ext cx="5080000" cy="424732"/>
          </a:xfrm>
          <a:prstGeom prst="rect">
            <a:avLst/>
          </a:prstGeom>
          <a:noFill/>
          <a:ln w="9525">
            <a:noFill/>
          </a:ln>
        </p:spPr>
        <p:txBody>
          <a:bodyPr wrap="square">
            <a:spAutoFit/>
          </a:bodyPr>
          <a:lstStyle>
            <a:defPPr>
              <a:defRPr lang="zh-CN"/>
            </a:defPPr>
            <a:lvl1pPr indent="457200">
              <a:lnSpc>
                <a:spcPct val="120000"/>
              </a:lnSpc>
            </a:lvl1pPr>
          </a:lstStyle>
          <a:p>
            <a:r>
              <a:rPr lang="zh-CN" dirty="0"/>
              <a:t>表</a:t>
            </a:r>
            <a:r>
              <a:rPr lang="en-US" dirty="0"/>
              <a:t>3-1-3</a:t>
            </a:r>
            <a:r>
              <a:rPr lang="zh-CN" dirty="0"/>
              <a:t>基本指令的助记符及功能</a:t>
            </a:r>
            <a:endParaRPr lang="zh-CN" altLang="en-US" dirty="0"/>
          </a:p>
        </p:txBody>
      </p:sp>
      <p:graphicFrame>
        <p:nvGraphicFramePr>
          <p:cNvPr id="14" name="表格 13"/>
          <p:cNvGraphicFramePr/>
          <p:nvPr>
            <p:custDataLst>
              <p:tags r:id="rId1"/>
            </p:custDataLst>
            <p:extLst>
              <p:ext uri="{D42A27DB-BD31-4B8C-83A1-F6EECF244321}">
                <p14:modId xmlns:p14="http://schemas.microsoft.com/office/powerpoint/2010/main" val="4000743583"/>
              </p:ext>
            </p:extLst>
          </p:nvPr>
        </p:nvGraphicFramePr>
        <p:xfrm>
          <a:off x="1958976" y="2373504"/>
          <a:ext cx="8350250" cy="3994188"/>
        </p:xfrm>
        <a:graphic>
          <a:graphicData uri="http://schemas.openxmlformats.org/drawingml/2006/table">
            <a:tbl>
              <a:tblPr firstRow="1" bandRow="1">
                <a:tableStyleId>{5940675A-B579-460E-94D1-54222C63F5DA}</a:tableStyleId>
              </a:tblPr>
              <a:tblGrid>
                <a:gridCol w="2087245"/>
                <a:gridCol w="2085340"/>
                <a:gridCol w="2088515"/>
                <a:gridCol w="2089150"/>
              </a:tblGrid>
              <a:tr h="403860">
                <a:tc>
                  <a:txBody>
                    <a:bodyPr/>
                    <a:lstStyle/>
                    <a:p>
                      <a:pPr indent="0" algn="ctr">
                        <a:buNone/>
                      </a:pPr>
                      <a:r>
                        <a:rPr lang="en-US" sz="1400" b="0" dirty="0" err="1">
                          <a:latin typeface="等线" panose="02010600030101010101" charset="-122"/>
                          <a:ea typeface="等线" panose="02010600030101010101" charset="-122"/>
                          <a:cs typeface="宋体" panose="02010600030101010101" pitchFamily="2" charset="-122"/>
                        </a:rPr>
                        <a:t>指令助记符和名称</a:t>
                      </a:r>
                      <a:endParaRPr lang="en-US" altLang="en-US" sz="1400" b="0" dirty="0">
                        <a:latin typeface="等线" panose="02010600030101010101" charset="-122"/>
                        <a:ea typeface="等线" panose="02010600030101010101"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等线" panose="02010600030101010101" charset="-122"/>
                          <a:ea typeface="等线" panose="02010600030101010101" charset="-122"/>
                          <a:cs typeface="宋体" panose="02010600030101010101" pitchFamily="2" charset="-122"/>
                        </a:rPr>
                        <a:t>功能</a:t>
                      </a:r>
                      <a:endParaRPr lang="en-US" altLang="en-US" sz="1400" b="0">
                        <a:latin typeface="等线" panose="02010600030101010101" charset="-122"/>
                        <a:ea typeface="等线" panose="02010600030101010101"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dirty="0" err="1">
                          <a:latin typeface="等线" panose="02010600030101010101" charset="-122"/>
                          <a:ea typeface="等线" panose="02010600030101010101" charset="-122"/>
                          <a:cs typeface="宋体" panose="02010600030101010101" pitchFamily="2" charset="-122"/>
                        </a:rPr>
                        <a:t>可作用的软元件</a:t>
                      </a:r>
                      <a:endParaRPr lang="en-US" altLang="en-US" sz="1400" b="0" dirty="0">
                        <a:latin typeface="等线" panose="02010600030101010101" charset="-122"/>
                        <a:ea typeface="等线" panose="02010600030101010101"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等线" panose="02010600030101010101" charset="-122"/>
                          <a:ea typeface="等线" panose="02010600030101010101" charset="-122"/>
                          <a:cs typeface="宋体" panose="02010600030101010101" pitchFamily="2" charset="-122"/>
                        </a:rPr>
                        <a:t>程序步</a:t>
                      </a:r>
                      <a:endParaRPr lang="en-US" altLang="en-US" sz="1400" b="0">
                        <a:latin typeface="等线" panose="02010600030101010101" charset="-122"/>
                        <a:ea typeface="等线" panose="02010600030101010101"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3860">
                <a:tc>
                  <a:txBody>
                    <a:bodyPr/>
                    <a:lstStyle/>
                    <a:p>
                      <a:pPr indent="0" algn="ctr">
                        <a:buNone/>
                      </a:pPr>
                      <a:r>
                        <a:rPr lang="en-US" sz="1400" b="0">
                          <a:latin typeface="等线" panose="02010600030101010101" charset="-122"/>
                          <a:ea typeface="等线" panose="02010600030101010101" charset="-122"/>
                          <a:cs typeface="等线" panose="02010600030101010101" charset="-122"/>
                        </a:rPr>
                        <a:t>LD（取指令）</a:t>
                      </a:r>
                      <a:endParaRPr lang="en-US" altLang="en-US" sz="1400" b="0">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等线" panose="02010600030101010101" charset="-122"/>
                          <a:ea typeface="等线" panose="02010600030101010101" charset="-122"/>
                          <a:cs typeface="宋体" panose="02010600030101010101" pitchFamily="2" charset="-122"/>
                        </a:rPr>
                        <a:t>常开触点逻辑运算开始</a:t>
                      </a:r>
                      <a:endParaRPr lang="en-US" altLang="en-US" sz="1400" b="0">
                        <a:latin typeface="等线" panose="02010600030101010101" charset="-122"/>
                        <a:ea typeface="等线" panose="02010600030101010101"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等线" panose="02010600030101010101" charset="-122"/>
                          <a:ea typeface="等线" panose="02010600030101010101" charset="-122"/>
                          <a:cs typeface="等线" panose="02010600030101010101" charset="-122"/>
                        </a:rPr>
                        <a:t>X、Y、M、S、T、C</a:t>
                      </a:r>
                      <a:endParaRPr lang="en-US" altLang="en-US" sz="1400" b="0">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等线" panose="02010600030101010101" charset="-122"/>
                          <a:ea typeface="等线" panose="02010600030101010101" charset="-122"/>
                          <a:cs typeface="宋体" panose="02010600030101010101" pitchFamily="2" charset="-122"/>
                        </a:rPr>
                        <a:t>1</a:t>
                      </a:r>
                      <a:endParaRPr lang="en-US" altLang="en-US" sz="1400" b="0">
                        <a:latin typeface="等线" panose="02010600030101010101" charset="-122"/>
                        <a:ea typeface="等线" panose="02010600030101010101"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3860">
                <a:tc>
                  <a:txBody>
                    <a:bodyPr/>
                    <a:lstStyle/>
                    <a:p>
                      <a:pPr indent="0" algn="ctr">
                        <a:buNone/>
                      </a:pPr>
                      <a:r>
                        <a:rPr lang="en-US" sz="1400" b="0" dirty="0" err="1">
                          <a:latin typeface="等线" panose="02010600030101010101" charset="-122"/>
                          <a:ea typeface="等线" panose="02010600030101010101" charset="-122"/>
                          <a:cs typeface="等线" panose="02010600030101010101" charset="-122"/>
                        </a:rPr>
                        <a:t>LDI（取反指令</a:t>
                      </a:r>
                      <a:r>
                        <a:rPr lang="en-US" sz="1400" b="0" dirty="0">
                          <a:latin typeface="等线" panose="02010600030101010101" charset="-122"/>
                          <a:ea typeface="等线" panose="02010600030101010101" charset="-122"/>
                          <a:cs typeface="等线" panose="02010600030101010101" charset="-122"/>
                        </a:rPr>
                        <a:t>）</a:t>
                      </a:r>
                      <a:endParaRPr lang="en-US" altLang="en-US" sz="1400" b="0" dirty="0">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等线" panose="02010600030101010101" charset="-122"/>
                          <a:ea typeface="等线" panose="02010600030101010101" charset="-122"/>
                          <a:cs typeface="宋体" panose="02010600030101010101" pitchFamily="2" charset="-122"/>
                        </a:rPr>
                        <a:t>常闭触点逻辑运算开始</a:t>
                      </a:r>
                      <a:endParaRPr lang="en-US" altLang="en-US" sz="1400" b="0">
                        <a:latin typeface="等线" panose="02010600030101010101" charset="-122"/>
                        <a:ea typeface="等线" panose="02010600030101010101"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等线" panose="02010600030101010101" charset="-122"/>
                          <a:ea typeface="等线" panose="02010600030101010101" charset="-122"/>
                          <a:cs typeface="等线" panose="02010600030101010101" charset="-122"/>
                        </a:rPr>
                        <a:t>X、Y、M、S、T、C</a:t>
                      </a:r>
                      <a:endParaRPr lang="en-US" altLang="en-US" sz="1400" b="0">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等线" panose="02010600030101010101" charset="-122"/>
                          <a:ea typeface="等线" panose="02010600030101010101" charset="-122"/>
                          <a:cs typeface="宋体" panose="02010600030101010101" pitchFamily="2" charset="-122"/>
                        </a:rPr>
                        <a:t>1</a:t>
                      </a:r>
                      <a:endParaRPr lang="en-US" altLang="en-US" sz="1400" b="0">
                        <a:latin typeface="等线" panose="02010600030101010101" charset="-122"/>
                        <a:ea typeface="等线" panose="02010600030101010101"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3225">
                <a:tc>
                  <a:txBody>
                    <a:bodyPr/>
                    <a:lstStyle/>
                    <a:p>
                      <a:pPr indent="0" algn="ctr">
                        <a:buNone/>
                      </a:pPr>
                      <a:r>
                        <a:rPr lang="en-US" sz="1400" b="0" dirty="0" err="1">
                          <a:latin typeface="等线" panose="02010600030101010101" charset="-122"/>
                          <a:ea typeface="等线" panose="02010600030101010101" charset="-122"/>
                          <a:cs typeface="等线" panose="02010600030101010101" charset="-122"/>
                        </a:rPr>
                        <a:t>AND（与指令</a:t>
                      </a:r>
                      <a:r>
                        <a:rPr lang="en-US" sz="1400" b="0" dirty="0">
                          <a:latin typeface="等线" panose="02010600030101010101" charset="-122"/>
                          <a:ea typeface="等线" panose="02010600030101010101" charset="-122"/>
                          <a:cs typeface="等线" panose="02010600030101010101" charset="-122"/>
                        </a:rPr>
                        <a:t>）</a:t>
                      </a:r>
                      <a:endParaRPr lang="en-US" altLang="en-US" sz="1400" b="0" dirty="0">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等线" panose="02010600030101010101" charset="-122"/>
                          <a:ea typeface="等线" panose="02010600030101010101" charset="-122"/>
                          <a:cs typeface="宋体" panose="02010600030101010101" pitchFamily="2" charset="-122"/>
                        </a:rPr>
                        <a:t>串联一常开触点</a:t>
                      </a:r>
                      <a:endParaRPr lang="en-US" altLang="en-US" sz="1400" b="0">
                        <a:latin typeface="等线" panose="02010600030101010101" charset="-122"/>
                        <a:ea typeface="等线" panose="02010600030101010101"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等线" panose="02010600030101010101" charset="-122"/>
                          <a:ea typeface="等线" panose="02010600030101010101" charset="-122"/>
                          <a:cs typeface="等线" panose="02010600030101010101" charset="-122"/>
                        </a:rPr>
                        <a:t>X、Y、M、S、T、C</a:t>
                      </a:r>
                      <a:endParaRPr lang="en-US" altLang="en-US" sz="1400" b="0">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等线" panose="02010600030101010101" charset="-122"/>
                          <a:ea typeface="等线" panose="02010600030101010101" charset="-122"/>
                          <a:cs typeface="宋体" panose="02010600030101010101" pitchFamily="2" charset="-122"/>
                        </a:rPr>
                        <a:t>1</a:t>
                      </a:r>
                      <a:endParaRPr lang="en-US" altLang="en-US" sz="1400" b="0">
                        <a:latin typeface="等线" panose="02010600030101010101" charset="-122"/>
                        <a:ea typeface="等线" panose="02010600030101010101"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3860">
                <a:tc>
                  <a:txBody>
                    <a:bodyPr/>
                    <a:lstStyle/>
                    <a:p>
                      <a:pPr indent="0" algn="ctr">
                        <a:buNone/>
                      </a:pPr>
                      <a:r>
                        <a:rPr lang="en-US" sz="1400" b="0">
                          <a:latin typeface="等线" panose="02010600030101010101" charset="-122"/>
                          <a:ea typeface="等线" panose="02010600030101010101" charset="-122"/>
                          <a:cs typeface="等线" panose="02010600030101010101" charset="-122"/>
                        </a:rPr>
                        <a:t>ANI（与非指令）</a:t>
                      </a:r>
                      <a:endParaRPr lang="en-US" altLang="en-US" sz="1400" b="0">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dirty="0" err="1">
                          <a:latin typeface="等线" panose="02010600030101010101" charset="-122"/>
                          <a:ea typeface="等线" panose="02010600030101010101" charset="-122"/>
                          <a:cs typeface="宋体" panose="02010600030101010101" pitchFamily="2" charset="-122"/>
                        </a:rPr>
                        <a:t>串联一常闭触点</a:t>
                      </a:r>
                      <a:endParaRPr lang="en-US" altLang="en-US" sz="1400" b="0" dirty="0">
                        <a:latin typeface="等线" panose="02010600030101010101" charset="-122"/>
                        <a:ea typeface="等线" panose="02010600030101010101"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等线" panose="02010600030101010101" charset="-122"/>
                          <a:ea typeface="等线" panose="02010600030101010101" charset="-122"/>
                          <a:cs typeface="等线" panose="02010600030101010101" charset="-122"/>
                        </a:rPr>
                        <a:t>X、Y、M、S、T、C</a:t>
                      </a:r>
                      <a:endParaRPr lang="en-US" altLang="en-US" sz="1400" b="0">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等线" panose="02010600030101010101" charset="-122"/>
                          <a:ea typeface="等线" panose="02010600030101010101" charset="-122"/>
                          <a:cs typeface="宋体" panose="02010600030101010101" pitchFamily="2" charset="-122"/>
                        </a:rPr>
                        <a:t>1</a:t>
                      </a:r>
                      <a:endParaRPr lang="en-US" altLang="en-US" sz="1400" b="0">
                        <a:latin typeface="等线" panose="02010600030101010101" charset="-122"/>
                        <a:ea typeface="等线" panose="02010600030101010101"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3860">
                <a:tc>
                  <a:txBody>
                    <a:bodyPr/>
                    <a:lstStyle/>
                    <a:p>
                      <a:pPr indent="0" algn="ctr">
                        <a:buNone/>
                      </a:pPr>
                      <a:r>
                        <a:rPr lang="en-US" sz="1400" b="0">
                          <a:latin typeface="等线" panose="02010600030101010101" charset="-122"/>
                          <a:ea typeface="等线" panose="02010600030101010101" charset="-122"/>
                          <a:cs typeface="等线" panose="02010600030101010101" charset="-122"/>
                        </a:rPr>
                        <a:t>OR（或指令）</a:t>
                      </a:r>
                      <a:endParaRPr lang="en-US" altLang="en-US" sz="1400" b="0">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dirty="0" err="1">
                          <a:latin typeface="等线" panose="02010600030101010101" charset="-122"/>
                          <a:ea typeface="等线" panose="02010600030101010101" charset="-122"/>
                          <a:cs typeface="宋体" panose="02010600030101010101" pitchFamily="2" charset="-122"/>
                        </a:rPr>
                        <a:t>并联一常开触点</a:t>
                      </a:r>
                      <a:endParaRPr lang="en-US" altLang="en-US" sz="1400" b="0" dirty="0">
                        <a:latin typeface="等线" panose="02010600030101010101" charset="-122"/>
                        <a:ea typeface="等线" panose="02010600030101010101"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等线" panose="02010600030101010101" charset="-122"/>
                          <a:ea typeface="等线" panose="02010600030101010101" charset="-122"/>
                          <a:cs typeface="等线" panose="02010600030101010101" charset="-122"/>
                        </a:rPr>
                        <a:t>X、Y、M、S、T、C</a:t>
                      </a:r>
                      <a:endParaRPr lang="en-US" altLang="en-US" sz="1400" b="0">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等线" panose="02010600030101010101" charset="-122"/>
                          <a:ea typeface="等线" panose="02010600030101010101" charset="-122"/>
                          <a:cs typeface="宋体" panose="02010600030101010101" pitchFamily="2" charset="-122"/>
                        </a:rPr>
                        <a:t>1</a:t>
                      </a:r>
                      <a:endParaRPr lang="en-US" altLang="en-US" sz="1400" b="0">
                        <a:latin typeface="等线" panose="02010600030101010101" charset="-122"/>
                        <a:ea typeface="等线" panose="02010600030101010101"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3860">
                <a:tc>
                  <a:txBody>
                    <a:bodyPr/>
                    <a:lstStyle/>
                    <a:p>
                      <a:pPr indent="0" algn="ctr">
                        <a:buNone/>
                      </a:pPr>
                      <a:r>
                        <a:rPr lang="en-US" sz="1400" b="0">
                          <a:latin typeface="等线" panose="02010600030101010101" charset="-122"/>
                          <a:ea typeface="等线" panose="02010600030101010101" charset="-122"/>
                          <a:cs typeface="等线" panose="02010600030101010101" charset="-122"/>
                        </a:rPr>
                        <a:t>ORI（或非指令）</a:t>
                      </a:r>
                      <a:endParaRPr lang="en-US" altLang="en-US" sz="1400" b="0">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dirty="0" err="1">
                          <a:latin typeface="等线" panose="02010600030101010101" charset="-122"/>
                          <a:ea typeface="等线" panose="02010600030101010101" charset="-122"/>
                          <a:cs typeface="宋体" panose="02010600030101010101" pitchFamily="2" charset="-122"/>
                        </a:rPr>
                        <a:t>并联一常闭触点</a:t>
                      </a:r>
                      <a:endParaRPr lang="en-US" altLang="en-US" sz="1400" b="0" dirty="0">
                        <a:latin typeface="等线" panose="02010600030101010101" charset="-122"/>
                        <a:ea typeface="等线" panose="02010600030101010101"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dirty="0">
                          <a:latin typeface="等线" panose="02010600030101010101" charset="-122"/>
                          <a:ea typeface="等线" panose="02010600030101010101" charset="-122"/>
                          <a:cs typeface="等线" panose="02010600030101010101" charset="-122"/>
                        </a:rPr>
                        <a:t>X、Y、M、S、T、C</a:t>
                      </a:r>
                      <a:endParaRPr lang="en-US" altLang="en-US" sz="1400" b="0" dirty="0">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等线" panose="02010600030101010101" charset="-122"/>
                          <a:ea typeface="等线" panose="02010600030101010101" charset="-122"/>
                          <a:cs typeface="宋体" panose="02010600030101010101" pitchFamily="2" charset="-122"/>
                        </a:rPr>
                        <a:t>1</a:t>
                      </a:r>
                      <a:endParaRPr lang="en-US" altLang="en-US" sz="1400" b="0">
                        <a:latin typeface="等线" panose="02010600030101010101" charset="-122"/>
                        <a:ea typeface="等线" panose="02010600030101010101"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09241">
                <a:tc>
                  <a:txBody>
                    <a:bodyPr/>
                    <a:lstStyle/>
                    <a:p>
                      <a:pPr indent="0" algn="ctr">
                        <a:buNone/>
                      </a:pPr>
                      <a:r>
                        <a:rPr lang="en-US" sz="1400" b="0">
                          <a:latin typeface="等线" panose="02010600030101010101" charset="-122"/>
                          <a:ea typeface="等线" panose="02010600030101010101" charset="-122"/>
                          <a:cs typeface="等线" panose="02010600030101010101" charset="-122"/>
                        </a:rPr>
                        <a:t>OUT（输出指令）</a:t>
                      </a:r>
                      <a:endParaRPr lang="en-US" altLang="en-US" sz="1400" b="0">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等线" panose="02010600030101010101" charset="-122"/>
                          <a:ea typeface="等线" panose="02010600030101010101" charset="-122"/>
                          <a:cs typeface="宋体" panose="02010600030101010101" pitchFamily="2" charset="-122"/>
                        </a:rPr>
                        <a:t>驱动线圈的输出</a:t>
                      </a:r>
                      <a:endParaRPr lang="en-US" altLang="en-US" sz="1400" b="0">
                        <a:latin typeface="等线" panose="02010600030101010101" charset="-122"/>
                        <a:ea typeface="等线" panose="02010600030101010101"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dirty="0">
                          <a:latin typeface="等线" panose="02010600030101010101" charset="-122"/>
                          <a:ea typeface="等线" panose="02010600030101010101" charset="-122"/>
                          <a:cs typeface="等线" panose="02010600030101010101" charset="-122"/>
                        </a:rPr>
                        <a:t>Y、M、S、T、C</a:t>
                      </a:r>
                      <a:endParaRPr lang="en-US" altLang="en-US" sz="1400" b="0" dirty="0">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等线" panose="02010600030101010101" charset="-122"/>
                          <a:ea typeface="等线" panose="02010600030101010101" charset="-122"/>
                          <a:cs typeface="等线" panose="02010600030101010101" charset="-122"/>
                        </a:rPr>
                        <a:t>Y、M：1步特殊M：2步T：3步C：3~5步</a:t>
                      </a:r>
                      <a:endParaRPr lang="en-US" altLang="en-US" sz="1400" b="0">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58562">
                <a:tc>
                  <a:txBody>
                    <a:bodyPr/>
                    <a:lstStyle/>
                    <a:p>
                      <a:pPr indent="0" algn="ctr">
                        <a:buNone/>
                      </a:pPr>
                      <a:r>
                        <a:rPr lang="en-US" sz="1400" b="0">
                          <a:latin typeface="等线" panose="02010600030101010101" charset="-122"/>
                          <a:ea typeface="等线" panose="02010600030101010101" charset="-122"/>
                          <a:cs typeface="等线" panose="02010600030101010101" charset="-122"/>
                        </a:rPr>
                        <a:t>END（结束指令）</a:t>
                      </a:r>
                      <a:endParaRPr lang="en-US" altLang="en-US" sz="1400" b="0">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等线" panose="02010600030101010101" charset="-122"/>
                          <a:ea typeface="等线" panose="02010600030101010101" charset="-122"/>
                          <a:cs typeface="宋体" panose="02010600030101010101" pitchFamily="2" charset="-122"/>
                        </a:rPr>
                        <a:t>程序结束指令，表示程序结束，返回起始地址</a:t>
                      </a:r>
                      <a:endParaRPr lang="en-US" altLang="en-US" sz="1400" b="0">
                        <a:latin typeface="等线" panose="02010600030101010101" charset="-122"/>
                        <a:ea typeface="等线" panose="02010600030101010101"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dirty="0">
                          <a:latin typeface="等线" panose="02010600030101010101" charset="-122"/>
                          <a:ea typeface="等线" panose="02010600030101010101" charset="-122"/>
                          <a:cs typeface="Times New Roman" panose="02020603050405020304" pitchFamily="18" charset="0"/>
                        </a:rPr>
                        <a:t> </a:t>
                      </a:r>
                      <a:endParaRPr lang="en-US" altLang="en-US" sz="1400" b="0" dirty="0">
                        <a:latin typeface="等线" panose="02010600030101010101" charset="-122"/>
                        <a:ea typeface="等线" panose="02010600030101010101"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dirty="0">
                          <a:latin typeface="等线" panose="02010600030101010101" charset="-122"/>
                          <a:ea typeface="等线" panose="02010600030101010101" charset="-122"/>
                          <a:cs typeface="宋体" panose="02010600030101010101" pitchFamily="2" charset="-122"/>
                        </a:rPr>
                        <a:t>1</a:t>
                      </a:r>
                      <a:endParaRPr lang="en-US" altLang="en-US" sz="1400" b="0" dirty="0">
                        <a:latin typeface="等线" panose="02010600030101010101" charset="-122"/>
                        <a:ea typeface="等线" panose="02010600030101010101"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21" name="TextBox 8"/>
          <p:cNvSpPr txBox="1"/>
          <p:nvPr/>
        </p:nvSpPr>
        <p:spPr>
          <a:xfrm>
            <a:off x="490494" y="723444"/>
            <a:ext cx="4700270" cy="553998"/>
          </a:xfrm>
          <a:prstGeom prst="rect">
            <a:avLst/>
          </a:prstGeom>
        </p:spPr>
        <p:txBody>
          <a:bodyPr wrap="square">
            <a:spAutoFit/>
          </a:bodyPr>
          <a:lstStyle>
            <a:defPPr>
              <a:defRPr lang="zh-CN"/>
            </a:defPPr>
            <a:lvl1pPr indent="532765" algn="just">
              <a:lnSpc>
                <a:spcPct val="150000"/>
              </a:lnSpc>
              <a:spcAft>
                <a:spcPts val="0"/>
              </a:spcAft>
              <a:defRPr sz="2000" b="1">
                <a:solidFill>
                  <a:schemeClr val="accent2">
                    <a:lumMod val="50000"/>
                  </a:schemeClr>
                </a:solidFill>
                <a:latin typeface="微软雅黑" panose="020B0503020204020204" pitchFamily="34" charset="-122"/>
                <a:ea typeface="微软雅黑" panose="020B0503020204020204" pitchFamily="34" charset="-122"/>
              </a:defRPr>
            </a:lvl1pPr>
          </a:lstStyle>
          <a:p>
            <a:r>
              <a:rPr lang="en-US" dirty="0" smtClean="0"/>
              <a:t>1.</a:t>
            </a:r>
            <a:r>
              <a:rPr dirty="0" smtClean="0"/>
              <a:t>4</a:t>
            </a:r>
            <a:r>
              <a:rPr lang="en-US" dirty="0"/>
              <a:t> </a:t>
            </a:r>
            <a:r>
              <a:rPr dirty="0" smtClean="0"/>
              <a:t> </a:t>
            </a:r>
            <a:r>
              <a:rPr dirty="0"/>
              <a:t>梯形图的编程规则</a:t>
            </a:r>
          </a:p>
        </p:txBody>
      </p:sp>
      <p:sp>
        <p:nvSpPr>
          <p:cNvPr id="22"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a:t>
            </a:r>
            <a:r>
              <a:rPr sz="1600" b="1" dirty="0" err="1" smtClean="0">
                <a:solidFill>
                  <a:schemeClr val="bg1"/>
                </a:solidFill>
                <a:latin typeface="微软雅黑" panose="020B0503020204020204" pitchFamily="34" charset="-122"/>
                <a:ea typeface="微软雅黑" panose="020B0503020204020204" pitchFamily="34" charset="-122"/>
              </a:rPr>
              <a:t>可编程控制器</a:t>
            </a:r>
            <a:endParaRPr sz="1600" b="1" dirty="0">
              <a:solidFill>
                <a:schemeClr val="bg1"/>
              </a:solidFill>
              <a:latin typeface="微软雅黑" panose="020B0503020204020204" pitchFamily="34" charset="-122"/>
              <a:ea typeface="微软雅黑" panose="020B0503020204020204" pitchFamily="34" charset="-122"/>
            </a:endParaRPr>
          </a:p>
        </p:txBody>
      </p:sp>
      <p:sp>
        <p:nvSpPr>
          <p:cNvPr id="2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24"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25"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26"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27"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8"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20285098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p:nvPr/>
        </p:nvSpPr>
        <p:spPr>
          <a:xfrm>
            <a:off x="5001658" y="890586"/>
            <a:ext cx="6764357" cy="5632311"/>
          </a:xfrm>
          <a:prstGeom prst="rect">
            <a:avLst/>
          </a:prstGeom>
          <a:noFill/>
        </p:spPr>
        <p:txBody>
          <a:bodyPr wrap="square" rtlCol="0">
            <a:spAutoFit/>
          </a:bodyPr>
          <a:lstStyle>
            <a:defPPr>
              <a:defRPr lang="zh-CN"/>
            </a:defPPr>
            <a:lvl1pPr>
              <a:lnSpc>
                <a:spcPct val="200000"/>
              </a:lnSpc>
              <a:defRPr sz="2000">
                <a:solidFill>
                  <a:schemeClr val="bg1">
                    <a:lumMod val="50000"/>
                  </a:schemeClr>
                </a:solidFill>
                <a:latin typeface="微软雅黑" pitchFamily="34" charset="-122"/>
                <a:ea typeface="微软雅黑" pitchFamily="34" charset="-122"/>
              </a:defRPr>
            </a:lvl1pPr>
          </a:lstStyle>
          <a:p>
            <a:r>
              <a:rPr lang="zh-CN" altLang="zh-CN" dirty="0"/>
              <a:t>学生：在工业控制领域，为什么使用可编程逻辑控制器呢？</a:t>
            </a:r>
          </a:p>
          <a:p>
            <a:r>
              <a:rPr lang="zh-CN" altLang="zh-CN" dirty="0"/>
              <a:t>教师：业上使用的可编程逻辑控制器已经相当或接近于一台紧凑型电脑的主机，其在扩展性和可靠性方面的优势使其被广泛应用于目前的各类工业控制领域。</a:t>
            </a:r>
          </a:p>
          <a:p>
            <a:r>
              <a:rPr lang="zh-CN" altLang="zh-CN" dirty="0"/>
              <a:t>学生：那么PLC如何编程开发呢</a:t>
            </a:r>
          </a:p>
          <a:p>
            <a:r>
              <a:rPr lang="zh-CN" altLang="zh-CN" dirty="0"/>
              <a:t>教师：顺序功能图（SFC）、梯形图（LD）、功能模块图（FBD）三种图形化语言和语句表（IL）、结构文本（ST）两种文本语言。由于梯形图编程简单、易于实现，受到广大开发者的欢迎。</a:t>
            </a:r>
          </a:p>
        </p:txBody>
      </p:sp>
      <p:sp>
        <p:nvSpPr>
          <p:cNvPr id="13" name="矩形: 对角圆角 12"/>
          <p:cNvSpPr/>
          <p:nvPr/>
        </p:nvSpPr>
        <p:spPr>
          <a:xfrm>
            <a:off x="613410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情境导入</a:t>
            </a:r>
          </a:p>
        </p:txBody>
      </p:sp>
      <p:sp>
        <p:nvSpPr>
          <p:cNvPr id="14" name="矩形: 对角圆角 13"/>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5" name="矩形: 对角圆角 14"/>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16" name="矩形: 对角圆角 15"/>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17" name="矩形: 对角圆角 16"/>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8" name="矩形: 对角圆角 17"/>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pic>
        <p:nvPicPr>
          <p:cNvPr id="4" name="图片 3"/>
          <p:cNvPicPr>
            <a:picLocks noChangeAspect="1"/>
          </p:cNvPicPr>
          <p:nvPr/>
        </p:nvPicPr>
        <p:blipFill>
          <a:blip r:embed="rId3"/>
          <a:stretch>
            <a:fillRect/>
          </a:stretch>
        </p:blipFill>
        <p:spPr>
          <a:xfrm>
            <a:off x="766321" y="2082188"/>
            <a:ext cx="3723449" cy="3092998"/>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7" name="文本框 106"/>
          <p:cNvSpPr txBox="1"/>
          <p:nvPr/>
        </p:nvSpPr>
        <p:spPr>
          <a:xfrm>
            <a:off x="490220" y="1391920"/>
            <a:ext cx="6111875" cy="1421928"/>
          </a:xfrm>
          <a:prstGeom prst="rect">
            <a:avLst/>
          </a:prstGeom>
          <a:noFill/>
          <a:ln w="9525">
            <a:noFill/>
          </a:ln>
        </p:spPr>
        <p:txBody>
          <a:bodyPr wrap="square">
            <a:spAutoFit/>
          </a:bodyPr>
          <a:lstStyle>
            <a:defPPr>
              <a:defRPr lang="zh-CN"/>
            </a:defPPr>
            <a:lvl1pPr indent="457200">
              <a:lnSpc>
                <a:spcPct val="120000"/>
              </a:lnSpc>
            </a:lvl1pPr>
          </a:lstStyle>
          <a:p>
            <a:r>
              <a:rPr lang="en-US" altLang="zh-CN" dirty="0"/>
              <a:t>2) </a:t>
            </a:r>
            <a:r>
              <a:rPr lang="en-US" altLang="zh-CN" dirty="0" err="1"/>
              <a:t>编程实例</a:t>
            </a:r>
            <a:r>
              <a:rPr lang="en-US" altLang="zh-CN" dirty="0"/>
              <a:t>。</a:t>
            </a:r>
            <a:endParaRPr lang="zh-CN" altLang="en-US" dirty="0"/>
          </a:p>
          <a:p>
            <a:r>
              <a:rPr lang="en-US" dirty="0" smtClean="0"/>
              <a:t>LD</a:t>
            </a:r>
            <a:r>
              <a:rPr lang="zh-CN" dirty="0"/>
              <a:t>、</a:t>
            </a:r>
            <a:r>
              <a:rPr lang="en-US" dirty="0"/>
              <a:t>LDI</a:t>
            </a:r>
            <a:r>
              <a:rPr lang="zh-CN" dirty="0"/>
              <a:t>、</a:t>
            </a:r>
            <a:r>
              <a:rPr lang="en-US" dirty="0"/>
              <a:t>OR</a:t>
            </a:r>
            <a:r>
              <a:rPr lang="zh-CN" dirty="0"/>
              <a:t>、</a:t>
            </a:r>
            <a:r>
              <a:rPr lang="en-US" dirty="0"/>
              <a:t>ORI</a:t>
            </a:r>
            <a:r>
              <a:rPr lang="zh-CN" dirty="0"/>
              <a:t>、</a:t>
            </a:r>
            <a:r>
              <a:rPr lang="en-US" dirty="0"/>
              <a:t>AND</a:t>
            </a:r>
            <a:r>
              <a:rPr lang="zh-CN" dirty="0"/>
              <a:t>、</a:t>
            </a:r>
            <a:r>
              <a:rPr lang="en-US" dirty="0"/>
              <a:t>ANI</a:t>
            </a:r>
            <a:r>
              <a:rPr lang="zh-CN" dirty="0"/>
              <a:t>、</a:t>
            </a:r>
            <a:r>
              <a:rPr lang="en-US" dirty="0"/>
              <a:t>OUT</a:t>
            </a:r>
            <a:r>
              <a:rPr lang="zh-CN" dirty="0"/>
              <a:t>、</a:t>
            </a:r>
            <a:r>
              <a:rPr lang="en-US" dirty="0"/>
              <a:t>END</a:t>
            </a:r>
            <a:r>
              <a:rPr lang="zh-CN" dirty="0"/>
              <a:t>等基本指令在编程应用时的梯形图指令表和时序图见表</a:t>
            </a:r>
            <a:r>
              <a:rPr lang="en-US" dirty="0"/>
              <a:t>3-1-4</a:t>
            </a:r>
            <a:r>
              <a:rPr lang="zh-CN" dirty="0"/>
              <a:t>所示。</a:t>
            </a:r>
            <a:endParaRPr lang="zh-CN" altLang="en-US" dirty="0"/>
          </a:p>
        </p:txBody>
      </p:sp>
      <p:sp>
        <p:nvSpPr>
          <p:cNvPr id="11" name="文本框 10"/>
          <p:cNvSpPr txBox="1"/>
          <p:nvPr/>
        </p:nvSpPr>
        <p:spPr>
          <a:xfrm>
            <a:off x="5780390" y="977098"/>
            <a:ext cx="6493425" cy="361574"/>
          </a:xfrm>
          <a:prstGeom prst="rect">
            <a:avLst/>
          </a:prstGeom>
          <a:noFill/>
          <a:ln w="9525">
            <a:noFill/>
          </a:ln>
        </p:spPr>
        <p:txBody>
          <a:bodyPr wrap="square">
            <a:spAutoFit/>
          </a:bodyPr>
          <a:lstStyle>
            <a:defPPr>
              <a:defRPr lang="zh-CN"/>
            </a:defPPr>
            <a:lvl1pPr indent="457200">
              <a:lnSpc>
                <a:spcPct val="120000"/>
              </a:lnSpc>
            </a:lvl1pPr>
          </a:lstStyle>
          <a:p>
            <a:r>
              <a:rPr lang="zh-CN" sz="1600" dirty="0"/>
              <a:t>表</a:t>
            </a:r>
            <a:r>
              <a:rPr lang="en-US" sz="1600" dirty="0"/>
              <a:t>3-1-4 </a:t>
            </a:r>
            <a:r>
              <a:rPr lang="zh-CN" sz="1600" dirty="0"/>
              <a:t>基本指令在编程应用时的梯形图指令表和时序图</a:t>
            </a:r>
            <a:endParaRPr lang="zh-CN" altLang="en-US" sz="1600" dirty="0"/>
          </a:p>
        </p:txBody>
      </p:sp>
      <p:pic>
        <p:nvPicPr>
          <p:cNvPr id="72745" name="图片 72745"/>
          <p:cNvPicPr>
            <a:picLocks noChangeAspect="1"/>
          </p:cNvPicPr>
          <p:nvPr/>
        </p:nvPicPr>
        <p:blipFill>
          <a:blip r:embed="rId3"/>
          <a:stretch>
            <a:fillRect/>
          </a:stretch>
        </p:blipFill>
        <p:spPr>
          <a:xfrm>
            <a:off x="7138556" y="1391920"/>
            <a:ext cx="3777095" cy="5125975"/>
          </a:xfrm>
          <a:prstGeom prst="rect">
            <a:avLst/>
          </a:prstGeom>
        </p:spPr>
      </p:pic>
      <p:sp>
        <p:nvSpPr>
          <p:cNvPr id="13" name="文本框 12"/>
          <p:cNvSpPr txBox="1"/>
          <p:nvPr/>
        </p:nvSpPr>
        <p:spPr>
          <a:xfrm>
            <a:off x="490220" y="2920345"/>
            <a:ext cx="5643880" cy="3416320"/>
          </a:xfrm>
          <a:prstGeom prst="rect">
            <a:avLst/>
          </a:prstGeom>
          <a:noFill/>
          <a:ln w="9525">
            <a:noFill/>
          </a:ln>
        </p:spPr>
        <p:txBody>
          <a:bodyPr wrap="square">
            <a:spAutoFit/>
          </a:bodyPr>
          <a:lstStyle>
            <a:defPPr>
              <a:defRPr lang="zh-CN"/>
            </a:defPPr>
            <a:lvl1pPr indent="457200">
              <a:lnSpc>
                <a:spcPct val="120000"/>
              </a:lnSpc>
            </a:lvl1pPr>
          </a:lstStyle>
          <a:p>
            <a:r>
              <a:rPr lang="en-US" altLang="zh-CN" dirty="0"/>
              <a:t>3) </a:t>
            </a:r>
            <a:r>
              <a:rPr lang="en-US" altLang="zh-CN" dirty="0" err="1"/>
              <a:t>指令说明</a:t>
            </a:r>
            <a:r>
              <a:rPr lang="en-US" altLang="zh-CN" dirty="0"/>
              <a:t>。</a:t>
            </a:r>
            <a:endParaRPr lang="zh-CN" altLang="en-US" dirty="0"/>
          </a:p>
          <a:p>
            <a:r>
              <a:rPr lang="en-US" dirty="0" smtClean="0">
                <a:sym typeface="Wingdings 2" panose="05020102010507070707" pitchFamily="18" charset="2"/>
              </a:rPr>
              <a:t></a:t>
            </a:r>
            <a:r>
              <a:rPr lang="en-US" dirty="0" smtClean="0"/>
              <a:t>LD</a:t>
            </a:r>
            <a:r>
              <a:rPr lang="zh-CN" dirty="0"/>
              <a:t>指令是将常开触点接到左母线上，</a:t>
            </a:r>
            <a:r>
              <a:rPr lang="en-US" dirty="0"/>
              <a:t>LDI</a:t>
            </a:r>
            <a:r>
              <a:rPr lang="zh-CN" dirty="0"/>
              <a:t>是将常闭触点接到左母线上，都是将指定操作元件中的内容取出并送入操作器。</a:t>
            </a:r>
            <a:endParaRPr lang="en-US" dirty="0"/>
          </a:p>
          <a:p>
            <a:r>
              <a:rPr lang="en-US" dirty="0" smtClean="0">
                <a:sym typeface="Wingdings 2" panose="05020102010507070707" pitchFamily="18" charset="2"/>
              </a:rPr>
              <a:t></a:t>
            </a:r>
            <a:r>
              <a:rPr lang="en-US" dirty="0" smtClean="0"/>
              <a:t>OR</a:t>
            </a:r>
            <a:r>
              <a:rPr lang="zh-CN" dirty="0"/>
              <a:t>、</a:t>
            </a:r>
            <a:r>
              <a:rPr lang="en-US" dirty="0"/>
              <a:t>ORI</a:t>
            </a:r>
            <a:r>
              <a:rPr lang="zh-CN" dirty="0"/>
              <a:t>指令是从当前步开始，将</a:t>
            </a:r>
            <a:r>
              <a:rPr lang="en-US" dirty="0"/>
              <a:t>1</a:t>
            </a:r>
            <a:r>
              <a:rPr lang="zh-CN" dirty="0"/>
              <a:t>个触点与前面的</a:t>
            </a:r>
            <a:r>
              <a:rPr lang="en-US" dirty="0"/>
              <a:t>LD</a:t>
            </a:r>
            <a:r>
              <a:rPr lang="zh-CN" dirty="0"/>
              <a:t>、</a:t>
            </a:r>
            <a:r>
              <a:rPr lang="en-US" dirty="0"/>
              <a:t>LDI</a:t>
            </a:r>
            <a:r>
              <a:rPr lang="zh-CN" dirty="0"/>
              <a:t>指令步进行并联连接。</a:t>
            </a:r>
            <a:endParaRPr lang="en-US" dirty="0"/>
          </a:p>
          <a:p>
            <a:r>
              <a:rPr lang="en-US" dirty="0" smtClean="0">
                <a:sym typeface="Wingdings 2" panose="05020102010507070707" pitchFamily="18" charset="2"/>
              </a:rPr>
              <a:t></a:t>
            </a:r>
            <a:r>
              <a:rPr lang="en-US" dirty="0" smtClean="0"/>
              <a:t>AND</a:t>
            </a:r>
            <a:r>
              <a:rPr lang="zh-CN" dirty="0"/>
              <a:t>、</a:t>
            </a:r>
            <a:r>
              <a:rPr lang="en-US" dirty="0"/>
              <a:t>ANI</a:t>
            </a:r>
            <a:r>
              <a:rPr lang="zh-CN" dirty="0"/>
              <a:t>指令可进行</a:t>
            </a:r>
            <a:r>
              <a:rPr lang="en-US" dirty="0"/>
              <a:t>1</a:t>
            </a:r>
            <a:r>
              <a:rPr lang="zh-CN" dirty="0"/>
              <a:t>个触点的串联连接。</a:t>
            </a:r>
            <a:endParaRPr lang="en-US" dirty="0"/>
          </a:p>
          <a:p>
            <a:r>
              <a:rPr lang="en-US" dirty="0" smtClean="0">
                <a:sym typeface="Wingdings 2" panose="05020102010507070707" pitchFamily="18" charset="2"/>
              </a:rPr>
              <a:t></a:t>
            </a:r>
            <a:r>
              <a:rPr lang="en-US" dirty="0" smtClean="0"/>
              <a:t>OUT</a:t>
            </a:r>
            <a:r>
              <a:rPr lang="zh-CN" dirty="0"/>
              <a:t>指令是对输出继电器、辅助继电器、状态继电器、定时器、计数器等线圈的驱动指令，不能用于输入继电器。</a:t>
            </a:r>
            <a:endParaRPr lang="zh-CN" altLang="en-US" dirty="0"/>
          </a:p>
        </p:txBody>
      </p:sp>
      <p:sp>
        <p:nvSpPr>
          <p:cNvPr id="20" name="TextBox 8"/>
          <p:cNvSpPr txBox="1"/>
          <p:nvPr/>
        </p:nvSpPr>
        <p:spPr>
          <a:xfrm>
            <a:off x="490494" y="723444"/>
            <a:ext cx="4700270" cy="553998"/>
          </a:xfrm>
          <a:prstGeom prst="rect">
            <a:avLst/>
          </a:prstGeom>
        </p:spPr>
        <p:txBody>
          <a:bodyPr wrap="square">
            <a:spAutoFit/>
          </a:bodyPr>
          <a:lstStyle>
            <a:defPPr>
              <a:defRPr lang="zh-CN"/>
            </a:defPPr>
            <a:lvl1pPr indent="532765" algn="just">
              <a:lnSpc>
                <a:spcPct val="150000"/>
              </a:lnSpc>
              <a:spcAft>
                <a:spcPts val="0"/>
              </a:spcAft>
              <a:defRPr sz="2000" b="1">
                <a:solidFill>
                  <a:schemeClr val="accent2">
                    <a:lumMod val="50000"/>
                  </a:schemeClr>
                </a:solidFill>
                <a:latin typeface="微软雅黑" panose="020B0503020204020204" pitchFamily="34" charset="-122"/>
                <a:ea typeface="微软雅黑" panose="020B0503020204020204" pitchFamily="34" charset="-122"/>
              </a:defRPr>
            </a:lvl1pPr>
          </a:lstStyle>
          <a:p>
            <a:r>
              <a:rPr lang="en-US" dirty="0" smtClean="0"/>
              <a:t>1.</a:t>
            </a:r>
            <a:r>
              <a:rPr dirty="0" smtClean="0"/>
              <a:t>4</a:t>
            </a:r>
            <a:r>
              <a:rPr lang="en-US" dirty="0"/>
              <a:t> </a:t>
            </a:r>
            <a:r>
              <a:rPr dirty="0" smtClean="0"/>
              <a:t> </a:t>
            </a:r>
            <a:r>
              <a:rPr dirty="0"/>
              <a:t>梯形图的编程规则</a:t>
            </a:r>
          </a:p>
        </p:txBody>
      </p:sp>
      <p:sp>
        <p:nvSpPr>
          <p:cNvPr id="21"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a:t>
            </a:r>
            <a:r>
              <a:rPr sz="1600" b="1" dirty="0" err="1" smtClean="0">
                <a:solidFill>
                  <a:schemeClr val="bg1"/>
                </a:solidFill>
                <a:latin typeface="微软雅黑" panose="020B0503020204020204" pitchFamily="34" charset="-122"/>
                <a:ea typeface="微软雅黑" panose="020B0503020204020204" pitchFamily="34" charset="-122"/>
              </a:rPr>
              <a:t>可编程控制器</a:t>
            </a:r>
            <a:endParaRPr sz="1600" b="1" dirty="0">
              <a:solidFill>
                <a:schemeClr val="bg1"/>
              </a:solidFill>
              <a:latin typeface="微软雅黑" panose="020B0503020204020204" pitchFamily="34" charset="-122"/>
              <a:ea typeface="微软雅黑" panose="020B0503020204020204" pitchFamily="34" charset="-122"/>
            </a:endParaRPr>
          </a:p>
        </p:txBody>
      </p:sp>
      <p:sp>
        <p:nvSpPr>
          <p:cNvPr id="22"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23"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24"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25"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26"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7"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287109658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文本框 10"/>
          <p:cNvSpPr txBox="1"/>
          <p:nvPr/>
        </p:nvSpPr>
        <p:spPr>
          <a:xfrm>
            <a:off x="490219" y="1391920"/>
            <a:ext cx="11473181" cy="4612545"/>
          </a:xfrm>
          <a:prstGeom prst="rect">
            <a:avLst/>
          </a:prstGeom>
          <a:noFill/>
          <a:ln w="9525">
            <a:noFill/>
          </a:ln>
        </p:spPr>
        <p:txBody>
          <a:bodyPr wrap="square">
            <a:spAutoFit/>
          </a:bodyPr>
          <a:lstStyle>
            <a:defPPr>
              <a:defRPr lang="zh-CN"/>
            </a:defPPr>
            <a:lvl1pPr indent="457200">
              <a:lnSpc>
                <a:spcPct val="120000"/>
              </a:lnSpc>
            </a:lvl1pPr>
          </a:lstStyle>
          <a:p>
            <a:pPr>
              <a:lnSpc>
                <a:spcPct val="150000"/>
              </a:lnSpc>
            </a:pPr>
            <a:r>
              <a:rPr lang="en-US" altLang="zh-CN" dirty="0"/>
              <a:t>(3) </a:t>
            </a:r>
            <a:r>
              <a:rPr lang="en-US" altLang="zh-CN" dirty="0" err="1"/>
              <a:t>梯形图的特点及编程规则</a:t>
            </a:r>
            <a:endParaRPr lang="zh-CN" altLang="en-US" dirty="0"/>
          </a:p>
          <a:p>
            <a:pPr>
              <a:lnSpc>
                <a:spcPct val="150000"/>
              </a:lnSpc>
            </a:pPr>
            <a:r>
              <a:rPr lang="en-US" dirty="0" smtClean="0"/>
              <a:t> </a:t>
            </a:r>
            <a:r>
              <a:rPr lang="en-US" dirty="0"/>
              <a:t>1</a:t>
            </a:r>
            <a:r>
              <a:rPr lang="zh-CN" dirty="0"/>
              <a:t>）、 梯形图的特点</a:t>
            </a:r>
          </a:p>
          <a:p>
            <a:pPr>
              <a:lnSpc>
                <a:spcPct val="150000"/>
              </a:lnSpc>
            </a:pPr>
            <a:r>
              <a:rPr lang="zh-CN" dirty="0"/>
              <a:t>梯形图中，所有触点都应按从上到下，从左到右的顺序排列，并且触点只允许画在左水平方向（主控触点除外）。母线与线圈之间一定要有触点，而线圈与右母线之间不能存在任何触点。</a:t>
            </a:r>
          </a:p>
          <a:p>
            <a:pPr>
              <a:lnSpc>
                <a:spcPct val="150000"/>
              </a:lnSpc>
            </a:pPr>
            <a:r>
              <a:rPr lang="zh-CN" dirty="0"/>
              <a:t>每个继电器均为存储器中的一位，称为“软继电器”。存储器状态为“</a:t>
            </a:r>
            <a:r>
              <a:rPr lang="en-US" dirty="0"/>
              <a:t>1</a:t>
            </a:r>
            <a:r>
              <a:rPr lang="zh-CN" dirty="0"/>
              <a:t>”，表示该继电器得电，其常开触点闭合或常闭触点断开。</a:t>
            </a:r>
          </a:p>
          <a:p>
            <a:pPr>
              <a:lnSpc>
                <a:spcPct val="150000"/>
              </a:lnSpc>
            </a:pPr>
            <a:r>
              <a:rPr lang="zh-CN" dirty="0"/>
              <a:t>两端的母线并非实际电源的两端，而是“概念”电流，“概念”电流只能从左向右流动。</a:t>
            </a:r>
          </a:p>
          <a:p>
            <a:pPr>
              <a:lnSpc>
                <a:spcPct val="150000"/>
              </a:lnSpc>
            </a:pPr>
            <a:r>
              <a:rPr lang="zh-CN" dirty="0"/>
              <a:t>某个继电器线圈编号只能出现一次，而继电器触点可以无限次使用，如果同一继电器线圈重复使用两次，</a:t>
            </a:r>
            <a:r>
              <a:rPr lang="en-US" dirty="0"/>
              <a:t>PLC</a:t>
            </a:r>
            <a:r>
              <a:rPr lang="zh-CN" dirty="0"/>
              <a:t>将视其为语法错误。</a:t>
            </a:r>
          </a:p>
          <a:p>
            <a:pPr>
              <a:lnSpc>
                <a:spcPct val="150000"/>
              </a:lnSpc>
            </a:pPr>
            <a:r>
              <a:rPr lang="zh-CN" dirty="0"/>
              <a:t>前面每个继电器线圈为一个逻辑执行结果，并立刻被后面逻辑操作使用。</a:t>
            </a:r>
          </a:p>
          <a:p>
            <a:pPr>
              <a:lnSpc>
                <a:spcPct val="150000"/>
              </a:lnSpc>
            </a:pPr>
            <a:r>
              <a:rPr lang="zh-CN" dirty="0"/>
              <a:t>输入继电器没有线圈，只有触点，其他继电器既有线圈又有触点。</a:t>
            </a:r>
            <a:endParaRPr lang="zh-CN" altLang="en-US" dirty="0"/>
          </a:p>
        </p:txBody>
      </p:sp>
      <p:sp>
        <p:nvSpPr>
          <p:cNvPr id="18" name="TextBox 8"/>
          <p:cNvSpPr txBox="1"/>
          <p:nvPr/>
        </p:nvSpPr>
        <p:spPr>
          <a:xfrm>
            <a:off x="490494" y="723444"/>
            <a:ext cx="4700270" cy="553998"/>
          </a:xfrm>
          <a:prstGeom prst="rect">
            <a:avLst/>
          </a:prstGeom>
        </p:spPr>
        <p:txBody>
          <a:bodyPr wrap="square">
            <a:spAutoFit/>
          </a:bodyPr>
          <a:lstStyle>
            <a:defPPr>
              <a:defRPr lang="zh-CN"/>
            </a:defPPr>
            <a:lvl1pPr indent="532765" algn="just">
              <a:lnSpc>
                <a:spcPct val="150000"/>
              </a:lnSpc>
              <a:spcAft>
                <a:spcPts val="0"/>
              </a:spcAft>
              <a:defRPr sz="2000" b="1">
                <a:solidFill>
                  <a:schemeClr val="accent2">
                    <a:lumMod val="50000"/>
                  </a:schemeClr>
                </a:solidFill>
                <a:latin typeface="微软雅黑" panose="020B0503020204020204" pitchFamily="34" charset="-122"/>
                <a:ea typeface="微软雅黑" panose="020B0503020204020204" pitchFamily="34" charset="-122"/>
              </a:defRPr>
            </a:lvl1pPr>
          </a:lstStyle>
          <a:p>
            <a:r>
              <a:rPr lang="en-US" dirty="0" smtClean="0"/>
              <a:t>1.</a:t>
            </a:r>
            <a:r>
              <a:rPr dirty="0" smtClean="0"/>
              <a:t>4</a:t>
            </a:r>
            <a:r>
              <a:rPr lang="en-US" dirty="0"/>
              <a:t> </a:t>
            </a:r>
            <a:r>
              <a:rPr dirty="0" smtClean="0"/>
              <a:t> </a:t>
            </a:r>
            <a:r>
              <a:rPr dirty="0"/>
              <a:t>梯形图的编程规则</a:t>
            </a:r>
          </a:p>
        </p:txBody>
      </p:sp>
      <p:sp>
        <p:nvSpPr>
          <p:cNvPr id="19"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a:t>
            </a:r>
            <a:r>
              <a:rPr sz="1600" b="1" dirty="0" err="1" smtClean="0">
                <a:solidFill>
                  <a:schemeClr val="bg1"/>
                </a:solidFill>
                <a:latin typeface="微软雅黑" panose="020B0503020204020204" pitchFamily="34" charset="-122"/>
                <a:ea typeface="微软雅黑" panose="020B0503020204020204" pitchFamily="34" charset="-122"/>
              </a:rPr>
              <a:t>可编程控制器</a:t>
            </a:r>
            <a:endParaRPr sz="1600" b="1" dirty="0">
              <a:solidFill>
                <a:schemeClr val="bg1"/>
              </a:solidFill>
              <a:latin typeface="微软雅黑" panose="020B0503020204020204" pitchFamily="34" charset="-122"/>
              <a:ea typeface="微软雅黑" panose="020B0503020204020204" pitchFamily="34" charset="-122"/>
            </a:endParaRPr>
          </a:p>
        </p:txBody>
      </p:sp>
      <p:sp>
        <p:nvSpPr>
          <p:cNvPr id="20"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21"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22"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23"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24"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5"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421349128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7" name="文本框 106"/>
          <p:cNvSpPr txBox="1"/>
          <p:nvPr/>
        </p:nvSpPr>
        <p:spPr>
          <a:xfrm>
            <a:off x="490494" y="1273305"/>
            <a:ext cx="4659313" cy="1421928"/>
          </a:xfrm>
          <a:prstGeom prst="rect">
            <a:avLst/>
          </a:prstGeom>
          <a:noFill/>
          <a:ln w="9525">
            <a:noFill/>
          </a:ln>
        </p:spPr>
        <p:txBody>
          <a:bodyPr wrap="square">
            <a:spAutoFit/>
          </a:bodyPr>
          <a:lstStyle>
            <a:defPPr>
              <a:defRPr lang="zh-CN"/>
            </a:defPPr>
            <a:lvl1pPr indent="457200">
              <a:lnSpc>
                <a:spcPct val="120000"/>
              </a:lnSpc>
            </a:lvl1pPr>
          </a:lstStyle>
          <a:p>
            <a:r>
              <a:rPr lang="en-US" dirty="0"/>
              <a:t>2</a:t>
            </a:r>
            <a:r>
              <a:rPr lang="zh-CN" dirty="0"/>
              <a:t>）、梯形图编程的设计规则</a:t>
            </a:r>
            <a:endParaRPr lang="en-US" dirty="0"/>
          </a:p>
          <a:p>
            <a:r>
              <a:rPr lang="en-US" dirty="0"/>
              <a:t>①</a:t>
            </a:r>
            <a:r>
              <a:rPr lang="zh-CN" dirty="0"/>
              <a:t>触点不能接在线圈的右边；线圈不能直接与左母线连接，必须通过触点来连接，如图</a:t>
            </a:r>
            <a:r>
              <a:rPr lang="en-US" dirty="0"/>
              <a:t>3-1-22</a:t>
            </a:r>
            <a:r>
              <a:rPr lang="zh-CN" dirty="0"/>
              <a:t>所示。</a:t>
            </a:r>
            <a:endParaRPr lang="zh-CN" altLang="en-US" dirty="0"/>
          </a:p>
        </p:txBody>
      </p:sp>
      <p:pic>
        <p:nvPicPr>
          <p:cNvPr id="19459" name="Picture 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862517" y="3271837"/>
            <a:ext cx="3846830" cy="1687195"/>
          </a:xfrm>
          <a:prstGeom prst="rect">
            <a:avLst/>
          </a:prstGeom>
          <a:noFill/>
          <a:ln>
            <a:noFill/>
          </a:ln>
          <a:effectLst/>
        </p:spPr>
      </p:pic>
      <p:sp>
        <p:nvSpPr>
          <p:cNvPr id="11" name="文本框 10"/>
          <p:cNvSpPr txBox="1"/>
          <p:nvPr/>
        </p:nvSpPr>
        <p:spPr>
          <a:xfrm>
            <a:off x="1086523" y="5264372"/>
            <a:ext cx="2879549" cy="424732"/>
          </a:xfrm>
          <a:prstGeom prst="rect">
            <a:avLst/>
          </a:prstGeom>
          <a:noFill/>
          <a:ln w="9525">
            <a:noFill/>
          </a:ln>
        </p:spPr>
        <p:txBody>
          <a:bodyPr wrap="square">
            <a:spAutoFit/>
          </a:bodyPr>
          <a:lstStyle>
            <a:defPPr>
              <a:defRPr lang="zh-CN"/>
            </a:defPPr>
            <a:lvl1pPr indent="457200">
              <a:lnSpc>
                <a:spcPct val="120000"/>
              </a:lnSpc>
            </a:lvl1pPr>
          </a:lstStyle>
          <a:p>
            <a:r>
              <a:rPr lang="zh-CN" dirty="0"/>
              <a:t>图</a:t>
            </a:r>
            <a:r>
              <a:rPr lang="en-US" dirty="0"/>
              <a:t>3-1-22 </a:t>
            </a:r>
            <a:r>
              <a:rPr lang="zh-CN" dirty="0"/>
              <a:t>规则说明</a:t>
            </a:r>
            <a:r>
              <a:rPr lang="en-US" dirty="0"/>
              <a:t>1</a:t>
            </a:r>
            <a:endParaRPr lang="zh-CN" altLang="en-US" dirty="0"/>
          </a:p>
        </p:txBody>
      </p:sp>
      <p:sp>
        <p:nvSpPr>
          <p:cNvPr id="12" name="文本框 11"/>
          <p:cNvSpPr txBox="1"/>
          <p:nvPr/>
        </p:nvSpPr>
        <p:spPr>
          <a:xfrm>
            <a:off x="5494524" y="1273305"/>
            <a:ext cx="6279776" cy="1089529"/>
          </a:xfrm>
          <a:prstGeom prst="rect">
            <a:avLst/>
          </a:prstGeom>
          <a:noFill/>
          <a:ln w="9525">
            <a:noFill/>
          </a:ln>
        </p:spPr>
        <p:txBody>
          <a:bodyPr wrap="square">
            <a:spAutoFit/>
          </a:bodyPr>
          <a:lstStyle>
            <a:defPPr>
              <a:defRPr lang="zh-CN"/>
            </a:defPPr>
            <a:lvl1pPr indent="457200">
              <a:lnSpc>
                <a:spcPct val="120000"/>
              </a:lnSpc>
            </a:lvl1pPr>
          </a:lstStyle>
          <a:p>
            <a:r>
              <a:rPr lang="en-US" dirty="0"/>
              <a:t>②</a:t>
            </a:r>
            <a:r>
              <a:rPr lang="zh-CN" dirty="0"/>
              <a:t>在每一个逻辑行上，当几条支路并联时，串联触点多的应安排在上；几条支路串联时，并联触点多的应安排在左边，如图</a:t>
            </a:r>
            <a:r>
              <a:rPr lang="en-US" dirty="0"/>
              <a:t>3-1-23</a:t>
            </a:r>
            <a:r>
              <a:rPr lang="zh-CN" dirty="0"/>
              <a:t>所示。</a:t>
            </a:r>
            <a:endParaRPr lang="zh-CN" altLang="en-US" dirty="0"/>
          </a:p>
        </p:txBody>
      </p:sp>
      <p:pic>
        <p:nvPicPr>
          <p:cNvPr id="20483" name="Picture 2"/>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6336836" y="2325211"/>
            <a:ext cx="4763196" cy="1388427"/>
          </a:xfrm>
          <a:prstGeom prst="rect">
            <a:avLst/>
          </a:prstGeom>
          <a:noFill/>
          <a:ln>
            <a:noFill/>
          </a:ln>
          <a:effectLst/>
        </p:spPr>
      </p:pic>
      <p:sp>
        <p:nvSpPr>
          <p:cNvPr id="13" name="文本框 12"/>
          <p:cNvSpPr txBox="1"/>
          <p:nvPr/>
        </p:nvSpPr>
        <p:spPr>
          <a:xfrm>
            <a:off x="6986906" y="3609513"/>
            <a:ext cx="3063875" cy="424732"/>
          </a:xfrm>
          <a:prstGeom prst="rect">
            <a:avLst/>
          </a:prstGeom>
          <a:noFill/>
          <a:ln w="9525">
            <a:noFill/>
          </a:ln>
        </p:spPr>
        <p:txBody>
          <a:bodyPr wrap="square">
            <a:spAutoFit/>
          </a:bodyPr>
          <a:lstStyle>
            <a:defPPr>
              <a:defRPr lang="zh-CN"/>
            </a:defPPr>
            <a:lvl1pPr indent="457200">
              <a:lnSpc>
                <a:spcPct val="120000"/>
              </a:lnSpc>
            </a:lvl1pPr>
          </a:lstStyle>
          <a:p>
            <a:r>
              <a:rPr lang="zh-CN" dirty="0"/>
              <a:t>图</a:t>
            </a:r>
            <a:r>
              <a:rPr lang="en-US" dirty="0"/>
              <a:t>3-1-23 </a:t>
            </a:r>
            <a:r>
              <a:rPr lang="zh-CN" dirty="0"/>
              <a:t>规则说明</a:t>
            </a:r>
            <a:r>
              <a:rPr lang="en-US" dirty="0"/>
              <a:t>2</a:t>
            </a:r>
            <a:endParaRPr lang="zh-CN" altLang="en-US" dirty="0"/>
          </a:p>
        </p:txBody>
      </p:sp>
      <p:sp>
        <p:nvSpPr>
          <p:cNvPr id="14" name="文本框 13"/>
          <p:cNvSpPr txBox="1"/>
          <p:nvPr/>
        </p:nvSpPr>
        <p:spPr>
          <a:xfrm>
            <a:off x="5648325" y="4022630"/>
            <a:ext cx="6315076" cy="1089529"/>
          </a:xfrm>
          <a:prstGeom prst="rect">
            <a:avLst/>
          </a:prstGeom>
          <a:noFill/>
          <a:ln w="9525">
            <a:noFill/>
          </a:ln>
        </p:spPr>
        <p:txBody>
          <a:bodyPr wrap="square">
            <a:spAutoFit/>
          </a:bodyPr>
          <a:lstStyle>
            <a:defPPr>
              <a:defRPr lang="zh-CN"/>
            </a:defPPr>
            <a:lvl1pPr indent="457200">
              <a:lnSpc>
                <a:spcPct val="120000"/>
              </a:lnSpc>
            </a:lvl1pPr>
          </a:lstStyle>
          <a:p>
            <a:r>
              <a:rPr lang="en-US" dirty="0"/>
              <a:t>③</a:t>
            </a:r>
            <a:r>
              <a:rPr lang="zh-CN" dirty="0"/>
              <a:t>梯形图的触点应画在水平支路上，而不应画在垂直支路上，如图</a:t>
            </a:r>
            <a:r>
              <a:rPr lang="en-US" dirty="0"/>
              <a:t>3-1-24</a:t>
            </a:r>
            <a:r>
              <a:rPr lang="zh-CN" dirty="0"/>
              <a:t>所示，左图为不正确的画法，右图为正确画法。</a:t>
            </a:r>
            <a:endParaRPr lang="zh-CN" altLang="en-US" dirty="0"/>
          </a:p>
        </p:txBody>
      </p:sp>
      <p:pic>
        <p:nvPicPr>
          <p:cNvPr id="21507" name="Picture 2"/>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16560"/>
          <a:stretch>
            <a:fillRect/>
          </a:stretch>
        </p:blipFill>
        <p:spPr>
          <a:xfrm>
            <a:off x="6423343" y="4799647"/>
            <a:ext cx="5159375" cy="1310005"/>
          </a:xfrm>
          <a:prstGeom prst="rect">
            <a:avLst/>
          </a:prstGeom>
          <a:noFill/>
          <a:ln>
            <a:noFill/>
          </a:ln>
          <a:effectLst/>
        </p:spPr>
      </p:pic>
      <p:sp>
        <p:nvSpPr>
          <p:cNvPr id="15" name="文本框 14"/>
          <p:cNvSpPr txBox="1"/>
          <p:nvPr/>
        </p:nvSpPr>
        <p:spPr>
          <a:xfrm>
            <a:off x="7419341" y="6109652"/>
            <a:ext cx="2925498" cy="424732"/>
          </a:xfrm>
          <a:prstGeom prst="rect">
            <a:avLst/>
          </a:prstGeom>
          <a:noFill/>
          <a:ln w="9525">
            <a:noFill/>
          </a:ln>
        </p:spPr>
        <p:txBody>
          <a:bodyPr wrap="square">
            <a:spAutoFit/>
          </a:bodyPr>
          <a:lstStyle>
            <a:defPPr>
              <a:defRPr lang="zh-CN"/>
            </a:defPPr>
            <a:lvl1pPr indent="457200">
              <a:lnSpc>
                <a:spcPct val="120000"/>
              </a:lnSpc>
            </a:lvl1pPr>
          </a:lstStyle>
          <a:p>
            <a:r>
              <a:rPr lang="zh-CN" dirty="0"/>
              <a:t>图</a:t>
            </a:r>
            <a:r>
              <a:rPr lang="en-US" dirty="0"/>
              <a:t>3-1-24 </a:t>
            </a:r>
            <a:r>
              <a:rPr lang="zh-CN" dirty="0"/>
              <a:t>规则说明</a:t>
            </a:r>
            <a:r>
              <a:rPr lang="en-US" dirty="0"/>
              <a:t>3</a:t>
            </a:r>
            <a:endParaRPr lang="zh-CN" altLang="en-US" dirty="0"/>
          </a:p>
        </p:txBody>
      </p:sp>
      <p:sp>
        <p:nvSpPr>
          <p:cNvPr id="24" name="TextBox 8"/>
          <p:cNvSpPr txBox="1"/>
          <p:nvPr/>
        </p:nvSpPr>
        <p:spPr>
          <a:xfrm>
            <a:off x="490494" y="723444"/>
            <a:ext cx="4700270" cy="553998"/>
          </a:xfrm>
          <a:prstGeom prst="rect">
            <a:avLst/>
          </a:prstGeom>
        </p:spPr>
        <p:txBody>
          <a:bodyPr wrap="square">
            <a:spAutoFit/>
          </a:bodyPr>
          <a:lstStyle>
            <a:defPPr>
              <a:defRPr lang="zh-CN"/>
            </a:defPPr>
            <a:lvl1pPr indent="532765" algn="just">
              <a:lnSpc>
                <a:spcPct val="150000"/>
              </a:lnSpc>
              <a:spcAft>
                <a:spcPts val="0"/>
              </a:spcAft>
              <a:defRPr sz="2000" b="1">
                <a:solidFill>
                  <a:schemeClr val="accent2">
                    <a:lumMod val="50000"/>
                  </a:schemeClr>
                </a:solidFill>
                <a:latin typeface="微软雅黑" panose="020B0503020204020204" pitchFamily="34" charset="-122"/>
                <a:ea typeface="微软雅黑" panose="020B0503020204020204" pitchFamily="34" charset="-122"/>
              </a:defRPr>
            </a:lvl1pPr>
          </a:lstStyle>
          <a:p>
            <a:r>
              <a:rPr lang="en-US" dirty="0" smtClean="0"/>
              <a:t>1.</a:t>
            </a:r>
            <a:r>
              <a:rPr dirty="0" smtClean="0"/>
              <a:t>4</a:t>
            </a:r>
            <a:r>
              <a:rPr lang="en-US" dirty="0"/>
              <a:t> </a:t>
            </a:r>
            <a:r>
              <a:rPr dirty="0" smtClean="0"/>
              <a:t> </a:t>
            </a:r>
            <a:r>
              <a:rPr dirty="0"/>
              <a:t>梯形图的编程规则</a:t>
            </a:r>
          </a:p>
        </p:txBody>
      </p:sp>
      <p:sp>
        <p:nvSpPr>
          <p:cNvPr id="25"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a:t>
            </a:r>
            <a:r>
              <a:rPr sz="1600" b="1" dirty="0" err="1" smtClean="0">
                <a:solidFill>
                  <a:schemeClr val="bg1"/>
                </a:solidFill>
                <a:latin typeface="微软雅黑" panose="020B0503020204020204" pitchFamily="34" charset="-122"/>
                <a:ea typeface="微软雅黑" panose="020B0503020204020204" pitchFamily="34" charset="-122"/>
              </a:rPr>
              <a:t>可编程控制器</a:t>
            </a:r>
            <a:endParaRPr sz="1600" b="1" dirty="0">
              <a:solidFill>
                <a:schemeClr val="bg1"/>
              </a:solidFill>
              <a:latin typeface="微软雅黑" panose="020B0503020204020204" pitchFamily="34" charset="-122"/>
              <a:ea typeface="微软雅黑" panose="020B0503020204020204" pitchFamily="34" charset="-122"/>
            </a:endParaRPr>
          </a:p>
        </p:txBody>
      </p:sp>
      <p:sp>
        <p:nvSpPr>
          <p:cNvPr id="26"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27"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28"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29"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30"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31"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214637269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7" name="文本框 106"/>
          <p:cNvSpPr txBox="1"/>
          <p:nvPr/>
        </p:nvSpPr>
        <p:spPr>
          <a:xfrm>
            <a:off x="6359525" y="1305298"/>
            <a:ext cx="5312521" cy="1421928"/>
          </a:xfrm>
          <a:prstGeom prst="rect">
            <a:avLst/>
          </a:prstGeom>
          <a:noFill/>
          <a:ln w="9525">
            <a:noFill/>
          </a:ln>
        </p:spPr>
        <p:txBody>
          <a:bodyPr wrap="square">
            <a:spAutoFit/>
          </a:bodyPr>
          <a:lstStyle>
            <a:defPPr>
              <a:defRPr lang="zh-CN"/>
            </a:defPPr>
            <a:lvl1pPr indent="457200">
              <a:lnSpc>
                <a:spcPct val="120000"/>
              </a:lnSpc>
            </a:lvl1pPr>
          </a:lstStyle>
          <a:p>
            <a:r>
              <a:rPr lang="en-US" dirty="0"/>
              <a:t>⑤</a:t>
            </a:r>
            <a:r>
              <a:rPr lang="zh-CN" dirty="0"/>
              <a:t>双线圈输出不可用。如果在同一程序中同一元件的线圈重复出现两次或两次以上，则称为双线圈输出，这时前面的输出无效，后面的输出有效，如图</a:t>
            </a:r>
            <a:r>
              <a:rPr lang="en-US" dirty="0"/>
              <a:t>3-1-26</a:t>
            </a:r>
            <a:r>
              <a:rPr lang="zh-CN" dirty="0"/>
              <a:t>所示。一般不应出现双线圈输出。</a:t>
            </a:r>
            <a:endParaRPr lang="zh-CN" altLang="en-US" dirty="0"/>
          </a:p>
        </p:txBody>
      </p:sp>
      <p:pic>
        <p:nvPicPr>
          <p:cNvPr id="72737" name="Picture 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8138161" y="2803033"/>
            <a:ext cx="2242968" cy="2795220"/>
          </a:xfrm>
          <a:prstGeom prst="rect">
            <a:avLst/>
          </a:prstGeom>
          <a:noFill/>
          <a:ln>
            <a:noFill/>
          </a:ln>
          <a:effectLst/>
        </p:spPr>
      </p:pic>
      <p:sp>
        <p:nvSpPr>
          <p:cNvPr id="11" name="文本框 10"/>
          <p:cNvSpPr txBox="1"/>
          <p:nvPr/>
        </p:nvSpPr>
        <p:spPr>
          <a:xfrm>
            <a:off x="7764146" y="5706721"/>
            <a:ext cx="3242945" cy="424732"/>
          </a:xfrm>
          <a:prstGeom prst="rect">
            <a:avLst/>
          </a:prstGeom>
          <a:noFill/>
          <a:ln w="9525">
            <a:noFill/>
          </a:ln>
        </p:spPr>
        <p:txBody>
          <a:bodyPr wrap="square">
            <a:spAutoFit/>
          </a:bodyPr>
          <a:lstStyle>
            <a:defPPr>
              <a:defRPr lang="zh-CN"/>
            </a:defPPr>
            <a:lvl1pPr indent="457200">
              <a:lnSpc>
                <a:spcPct val="120000"/>
              </a:lnSpc>
            </a:lvl1pPr>
          </a:lstStyle>
          <a:p>
            <a:r>
              <a:rPr lang="zh-CN" dirty="0"/>
              <a:t>图</a:t>
            </a:r>
            <a:r>
              <a:rPr lang="en-US" dirty="0"/>
              <a:t>3-1-26  </a:t>
            </a:r>
            <a:r>
              <a:rPr lang="zh-CN" dirty="0"/>
              <a:t>规则说明</a:t>
            </a:r>
            <a:r>
              <a:rPr lang="en-US" dirty="0"/>
              <a:t>5</a:t>
            </a:r>
            <a:endParaRPr lang="zh-CN" altLang="en-US" dirty="0"/>
          </a:p>
        </p:txBody>
      </p:sp>
      <p:sp>
        <p:nvSpPr>
          <p:cNvPr id="16" name="文本框 15"/>
          <p:cNvSpPr txBox="1"/>
          <p:nvPr/>
        </p:nvSpPr>
        <p:spPr>
          <a:xfrm>
            <a:off x="412115" y="1305298"/>
            <a:ext cx="5236210" cy="1754326"/>
          </a:xfrm>
          <a:prstGeom prst="rect">
            <a:avLst/>
          </a:prstGeom>
          <a:noFill/>
          <a:ln w="9525">
            <a:noFill/>
          </a:ln>
        </p:spPr>
        <p:txBody>
          <a:bodyPr wrap="square">
            <a:spAutoFit/>
          </a:bodyPr>
          <a:lstStyle>
            <a:defPPr>
              <a:defRPr lang="zh-CN"/>
            </a:defPPr>
            <a:lvl1pPr indent="457200">
              <a:lnSpc>
                <a:spcPct val="120000"/>
              </a:lnSpc>
            </a:lvl1pPr>
          </a:lstStyle>
          <a:p>
            <a:r>
              <a:rPr lang="en-US" dirty="0"/>
              <a:t>④</a:t>
            </a:r>
            <a:r>
              <a:rPr lang="zh-CN" dirty="0"/>
              <a:t>遇到不可编程的梯形图时，可根据信号单向自左至右、自上而下流动的原则对原梯形图进行重新编排，以便于正确应用</a:t>
            </a:r>
            <a:r>
              <a:rPr lang="en-US" dirty="0"/>
              <a:t>PLC</a:t>
            </a:r>
            <a:r>
              <a:rPr lang="zh-CN" dirty="0"/>
              <a:t>基本编程指令进行编程，如图</a:t>
            </a:r>
            <a:r>
              <a:rPr lang="en-US" dirty="0"/>
              <a:t>3-1-25</a:t>
            </a:r>
            <a:r>
              <a:rPr lang="zh-CN" dirty="0"/>
              <a:t>所示，左图为不正确的画法，右图为正确画法。</a:t>
            </a:r>
            <a:endParaRPr lang="zh-CN" altLang="en-US" dirty="0"/>
          </a:p>
        </p:txBody>
      </p:sp>
      <p:pic>
        <p:nvPicPr>
          <p:cNvPr id="22531" name="Picture 2"/>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b="13731"/>
          <a:stretch>
            <a:fillRect/>
          </a:stretch>
        </p:blipFill>
        <p:spPr>
          <a:xfrm>
            <a:off x="516841" y="3406543"/>
            <a:ext cx="5131484" cy="1528527"/>
          </a:xfrm>
          <a:prstGeom prst="rect">
            <a:avLst/>
          </a:prstGeom>
          <a:noFill/>
          <a:ln>
            <a:noFill/>
          </a:ln>
          <a:effectLst/>
        </p:spPr>
      </p:pic>
      <p:sp>
        <p:nvSpPr>
          <p:cNvPr id="17" name="文本框 16"/>
          <p:cNvSpPr txBox="1"/>
          <p:nvPr/>
        </p:nvSpPr>
        <p:spPr>
          <a:xfrm>
            <a:off x="1372723" y="5281989"/>
            <a:ext cx="3504452" cy="424732"/>
          </a:xfrm>
          <a:prstGeom prst="rect">
            <a:avLst/>
          </a:prstGeom>
          <a:noFill/>
          <a:ln w="9525">
            <a:noFill/>
          </a:ln>
        </p:spPr>
        <p:txBody>
          <a:bodyPr wrap="square">
            <a:spAutoFit/>
          </a:bodyPr>
          <a:lstStyle>
            <a:defPPr>
              <a:defRPr lang="zh-CN"/>
            </a:defPPr>
            <a:lvl1pPr indent="457200">
              <a:lnSpc>
                <a:spcPct val="120000"/>
              </a:lnSpc>
            </a:lvl1pPr>
          </a:lstStyle>
          <a:p>
            <a:r>
              <a:rPr lang="zh-CN" dirty="0"/>
              <a:t>图</a:t>
            </a:r>
            <a:r>
              <a:rPr lang="en-US" dirty="0"/>
              <a:t>3-1-25  </a:t>
            </a:r>
            <a:r>
              <a:rPr lang="zh-CN" dirty="0"/>
              <a:t>规则说明</a:t>
            </a:r>
            <a:r>
              <a:rPr lang="en-US" dirty="0"/>
              <a:t>4</a:t>
            </a:r>
            <a:endParaRPr lang="zh-CN" altLang="en-US" dirty="0"/>
          </a:p>
        </p:txBody>
      </p:sp>
      <p:sp>
        <p:nvSpPr>
          <p:cNvPr id="20" name="TextBox 8"/>
          <p:cNvSpPr txBox="1"/>
          <p:nvPr/>
        </p:nvSpPr>
        <p:spPr>
          <a:xfrm>
            <a:off x="490494" y="723444"/>
            <a:ext cx="4700270" cy="553998"/>
          </a:xfrm>
          <a:prstGeom prst="rect">
            <a:avLst/>
          </a:prstGeom>
        </p:spPr>
        <p:txBody>
          <a:bodyPr wrap="square">
            <a:spAutoFit/>
          </a:bodyPr>
          <a:lstStyle>
            <a:defPPr>
              <a:defRPr lang="zh-CN"/>
            </a:defPPr>
            <a:lvl1pPr indent="532765" algn="just">
              <a:lnSpc>
                <a:spcPct val="150000"/>
              </a:lnSpc>
              <a:spcAft>
                <a:spcPts val="0"/>
              </a:spcAft>
              <a:defRPr sz="2000" b="1">
                <a:solidFill>
                  <a:schemeClr val="accent2">
                    <a:lumMod val="50000"/>
                  </a:schemeClr>
                </a:solidFill>
                <a:latin typeface="微软雅黑" panose="020B0503020204020204" pitchFamily="34" charset="-122"/>
                <a:ea typeface="微软雅黑" panose="020B0503020204020204" pitchFamily="34" charset="-122"/>
              </a:defRPr>
            </a:lvl1pPr>
          </a:lstStyle>
          <a:p>
            <a:r>
              <a:rPr lang="en-US" dirty="0" smtClean="0"/>
              <a:t>1.</a:t>
            </a:r>
            <a:r>
              <a:rPr dirty="0" smtClean="0"/>
              <a:t>4</a:t>
            </a:r>
            <a:r>
              <a:rPr lang="en-US" dirty="0"/>
              <a:t> </a:t>
            </a:r>
            <a:r>
              <a:rPr dirty="0" smtClean="0"/>
              <a:t> </a:t>
            </a:r>
            <a:r>
              <a:rPr dirty="0"/>
              <a:t>梯形图的编程规则</a:t>
            </a:r>
          </a:p>
        </p:txBody>
      </p:sp>
      <p:sp>
        <p:nvSpPr>
          <p:cNvPr id="21"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a:t>
            </a:r>
            <a:r>
              <a:rPr sz="1600" b="1" dirty="0" err="1" smtClean="0">
                <a:solidFill>
                  <a:schemeClr val="bg1"/>
                </a:solidFill>
                <a:latin typeface="微软雅黑" panose="020B0503020204020204" pitchFamily="34" charset="-122"/>
                <a:ea typeface="微软雅黑" panose="020B0503020204020204" pitchFamily="34" charset="-122"/>
              </a:rPr>
              <a:t>可编程控制器</a:t>
            </a:r>
            <a:endParaRPr sz="1600" b="1" dirty="0">
              <a:solidFill>
                <a:schemeClr val="bg1"/>
              </a:solidFill>
              <a:latin typeface="微软雅黑" panose="020B0503020204020204" pitchFamily="34" charset="-122"/>
              <a:ea typeface="微软雅黑" panose="020B0503020204020204" pitchFamily="34" charset="-122"/>
            </a:endParaRPr>
          </a:p>
        </p:txBody>
      </p:sp>
      <p:sp>
        <p:nvSpPr>
          <p:cNvPr id="22"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23"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24"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25"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26"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7"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308617176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TextBox 8"/>
          <p:cNvSpPr txBox="1"/>
          <p:nvPr/>
        </p:nvSpPr>
        <p:spPr>
          <a:xfrm>
            <a:off x="915375" y="908972"/>
            <a:ext cx="5667899" cy="400110"/>
          </a:xfrm>
          <a:prstGeom prst="rect">
            <a:avLst/>
          </a:prstGeom>
          <a:noFill/>
          <a:ln w="9525">
            <a:noFill/>
          </a:ln>
        </p:spPr>
        <p:txBody>
          <a:bodyPr wrap="square">
            <a:spAutoFit/>
          </a:bodyPr>
          <a:lstStyle>
            <a:defPPr>
              <a:defRPr lang="zh-CN"/>
            </a:defPPr>
            <a:lvl1pPr indent="0" fontAlgn="auto">
              <a:defRPr sz="2000" b="1">
                <a:solidFill>
                  <a:schemeClr val="accent2">
                    <a:lumMod val="50000"/>
                  </a:schemeClr>
                </a:solidFill>
                <a:latin typeface="微软雅黑" panose="020B0503020204020204" pitchFamily="34" charset="-122"/>
                <a:ea typeface="微软雅黑" panose="020B0503020204020204" pitchFamily="34" charset="-122"/>
              </a:defRPr>
            </a:lvl1pPr>
          </a:lstStyle>
          <a:p>
            <a:r>
              <a:rPr lang="en-US" dirty="0" smtClean="0"/>
              <a:t>1.</a:t>
            </a:r>
            <a:r>
              <a:rPr dirty="0" smtClean="0"/>
              <a:t>5</a:t>
            </a:r>
            <a:r>
              <a:rPr lang="en-US" dirty="0" smtClean="0"/>
              <a:t> </a:t>
            </a:r>
            <a:r>
              <a:rPr dirty="0" smtClean="0"/>
              <a:t> </a:t>
            </a:r>
            <a:r>
              <a:rPr dirty="0"/>
              <a:t>可编程控制器可编程序控制系统的故障检修</a:t>
            </a:r>
          </a:p>
        </p:txBody>
      </p:sp>
      <p:sp>
        <p:nvSpPr>
          <p:cNvPr id="107" name="文本框 106"/>
          <p:cNvSpPr txBox="1"/>
          <p:nvPr/>
        </p:nvSpPr>
        <p:spPr>
          <a:xfrm>
            <a:off x="490494" y="1425427"/>
            <a:ext cx="11472907" cy="5078313"/>
          </a:xfrm>
          <a:prstGeom prst="rect">
            <a:avLst/>
          </a:prstGeom>
          <a:noFill/>
          <a:ln w="9525">
            <a:noFill/>
          </a:ln>
        </p:spPr>
        <p:txBody>
          <a:bodyPr wrap="square">
            <a:spAutoFit/>
          </a:bodyPr>
          <a:lstStyle>
            <a:defPPr>
              <a:defRPr lang="zh-CN"/>
            </a:defPPr>
            <a:lvl1pPr indent="457200">
              <a:lnSpc>
                <a:spcPct val="120000"/>
              </a:lnSpc>
            </a:lvl1pPr>
          </a:lstStyle>
          <a:p>
            <a:r>
              <a:rPr lang="en-US" altLang="zh-CN" dirty="0"/>
              <a:t>(1)</a:t>
            </a:r>
            <a:r>
              <a:rPr lang="en-US" altLang="zh-CN" dirty="0" err="1"/>
              <a:t>可编程控制系统的故障分析方法</a:t>
            </a:r>
            <a:endParaRPr lang="en-US" altLang="zh-CN" dirty="0"/>
          </a:p>
          <a:p>
            <a:r>
              <a:rPr lang="en-US" dirty="0" smtClean="0"/>
              <a:t>1</a:t>
            </a:r>
            <a:r>
              <a:rPr lang="zh-CN" dirty="0"/>
              <a:t>）、测量检查法</a:t>
            </a:r>
            <a:endParaRPr lang="en-US" dirty="0"/>
          </a:p>
          <a:p>
            <a:r>
              <a:rPr lang="en-US" dirty="0" smtClean="0">
                <a:sym typeface="Wingdings 2" panose="05020102010507070707" pitchFamily="18" charset="2"/>
              </a:rPr>
              <a:t></a:t>
            </a:r>
            <a:r>
              <a:rPr lang="en-US" dirty="0" smtClean="0"/>
              <a:t>PLC</a:t>
            </a:r>
            <a:r>
              <a:rPr lang="zh-CN" dirty="0"/>
              <a:t>系统中的电源电压、频率、相序、容量等是否符合要求。</a:t>
            </a:r>
            <a:endParaRPr lang="en-US" dirty="0"/>
          </a:p>
          <a:p>
            <a:r>
              <a:rPr lang="en-US" dirty="0" smtClean="0">
                <a:sym typeface="Wingdings 2" panose="05020102010507070707" pitchFamily="18" charset="2"/>
              </a:rPr>
              <a:t></a:t>
            </a:r>
            <a:r>
              <a:rPr lang="en-US" dirty="0" smtClean="0"/>
              <a:t>PLC</a:t>
            </a:r>
            <a:r>
              <a:rPr lang="zh-CN" dirty="0"/>
              <a:t>控制系统中的各个控制装置的连接是否正确。</a:t>
            </a:r>
            <a:endParaRPr lang="en-US" dirty="0"/>
          </a:p>
          <a:p>
            <a:r>
              <a:rPr lang="en-US" altLang="zh-CN" dirty="0">
                <a:sym typeface="Wingdings 2" panose="05020102010507070707" pitchFamily="18" charset="2"/>
              </a:rPr>
              <a:t></a:t>
            </a:r>
            <a:r>
              <a:rPr lang="en-US" dirty="0" smtClean="0"/>
              <a:t>PLC</a:t>
            </a:r>
            <a:r>
              <a:rPr lang="zh-CN" dirty="0"/>
              <a:t>系统中的各个控制装置与部件的参数设定、电位器调整是否准确。</a:t>
            </a:r>
            <a:endParaRPr lang="en-US" dirty="0"/>
          </a:p>
          <a:p>
            <a:r>
              <a:rPr lang="en-US" altLang="zh-CN" dirty="0">
                <a:sym typeface="Wingdings 2" panose="05020102010507070707" pitchFamily="18" charset="2"/>
              </a:rPr>
              <a:t></a:t>
            </a:r>
            <a:r>
              <a:rPr lang="en-US" dirty="0" smtClean="0"/>
              <a:t>PLC</a:t>
            </a:r>
            <a:r>
              <a:rPr lang="zh-CN" dirty="0"/>
              <a:t>控制系统中液压、气动等部件的压气压是否符合要求</a:t>
            </a:r>
            <a:r>
              <a:rPr lang="zh-CN" dirty="0" smtClean="0"/>
              <a:t>。</a:t>
            </a:r>
            <a:endParaRPr lang="en-US" altLang="zh-CN" dirty="0" smtClean="0"/>
          </a:p>
          <a:p>
            <a:r>
              <a:rPr lang="en-US" altLang="zh-CN" dirty="0"/>
              <a:t>3</a:t>
            </a:r>
            <a:r>
              <a:rPr lang="zh-CN" altLang="zh-CN" dirty="0"/>
              <a:t>）、动态检测法</a:t>
            </a:r>
          </a:p>
          <a:p>
            <a:r>
              <a:rPr lang="zh-CN" altLang="zh-CN" dirty="0"/>
              <a:t>动态检测法是通过动态监测</a:t>
            </a:r>
            <a:r>
              <a:rPr lang="en-US" altLang="zh-CN" dirty="0"/>
              <a:t>PLC</a:t>
            </a:r>
            <a:r>
              <a:rPr lang="zh-CN" altLang="zh-CN" dirty="0"/>
              <a:t>程序而判断故障原因的一种方法。</a:t>
            </a:r>
          </a:p>
          <a:p>
            <a:r>
              <a:rPr lang="zh-CN" altLang="zh-CN" dirty="0"/>
              <a:t>借助于计算机可对执行中的程序进行动态监控，观察程序中哪些输入信号，或者内部继电器的条件没有具备，以及产生的原因</a:t>
            </a:r>
            <a:r>
              <a:rPr lang="zh-CN" altLang="zh-CN" dirty="0" smtClean="0"/>
              <a:t>。</a:t>
            </a:r>
            <a:endParaRPr lang="en-US" altLang="zh-CN" dirty="0" smtClean="0"/>
          </a:p>
          <a:p>
            <a:r>
              <a:rPr lang="en-US" altLang="zh-CN" dirty="0" smtClean="0"/>
              <a:t>2</a:t>
            </a:r>
            <a:r>
              <a:rPr lang="zh-CN" altLang="zh-CN" dirty="0"/>
              <a:t>）、 动作分析法</a:t>
            </a:r>
          </a:p>
          <a:p>
            <a:r>
              <a:rPr lang="zh-CN" altLang="zh-CN" dirty="0"/>
              <a:t>动作分析法是通过观察和监视机床设备的实际动作情况，判定存在故障的部位，并由此来追溯到故障根源的一种方法。</a:t>
            </a:r>
          </a:p>
          <a:p>
            <a:r>
              <a:rPr lang="zh-CN" altLang="zh-CN" dirty="0"/>
              <a:t>在</a:t>
            </a:r>
            <a:r>
              <a:rPr lang="en-US" altLang="zh-CN" dirty="0"/>
              <a:t>PLC</a:t>
            </a:r>
            <a:r>
              <a:rPr lang="zh-CN" altLang="zh-CN" dirty="0"/>
              <a:t>控制系统中，可根据动作要求，通过每一步的动作条件与运动过程来判断故障产生的原因。当某一动作发生故障时，首先检查对应的输入条件是否满足，然后检查</a:t>
            </a:r>
            <a:r>
              <a:rPr lang="en-US" altLang="zh-CN" dirty="0"/>
              <a:t>PLC</a:t>
            </a:r>
            <a:r>
              <a:rPr lang="zh-CN" altLang="zh-CN" dirty="0"/>
              <a:t>输出是否正常，再此基础上判断出故障的部位</a:t>
            </a:r>
            <a:r>
              <a:rPr lang="zh-CN" altLang="zh-CN" dirty="0" smtClean="0"/>
              <a:t>。</a:t>
            </a:r>
            <a:endParaRPr lang="zh-CN" altLang="en-US" dirty="0"/>
          </a:p>
        </p:txBody>
      </p:sp>
      <p:sp>
        <p:nvSpPr>
          <p:cNvPr id="15"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a:t>
            </a:r>
            <a:r>
              <a:rPr sz="1600" b="1" dirty="0" err="1" smtClean="0">
                <a:solidFill>
                  <a:schemeClr val="bg1"/>
                </a:solidFill>
                <a:latin typeface="微软雅黑" panose="020B0503020204020204" pitchFamily="34" charset="-122"/>
                <a:ea typeface="微软雅黑" panose="020B0503020204020204" pitchFamily="34" charset="-122"/>
              </a:rPr>
              <a:t>可编程控制器</a:t>
            </a:r>
            <a:endParaRPr sz="1600" b="1" dirty="0">
              <a:solidFill>
                <a:schemeClr val="bg1"/>
              </a:solidFill>
              <a:latin typeface="微软雅黑" panose="020B0503020204020204" pitchFamily="34" charset="-122"/>
              <a:ea typeface="微软雅黑" panose="020B0503020204020204" pitchFamily="34" charset="-122"/>
            </a:endParaRPr>
          </a:p>
        </p:txBody>
      </p:sp>
      <p:sp>
        <p:nvSpPr>
          <p:cNvPr id="16"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7"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8"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19"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20"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7"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152136651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文本框 23"/>
          <p:cNvSpPr txBox="1"/>
          <p:nvPr/>
        </p:nvSpPr>
        <p:spPr>
          <a:xfrm>
            <a:off x="490494" y="1239172"/>
            <a:ext cx="11195000" cy="3781548"/>
          </a:xfrm>
          <a:prstGeom prst="rect">
            <a:avLst/>
          </a:prstGeom>
          <a:noFill/>
          <a:ln w="9525">
            <a:noFill/>
          </a:ln>
        </p:spPr>
        <p:txBody>
          <a:bodyPr wrap="square">
            <a:spAutoFit/>
          </a:bodyPr>
          <a:lstStyle>
            <a:defPPr>
              <a:defRPr lang="zh-CN"/>
            </a:defPPr>
            <a:lvl1pPr indent="457200">
              <a:lnSpc>
                <a:spcPct val="120000"/>
              </a:lnSpc>
            </a:lvl1pPr>
          </a:lstStyle>
          <a:p>
            <a:pPr>
              <a:lnSpc>
                <a:spcPct val="150000"/>
              </a:lnSpc>
            </a:pPr>
            <a:r>
              <a:rPr lang="en-US" dirty="0"/>
              <a:t>4</a:t>
            </a:r>
            <a:r>
              <a:rPr lang="zh-CN" dirty="0"/>
              <a:t>）、状态指示灯检查法</a:t>
            </a:r>
            <a:endParaRPr lang="en-US" dirty="0"/>
          </a:p>
          <a:p>
            <a:pPr>
              <a:lnSpc>
                <a:spcPct val="150000"/>
              </a:lnSpc>
            </a:pPr>
            <a:r>
              <a:rPr lang="en-US" dirty="0"/>
              <a:t>①</a:t>
            </a:r>
            <a:r>
              <a:rPr lang="zh-CN" dirty="0"/>
              <a:t>电源指示灯：</a:t>
            </a:r>
            <a:r>
              <a:rPr lang="en-US" dirty="0"/>
              <a:t>PLC</a:t>
            </a:r>
            <a:r>
              <a:rPr lang="zh-CN" dirty="0"/>
              <a:t>的电源，用以表明</a:t>
            </a:r>
            <a:r>
              <a:rPr lang="en-US" dirty="0"/>
              <a:t>PLC</a:t>
            </a:r>
            <a:r>
              <a:rPr lang="zh-CN" dirty="0"/>
              <a:t>是否接通电源。</a:t>
            </a:r>
            <a:endParaRPr lang="en-US" dirty="0"/>
          </a:p>
          <a:p>
            <a:pPr>
              <a:lnSpc>
                <a:spcPct val="150000"/>
              </a:lnSpc>
            </a:pPr>
            <a:r>
              <a:rPr lang="en-US" dirty="0"/>
              <a:t>②</a:t>
            </a:r>
            <a:r>
              <a:rPr lang="zh-CN" dirty="0"/>
              <a:t>错误指示灯：指示</a:t>
            </a:r>
            <a:r>
              <a:rPr lang="en-US" dirty="0"/>
              <a:t>PLC</a:t>
            </a:r>
            <a:r>
              <a:rPr lang="zh-CN" dirty="0"/>
              <a:t>的故障。用以表明</a:t>
            </a:r>
            <a:r>
              <a:rPr lang="en-US" dirty="0"/>
              <a:t>PLC</a:t>
            </a:r>
            <a:r>
              <a:rPr lang="zh-CN" dirty="0"/>
              <a:t>的硬件或软件存在故障，</a:t>
            </a:r>
            <a:r>
              <a:rPr lang="en-US" dirty="0"/>
              <a:t>PLC</a:t>
            </a:r>
            <a:r>
              <a:rPr lang="zh-CN" dirty="0"/>
              <a:t>将立即停止工作。</a:t>
            </a:r>
            <a:endParaRPr lang="en-US" dirty="0"/>
          </a:p>
          <a:p>
            <a:pPr>
              <a:lnSpc>
                <a:spcPct val="150000"/>
              </a:lnSpc>
            </a:pPr>
            <a:r>
              <a:rPr lang="en-US" dirty="0"/>
              <a:t>③</a:t>
            </a:r>
            <a:r>
              <a:rPr lang="zh-CN" dirty="0"/>
              <a:t>电池故障指示灯：指示</a:t>
            </a:r>
            <a:r>
              <a:rPr lang="en-US" dirty="0"/>
              <a:t>PLC</a:t>
            </a:r>
            <a:r>
              <a:rPr lang="zh-CN" dirty="0"/>
              <a:t>内部电池的状态，用以表明</a:t>
            </a:r>
            <a:r>
              <a:rPr lang="en-US" dirty="0"/>
              <a:t>PLC</a:t>
            </a:r>
            <a:r>
              <a:rPr lang="zh-CN" dirty="0"/>
              <a:t>内部的电池是否需要更换。</a:t>
            </a:r>
            <a:endParaRPr lang="en-US" dirty="0"/>
          </a:p>
          <a:p>
            <a:pPr>
              <a:lnSpc>
                <a:spcPct val="150000"/>
              </a:lnSpc>
            </a:pPr>
            <a:r>
              <a:rPr lang="en-US" dirty="0"/>
              <a:t>④</a:t>
            </a:r>
            <a:r>
              <a:rPr lang="zh-CN" dirty="0"/>
              <a:t>运行指示灯：指示</a:t>
            </a:r>
            <a:r>
              <a:rPr lang="en-US" dirty="0"/>
              <a:t>PLC</a:t>
            </a:r>
            <a:r>
              <a:rPr lang="zh-CN" dirty="0"/>
              <a:t>的运行状态，表明</a:t>
            </a:r>
            <a:r>
              <a:rPr lang="en-US" dirty="0"/>
              <a:t>PLC</a:t>
            </a:r>
            <a:r>
              <a:rPr lang="zh-CN" dirty="0"/>
              <a:t>是处于运行状态，还是处于编程状态</a:t>
            </a:r>
            <a:r>
              <a:rPr lang="zh-CN" dirty="0" smtClean="0"/>
              <a:t>。</a:t>
            </a:r>
            <a:endParaRPr lang="en-US" altLang="zh-CN" dirty="0" smtClean="0"/>
          </a:p>
          <a:p>
            <a:pPr>
              <a:lnSpc>
                <a:spcPct val="150000"/>
              </a:lnSpc>
            </a:pPr>
            <a:r>
              <a:rPr lang="en-US" altLang="zh-CN" dirty="0"/>
              <a:t>5</a:t>
            </a:r>
            <a:r>
              <a:rPr lang="zh-CN" altLang="zh-CN" dirty="0"/>
              <a:t>）、特殊内部继电器检查法</a:t>
            </a:r>
            <a:endParaRPr lang="en-US" altLang="zh-CN" dirty="0"/>
          </a:p>
          <a:p>
            <a:pPr>
              <a:lnSpc>
                <a:spcPct val="150000"/>
              </a:lnSpc>
            </a:pPr>
            <a:r>
              <a:rPr lang="en-US" altLang="zh-CN" dirty="0"/>
              <a:t>PLC</a:t>
            </a:r>
            <a:r>
              <a:rPr lang="zh-CN" altLang="zh-CN" dirty="0"/>
              <a:t>一般有大量的特殊内部继电器或专用的数据寄存器用于存储</a:t>
            </a:r>
            <a:r>
              <a:rPr lang="en-US" altLang="zh-CN" dirty="0"/>
              <a:t>PLC</a:t>
            </a:r>
            <a:r>
              <a:rPr lang="zh-CN" altLang="zh-CN" dirty="0"/>
              <a:t>工作状态信息与故障自诊断结果的。特殊内部继电器或专用的数据寄存器里的内容不仅可以通过编程器读出，而且还可以像其它特殊内部继电器或专用的数据寄存器一样，在</a:t>
            </a:r>
            <a:r>
              <a:rPr lang="en-US" altLang="zh-CN" dirty="0"/>
              <a:t>PLC</a:t>
            </a:r>
            <a:r>
              <a:rPr lang="zh-CN" altLang="zh-CN" dirty="0"/>
              <a:t>的程序中使用（只能使用触点）</a:t>
            </a:r>
            <a:r>
              <a:rPr lang="zh-CN" altLang="zh-CN" dirty="0" smtClean="0"/>
              <a:t>。</a:t>
            </a:r>
            <a:endParaRPr lang="zh-CN" altLang="en-US" dirty="0"/>
          </a:p>
        </p:txBody>
      </p:sp>
      <p:sp>
        <p:nvSpPr>
          <p:cNvPr id="25" name="TextBox 8"/>
          <p:cNvSpPr txBox="1"/>
          <p:nvPr/>
        </p:nvSpPr>
        <p:spPr>
          <a:xfrm>
            <a:off x="915375" y="908972"/>
            <a:ext cx="5667899" cy="400110"/>
          </a:xfrm>
          <a:prstGeom prst="rect">
            <a:avLst/>
          </a:prstGeom>
          <a:noFill/>
          <a:ln w="9525">
            <a:noFill/>
          </a:ln>
        </p:spPr>
        <p:txBody>
          <a:bodyPr wrap="square">
            <a:spAutoFit/>
          </a:bodyPr>
          <a:lstStyle>
            <a:defPPr>
              <a:defRPr lang="zh-CN"/>
            </a:defPPr>
            <a:lvl1pPr indent="0" fontAlgn="auto">
              <a:defRPr sz="2000" b="1">
                <a:solidFill>
                  <a:schemeClr val="accent2">
                    <a:lumMod val="50000"/>
                  </a:schemeClr>
                </a:solidFill>
                <a:latin typeface="微软雅黑" panose="020B0503020204020204" pitchFamily="34" charset="-122"/>
                <a:ea typeface="微软雅黑" panose="020B0503020204020204" pitchFamily="34" charset="-122"/>
              </a:defRPr>
            </a:lvl1pPr>
          </a:lstStyle>
          <a:p>
            <a:r>
              <a:rPr lang="en-US" dirty="0" smtClean="0"/>
              <a:t>1.</a:t>
            </a:r>
            <a:r>
              <a:rPr dirty="0" smtClean="0"/>
              <a:t>5</a:t>
            </a:r>
            <a:r>
              <a:rPr lang="en-US" dirty="0" smtClean="0"/>
              <a:t> </a:t>
            </a:r>
            <a:r>
              <a:rPr dirty="0" smtClean="0"/>
              <a:t> </a:t>
            </a:r>
            <a:r>
              <a:rPr dirty="0"/>
              <a:t>可编程控制器可编程序控制系统的故障检修</a:t>
            </a:r>
          </a:p>
        </p:txBody>
      </p:sp>
      <p:sp>
        <p:nvSpPr>
          <p:cNvPr id="26"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a:t>
            </a:r>
            <a:r>
              <a:rPr sz="1600" b="1" dirty="0" err="1" smtClean="0">
                <a:solidFill>
                  <a:schemeClr val="bg1"/>
                </a:solidFill>
                <a:latin typeface="微软雅黑" panose="020B0503020204020204" pitchFamily="34" charset="-122"/>
                <a:ea typeface="微软雅黑" panose="020B0503020204020204" pitchFamily="34" charset="-122"/>
              </a:rPr>
              <a:t>可编程控制器</a:t>
            </a:r>
            <a:endParaRPr sz="1600" b="1" dirty="0">
              <a:solidFill>
                <a:schemeClr val="bg1"/>
              </a:solidFill>
              <a:latin typeface="微软雅黑" panose="020B0503020204020204" pitchFamily="34" charset="-122"/>
              <a:ea typeface="微软雅黑" panose="020B0503020204020204" pitchFamily="34" charset="-122"/>
            </a:endParaRPr>
          </a:p>
        </p:txBody>
      </p:sp>
      <p:sp>
        <p:nvSpPr>
          <p:cNvPr id="27"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28"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29"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30"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31"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32"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122564307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文本框 15"/>
          <p:cNvSpPr txBox="1"/>
          <p:nvPr/>
        </p:nvSpPr>
        <p:spPr>
          <a:xfrm>
            <a:off x="476386" y="1446144"/>
            <a:ext cx="5643607" cy="5078313"/>
          </a:xfrm>
          <a:prstGeom prst="rect">
            <a:avLst/>
          </a:prstGeom>
          <a:noFill/>
          <a:ln w="9525">
            <a:noFill/>
          </a:ln>
        </p:spPr>
        <p:txBody>
          <a:bodyPr wrap="square">
            <a:spAutoFit/>
          </a:bodyPr>
          <a:lstStyle>
            <a:defPPr>
              <a:defRPr lang="zh-CN"/>
            </a:defPPr>
            <a:lvl1pPr indent="457200">
              <a:lnSpc>
                <a:spcPct val="150000"/>
              </a:lnSpc>
            </a:lvl1pPr>
          </a:lstStyle>
          <a:p>
            <a:r>
              <a:rPr lang="en-US" altLang="zh-CN" dirty="0"/>
              <a:t>(2) FX2N系列PLC状态指示灯及常见故障分析</a:t>
            </a:r>
            <a:endParaRPr lang="zh-CN" altLang="en-US" dirty="0"/>
          </a:p>
          <a:p>
            <a:r>
              <a:rPr lang="en-US" dirty="0" smtClean="0"/>
              <a:t>1</a:t>
            </a:r>
            <a:r>
              <a:rPr lang="zh-CN" dirty="0"/>
              <a:t>）、 运行指示灯</a:t>
            </a:r>
            <a:endParaRPr lang="en-US" dirty="0"/>
          </a:p>
          <a:p>
            <a:r>
              <a:rPr lang="en-US" dirty="0"/>
              <a:t>PLC</a:t>
            </a:r>
            <a:r>
              <a:rPr lang="zh-CN" dirty="0"/>
              <a:t>的运行指示灯安装在</a:t>
            </a:r>
            <a:r>
              <a:rPr lang="en-US" dirty="0"/>
              <a:t>PLC</a:t>
            </a:r>
            <a:r>
              <a:rPr lang="zh-CN" dirty="0"/>
              <a:t>的基本单元上，标记为“</a:t>
            </a:r>
            <a:r>
              <a:rPr lang="en-US" dirty="0"/>
              <a:t>RUN</a:t>
            </a:r>
            <a:r>
              <a:rPr lang="zh-CN" dirty="0"/>
              <a:t>”。</a:t>
            </a:r>
            <a:endParaRPr lang="en-US" dirty="0"/>
          </a:p>
          <a:p>
            <a:r>
              <a:rPr lang="en-US" dirty="0"/>
              <a:t>①PLC</a:t>
            </a:r>
            <a:r>
              <a:rPr lang="zh-CN" dirty="0"/>
              <a:t>上的“</a:t>
            </a:r>
            <a:r>
              <a:rPr lang="en-US" dirty="0"/>
              <a:t>RUN∕STOP</a:t>
            </a:r>
            <a:r>
              <a:rPr lang="zh-CN" dirty="0"/>
              <a:t>”开关被设置为“</a:t>
            </a:r>
            <a:r>
              <a:rPr lang="en-US" dirty="0"/>
              <a:t>STOP</a:t>
            </a:r>
            <a:r>
              <a:rPr lang="zh-CN" dirty="0"/>
              <a:t>”状态，使</a:t>
            </a:r>
            <a:r>
              <a:rPr lang="en-US" dirty="0"/>
              <a:t>PLC</a:t>
            </a:r>
            <a:r>
              <a:rPr lang="zh-CN" dirty="0"/>
              <a:t>停止运行。</a:t>
            </a:r>
            <a:endParaRPr lang="en-US" dirty="0"/>
          </a:p>
          <a:p>
            <a:r>
              <a:rPr lang="en-US" dirty="0"/>
              <a:t>②PLC</a:t>
            </a:r>
            <a:r>
              <a:rPr lang="zh-CN" dirty="0"/>
              <a:t>程序存在错误，这时</a:t>
            </a:r>
            <a:r>
              <a:rPr lang="en-US" dirty="0"/>
              <a:t>PLC</a:t>
            </a:r>
            <a:r>
              <a:rPr lang="zh-CN" dirty="0"/>
              <a:t>的程序出错指示灯“</a:t>
            </a:r>
            <a:r>
              <a:rPr lang="en-US" dirty="0"/>
              <a:t>PROG­E</a:t>
            </a:r>
            <a:r>
              <a:rPr lang="zh-CN" dirty="0"/>
              <a:t>”亮或闪烁。</a:t>
            </a:r>
            <a:endParaRPr lang="en-US" dirty="0"/>
          </a:p>
          <a:p>
            <a:r>
              <a:rPr lang="en-US" dirty="0"/>
              <a:t>③PLC</a:t>
            </a:r>
            <a:r>
              <a:rPr lang="zh-CN" dirty="0"/>
              <a:t>循环时间超出程序的运行时间，这时</a:t>
            </a:r>
            <a:r>
              <a:rPr lang="en-US" dirty="0"/>
              <a:t>CPU</a:t>
            </a:r>
            <a:r>
              <a:rPr lang="zh-CN" dirty="0"/>
              <a:t>出错指示灯“</a:t>
            </a:r>
            <a:r>
              <a:rPr lang="en-US" dirty="0"/>
              <a:t>CPU­E</a:t>
            </a:r>
            <a:r>
              <a:rPr lang="zh-CN" dirty="0"/>
              <a:t>”亮。</a:t>
            </a:r>
          </a:p>
          <a:p>
            <a:r>
              <a:rPr lang="zh-CN" dirty="0"/>
              <a:t>如图</a:t>
            </a:r>
            <a:r>
              <a:rPr lang="en-US" dirty="0"/>
              <a:t>3-1-27</a:t>
            </a:r>
            <a:r>
              <a:rPr lang="zh-CN" dirty="0"/>
              <a:t>所示为</a:t>
            </a:r>
            <a:r>
              <a:rPr lang="en-US" dirty="0"/>
              <a:t> PLC</a:t>
            </a:r>
            <a:r>
              <a:rPr lang="zh-CN" dirty="0"/>
              <a:t>运行指示灯不亮的故障检修流程。</a:t>
            </a:r>
            <a:endParaRPr lang="zh-CN" altLang="en-US" dirty="0"/>
          </a:p>
        </p:txBody>
      </p:sp>
      <p:pic>
        <p:nvPicPr>
          <p:cNvPr id="150531" name="Picture 1" descr="无标题"/>
          <p:cNvPicPr>
            <a:picLocks noChangeAspect="1" noChangeArrowheads="1"/>
          </p:cNvPicPr>
          <p:nvPr/>
        </p:nvPicPr>
        <p:blipFill>
          <a:blip r:embed="rId3">
            <a:extLst>
              <a:ext uri="{28A0092B-C50C-407E-A947-70E740481C1C}">
                <a14:useLocalDpi xmlns:a14="http://schemas.microsoft.com/office/drawing/2010/main" val="0"/>
              </a:ext>
            </a:extLst>
          </a:blip>
          <a:srcRect l="32864" r="34161"/>
          <a:stretch>
            <a:fillRect/>
          </a:stretch>
        </p:blipFill>
        <p:spPr>
          <a:xfrm>
            <a:off x="6513830" y="1120364"/>
            <a:ext cx="4020105" cy="4896262"/>
          </a:xfrm>
          <a:prstGeom prst="rect">
            <a:avLst/>
          </a:prstGeom>
          <a:noFill/>
          <a:ln>
            <a:noFill/>
          </a:ln>
        </p:spPr>
      </p:pic>
      <p:sp>
        <p:nvSpPr>
          <p:cNvPr id="17" name="文本框 16"/>
          <p:cNvSpPr txBox="1"/>
          <p:nvPr/>
        </p:nvSpPr>
        <p:spPr>
          <a:xfrm>
            <a:off x="5836024" y="6016626"/>
            <a:ext cx="5499100" cy="507831"/>
          </a:xfrm>
          <a:prstGeom prst="rect">
            <a:avLst/>
          </a:prstGeom>
          <a:noFill/>
          <a:ln w="9525">
            <a:noFill/>
          </a:ln>
        </p:spPr>
        <p:txBody>
          <a:bodyPr wrap="square">
            <a:spAutoFit/>
          </a:bodyPr>
          <a:lstStyle>
            <a:defPPr>
              <a:defRPr lang="zh-CN"/>
            </a:defPPr>
            <a:lvl1pPr indent="457200">
              <a:lnSpc>
                <a:spcPct val="150000"/>
              </a:lnSpc>
            </a:lvl1pPr>
          </a:lstStyle>
          <a:p>
            <a:r>
              <a:rPr lang="zh-CN"/>
              <a:t>图</a:t>
            </a:r>
            <a:r>
              <a:rPr lang="en-US"/>
              <a:t>3-1-27  PLC</a:t>
            </a:r>
            <a:r>
              <a:rPr lang="zh-CN"/>
              <a:t>运行指示灯不亮的故障检修流程</a:t>
            </a:r>
            <a:endParaRPr lang="zh-CN" altLang="en-US"/>
          </a:p>
        </p:txBody>
      </p:sp>
      <p:sp>
        <p:nvSpPr>
          <p:cNvPr id="25" name="TextBox 8"/>
          <p:cNvSpPr txBox="1"/>
          <p:nvPr/>
        </p:nvSpPr>
        <p:spPr>
          <a:xfrm>
            <a:off x="915375" y="908972"/>
            <a:ext cx="5667899" cy="400110"/>
          </a:xfrm>
          <a:prstGeom prst="rect">
            <a:avLst/>
          </a:prstGeom>
          <a:noFill/>
          <a:ln w="9525">
            <a:noFill/>
          </a:ln>
        </p:spPr>
        <p:txBody>
          <a:bodyPr wrap="square">
            <a:spAutoFit/>
          </a:bodyPr>
          <a:lstStyle>
            <a:defPPr>
              <a:defRPr lang="zh-CN"/>
            </a:defPPr>
            <a:lvl1pPr indent="0" fontAlgn="auto">
              <a:defRPr sz="2000" b="1">
                <a:solidFill>
                  <a:schemeClr val="accent2">
                    <a:lumMod val="50000"/>
                  </a:schemeClr>
                </a:solidFill>
                <a:latin typeface="微软雅黑" panose="020B0503020204020204" pitchFamily="34" charset="-122"/>
                <a:ea typeface="微软雅黑" panose="020B0503020204020204" pitchFamily="34" charset="-122"/>
              </a:defRPr>
            </a:lvl1pPr>
          </a:lstStyle>
          <a:p>
            <a:r>
              <a:rPr lang="en-US" dirty="0" smtClean="0"/>
              <a:t>1.</a:t>
            </a:r>
            <a:r>
              <a:rPr dirty="0" smtClean="0"/>
              <a:t>5</a:t>
            </a:r>
            <a:r>
              <a:rPr lang="en-US" dirty="0" smtClean="0"/>
              <a:t> </a:t>
            </a:r>
            <a:r>
              <a:rPr dirty="0" smtClean="0"/>
              <a:t> </a:t>
            </a:r>
            <a:r>
              <a:rPr dirty="0"/>
              <a:t>可编程控制器可编程序控制系统的故障检修</a:t>
            </a:r>
          </a:p>
        </p:txBody>
      </p:sp>
      <p:sp>
        <p:nvSpPr>
          <p:cNvPr id="26"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a:t>
            </a:r>
            <a:r>
              <a:rPr sz="1600" b="1" dirty="0" err="1" smtClean="0">
                <a:solidFill>
                  <a:schemeClr val="bg1"/>
                </a:solidFill>
                <a:latin typeface="微软雅黑" panose="020B0503020204020204" pitchFamily="34" charset="-122"/>
                <a:ea typeface="微软雅黑" panose="020B0503020204020204" pitchFamily="34" charset="-122"/>
              </a:rPr>
              <a:t>可编程控制器</a:t>
            </a:r>
            <a:endParaRPr sz="1600" b="1" dirty="0">
              <a:solidFill>
                <a:schemeClr val="bg1"/>
              </a:solidFill>
              <a:latin typeface="微软雅黑" panose="020B0503020204020204" pitchFamily="34" charset="-122"/>
              <a:ea typeface="微软雅黑" panose="020B0503020204020204" pitchFamily="34" charset="-122"/>
            </a:endParaRPr>
          </a:p>
        </p:txBody>
      </p:sp>
      <p:sp>
        <p:nvSpPr>
          <p:cNvPr id="27"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28"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29"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30"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31"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32"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412558897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文本框 15"/>
          <p:cNvSpPr txBox="1"/>
          <p:nvPr/>
        </p:nvSpPr>
        <p:spPr>
          <a:xfrm>
            <a:off x="702934" y="1668344"/>
            <a:ext cx="5370793" cy="3831818"/>
          </a:xfrm>
          <a:prstGeom prst="rect">
            <a:avLst/>
          </a:prstGeom>
          <a:noFill/>
          <a:ln w="9525">
            <a:noFill/>
          </a:ln>
        </p:spPr>
        <p:txBody>
          <a:bodyPr wrap="square">
            <a:spAutoFit/>
          </a:bodyPr>
          <a:lstStyle>
            <a:defPPr>
              <a:defRPr lang="zh-CN"/>
            </a:defPPr>
            <a:lvl1pPr indent="457200">
              <a:lnSpc>
                <a:spcPct val="150000"/>
              </a:lnSpc>
            </a:lvl1pPr>
          </a:lstStyle>
          <a:p>
            <a:r>
              <a:rPr lang="en-US" dirty="0"/>
              <a:t>2</a:t>
            </a:r>
            <a:r>
              <a:rPr lang="zh-CN" dirty="0"/>
              <a:t>）、电源指示灯</a:t>
            </a:r>
          </a:p>
          <a:p>
            <a:r>
              <a:rPr lang="zh-CN" dirty="0"/>
              <a:t>如图</a:t>
            </a:r>
            <a:r>
              <a:rPr lang="en-US" dirty="0"/>
              <a:t>3-1-28</a:t>
            </a:r>
            <a:r>
              <a:rPr lang="zh-CN" dirty="0"/>
              <a:t>所示为</a:t>
            </a:r>
            <a:r>
              <a:rPr lang="en-US" dirty="0"/>
              <a:t> PLC</a:t>
            </a:r>
            <a:r>
              <a:rPr lang="zh-CN" dirty="0"/>
              <a:t>电源指示灯不亮的故障检修流程</a:t>
            </a:r>
            <a:r>
              <a:rPr lang="zh-CN" dirty="0" smtClean="0"/>
              <a:t>。</a:t>
            </a:r>
            <a:endParaRPr lang="en-US" altLang="zh-CN" dirty="0" smtClean="0"/>
          </a:p>
          <a:p>
            <a:pPr fontAlgn="auto"/>
            <a:r>
              <a:rPr lang="zh-CN" altLang="zh-CN" dirty="0">
                <a:latin typeface="等线" panose="02010600030101010101" charset="-122"/>
                <a:ea typeface="等线" panose="02010600030101010101" charset="-122"/>
                <a:cs typeface="等线" panose="02010600030101010101" charset="-122"/>
              </a:rPr>
              <a:t>输入传感器使用</a:t>
            </a:r>
            <a:r>
              <a:rPr lang="en-US" altLang="zh-CN" dirty="0">
                <a:latin typeface="等线" panose="02010600030101010101" charset="-122"/>
                <a:ea typeface="等线" panose="02010600030101010101" charset="-122"/>
                <a:cs typeface="等线" panose="02010600030101010101" charset="-122"/>
              </a:rPr>
              <a:t>PLC</a:t>
            </a:r>
            <a:r>
              <a:rPr lang="zh-CN" altLang="zh-CN" dirty="0">
                <a:latin typeface="等线" panose="02010600030101010101" charset="-122"/>
                <a:ea typeface="等线" panose="02010600030101010101" charset="-122"/>
                <a:cs typeface="等线" panose="02010600030101010101" charset="-122"/>
              </a:rPr>
              <a:t>的“</a:t>
            </a:r>
            <a:r>
              <a:rPr lang="en-US" altLang="zh-CN" dirty="0">
                <a:latin typeface="等线" panose="02010600030101010101" charset="-122"/>
                <a:ea typeface="等线" panose="02010600030101010101" charset="-122"/>
                <a:cs typeface="等线" panose="02010600030101010101" charset="-122"/>
              </a:rPr>
              <a:t>24</a:t>
            </a:r>
            <a:r>
              <a:rPr lang="zh-CN" altLang="zh-CN" dirty="0">
                <a:latin typeface="等线" panose="02010600030101010101" charset="-122"/>
                <a:ea typeface="等线" panose="02010600030101010101" charset="-122"/>
                <a:cs typeface="等线" panose="02010600030101010101" charset="-122"/>
              </a:rPr>
              <a:t>＋”连接端供电时应保证以下两点：</a:t>
            </a:r>
            <a:endParaRPr lang="en-US" altLang="zh-CN" dirty="0">
              <a:latin typeface="等线" panose="02010600030101010101" charset="-122"/>
              <a:ea typeface="等线" panose="02010600030101010101" charset="-122"/>
              <a:cs typeface="等线" panose="02010600030101010101" charset="-122"/>
            </a:endParaRPr>
          </a:p>
          <a:p>
            <a:pPr fontAlgn="auto"/>
            <a:r>
              <a:rPr lang="en-US" altLang="zh-CN" dirty="0">
                <a:latin typeface="等线" panose="02010600030101010101" charset="-122"/>
                <a:ea typeface="等线" panose="02010600030101010101" charset="-122"/>
                <a:cs typeface="等线" panose="02010600030101010101" charset="-122"/>
              </a:rPr>
              <a:t>①</a:t>
            </a:r>
            <a:r>
              <a:rPr lang="zh-CN" altLang="zh-CN" dirty="0">
                <a:latin typeface="等线" panose="02010600030101010101" charset="-122"/>
                <a:ea typeface="等线" panose="02010600030101010101" charset="-122"/>
                <a:cs typeface="等线" panose="02010600030101010101" charset="-122"/>
              </a:rPr>
              <a:t>负载电流不能超过</a:t>
            </a:r>
            <a:r>
              <a:rPr lang="en-US" altLang="zh-CN" dirty="0">
                <a:latin typeface="等线" panose="02010600030101010101" charset="-122"/>
                <a:ea typeface="等线" panose="02010600030101010101" charset="-122"/>
                <a:cs typeface="等线" panose="02010600030101010101" charset="-122"/>
              </a:rPr>
              <a:t>PLC</a:t>
            </a:r>
            <a:r>
              <a:rPr lang="zh-CN" altLang="zh-CN" dirty="0">
                <a:latin typeface="等线" panose="02010600030101010101" charset="-122"/>
                <a:ea typeface="等线" panose="02010600030101010101" charset="-122"/>
                <a:cs typeface="等线" panose="02010600030101010101" charset="-122"/>
              </a:rPr>
              <a:t>允许范围，负载超过时应采用单独的外部输入驱动电源；</a:t>
            </a:r>
            <a:endParaRPr lang="en-US" altLang="zh-CN" dirty="0">
              <a:latin typeface="等线" panose="02010600030101010101" charset="-122"/>
              <a:ea typeface="等线" panose="02010600030101010101" charset="-122"/>
              <a:cs typeface="等线" panose="02010600030101010101" charset="-122"/>
            </a:endParaRPr>
          </a:p>
          <a:p>
            <a:pPr fontAlgn="auto"/>
            <a:r>
              <a:rPr lang="en-US" altLang="zh-CN" dirty="0">
                <a:latin typeface="等线" panose="02010600030101010101" charset="-122"/>
                <a:ea typeface="等线" panose="02010600030101010101" charset="-122"/>
                <a:cs typeface="等线" panose="02010600030101010101" charset="-122"/>
              </a:rPr>
              <a:t>②</a:t>
            </a:r>
            <a:r>
              <a:rPr lang="zh-CN" altLang="zh-CN" dirty="0">
                <a:latin typeface="等线" panose="02010600030101010101" charset="-122"/>
                <a:ea typeface="等线" panose="02010600030101010101" charset="-122"/>
                <a:cs typeface="等线" panose="02010600030101010101" charset="-122"/>
              </a:rPr>
              <a:t>外部电源的</a:t>
            </a:r>
            <a:r>
              <a:rPr lang="en-US" altLang="zh-CN" dirty="0">
                <a:latin typeface="等线" panose="02010600030101010101" charset="-122"/>
                <a:ea typeface="等线" panose="02010600030101010101" charset="-122"/>
                <a:cs typeface="等线" panose="02010600030101010101" charset="-122"/>
              </a:rPr>
              <a:t>“DC 24V</a:t>
            </a:r>
            <a:r>
              <a:rPr lang="zh-CN" altLang="zh-CN" dirty="0">
                <a:latin typeface="等线" panose="02010600030101010101" charset="-122"/>
                <a:ea typeface="等线" panose="02010600030101010101" charset="-122"/>
                <a:cs typeface="等线" panose="02010600030101010101" charset="-122"/>
              </a:rPr>
              <a:t>”端不可与</a:t>
            </a:r>
            <a:r>
              <a:rPr lang="en-US" altLang="zh-CN" dirty="0">
                <a:latin typeface="等线" panose="02010600030101010101" charset="-122"/>
                <a:ea typeface="等线" panose="02010600030101010101" charset="-122"/>
                <a:cs typeface="等线" panose="02010600030101010101" charset="-122"/>
              </a:rPr>
              <a:t>PLC</a:t>
            </a:r>
            <a:r>
              <a:rPr lang="zh-CN" altLang="zh-CN" dirty="0">
                <a:latin typeface="等线" panose="02010600030101010101" charset="-122"/>
                <a:ea typeface="等线" panose="02010600030101010101" charset="-122"/>
                <a:cs typeface="等线" panose="02010600030101010101" charset="-122"/>
              </a:rPr>
              <a:t>的“</a:t>
            </a:r>
            <a:r>
              <a:rPr lang="en-US" altLang="zh-CN" dirty="0">
                <a:latin typeface="等线" panose="02010600030101010101" charset="-122"/>
                <a:ea typeface="等线" panose="02010600030101010101" charset="-122"/>
                <a:cs typeface="等线" panose="02010600030101010101" charset="-122"/>
              </a:rPr>
              <a:t>24</a:t>
            </a:r>
            <a:r>
              <a:rPr lang="zh-CN" altLang="zh-CN" dirty="0">
                <a:latin typeface="等线" panose="02010600030101010101" charset="-122"/>
                <a:ea typeface="等线" panose="02010600030101010101" charset="-122"/>
                <a:cs typeface="等线" panose="02010600030101010101" charset="-122"/>
              </a:rPr>
              <a:t>＋”端连接</a:t>
            </a:r>
            <a:r>
              <a:rPr lang="zh-CN" altLang="zh-CN" dirty="0" smtClean="0">
                <a:latin typeface="等线" panose="02010600030101010101" charset="-122"/>
                <a:ea typeface="等线" panose="02010600030101010101" charset="-122"/>
                <a:cs typeface="等线" panose="02010600030101010101" charset="-122"/>
              </a:rPr>
              <a:t>。</a:t>
            </a:r>
            <a:endParaRPr lang="zh-CN" altLang="en-US" dirty="0">
              <a:latin typeface="等线" panose="02010600030101010101" charset="-122"/>
              <a:ea typeface="等线" panose="02010600030101010101" charset="-122"/>
              <a:cs typeface="等线" panose="02010600030101010101" charset="-122"/>
            </a:endParaRPr>
          </a:p>
        </p:txBody>
      </p:sp>
      <p:pic>
        <p:nvPicPr>
          <p:cNvPr id="151555" name="Picture 25"/>
          <p:cNvPicPr>
            <a:picLocks noChangeAspect="1" noChangeArrowheads="1"/>
          </p:cNvPicPr>
          <p:nvPr/>
        </p:nvPicPr>
        <p:blipFill>
          <a:blip r:embed="rId3">
            <a:extLst>
              <a:ext uri="{28A0092B-C50C-407E-A947-70E740481C1C}">
                <a14:useLocalDpi xmlns:a14="http://schemas.microsoft.com/office/drawing/2010/main" val="0"/>
              </a:ext>
            </a:extLst>
          </a:blip>
          <a:srcRect b="1837"/>
          <a:stretch>
            <a:fillRect/>
          </a:stretch>
        </p:blipFill>
        <p:spPr>
          <a:xfrm>
            <a:off x="7142521" y="1206818"/>
            <a:ext cx="3961949" cy="4708843"/>
          </a:xfrm>
          <a:prstGeom prst="rect">
            <a:avLst/>
          </a:prstGeom>
          <a:noFill/>
          <a:ln>
            <a:noFill/>
          </a:ln>
        </p:spPr>
      </p:pic>
      <p:sp>
        <p:nvSpPr>
          <p:cNvPr id="17" name="文本框 16"/>
          <p:cNvSpPr txBox="1"/>
          <p:nvPr/>
        </p:nvSpPr>
        <p:spPr>
          <a:xfrm>
            <a:off x="6390080" y="5915661"/>
            <a:ext cx="6273651" cy="507831"/>
          </a:xfrm>
          <a:prstGeom prst="rect">
            <a:avLst/>
          </a:prstGeom>
          <a:noFill/>
          <a:ln w="9525">
            <a:noFill/>
          </a:ln>
        </p:spPr>
        <p:txBody>
          <a:bodyPr wrap="square">
            <a:spAutoFit/>
          </a:bodyPr>
          <a:lstStyle>
            <a:defPPr>
              <a:defRPr lang="zh-CN"/>
            </a:defPPr>
            <a:lvl1pPr indent="457200">
              <a:lnSpc>
                <a:spcPct val="150000"/>
              </a:lnSpc>
            </a:lvl1pPr>
          </a:lstStyle>
          <a:p>
            <a:r>
              <a:rPr lang="zh-CN" dirty="0"/>
              <a:t>图</a:t>
            </a:r>
            <a:r>
              <a:rPr lang="en-US" dirty="0"/>
              <a:t>3-1-28  PLC</a:t>
            </a:r>
            <a:r>
              <a:rPr lang="zh-CN" dirty="0"/>
              <a:t>电源指示灯不亮的故障检修流程</a:t>
            </a:r>
            <a:endParaRPr lang="zh-CN" altLang="en-US" dirty="0"/>
          </a:p>
        </p:txBody>
      </p:sp>
      <p:sp>
        <p:nvSpPr>
          <p:cNvPr id="27" name="TextBox 8"/>
          <p:cNvSpPr txBox="1"/>
          <p:nvPr/>
        </p:nvSpPr>
        <p:spPr>
          <a:xfrm>
            <a:off x="915375" y="908972"/>
            <a:ext cx="5667899" cy="400110"/>
          </a:xfrm>
          <a:prstGeom prst="rect">
            <a:avLst/>
          </a:prstGeom>
          <a:noFill/>
          <a:ln w="9525">
            <a:noFill/>
          </a:ln>
        </p:spPr>
        <p:txBody>
          <a:bodyPr wrap="square">
            <a:spAutoFit/>
          </a:bodyPr>
          <a:lstStyle>
            <a:defPPr>
              <a:defRPr lang="zh-CN"/>
            </a:defPPr>
            <a:lvl1pPr indent="0" fontAlgn="auto">
              <a:defRPr sz="2000" b="1">
                <a:solidFill>
                  <a:schemeClr val="accent2">
                    <a:lumMod val="50000"/>
                  </a:schemeClr>
                </a:solidFill>
                <a:latin typeface="微软雅黑" panose="020B0503020204020204" pitchFamily="34" charset="-122"/>
                <a:ea typeface="微软雅黑" panose="020B0503020204020204" pitchFamily="34" charset="-122"/>
              </a:defRPr>
            </a:lvl1pPr>
          </a:lstStyle>
          <a:p>
            <a:r>
              <a:rPr lang="en-US" dirty="0" smtClean="0"/>
              <a:t>1.</a:t>
            </a:r>
            <a:r>
              <a:rPr dirty="0" smtClean="0"/>
              <a:t>5</a:t>
            </a:r>
            <a:r>
              <a:rPr lang="en-US" dirty="0" smtClean="0"/>
              <a:t> </a:t>
            </a:r>
            <a:r>
              <a:rPr dirty="0" smtClean="0"/>
              <a:t> </a:t>
            </a:r>
            <a:r>
              <a:rPr dirty="0"/>
              <a:t>可编程控制器可编程序控制系统的故障检修</a:t>
            </a:r>
          </a:p>
        </p:txBody>
      </p:sp>
      <p:sp>
        <p:nvSpPr>
          <p:cNvPr id="28"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a:t>
            </a:r>
            <a:r>
              <a:rPr sz="1600" b="1" dirty="0" err="1" smtClean="0">
                <a:solidFill>
                  <a:schemeClr val="bg1"/>
                </a:solidFill>
                <a:latin typeface="微软雅黑" panose="020B0503020204020204" pitchFamily="34" charset="-122"/>
                <a:ea typeface="微软雅黑" panose="020B0503020204020204" pitchFamily="34" charset="-122"/>
              </a:rPr>
              <a:t>可编程控制器</a:t>
            </a:r>
            <a:endParaRPr sz="1600" b="1" dirty="0">
              <a:solidFill>
                <a:schemeClr val="bg1"/>
              </a:solidFill>
              <a:latin typeface="微软雅黑" panose="020B0503020204020204" pitchFamily="34" charset="-122"/>
              <a:ea typeface="微软雅黑" panose="020B0503020204020204" pitchFamily="34" charset="-122"/>
            </a:endParaRPr>
          </a:p>
        </p:txBody>
      </p:sp>
      <p:sp>
        <p:nvSpPr>
          <p:cNvPr id="29"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30"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31"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32"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33"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34"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231864359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文本框 18"/>
          <p:cNvSpPr txBox="1"/>
          <p:nvPr/>
        </p:nvSpPr>
        <p:spPr>
          <a:xfrm>
            <a:off x="490494" y="1340910"/>
            <a:ext cx="11141212" cy="5078313"/>
          </a:xfrm>
          <a:prstGeom prst="rect">
            <a:avLst/>
          </a:prstGeom>
          <a:noFill/>
          <a:ln w="9525">
            <a:noFill/>
          </a:ln>
        </p:spPr>
        <p:txBody>
          <a:bodyPr wrap="square">
            <a:spAutoFit/>
          </a:bodyPr>
          <a:lstStyle>
            <a:defPPr>
              <a:defRPr lang="zh-CN"/>
            </a:defPPr>
            <a:lvl1pPr indent="457200">
              <a:lnSpc>
                <a:spcPct val="150000"/>
              </a:lnSpc>
            </a:lvl1pPr>
          </a:lstStyle>
          <a:p>
            <a:r>
              <a:rPr lang="en-US" dirty="0"/>
              <a:t>3</a:t>
            </a:r>
            <a:r>
              <a:rPr lang="zh-CN" dirty="0"/>
              <a:t>）、电池报警指示灯</a:t>
            </a:r>
            <a:endParaRPr lang="en-US" dirty="0"/>
          </a:p>
          <a:p>
            <a:r>
              <a:rPr lang="en-US" dirty="0"/>
              <a:t>PLC</a:t>
            </a:r>
            <a:r>
              <a:rPr lang="zh-CN" dirty="0"/>
              <a:t>的电池报警指示灯安装在</a:t>
            </a:r>
            <a:r>
              <a:rPr lang="en-US" dirty="0"/>
              <a:t>PLC</a:t>
            </a:r>
            <a:r>
              <a:rPr lang="zh-CN" dirty="0"/>
              <a:t>的基本单元上，标记为“</a:t>
            </a:r>
            <a:r>
              <a:rPr lang="en-US" dirty="0"/>
              <a:t>BATT.V</a:t>
            </a:r>
            <a:r>
              <a:rPr lang="zh-CN" dirty="0"/>
              <a:t>”。</a:t>
            </a:r>
          </a:p>
          <a:p>
            <a:r>
              <a:rPr lang="zh-CN" dirty="0"/>
              <a:t>电池报警提示灯</a:t>
            </a:r>
            <a:r>
              <a:rPr lang="en-US" dirty="0"/>
              <a:t>“BATT.V</a:t>
            </a:r>
            <a:r>
              <a:rPr lang="zh-CN" dirty="0"/>
              <a:t>”亮表示</a:t>
            </a:r>
            <a:r>
              <a:rPr lang="en-US" dirty="0"/>
              <a:t>PLC</a:t>
            </a:r>
            <a:r>
              <a:rPr lang="zh-CN" dirty="0"/>
              <a:t>的内部电池电压过低，这时，</a:t>
            </a:r>
            <a:r>
              <a:rPr lang="en-US" dirty="0"/>
              <a:t>PLC</a:t>
            </a:r>
            <a:r>
              <a:rPr lang="zh-CN" dirty="0"/>
              <a:t>特殊内部继电器</a:t>
            </a:r>
            <a:r>
              <a:rPr lang="en-US" dirty="0"/>
              <a:t>M8006</a:t>
            </a:r>
            <a:r>
              <a:rPr lang="zh-CN" dirty="0"/>
              <a:t>为“</a:t>
            </a:r>
            <a:r>
              <a:rPr lang="en-US" dirty="0"/>
              <a:t>1</a:t>
            </a:r>
            <a:r>
              <a:rPr lang="zh-CN" dirty="0"/>
              <a:t>”。当   “</a:t>
            </a:r>
            <a:r>
              <a:rPr lang="en-US" dirty="0"/>
              <a:t>BATT.V</a:t>
            </a:r>
            <a:r>
              <a:rPr lang="zh-CN" dirty="0"/>
              <a:t>”指示灯亮时，理论上说</a:t>
            </a:r>
            <a:r>
              <a:rPr lang="en-US" dirty="0"/>
              <a:t>PLC</a:t>
            </a:r>
            <a:r>
              <a:rPr lang="zh-CN" dirty="0"/>
              <a:t>程序与数据还可以继续保持一段时间</a:t>
            </a:r>
            <a:r>
              <a:rPr lang="en-US" dirty="0"/>
              <a:t>(</a:t>
            </a:r>
            <a:r>
              <a:rPr lang="zh-CN" dirty="0"/>
              <a:t>约</a:t>
            </a:r>
            <a:r>
              <a:rPr lang="en-US" dirty="0"/>
              <a:t>1</a:t>
            </a:r>
            <a:r>
              <a:rPr lang="zh-CN" dirty="0"/>
              <a:t>个月</a:t>
            </a:r>
            <a:r>
              <a:rPr lang="en-US" dirty="0"/>
              <a:t>)</a:t>
            </a:r>
            <a:r>
              <a:rPr lang="zh-CN" dirty="0"/>
              <a:t>，但考虑到停机、故障未及时发现等原因，原则上应立即更换电池</a:t>
            </a:r>
            <a:r>
              <a:rPr lang="zh-CN" dirty="0" smtClean="0"/>
              <a:t>。</a:t>
            </a:r>
            <a:endParaRPr lang="en-US" altLang="zh-CN" dirty="0" smtClean="0"/>
          </a:p>
          <a:p>
            <a:r>
              <a:rPr lang="en-US" altLang="zh-CN" dirty="0" smtClean="0"/>
              <a:t>4</a:t>
            </a:r>
            <a:r>
              <a:rPr lang="zh-CN" altLang="zh-CN" dirty="0"/>
              <a:t>）、</a:t>
            </a:r>
            <a:r>
              <a:rPr lang="en-US" altLang="zh-CN" dirty="0"/>
              <a:t>CPU</a:t>
            </a:r>
            <a:r>
              <a:rPr lang="zh-CN" altLang="zh-CN" dirty="0"/>
              <a:t>出错指示灯</a:t>
            </a:r>
            <a:endParaRPr lang="en-US" altLang="zh-CN" dirty="0"/>
          </a:p>
          <a:p>
            <a:r>
              <a:rPr lang="en-US" altLang="zh-CN" dirty="0"/>
              <a:t>①</a:t>
            </a:r>
            <a:r>
              <a:rPr lang="zh-CN" altLang="zh-CN" dirty="0"/>
              <a:t>由于灰尘、导电物的进入引起的</a:t>
            </a:r>
            <a:r>
              <a:rPr lang="en-US" altLang="zh-CN" dirty="0"/>
              <a:t>PLC</a:t>
            </a:r>
            <a:r>
              <a:rPr lang="zh-CN" altLang="zh-CN" dirty="0"/>
              <a:t>内部工作错误。</a:t>
            </a:r>
            <a:endParaRPr lang="en-US" altLang="zh-CN" dirty="0"/>
          </a:p>
          <a:p>
            <a:r>
              <a:rPr lang="en-US" altLang="zh-CN" dirty="0"/>
              <a:t>②</a:t>
            </a:r>
            <a:r>
              <a:rPr lang="zh-CN" altLang="zh-CN" dirty="0"/>
              <a:t>由于外部干扰的</a:t>
            </a:r>
            <a:r>
              <a:rPr lang="en-US" altLang="zh-CN" dirty="0"/>
              <a:t>PLC</a:t>
            </a:r>
            <a:r>
              <a:rPr lang="zh-CN" altLang="zh-CN" dirty="0"/>
              <a:t>内部工作错误。</a:t>
            </a:r>
            <a:endParaRPr lang="en-US" altLang="zh-CN" dirty="0"/>
          </a:p>
          <a:p>
            <a:r>
              <a:rPr lang="en-US" altLang="zh-CN" dirty="0"/>
              <a:t>③PLC</a:t>
            </a:r>
            <a:r>
              <a:rPr lang="zh-CN" altLang="zh-CN" dirty="0"/>
              <a:t>的功能模块使用过多，引起</a:t>
            </a:r>
            <a:r>
              <a:rPr lang="en-US" altLang="zh-CN" dirty="0"/>
              <a:t>PLC</a:t>
            </a:r>
            <a:r>
              <a:rPr lang="zh-CN" altLang="zh-CN" dirty="0"/>
              <a:t>用户程序的循环时间超过。</a:t>
            </a:r>
            <a:endParaRPr lang="en-US" altLang="zh-CN" dirty="0"/>
          </a:p>
          <a:p>
            <a:r>
              <a:rPr lang="en-US" altLang="zh-CN" dirty="0"/>
              <a:t>④</a:t>
            </a:r>
            <a:r>
              <a:rPr lang="zh-CN" altLang="zh-CN" dirty="0"/>
              <a:t>在通电情况下进行了</a:t>
            </a:r>
            <a:r>
              <a:rPr lang="en-US" altLang="zh-CN" dirty="0"/>
              <a:t>PLC</a:t>
            </a:r>
            <a:r>
              <a:rPr lang="zh-CN" altLang="zh-CN" dirty="0"/>
              <a:t>存储器卡的安装与取下操作。</a:t>
            </a:r>
            <a:endParaRPr lang="en-US" altLang="zh-CN" dirty="0"/>
          </a:p>
          <a:p>
            <a:r>
              <a:rPr lang="en-US" altLang="zh-CN" dirty="0"/>
              <a:t>⑤PLC</a:t>
            </a:r>
            <a:r>
              <a:rPr lang="zh-CN" altLang="zh-CN" dirty="0"/>
              <a:t>硬件存在故障等。</a:t>
            </a:r>
            <a:endParaRPr lang="en-US" altLang="zh-CN" dirty="0"/>
          </a:p>
          <a:p>
            <a:r>
              <a:rPr lang="en-US" altLang="zh-CN" dirty="0"/>
              <a:t>⑥</a:t>
            </a:r>
            <a:r>
              <a:rPr lang="zh-CN" altLang="zh-CN" dirty="0"/>
              <a:t>如果长亮，则表明程序运行时间超出允许时间</a:t>
            </a:r>
            <a:r>
              <a:rPr lang="zh-CN" altLang="zh-CN" dirty="0" smtClean="0"/>
              <a:t>。</a:t>
            </a:r>
            <a:endParaRPr lang="zh-CN" altLang="en-US" dirty="0"/>
          </a:p>
        </p:txBody>
      </p:sp>
      <p:sp>
        <p:nvSpPr>
          <p:cNvPr id="27" name="TextBox 8"/>
          <p:cNvSpPr txBox="1"/>
          <p:nvPr/>
        </p:nvSpPr>
        <p:spPr>
          <a:xfrm>
            <a:off x="915375" y="908972"/>
            <a:ext cx="5667899" cy="400110"/>
          </a:xfrm>
          <a:prstGeom prst="rect">
            <a:avLst/>
          </a:prstGeom>
          <a:noFill/>
          <a:ln w="9525">
            <a:noFill/>
          </a:ln>
        </p:spPr>
        <p:txBody>
          <a:bodyPr wrap="square">
            <a:spAutoFit/>
          </a:bodyPr>
          <a:lstStyle>
            <a:defPPr>
              <a:defRPr lang="zh-CN"/>
            </a:defPPr>
            <a:lvl1pPr indent="0" fontAlgn="auto">
              <a:defRPr sz="2000" b="1">
                <a:solidFill>
                  <a:schemeClr val="accent2">
                    <a:lumMod val="50000"/>
                  </a:schemeClr>
                </a:solidFill>
                <a:latin typeface="微软雅黑" panose="020B0503020204020204" pitchFamily="34" charset="-122"/>
                <a:ea typeface="微软雅黑" panose="020B0503020204020204" pitchFamily="34" charset="-122"/>
              </a:defRPr>
            </a:lvl1pPr>
          </a:lstStyle>
          <a:p>
            <a:r>
              <a:rPr lang="en-US" dirty="0" smtClean="0"/>
              <a:t>1.</a:t>
            </a:r>
            <a:r>
              <a:rPr dirty="0" smtClean="0"/>
              <a:t>5</a:t>
            </a:r>
            <a:r>
              <a:rPr lang="en-US" dirty="0" smtClean="0"/>
              <a:t> </a:t>
            </a:r>
            <a:r>
              <a:rPr dirty="0" smtClean="0"/>
              <a:t> </a:t>
            </a:r>
            <a:r>
              <a:rPr dirty="0"/>
              <a:t>可编程控制器可编程序控制系统的故障检修</a:t>
            </a:r>
          </a:p>
        </p:txBody>
      </p:sp>
      <p:sp>
        <p:nvSpPr>
          <p:cNvPr id="28"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a:t>
            </a:r>
            <a:r>
              <a:rPr sz="1600" b="1" dirty="0" err="1" smtClean="0">
                <a:solidFill>
                  <a:schemeClr val="bg1"/>
                </a:solidFill>
                <a:latin typeface="微软雅黑" panose="020B0503020204020204" pitchFamily="34" charset="-122"/>
                <a:ea typeface="微软雅黑" panose="020B0503020204020204" pitchFamily="34" charset="-122"/>
              </a:rPr>
              <a:t>可编程控制器</a:t>
            </a:r>
            <a:endParaRPr sz="1600" b="1" dirty="0">
              <a:solidFill>
                <a:schemeClr val="bg1"/>
              </a:solidFill>
              <a:latin typeface="微软雅黑" panose="020B0503020204020204" pitchFamily="34" charset="-122"/>
              <a:ea typeface="微软雅黑" panose="020B0503020204020204" pitchFamily="34" charset="-122"/>
            </a:endParaRPr>
          </a:p>
        </p:txBody>
      </p:sp>
      <p:sp>
        <p:nvSpPr>
          <p:cNvPr id="29"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30"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31"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32"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33"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34"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219177740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7" name="文本框 106"/>
          <p:cNvSpPr txBox="1"/>
          <p:nvPr/>
        </p:nvSpPr>
        <p:spPr>
          <a:xfrm>
            <a:off x="490494" y="1335424"/>
            <a:ext cx="5158106" cy="4247317"/>
          </a:xfrm>
          <a:prstGeom prst="rect">
            <a:avLst/>
          </a:prstGeom>
          <a:noFill/>
          <a:ln w="9525">
            <a:noFill/>
          </a:ln>
        </p:spPr>
        <p:txBody>
          <a:bodyPr wrap="square">
            <a:spAutoFit/>
          </a:bodyPr>
          <a:lstStyle>
            <a:defPPr>
              <a:defRPr lang="zh-CN"/>
            </a:defPPr>
            <a:lvl1pPr indent="457200">
              <a:lnSpc>
                <a:spcPct val="150000"/>
              </a:lnSpc>
            </a:lvl1pPr>
          </a:lstStyle>
          <a:p>
            <a:r>
              <a:rPr lang="en-US" dirty="0"/>
              <a:t>5</a:t>
            </a:r>
            <a:r>
              <a:rPr lang="zh-CN" dirty="0"/>
              <a:t>）、程序出错指示灯</a:t>
            </a:r>
            <a:endParaRPr lang="en-US" dirty="0"/>
          </a:p>
          <a:p>
            <a:r>
              <a:rPr lang="en-US" dirty="0"/>
              <a:t>  PLC</a:t>
            </a:r>
            <a:r>
              <a:rPr lang="zh-CN" dirty="0"/>
              <a:t>的程序出错指示灯安装在</a:t>
            </a:r>
            <a:r>
              <a:rPr lang="en-US" dirty="0"/>
              <a:t>PLC</a:t>
            </a:r>
            <a:r>
              <a:rPr lang="zh-CN" dirty="0"/>
              <a:t>的基本单元上，标记为“</a:t>
            </a:r>
            <a:r>
              <a:rPr lang="en-US" dirty="0"/>
              <a:t>PROG-E</a:t>
            </a:r>
            <a:r>
              <a:rPr lang="zh-CN" dirty="0"/>
              <a:t>”。</a:t>
            </a:r>
            <a:endParaRPr lang="en-US" dirty="0"/>
          </a:p>
          <a:p>
            <a:r>
              <a:rPr lang="en-US" dirty="0" smtClean="0">
                <a:sym typeface="Wingdings 2" panose="05020102010507070707" pitchFamily="18" charset="2"/>
              </a:rPr>
              <a:t></a:t>
            </a:r>
            <a:r>
              <a:rPr lang="zh-CN" dirty="0" smtClean="0"/>
              <a:t>定时器</a:t>
            </a:r>
            <a:r>
              <a:rPr lang="zh-CN" dirty="0"/>
              <a:t>、计数器的时间值、计数值未设置。</a:t>
            </a:r>
            <a:endParaRPr lang="en-US" dirty="0"/>
          </a:p>
          <a:p>
            <a:r>
              <a:rPr lang="en-US" altLang="zh-CN" dirty="0">
                <a:sym typeface="Wingdings 2" panose="05020102010507070707" pitchFamily="18" charset="2"/>
              </a:rPr>
              <a:t></a:t>
            </a:r>
            <a:r>
              <a:rPr lang="en-US" dirty="0" smtClean="0"/>
              <a:t>PLC</a:t>
            </a:r>
            <a:r>
              <a:rPr lang="zh-CN" dirty="0"/>
              <a:t>程序存在语法错误或者程序错误。</a:t>
            </a:r>
            <a:endParaRPr lang="en-US" dirty="0"/>
          </a:p>
          <a:p>
            <a:r>
              <a:rPr lang="en-US" altLang="zh-CN" dirty="0">
                <a:sym typeface="Wingdings 2" panose="05020102010507070707" pitchFamily="18" charset="2"/>
              </a:rPr>
              <a:t></a:t>
            </a:r>
            <a:r>
              <a:rPr lang="zh-CN" dirty="0" smtClean="0"/>
              <a:t>电池</a:t>
            </a:r>
            <a:r>
              <a:rPr lang="zh-CN" dirty="0"/>
              <a:t>电压下降引起的</a:t>
            </a:r>
            <a:r>
              <a:rPr lang="en-US" dirty="0"/>
              <a:t>PLC</a:t>
            </a:r>
            <a:r>
              <a:rPr lang="zh-CN" dirty="0"/>
              <a:t>用户程序错误。</a:t>
            </a:r>
            <a:endParaRPr lang="en-US" dirty="0"/>
          </a:p>
          <a:p>
            <a:r>
              <a:rPr lang="en-US" altLang="zh-CN" dirty="0">
                <a:sym typeface="Wingdings 2" panose="05020102010507070707" pitchFamily="18" charset="2"/>
              </a:rPr>
              <a:t></a:t>
            </a:r>
            <a:r>
              <a:rPr lang="zh-CN" dirty="0" smtClean="0"/>
              <a:t>由于</a:t>
            </a:r>
            <a:r>
              <a:rPr lang="zh-CN" dirty="0"/>
              <a:t>灰尘、导电物的进入引起的</a:t>
            </a:r>
            <a:r>
              <a:rPr lang="en-US" dirty="0"/>
              <a:t>PLC</a:t>
            </a:r>
            <a:r>
              <a:rPr lang="zh-CN" dirty="0"/>
              <a:t>内部工作错误等。</a:t>
            </a:r>
          </a:p>
          <a:p>
            <a:r>
              <a:rPr lang="zh-CN" dirty="0"/>
              <a:t>如图图</a:t>
            </a:r>
            <a:r>
              <a:rPr lang="en-US" dirty="0"/>
              <a:t>3-1-29</a:t>
            </a:r>
            <a:r>
              <a:rPr lang="zh-CN" dirty="0"/>
              <a:t>锁死为程序出错指示灯亮的故障检修流程</a:t>
            </a:r>
            <a:endParaRPr lang="zh-CN" altLang="en-US" dirty="0"/>
          </a:p>
        </p:txBody>
      </p:sp>
      <p:pic>
        <p:nvPicPr>
          <p:cNvPr id="1566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6965576" y="1155054"/>
            <a:ext cx="4110093" cy="4829748"/>
          </a:xfrm>
          <a:prstGeom prst="rect">
            <a:avLst/>
          </a:prstGeom>
          <a:noFill/>
          <a:ln>
            <a:noFill/>
          </a:ln>
        </p:spPr>
      </p:pic>
      <p:sp>
        <p:nvSpPr>
          <p:cNvPr id="2" name="文本框 1"/>
          <p:cNvSpPr txBox="1"/>
          <p:nvPr/>
        </p:nvSpPr>
        <p:spPr>
          <a:xfrm>
            <a:off x="6134101" y="6058945"/>
            <a:ext cx="5561387" cy="507831"/>
          </a:xfrm>
          <a:prstGeom prst="rect">
            <a:avLst/>
          </a:prstGeom>
          <a:noFill/>
          <a:ln w="9525">
            <a:noFill/>
          </a:ln>
        </p:spPr>
        <p:txBody>
          <a:bodyPr wrap="square">
            <a:spAutoFit/>
          </a:bodyPr>
          <a:lstStyle>
            <a:defPPr>
              <a:defRPr lang="zh-CN"/>
            </a:defPPr>
            <a:lvl1pPr indent="457200">
              <a:lnSpc>
                <a:spcPct val="150000"/>
              </a:lnSpc>
            </a:lvl1pPr>
          </a:lstStyle>
          <a:p>
            <a:r>
              <a:rPr lang="zh-CN" dirty="0"/>
              <a:t>图</a:t>
            </a:r>
            <a:r>
              <a:rPr lang="en-US" dirty="0"/>
              <a:t>3-1-29  </a:t>
            </a:r>
            <a:r>
              <a:rPr lang="zh-CN" dirty="0"/>
              <a:t>程序出错指示灯亮的故障检修流程</a:t>
            </a:r>
            <a:endParaRPr lang="zh-CN" altLang="en-US" dirty="0"/>
          </a:p>
        </p:txBody>
      </p:sp>
      <p:sp>
        <p:nvSpPr>
          <p:cNvPr id="16" name="TextBox 8"/>
          <p:cNvSpPr txBox="1"/>
          <p:nvPr/>
        </p:nvSpPr>
        <p:spPr>
          <a:xfrm>
            <a:off x="915375" y="908972"/>
            <a:ext cx="5667899" cy="400110"/>
          </a:xfrm>
          <a:prstGeom prst="rect">
            <a:avLst/>
          </a:prstGeom>
          <a:noFill/>
          <a:ln w="9525">
            <a:noFill/>
          </a:ln>
        </p:spPr>
        <p:txBody>
          <a:bodyPr wrap="square">
            <a:spAutoFit/>
          </a:bodyPr>
          <a:lstStyle>
            <a:defPPr>
              <a:defRPr lang="zh-CN"/>
            </a:defPPr>
            <a:lvl1pPr indent="0" fontAlgn="auto">
              <a:defRPr sz="2000" b="1">
                <a:solidFill>
                  <a:schemeClr val="accent2">
                    <a:lumMod val="50000"/>
                  </a:schemeClr>
                </a:solidFill>
                <a:latin typeface="微软雅黑" panose="020B0503020204020204" pitchFamily="34" charset="-122"/>
                <a:ea typeface="微软雅黑" panose="020B0503020204020204" pitchFamily="34" charset="-122"/>
              </a:defRPr>
            </a:lvl1pPr>
          </a:lstStyle>
          <a:p>
            <a:r>
              <a:rPr lang="en-US" dirty="0" smtClean="0"/>
              <a:t>1.</a:t>
            </a:r>
            <a:r>
              <a:rPr dirty="0" smtClean="0"/>
              <a:t>5</a:t>
            </a:r>
            <a:r>
              <a:rPr lang="en-US" dirty="0" smtClean="0"/>
              <a:t> </a:t>
            </a:r>
            <a:r>
              <a:rPr dirty="0" smtClean="0"/>
              <a:t> </a:t>
            </a:r>
            <a:r>
              <a:rPr dirty="0"/>
              <a:t>可编程控制器可编程序控制系统的故障检修</a:t>
            </a:r>
          </a:p>
        </p:txBody>
      </p:sp>
      <p:sp>
        <p:nvSpPr>
          <p:cNvPr id="17"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a:t>
            </a:r>
            <a:r>
              <a:rPr sz="1600" b="1" dirty="0" err="1" smtClean="0">
                <a:solidFill>
                  <a:schemeClr val="bg1"/>
                </a:solidFill>
                <a:latin typeface="微软雅黑" panose="020B0503020204020204" pitchFamily="34" charset="-122"/>
                <a:ea typeface="微软雅黑" panose="020B0503020204020204" pitchFamily="34" charset="-122"/>
              </a:rPr>
              <a:t>可编程控制器</a:t>
            </a:r>
            <a:endParaRPr sz="1600" b="1" dirty="0">
              <a:solidFill>
                <a:schemeClr val="bg1"/>
              </a:solidFill>
              <a:latin typeface="微软雅黑" panose="020B0503020204020204" pitchFamily="34" charset="-122"/>
              <a:ea typeface="微软雅黑" panose="020B0503020204020204" pitchFamily="34" charset="-122"/>
            </a:endParaRPr>
          </a:p>
        </p:txBody>
      </p:sp>
      <p:sp>
        <p:nvSpPr>
          <p:cNvPr id="18"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9"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20"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25"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26"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7"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10672891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923330"/>
          </a:xfrm>
          <a:prstGeom prst="rect">
            <a:avLst/>
          </a:prstGeom>
        </p:spPr>
        <p:txBody>
          <a:bodyPr wrap="square">
            <a:spAutoFit/>
          </a:bodyPr>
          <a:lstStyle/>
          <a:p>
            <a:pPr algn="ctr"/>
            <a:r>
              <a:rPr lang="zh-CN" altLang="en-US" sz="5400" b="1" dirty="0">
                <a:solidFill>
                  <a:schemeClr val="bg1"/>
                </a:solidFill>
                <a:latin typeface="微软雅黑" panose="020B0503020204020204" pitchFamily="34" charset="-122"/>
                <a:ea typeface="微软雅黑" panose="020B0503020204020204" pitchFamily="34" charset="-122"/>
              </a:rPr>
              <a:t>学习要求</a:t>
            </a:r>
          </a:p>
        </p:txBody>
      </p:sp>
      <p:grpSp>
        <p:nvGrpSpPr>
          <p:cNvPr id="12" name="Group 15"/>
          <p:cNvGrpSpPr/>
          <p:nvPr/>
        </p:nvGrpSpPr>
        <p:grpSpPr>
          <a:xfrm>
            <a:off x="3933825" y="2596089"/>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文本框 10"/>
          <p:cNvSpPr txBox="1"/>
          <p:nvPr/>
        </p:nvSpPr>
        <p:spPr>
          <a:xfrm>
            <a:off x="490494" y="1309082"/>
            <a:ext cx="11127765" cy="5078313"/>
          </a:xfrm>
          <a:prstGeom prst="rect">
            <a:avLst/>
          </a:prstGeom>
          <a:noFill/>
          <a:ln w="9525">
            <a:noFill/>
          </a:ln>
        </p:spPr>
        <p:txBody>
          <a:bodyPr wrap="square">
            <a:spAutoFit/>
          </a:bodyPr>
          <a:lstStyle>
            <a:defPPr>
              <a:defRPr lang="zh-CN"/>
            </a:defPPr>
            <a:lvl1pPr indent="457200">
              <a:lnSpc>
                <a:spcPct val="150000"/>
              </a:lnSpc>
            </a:lvl1pPr>
          </a:lstStyle>
          <a:p>
            <a:r>
              <a:rPr lang="en-US" dirty="0"/>
              <a:t>6</a:t>
            </a:r>
            <a:r>
              <a:rPr lang="zh-CN" dirty="0"/>
              <a:t>）、输入指示灯</a:t>
            </a:r>
            <a:endParaRPr lang="en-US" dirty="0"/>
          </a:p>
          <a:p>
            <a:r>
              <a:rPr lang="en-US" dirty="0" smtClean="0">
                <a:sym typeface="Wingdings 2" panose="05020102010507070707" pitchFamily="18" charset="2"/>
              </a:rPr>
              <a:t></a:t>
            </a:r>
            <a:r>
              <a:rPr lang="zh-CN" dirty="0" smtClean="0"/>
              <a:t>采用</a:t>
            </a:r>
            <a:r>
              <a:rPr lang="zh-CN" dirty="0"/>
              <a:t>汇点输入时，可能是输入信号的接触电阻较大，使得输入电流较小，不足以驱动</a:t>
            </a:r>
            <a:r>
              <a:rPr lang="en-US" dirty="0"/>
              <a:t>PLC</a:t>
            </a:r>
            <a:r>
              <a:rPr lang="zh-CN" dirty="0"/>
              <a:t>的输入电路。</a:t>
            </a:r>
            <a:endParaRPr lang="en-US" dirty="0"/>
          </a:p>
          <a:p>
            <a:r>
              <a:rPr lang="en-US" altLang="zh-CN" dirty="0">
                <a:sym typeface="Wingdings 2" panose="05020102010507070707" pitchFamily="18" charset="2"/>
              </a:rPr>
              <a:t></a:t>
            </a:r>
            <a:r>
              <a:rPr lang="zh-CN" dirty="0" smtClean="0"/>
              <a:t>采用</a:t>
            </a:r>
            <a:r>
              <a:rPr lang="zh-CN" dirty="0"/>
              <a:t>源输入时，可能是输入信号的接触电阻较大，或者是输入电压过低，使得输入电流较小，不足以驱动</a:t>
            </a:r>
            <a:r>
              <a:rPr lang="en-US" dirty="0"/>
              <a:t>PLC</a:t>
            </a:r>
            <a:r>
              <a:rPr lang="zh-CN" dirty="0"/>
              <a:t>的输入电路。</a:t>
            </a:r>
            <a:endParaRPr lang="en-US" dirty="0"/>
          </a:p>
          <a:p>
            <a:r>
              <a:rPr lang="en-US" altLang="zh-CN" dirty="0">
                <a:sym typeface="Wingdings 2" panose="05020102010507070707" pitchFamily="18" charset="2"/>
              </a:rPr>
              <a:t></a:t>
            </a:r>
            <a:r>
              <a:rPr lang="zh-CN" dirty="0" smtClean="0"/>
              <a:t>输入</a:t>
            </a:r>
            <a:r>
              <a:rPr lang="zh-CN" dirty="0"/>
              <a:t>接口的连接导线接触不良。</a:t>
            </a:r>
            <a:endParaRPr lang="en-US" dirty="0"/>
          </a:p>
          <a:p>
            <a:r>
              <a:rPr lang="en-US" altLang="zh-CN" dirty="0">
                <a:sym typeface="Wingdings 2" panose="05020102010507070707" pitchFamily="18" charset="2"/>
              </a:rPr>
              <a:t></a:t>
            </a:r>
            <a:r>
              <a:rPr lang="en-US" dirty="0" smtClean="0"/>
              <a:t>PLC</a:t>
            </a:r>
            <a:r>
              <a:rPr lang="zh-CN" dirty="0"/>
              <a:t>的输入接口电路损坏</a:t>
            </a:r>
            <a:r>
              <a:rPr lang="zh-CN" dirty="0" smtClean="0"/>
              <a:t>。</a:t>
            </a:r>
            <a:endParaRPr lang="en-US" altLang="zh-CN" dirty="0" smtClean="0"/>
          </a:p>
          <a:p>
            <a:r>
              <a:rPr lang="en-US" altLang="zh-CN" dirty="0"/>
              <a:t>7</a:t>
            </a:r>
            <a:r>
              <a:rPr lang="zh-CN" altLang="zh-CN" dirty="0"/>
              <a:t>）、输出指示灯</a:t>
            </a:r>
            <a:endParaRPr lang="en-US" altLang="zh-CN" dirty="0"/>
          </a:p>
          <a:p>
            <a:r>
              <a:rPr lang="en-US" altLang="zh-CN" dirty="0"/>
              <a:t>PLC</a:t>
            </a:r>
            <a:r>
              <a:rPr lang="zh-CN" altLang="zh-CN" dirty="0"/>
              <a:t>输出指示灯安装在输出模块上，用来指示</a:t>
            </a:r>
            <a:r>
              <a:rPr lang="en-US" altLang="zh-CN" dirty="0"/>
              <a:t>PLC</a:t>
            </a:r>
            <a:r>
              <a:rPr lang="zh-CN" altLang="zh-CN" dirty="0"/>
              <a:t>输出信号的状态。</a:t>
            </a:r>
            <a:endParaRPr lang="en-US" altLang="zh-CN" dirty="0"/>
          </a:p>
          <a:p>
            <a:r>
              <a:rPr lang="en-US" altLang="zh-CN" dirty="0">
                <a:sym typeface="Wingdings 2" panose="05020102010507070707" pitchFamily="18" charset="2"/>
              </a:rPr>
              <a:t></a:t>
            </a:r>
            <a:r>
              <a:rPr lang="zh-CN" altLang="zh-CN" dirty="0" smtClean="0"/>
              <a:t>检查</a:t>
            </a:r>
            <a:r>
              <a:rPr lang="zh-CN" altLang="zh-CN" dirty="0"/>
              <a:t>确认</a:t>
            </a:r>
            <a:r>
              <a:rPr lang="en-US" altLang="zh-CN" dirty="0"/>
              <a:t>PLC</a:t>
            </a:r>
            <a:r>
              <a:rPr lang="zh-CN" altLang="zh-CN" dirty="0"/>
              <a:t>程序中该点地址的输出是否为高电平。</a:t>
            </a:r>
            <a:endParaRPr lang="en-US" altLang="zh-CN" dirty="0"/>
          </a:p>
          <a:p>
            <a:r>
              <a:rPr lang="en-US" altLang="zh-CN" dirty="0">
                <a:sym typeface="Wingdings 2" panose="05020102010507070707" pitchFamily="18" charset="2"/>
              </a:rPr>
              <a:t></a:t>
            </a:r>
            <a:r>
              <a:rPr lang="zh-CN" altLang="zh-CN" dirty="0" smtClean="0"/>
              <a:t>所</a:t>
            </a:r>
            <a:r>
              <a:rPr lang="zh-CN" altLang="zh-CN" dirty="0"/>
              <a:t>接负载过大，或者已经短路，引起</a:t>
            </a:r>
            <a:r>
              <a:rPr lang="en-US" altLang="zh-CN" dirty="0"/>
              <a:t>PLC</a:t>
            </a:r>
            <a:r>
              <a:rPr lang="zh-CN" altLang="zh-CN" dirty="0"/>
              <a:t>内部电源的保护。</a:t>
            </a:r>
            <a:endParaRPr lang="en-US" altLang="zh-CN" dirty="0"/>
          </a:p>
          <a:p>
            <a:r>
              <a:rPr lang="en-US" altLang="zh-CN" dirty="0">
                <a:sym typeface="Wingdings 2" panose="05020102010507070707" pitchFamily="18" charset="2"/>
              </a:rPr>
              <a:t></a:t>
            </a:r>
            <a:r>
              <a:rPr lang="zh-CN" altLang="zh-CN" dirty="0" smtClean="0"/>
              <a:t>输出</a:t>
            </a:r>
            <a:r>
              <a:rPr lang="zh-CN" altLang="zh-CN" dirty="0"/>
              <a:t>接口的连接导线接触不良。</a:t>
            </a:r>
            <a:endParaRPr lang="en-US" altLang="zh-CN" dirty="0"/>
          </a:p>
          <a:p>
            <a:r>
              <a:rPr lang="en-US" altLang="zh-CN" dirty="0">
                <a:sym typeface="Wingdings 2" panose="05020102010507070707" pitchFamily="18" charset="2"/>
              </a:rPr>
              <a:t></a:t>
            </a:r>
            <a:r>
              <a:rPr lang="en-US" altLang="zh-CN" dirty="0" smtClean="0"/>
              <a:t>PLC</a:t>
            </a:r>
            <a:r>
              <a:rPr lang="zh-CN" altLang="zh-CN" dirty="0"/>
              <a:t>的输出接口电路损坏</a:t>
            </a:r>
            <a:r>
              <a:rPr lang="zh-CN" altLang="zh-CN" dirty="0" smtClean="0"/>
              <a:t>。</a:t>
            </a:r>
            <a:endParaRPr lang="zh-CN" altLang="en-US" dirty="0"/>
          </a:p>
        </p:txBody>
      </p:sp>
      <p:sp>
        <p:nvSpPr>
          <p:cNvPr id="15" name="TextBox 8"/>
          <p:cNvSpPr txBox="1"/>
          <p:nvPr/>
        </p:nvSpPr>
        <p:spPr>
          <a:xfrm>
            <a:off x="915375" y="908972"/>
            <a:ext cx="5667899" cy="400110"/>
          </a:xfrm>
          <a:prstGeom prst="rect">
            <a:avLst/>
          </a:prstGeom>
          <a:noFill/>
          <a:ln w="9525">
            <a:noFill/>
          </a:ln>
        </p:spPr>
        <p:txBody>
          <a:bodyPr wrap="square">
            <a:spAutoFit/>
          </a:bodyPr>
          <a:lstStyle>
            <a:defPPr>
              <a:defRPr lang="zh-CN"/>
            </a:defPPr>
            <a:lvl1pPr indent="0" fontAlgn="auto">
              <a:defRPr sz="2000" b="1">
                <a:solidFill>
                  <a:schemeClr val="accent2">
                    <a:lumMod val="50000"/>
                  </a:schemeClr>
                </a:solidFill>
                <a:latin typeface="微软雅黑" panose="020B0503020204020204" pitchFamily="34" charset="-122"/>
                <a:ea typeface="微软雅黑" panose="020B0503020204020204" pitchFamily="34" charset="-122"/>
              </a:defRPr>
            </a:lvl1pPr>
          </a:lstStyle>
          <a:p>
            <a:r>
              <a:rPr lang="en-US" dirty="0" smtClean="0"/>
              <a:t>1.</a:t>
            </a:r>
            <a:r>
              <a:rPr dirty="0" smtClean="0"/>
              <a:t>5</a:t>
            </a:r>
            <a:r>
              <a:rPr lang="en-US" dirty="0" smtClean="0"/>
              <a:t> </a:t>
            </a:r>
            <a:r>
              <a:rPr dirty="0" smtClean="0"/>
              <a:t> </a:t>
            </a:r>
            <a:r>
              <a:rPr dirty="0"/>
              <a:t>可编程控制器可编程序控制系统的故障检修</a:t>
            </a:r>
          </a:p>
        </p:txBody>
      </p:sp>
      <p:sp>
        <p:nvSpPr>
          <p:cNvPr id="16"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a:t>
            </a:r>
            <a:r>
              <a:rPr sz="1600" b="1" dirty="0" err="1" smtClean="0">
                <a:solidFill>
                  <a:schemeClr val="bg1"/>
                </a:solidFill>
                <a:latin typeface="微软雅黑" panose="020B0503020204020204" pitchFamily="34" charset="-122"/>
                <a:ea typeface="微软雅黑" panose="020B0503020204020204" pitchFamily="34" charset="-122"/>
              </a:rPr>
              <a:t>可编程控制器</a:t>
            </a:r>
            <a:endParaRPr sz="1600" b="1" dirty="0">
              <a:solidFill>
                <a:schemeClr val="bg1"/>
              </a:solidFill>
              <a:latin typeface="微软雅黑" panose="020B0503020204020204" pitchFamily="34" charset="-122"/>
              <a:ea typeface="微软雅黑" panose="020B0503020204020204" pitchFamily="34" charset="-122"/>
            </a:endParaRPr>
          </a:p>
        </p:txBody>
      </p:sp>
      <p:sp>
        <p:nvSpPr>
          <p:cNvPr id="17"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8"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9"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20"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25"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6"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29753312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实践技能</a:t>
            </a:r>
          </a:p>
        </p:txBody>
      </p:sp>
      <p:grpSp>
        <p:nvGrpSpPr>
          <p:cNvPr id="12" name="Group 21"/>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sp>
        <p:nvSpPr>
          <p:cNvPr id="17" name="矩形 16"/>
          <p:cNvSpPr/>
          <p:nvPr/>
        </p:nvSpPr>
        <p:spPr>
          <a:xfrm>
            <a:off x="5210021" y="4225485"/>
            <a:ext cx="6077104" cy="1000274"/>
          </a:xfrm>
          <a:prstGeom prst="rect">
            <a:avLst/>
          </a:prstGeom>
        </p:spPr>
        <p:txBody>
          <a:bodyPr wrap="square">
            <a:spAutoFit/>
          </a:bodyPr>
          <a:lstStyle/>
          <a:p>
            <a:pPr marL="285750" indent="-285750">
              <a:lnSpc>
                <a:spcPct val="150000"/>
              </a:lnSpc>
              <a:spcAft>
                <a:spcPts val="600"/>
              </a:spcAft>
              <a:buFont typeface="Arial" panose="020B0604020202020204" pitchFamily="34" charset="0"/>
              <a:buChar char="•"/>
            </a:pPr>
            <a:r>
              <a:rPr lang="zh-CN" altLang="en-US" b="1" dirty="0" smtClean="0">
                <a:solidFill>
                  <a:schemeClr val="bg1"/>
                </a:solidFill>
                <a:latin typeface="微软雅黑" panose="020B0503020204020204" pitchFamily="34" charset="-122"/>
                <a:ea typeface="微软雅黑" panose="020B0503020204020204" pitchFamily="34" charset="-122"/>
              </a:rPr>
              <a:t>画</a:t>
            </a:r>
            <a:r>
              <a:rPr lang="zh-CN" altLang="en-US" b="1" dirty="0">
                <a:solidFill>
                  <a:schemeClr val="bg1"/>
                </a:solidFill>
                <a:latin typeface="微软雅黑" panose="020B0503020204020204" pitchFamily="34" charset="-122"/>
                <a:ea typeface="微软雅黑" panose="020B0503020204020204" pitchFamily="34" charset="-122"/>
              </a:rPr>
              <a:t>出PLC接线示意图</a:t>
            </a:r>
          </a:p>
          <a:p>
            <a:pPr marL="285750" indent="-285750">
              <a:lnSpc>
                <a:spcPct val="150000"/>
              </a:lnSpc>
              <a:spcAft>
                <a:spcPts val="600"/>
              </a:spcAft>
              <a:buFont typeface="Arial" panose="020B0604020202020204" pitchFamily="34" charset="0"/>
              <a:buChar char="•"/>
            </a:pPr>
            <a:r>
              <a:rPr lang="en-US" altLang="zh-CN" b="1" dirty="0">
                <a:solidFill>
                  <a:schemeClr val="bg1"/>
                </a:solidFill>
                <a:latin typeface="微软雅黑" panose="020B0503020204020204" pitchFamily="34" charset="-122"/>
                <a:ea typeface="微软雅黑" panose="020B0503020204020204" pitchFamily="34" charset="-122"/>
              </a:rPr>
              <a:t>写出梯形图编程代码。</a:t>
            </a:r>
          </a:p>
        </p:txBody>
      </p:sp>
      <p:sp>
        <p:nvSpPr>
          <p:cNvPr id="11" name="矩形 10"/>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7" name="文本框 106"/>
          <p:cNvSpPr txBox="1"/>
          <p:nvPr/>
        </p:nvSpPr>
        <p:spPr>
          <a:xfrm>
            <a:off x="490220" y="866775"/>
            <a:ext cx="11473181" cy="1288558"/>
          </a:xfrm>
          <a:prstGeom prst="rect">
            <a:avLst/>
          </a:prstGeom>
          <a:noFill/>
          <a:ln w="9525">
            <a:noFill/>
          </a:ln>
        </p:spPr>
        <p:txBody>
          <a:bodyPr wrap="square">
            <a:spAutoFit/>
          </a:bodyPr>
          <a:lstStyle/>
          <a:p>
            <a:pPr>
              <a:lnSpc>
                <a:spcPct val="150000"/>
              </a:lnSpc>
            </a:pPr>
            <a:r>
              <a:rPr lang="zh-CN" b="1" dirty="0">
                <a:latin typeface="等线" panose="02010600030101010101" charset="-122"/>
                <a:ea typeface="等线" panose="02010600030101010101" charset="-122"/>
                <a:cs typeface="等线" panose="02010600030101010101" charset="-122"/>
              </a:rPr>
              <a:t>任务（1）：将如图</a:t>
            </a:r>
            <a:r>
              <a:rPr lang="en-US" b="1" dirty="0">
                <a:latin typeface="等线" panose="02010600030101010101" charset="-122"/>
                <a:ea typeface="等线" panose="02010600030101010101" charset="-122"/>
                <a:cs typeface="等线" panose="02010600030101010101" charset="-122"/>
              </a:rPr>
              <a:t>3-1-</a:t>
            </a:r>
            <a:r>
              <a:rPr lang="zh-CN" b="1" dirty="0">
                <a:latin typeface="等线" panose="02010600030101010101" charset="-122"/>
                <a:ea typeface="等线" panose="02010600030101010101" charset="-122"/>
                <a:cs typeface="等线" panose="02010600030101010101" charset="-122"/>
              </a:rPr>
              <a:t>30所示的点击电机自耦降压启动控制线路改造为PLC控制。</a:t>
            </a:r>
            <a:endParaRPr lang="en-US" b="1" dirty="0">
              <a:latin typeface="等线" panose="02010600030101010101" charset="-122"/>
              <a:ea typeface="等线" panose="02010600030101010101" charset="-122"/>
              <a:cs typeface="等线" panose="02010600030101010101" charset="-122"/>
            </a:endParaRPr>
          </a:p>
          <a:p>
            <a:pPr>
              <a:lnSpc>
                <a:spcPct val="150000"/>
              </a:lnSpc>
            </a:pPr>
            <a:r>
              <a:rPr lang="en-US" b="1" dirty="0">
                <a:latin typeface="等线" panose="02010600030101010101" charset="-122"/>
                <a:ea typeface="等线" panose="02010600030101010101" charset="-122"/>
                <a:cs typeface="等线" panose="02010600030101010101" charset="-122"/>
              </a:rPr>
              <a:t>1</a:t>
            </a:r>
            <a:r>
              <a:rPr lang="zh-CN" b="1" dirty="0">
                <a:latin typeface="等线" panose="02010600030101010101" charset="-122"/>
                <a:ea typeface="等线" panose="02010600030101010101" charset="-122"/>
                <a:cs typeface="等线" panose="02010600030101010101" charset="-122"/>
              </a:rPr>
              <a:t>）、画出PLC接线示意图</a:t>
            </a:r>
            <a:endParaRPr lang="en-US" b="1" dirty="0">
              <a:latin typeface="等线" panose="02010600030101010101" charset="-122"/>
              <a:ea typeface="等线" panose="02010600030101010101" charset="-122"/>
              <a:cs typeface="等线" panose="02010600030101010101" charset="-122"/>
            </a:endParaRPr>
          </a:p>
          <a:p>
            <a:pPr>
              <a:lnSpc>
                <a:spcPct val="150000"/>
              </a:lnSpc>
            </a:pPr>
            <a:r>
              <a:rPr lang="en-US" b="1" dirty="0">
                <a:latin typeface="等线" panose="02010600030101010101" charset="-122"/>
                <a:ea typeface="等线" panose="02010600030101010101" charset="-122"/>
                <a:cs typeface="等线" panose="02010600030101010101" charset="-122"/>
              </a:rPr>
              <a:t>2</a:t>
            </a:r>
            <a:r>
              <a:rPr lang="zh-CN" b="1" dirty="0">
                <a:latin typeface="等线" panose="02010600030101010101" charset="-122"/>
                <a:ea typeface="等线" panose="02010600030101010101" charset="-122"/>
                <a:cs typeface="等线" panose="02010600030101010101" charset="-122"/>
              </a:rPr>
              <a:t>）、写出梯形图编程代码。</a:t>
            </a:r>
            <a:endParaRPr lang="zh-CN" altLang="en-US" dirty="0">
              <a:latin typeface="等线" panose="02010600030101010101" charset="-122"/>
              <a:ea typeface="等线" panose="02010600030101010101" charset="-122"/>
              <a:cs typeface="等线" panose="02010600030101010101" charset="-122"/>
            </a:endParaRPr>
          </a:p>
        </p:txBody>
      </p:sp>
      <p:pic>
        <p:nvPicPr>
          <p:cNvPr id="5120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4662488" y="1685776"/>
            <a:ext cx="3634347" cy="4198906"/>
          </a:xfrm>
          <a:prstGeom prst="rect">
            <a:avLst/>
          </a:prstGeom>
          <a:noFill/>
          <a:ln>
            <a:noFill/>
          </a:ln>
        </p:spPr>
      </p:pic>
      <p:sp>
        <p:nvSpPr>
          <p:cNvPr id="2" name="文本框 1"/>
          <p:cNvSpPr txBox="1"/>
          <p:nvPr/>
        </p:nvSpPr>
        <p:spPr>
          <a:xfrm>
            <a:off x="4516754" y="6014048"/>
            <a:ext cx="4371751" cy="369332"/>
          </a:xfrm>
          <a:prstGeom prst="rect">
            <a:avLst/>
          </a:prstGeom>
          <a:noFill/>
          <a:ln w="9525">
            <a:noFill/>
          </a:ln>
        </p:spPr>
        <p:txBody>
          <a:bodyPr wrap="square">
            <a:spAutoFit/>
          </a:bodyPr>
          <a:lstStyle/>
          <a:p>
            <a:pPr indent="127000"/>
            <a:r>
              <a:rPr lang="zh-CN" b="0">
                <a:latin typeface="等线" panose="02010600030101010101" charset="-122"/>
                <a:ea typeface="等线" panose="02010600030101010101" charset="-122"/>
                <a:cs typeface="等线" panose="02010600030101010101" charset="-122"/>
              </a:rPr>
              <a:t>图</a:t>
            </a:r>
            <a:r>
              <a:rPr lang="en-US" b="0">
                <a:latin typeface="等线" panose="02010600030101010101" charset="-122"/>
                <a:ea typeface="等线" panose="02010600030101010101" charset="-122"/>
                <a:cs typeface="等线" panose="02010600030101010101" charset="-122"/>
              </a:rPr>
              <a:t>3-1-30  </a:t>
            </a:r>
            <a:r>
              <a:rPr lang="zh-CN" b="0">
                <a:latin typeface="等线" panose="02010600030101010101" charset="-122"/>
                <a:ea typeface="等线" panose="02010600030101010101" charset="-122"/>
                <a:cs typeface="等线" panose="02010600030101010101" charset="-122"/>
              </a:rPr>
              <a:t>电机自耦降压启动控制线路</a:t>
            </a:r>
            <a:endParaRPr lang="zh-CN" altLang="en-US">
              <a:latin typeface="等线" panose="02010600030101010101" charset="-122"/>
              <a:ea typeface="等线" panose="02010600030101010101" charset="-122"/>
              <a:cs typeface="等线" panose="02010600030101010101" charset="-122"/>
            </a:endParaRPr>
          </a:p>
        </p:txBody>
      </p:sp>
      <p:sp>
        <p:nvSpPr>
          <p:cNvPr id="12"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3"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4"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15"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16"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7"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文本框 2"/>
          <p:cNvSpPr txBox="1"/>
          <p:nvPr/>
        </p:nvSpPr>
        <p:spPr>
          <a:xfrm>
            <a:off x="636674" y="956534"/>
            <a:ext cx="5080000" cy="646331"/>
          </a:xfrm>
          <a:prstGeom prst="rect">
            <a:avLst/>
          </a:prstGeom>
          <a:noFill/>
          <a:ln w="9525">
            <a:noFill/>
          </a:ln>
        </p:spPr>
        <p:txBody>
          <a:bodyPr>
            <a:spAutoFit/>
          </a:bodyPr>
          <a:lstStyle/>
          <a:p>
            <a:pPr indent="0" fontAlgn="auto"/>
            <a:r>
              <a:rPr lang="zh-CN" b="1" dirty="0">
                <a:latin typeface="等线" panose="02010600030101010101" charset="-122"/>
                <a:ea typeface="等线" panose="02010600030101010101" charset="-122"/>
                <a:cs typeface="等线" panose="02010600030101010101" charset="-122"/>
              </a:rPr>
              <a:t>答</a:t>
            </a:r>
            <a:r>
              <a:rPr lang="zh-CN" b="0" dirty="0">
                <a:latin typeface="等线" panose="02010600030101010101" charset="-122"/>
                <a:ea typeface="等线" panose="02010600030101010101" charset="-122"/>
                <a:cs typeface="等线" panose="02010600030101010101" charset="-122"/>
              </a:rPr>
              <a:t>：</a:t>
            </a:r>
          </a:p>
          <a:p>
            <a:pPr indent="0" fontAlgn="auto"/>
            <a:r>
              <a:rPr lang="zh-CN" b="0" dirty="0">
                <a:latin typeface="等线" panose="02010600030101010101" charset="-122"/>
                <a:ea typeface="等线" panose="02010600030101010101" charset="-122"/>
                <a:cs typeface="等线" panose="02010600030101010101" charset="-122"/>
              </a:rPr>
              <a:t>1）、</a:t>
            </a:r>
            <a:r>
              <a:rPr lang="en-US" b="0" dirty="0">
                <a:latin typeface="等线" panose="02010600030101010101" charset="-122"/>
                <a:ea typeface="等线" panose="02010600030101010101" charset="-122"/>
                <a:cs typeface="等线" panose="02010600030101010101" charset="-122"/>
              </a:rPr>
              <a:t>PLC</a:t>
            </a:r>
            <a:r>
              <a:rPr lang="zh-CN" b="0" dirty="0">
                <a:latin typeface="等线" panose="02010600030101010101" charset="-122"/>
                <a:ea typeface="等线" panose="02010600030101010101" charset="-122"/>
                <a:cs typeface="等线" panose="02010600030101010101" charset="-122"/>
              </a:rPr>
              <a:t>接线示意图如图</a:t>
            </a:r>
            <a:r>
              <a:rPr lang="en-US" b="0" dirty="0">
                <a:latin typeface="等线" panose="02010600030101010101" charset="-122"/>
                <a:ea typeface="等线" panose="02010600030101010101" charset="-122"/>
                <a:cs typeface="等线" panose="02010600030101010101" charset="-122"/>
              </a:rPr>
              <a:t>3-1-31</a:t>
            </a:r>
            <a:r>
              <a:rPr lang="zh-CN" b="0" dirty="0">
                <a:latin typeface="等线" panose="02010600030101010101" charset="-122"/>
                <a:ea typeface="等线" panose="02010600030101010101" charset="-122"/>
                <a:cs typeface="等线" panose="02010600030101010101" charset="-122"/>
              </a:rPr>
              <a:t>所示</a:t>
            </a:r>
            <a:endParaRPr lang="zh-CN" altLang="en-US" dirty="0">
              <a:latin typeface="等线" panose="02010600030101010101" charset="-122"/>
              <a:ea typeface="等线" panose="02010600030101010101" charset="-122"/>
              <a:cs typeface="等线" panose="02010600030101010101" charset="-122"/>
            </a:endParaRPr>
          </a:p>
        </p:txBody>
      </p:sp>
      <p:pic>
        <p:nvPicPr>
          <p:cNvPr id="522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857790" y="1855151"/>
            <a:ext cx="5126151" cy="3967425"/>
          </a:xfrm>
          <a:prstGeom prst="rect">
            <a:avLst/>
          </a:prstGeom>
          <a:noFill/>
          <a:ln>
            <a:noFill/>
          </a:ln>
        </p:spPr>
      </p:pic>
      <p:sp>
        <p:nvSpPr>
          <p:cNvPr id="5" name="文本框 4"/>
          <p:cNvSpPr txBox="1"/>
          <p:nvPr/>
        </p:nvSpPr>
        <p:spPr>
          <a:xfrm>
            <a:off x="805180" y="5983287"/>
            <a:ext cx="4432935" cy="369332"/>
          </a:xfrm>
          <a:prstGeom prst="rect">
            <a:avLst/>
          </a:prstGeom>
          <a:noFill/>
          <a:ln w="9525">
            <a:noFill/>
          </a:ln>
        </p:spPr>
        <p:txBody>
          <a:bodyPr wrap="square">
            <a:spAutoFit/>
          </a:bodyPr>
          <a:lstStyle/>
          <a:p>
            <a:pPr indent="228600" algn="ctr"/>
            <a:r>
              <a:rPr lang="zh-CN" b="0" dirty="0">
                <a:latin typeface="等线" panose="02010600030101010101" charset="-122"/>
                <a:ea typeface="等线" panose="02010600030101010101" charset="-122"/>
                <a:cs typeface="等线" panose="02010600030101010101" charset="-122"/>
              </a:rPr>
              <a:t>图</a:t>
            </a:r>
            <a:r>
              <a:rPr lang="en-US" b="0" dirty="0">
                <a:latin typeface="等线" panose="02010600030101010101" charset="-122"/>
                <a:ea typeface="等线" panose="02010600030101010101" charset="-122"/>
                <a:cs typeface="等线" panose="02010600030101010101" charset="-122"/>
              </a:rPr>
              <a:t>3-1-31  PLC</a:t>
            </a:r>
            <a:r>
              <a:rPr lang="zh-CN" b="0" dirty="0">
                <a:latin typeface="等线" panose="02010600030101010101" charset="-122"/>
                <a:ea typeface="等线" panose="02010600030101010101" charset="-122"/>
                <a:cs typeface="等线" panose="02010600030101010101" charset="-122"/>
              </a:rPr>
              <a:t>接线示意图</a:t>
            </a:r>
            <a:endParaRPr lang="zh-CN" altLang="en-US" dirty="0">
              <a:latin typeface="等线" panose="02010600030101010101" charset="-122"/>
              <a:ea typeface="等线" panose="02010600030101010101" charset="-122"/>
              <a:cs typeface="等线" panose="02010600030101010101" charset="-122"/>
            </a:endParaRPr>
          </a:p>
        </p:txBody>
      </p:sp>
      <p:sp>
        <p:nvSpPr>
          <p:cNvPr id="6" name="文本框 5"/>
          <p:cNvSpPr txBox="1"/>
          <p:nvPr/>
        </p:nvSpPr>
        <p:spPr>
          <a:xfrm>
            <a:off x="6427024" y="1296160"/>
            <a:ext cx="5080000" cy="369332"/>
          </a:xfrm>
          <a:prstGeom prst="rect">
            <a:avLst/>
          </a:prstGeom>
          <a:noFill/>
          <a:ln w="9525">
            <a:noFill/>
          </a:ln>
        </p:spPr>
        <p:txBody>
          <a:bodyPr>
            <a:spAutoFit/>
          </a:bodyPr>
          <a:lstStyle/>
          <a:p>
            <a:pPr indent="266700"/>
            <a:r>
              <a:rPr lang="en-US" b="0" dirty="0">
                <a:latin typeface="等线" panose="02010600030101010101" charset="-122"/>
                <a:ea typeface="等线" panose="02010600030101010101" charset="-122"/>
                <a:cs typeface="等线" panose="02010600030101010101" charset="-122"/>
              </a:rPr>
              <a:t>2</a:t>
            </a:r>
            <a:r>
              <a:rPr lang="zh-CN" b="0" dirty="0">
                <a:latin typeface="等线" panose="02010600030101010101" charset="-122"/>
                <a:ea typeface="等线" panose="02010600030101010101" charset="-122"/>
                <a:cs typeface="等线" panose="02010600030101010101" charset="-122"/>
              </a:rPr>
              <a:t>）、梯形图编程代码如图</a:t>
            </a:r>
            <a:r>
              <a:rPr lang="en-US" b="0" dirty="0">
                <a:latin typeface="等线" panose="02010600030101010101" charset="-122"/>
                <a:ea typeface="等线" panose="02010600030101010101" charset="-122"/>
                <a:cs typeface="等线" panose="02010600030101010101" charset="-122"/>
              </a:rPr>
              <a:t>3-1-32</a:t>
            </a:r>
            <a:r>
              <a:rPr lang="zh-CN" b="0" dirty="0">
                <a:latin typeface="等线" panose="02010600030101010101" charset="-122"/>
                <a:ea typeface="等线" panose="02010600030101010101" charset="-122"/>
                <a:cs typeface="等线" panose="02010600030101010101" charset="-122"/>
              </a:rPr>
              <a:t>所示：</a:t>
            </a:r>
            <a:endParaRPr lang="zh-CN" altLang="en-US" dirty="0">
              <a:latin typeface="等线" panose="02010600030101010101" charset="-122"/>
              <a:ea typeface="等线" panose="02010600030101010101" charset="-122"/>
              <a:cs typeface="等线" panose="02010600030101010101" charset="-122"/>
            </a:endParaRPr>
          </a:p>
        </p:txBody>
      </p:sp>
      <p:pic>
        <p:nvPicPr>
          <p:cNvPr id="532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6502589" y="1665492"/>
            <a:ext cx="5004435" cy="4317795"/>
          </a:xfrm>
          <a:prstGeom prst="rect">
            <a:avLst/>
          </a:prstGeom>
          <a:noFill/>
          <a:ln>
            <a:noFill/>
          </a:ln>
        </p:spPr>
      </p:pic>
      <p:sp>
        <p:nvSpPr>
          <p:cNvPr id="7" name="文本框 6"/>
          <p:cNvSpPr txBox="1"/>
          <p:nvPr/>
        </p:nvSpPr>
        <p:spPr>
          <a:xfrm>
            <a:off x="7181851" y="5983287"/>
            <a:ext cx="4169784" cy="369332"/>
          </a:xfrm>
          <a:prstGeom prst="rect">
            <a:avLst/>
          </a:prstGeom>
          <a:noFill/>
          <a:ln w="9525">
            <a:noFill/>
          </a:ln>
        </p:spPr>
        <p:txBody>
          <a:bodyPr wrap="square">
            <a:spAutoFit/>
          </a:bodyPr>
          <a:lstStyle/>
          <a:p>
            <a:pPr indent="127000"/>
            <a:r>
              <a:rPr lang="zh-CN" b="0" dirty="0">
                <a:latin typeface="等线" panose="02010600030101010101" charset="-122"/>
                <a:ea typeface="等线" panose="02010600030101010101" charset="-122"/>
                <a:cs typeface="等线" panose="02010600030101010101" charset="-122"/>
              </a:rPr>
              <a:t>图</a:t>
            </a:r>
            <a:r>
              <a:rPr lang="en-US" b="0" dirty="0">
                <a:latin typeface="等线" panose="02010600030101010101" charset="-122"/>
                <a:ea typeface="等线" panose="02010600030101010101" charset="-122"/>
                <a:cs typeface="等线" panose="02010600030101010101" charset="-122"/>
              </a:rPr>
              <a:t>3-1-32 </a:t>
            </a:r>
            <a:r>
              <a:rPr lang="zh-CN" b="0" dirty="0">
                <a:latin typeface="等线" panose="02010600030101010101" charset="-122"/>
                <a:ea typeface="等线" panose="02010600030101010101" charset="-122"/>
                <a:cs typeface="等线" panose="02010600030101010101" charset="-122"/>
              </a:rPr>
              <a:t>梯形图编程代码</a:t>
            </a:r>
            <a:endParaRPr lang="zh-CN" altLang="en-US" dirty="0">
              <a:latin typeface="等线" panose="02010600030101010101" charset="-122"/>
              <a:ea typeface="等线" panose="02010600030101010101" charset="-122"/>
              <a:cs typeface="等线" panose="02010600030101010101" charset="-122"/>
            </a:endParaRPr>
          </a:p>
        </p:txBody>
      </p:sp>
      <p:sp>
        <p:nvSpPr>
          <p:cNvPr id="16"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7"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8"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19"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20"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1"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7" name="文本框 106"/>
          <p:cNvSpPr txBox="1"/>
          <p:nvPr/>
        </p:nvSpPr>
        <p:spPr>
          <a:xfrm>
            <a:off x="490220" y="866775"/>
            <a:ext cx="11222168" cy="2169825"/>
          </a:xfrm>
          <a:prstGeom prst="rect">
            <a:avLst/>
          </a:prstGeom>
          <a:noFill/>
          <a:ln w="9525">
            <a:noFill/>
          </a:ln>
        </p:spPr>
        <p:txBody>
          <a:bodyPr wrap="square">
            <a:spAutoFit/>
          </a:bodyPr>
          <a:lstStyle>
            <a:defPPr>
              <a:defRPr lang="zh-CN"/>
            </a:defPPr>
            <a:lvl1pPr>
              <a:lnSpc>
                <a:spcPct val="150000"/>
              </a:lnSpc>
              <a:defRPr b="1">
                <a:latin typeface="等线" panose="02010600030101010101" charset="-122"/>
                <a:ea typeface="等线" panose="02010600030101010101" charset="-122"/>
                <a:cs typeface="等线" panose="02010600030101010101" charset="-122"/>
              </a:defRPr>
            </a:lvl1pPr>
          </a:lstStyle>
          <a:p>
            <a:r>
              <a:rPr dirty="0"/>
              <a:t>任务（2）：某矿井通风系统有4台通风机，要求在以下几种运行状态下发出不同的信号。①3台及3台以上开机时，绿灯常亮；②2台开机时，绿灯以10Hz的频率闪烁；③1台开机时，红灯以10Hz的频率闪烁；④</a:t>
            </a:r>
            <a:r>
              <a:rPr dirty="0" err="1"/>
              <a:t>全部停机时，红灯常亮，蜂鸣器尖叫。请设计PLC控制系统的程序</a:t>
            </a:r>
            <a:r>
              <a:rPr dirty="0"/>
              <a:t>。</a:t>
            </a:r>
          </a:p>
          <a:p>
            <a:r>
              <a:rPr dirty="0"/>
              <a:t>1）、</a:t>
            </a:r>
            <a:r>
              <a:rPr dirty="0" err="1"/>
              <a:t>画出PLC接线示意图</a:t>
            </a:r>
            <a:endParaRPr dirty="0"/>
          </a:p>
          <a:p>
            <a:r>
              <a:rPr dirty="0"/>
              <a:t>2）、</a:t>
            </a:r>
            <a:r>
              <a:rPr dirty="0" err="1"/>
              <a:t>写出梯形图编程代码</a:t>
            </a:r>
            <a:r>
              <a:rPr dirty="0"/>
              <a:t>。</a:t>
            </a:r>
            <a:endParaRPr lang="zh-CN" altLang="en-US" dirty="0"/>
          </a:p>
        </p:txBody>
      </p:sp>
      <p:sp>
        <p:nvSpPr>
          <p:cNvPr id="10"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1"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2"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13"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14"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5"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pic>
        <p:nvPicPr>
          <p:cNvPr id="1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5335364" y="2283477"/>
            <a:ext cx="5877813" cy="3713912"/>
          </a:xfrm>
          <a:prstGeom prst="rect">
            <a:avLst/>
          </a:prstGeom>
          <a:noFill/>
          <a:ln>
            <a:noFill/>
          </a:ln>
        </p:spPr>
      </p:pic>
      <p:sp>
        <p:nvSpPr>
          <p:cNvPr id="17" name="文本框 16"/>
          <p:cNvSpPr txBox="1"/>
          <p:nvPr/>
        </p:nvSpPr>
        <p:spPr>
          <a:xfrm>
            <a:off x="356347" y="3108990"/>
            <a:ext cx="5080000" cy="646331"/>
          </a:xfrm>
          <a:prstGeom prst="rect">
            <a:avLst/>
          </a:prstGeom>
          <a:noFill/>
          <a:ln w="9525">
            <a:noFill/>
          </a:ln>
        </p:spPr>
        <p:txBody>
          <a:bodyPr>
            <a:spAutoFit/>
          </a:bodyPr>
          <a:lstStyle/>
          <a:p>
            <a:pPr indent="306070"/>
            <a:r>
              <a:rPr lang="zh-CN" b="1" dirty="0">
                <a:latin typeface="等线" panose="02010600030101010101" charset="-122"/>
                <a:ea typeface="等线" panose="02010600030101010101" charset="-122"/>
                <a:cs typeface="等线" panose="02010600030101010101" charset="-122"/>
              </a:rPr>
              <a:t>答：</a:t>
            </a:r>
            <a:endParaRPr lang="en-US" b="0" dirty="0">
              <a:latin typeface="等线" panose="02010600030101010101" charset="-122"/>
              <a:ea typeface="等线" panose="02010600030101010101" charset="-122"/>
              <a:cs typeface="等线" panose="02010600030101010101" charset="-122"/>
            </a:endParaRPr>
          </a:p>
          <a:p>
            <a:pPr indent="306070"/>
            <a:r>
              <a:rPr lang="en-US" b="0" dirty="0">
                <a:latin typeface="等线" panose="02010600030101010101" charset="-122"/>
                <a:ea typeface="等线" panose="02010600030101010101" charset="-122"/>
                <a:cs typeface="等线" panose="02010600030101010101" charset="-122"/>
              </a:rPr>
              <a:t>1)</a:t>
            </a:r>
            <a:r>
              <a:rPr lang="zh-CN" b="0" dirty="0">
                <a:latin typeface="等线" panose="02010600030101010101" charset="-122"/>
                <a:ea typeface="等线" panose="02010600030101010101" charset="-122"/>
                <a:cs typeface="等线" panose="02010600030101010101" charset="-122"/>
              </a:rPr>
              <a:t>、</a:t>
            </a:r>
            <a:r>
              <a:rPr lang="en-US" b="0" dirty="0">
                <a:latin typeface="等线" panose="02010600030101010101" charset="-122"/>
                <a:ea typeface="等线" panose="02010600030101010101" charset="-122"/>
                <a:cs typeface="等线" panose="02010600030101010101" charset="-122"/>
              </a:rPr>
              <a:t>PLC</a:t>
            </a:r>
            <a:r>
              <a:rPr lang="zh-CN" b="0" dirty="0">
                <a:latin typeface="等线" panose="02010600030101010101" charset="-122"/>
                <a:ea typeface="等线" panose="02010600030101010101" charset="-122"/>
                <a:cs typeface="等线" panose="02010600030101010101" charset="-122"/>
              </a:rPr>
              <a:t>接线示意图如图</a:t>
            </a:r>
            <a:r>
              <a:rPr lang="en-US" b="0" dirty="0">
                <a:latin typeface="等线" panose="02010600030101010101" charset="-122"/>
                <a:ea typeface="等线" panose="02010600030101010101" charset="-122"/>
                <a:cs typeface="等线" panose="02010600030101010101" charset="-122"/>
              </a:rPr>
              <a:t>3-1-33</a:t>
            </a:r>
            <a:r>
              <a:rPr lang="zh-CN" b="0" dirty="0">
                <a:latin typeface="等线" panose="02010600030101010101" charset="-122"/>
                <a:ea typeface="等线" panose="02010600030101010101" charset="-122"/>
                <a:cs typeface="等线" panose="02010600030101010101" charset="-122"/>
              </a:rPr>
              <a:t>所示</a:t>
            </a:r>
            <a:endParaRPr lang="zh-CN" altLang="en-US" dirty="0">
              <a:latin typeface="等线" panose="02010600030101010101" charset="-122"/>
              <a:ea typeface="等线" panose="02010600030101010101" charset="-122"/>
              <a:cs typeface="等线" panose="02010600030101010101" charset="-122"/>
            </a:endParaRPr>
          </a:p>
        </p:txBody>
      </p:sp>
      <p:sp>
        <p:nvSpPr>
          <p:cNvPr id="18" name="文本框 17"/>
          <p:cNvSpPr txBox="1"/>
          <p:nvPr/>
        </p:nvSpPr>
        <p:spPr>
          <a:xfrm>
            <a:off x="6134101" y="6123007"/>
            <a:ext cx="5080000" cy="369332"/>
          </a:xfrm>
          <a:prstGeom prst="rect">
            <a:avLst/>
          </a:prstGeom>
          <a:noFill/>
          <a:ln w="9525">
            <a:noFill/>
          </a:ln>
        </p:spPr>
        <p:txBody>
          <a:bodyPr>
            <a:spAutoFit/>
          </a:bodyPr>
          <a:lstStyle/>
          <a:p>
            <a:pPr indent="0" algn="ctr"/>
            <a:r>
              <a:rPr lang="zh-CN" b="0" dirty="0">
                <a:latin typeface="等线" panose="02010600030101010101" charset="-122"/>
                <a:ea typeface="等线" panose="02010600030101010101" charset="-122"/>
                <a:cs typeface="等线" panose="02010600030101010101" charset="-122"/>
              </a:rPr>
              <a:t>图</a:t>
            </a:r>
            <a:r>
              <a:rPr lang="en-US" b="0" dirty="0">
                <a:latin typeface="等线" panose="02010600030101010101" charset="-122"/>
                <a:ea typeface="等线" panose="02010600030101010101" charset="-122"/>
                <a:cs typeface="等线" panose="02010600030101010101" charset="-122"/>
              </a:rPr>
              <a:t>3-1-33 PLC</a:t>
            </a:r>
            <a:r>
              <a:rPr lang="zh-CN" b="0" dirty="0">
                <a:latin typeface="等线" panose="02010600030101010101" charset="-122"/>
                <a:ea typeface="等线" panose="02010600030101010101" charset="-122"/>
                <a:cs typeface="等线" panose="02010600030101010101" charset="-122"/>
              </a:rPr>
              <a:t>接线示意图</a:t>
            </a:r>
            <a:endParaRPr lang="zh-CN" altLang="en-US" dirty="0">
              <a:latin typeface="等线" panose="02010600030101010101" charset="-122"/>
              <a:ea typeface="等线" panose="02010600030101010101" charset="-122"/>
              <a:cs typeface="等线" panose="02010600030101010101" charset="-122"/>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文本框 5"/>
          <p:cNvSpPr txBox="1"/>
          <p:nvPr/>
        </p:nvSpPr>
        <p:spPr>
          <a:xfrm>
            <a:off x="494983" y="1013457"/>
            <a:ext cx="5080000" cy="369332"/>
          </a:xfrm>
          <a:prstGeom prst="rect">
            <a:avLst/>
          </a:prstGeom>
          <a:noFill/>
          <a:ln w="9525">
            <a:noFill/>
          </a:ln>
        </p:spPr>
        <p:txBody>
          <a:bodyPr>
            <a:spAutoFit/>
          </a:bodyPr>
          <a:lstStyle/>
          <a:p>
            <a:pPr indent="279400"/>
            <a:r>
              <a:rPr lang="en-US" b="0">
                <a:latin typeface="等线" panose="02010600030101010101" charset="-122"/>
                <a:ea typeface="等线" panose="02010600030101010101" charset="-122"/>
                <a:cs typeface="等线" panose="02010600030101010101" charset="-122"/>
              </a:rPr>
              <a:t>2</a:t>
            </a:r>
            <a:r>
              <a:rPr lang="zh-CN" b="0">
                <a:latin typeface="等线" panose="02010600030101010101" charset="-122"/>
                <a:ea typeface="等线" panose="02010600030101010101" charset="-122"/>
                <a:cs typeface="等线" panose="02010600030101010101" charset="-122"/>
              </a:rPr>
              <a:t>）、梯形图编程代码如下所示：</a:t>
            </a:r>
            <a:endParaRPr lang="zh-CN" altLang="en-US">
              <a:latin typeface="等线" panose="02010600030101010101" charset="-122"/>
              <a:ea typeface="等线" panose="02010600030101010101" charset="-122"/>
              <a:cs typeface="等线" panose="02010600030101010101" charset="-122"/>
            </a:endParaRPr>
          </a:p>
        </p:txBody>
      </p:sp>
      <p:pic>
        <p:nvPicPr>
          <p:cNvPr id="727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915375" y="1575435"/>
            <a:ext cx="4220425" cy="1140871"/>
          </a:xfrm>
          <a:prstGeom prst="rect">
            <a:avLst/>
          </a:prstGeom>
          <a:noFill/>
          <a:ln>
            <a:noFill/>
          </a:ln>
        </p:spPr>
      </p:pic>
      <p:sp>
        <p:nvSpPr>
          <p:cNvPr id="7" name="文本框 6"/>
          <p:cNvSpPr txBox="1"/>
          <p:nvPr/>
        </p:nvSpPr>
        <p:spPr>
          <a:xfrm>
            <a:off x="637941" y="2931795"/>
            <a:ext cx="4929104" cy="369332"/>
          </a:xfrm>
          <a:prstGeom prst="rect">
            <a:avLst/>
          </a:prstGeom>
          <a:noFill/>
          <a:ln w="9525">
            <a:noFill/>
          </a:ln>
        </p:spPr>
        <p:txBody>
          <a:bodyPr wrap="square">
            <a:spAutoFit/>
          </a:bodyPr>
          <a:lstStyle/>
          <a:p>
            <a:pPr indent="0" algn="ctr"/>
            <a:r>
              <a:rPr lang="zh-CN" b="0" dirty="0">
                <a:latin typeface="等线" panose="02010600030101010101" charset="-122"/>
                <a:ea typeface="等线" panose="02010600030101010101" charset="-122"/>
                <a:cs typeface="等线" panose="02010600030101010101" charset="-122"/>
              </a:rPr>
              <a:t>图</a:t>
            </a:r>
            <a:r>
              <a:rPr lang="en-US" b="0" dirty="0">
                <a:latin typeface="等线" panose="02010600030101010101" charset="-122"/>
                <a:ea typeface="等线" panose="02010600030101010101" charset="-122"/>
                <a:cs typeface="等线" panose="02010600030101010101" charset="-122"/>
              </a:rPr>
              <a:t>3-1-34 </a:t>
            </a:r>
            <a:r>
              <a:rPr lang="zh-CN" b="0" dirty="0">
                <a:latin typeface="等线" panose="02010600030101010101" charset="-122"/>
                <a:ea typeface="等线" panose="02010600030101010101" charset="-122"/>
                <a:cs typeface="等线" panose="02010600030101010101" charset="-122"/>
              </a:rPr>
              <a:t>红灯常亮和蜂鸣器响的梯形图程序</a:t>
            </a:r>
            <a:endParaRPr lang="zh-CN" altLang="en-US" dirty="0">
              <a:latin typeface="等线" panose="02010600030101010101" charset="-122"/>
              <a:ea typeface="等线" panose="02010600030101010101" charset="-122"/>
              <a:cs typeface="等线" panose="02010600030101010101" charset="-122"/>
            </a:endParaRPr>
          </a:p>
        </p:txBody>
      </p:sp>
      <p:pic>
        <p:nvPicPr>
          <p:cNvPr id="5632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936508" y="3620772"/>
            <a:ext cx="4199292" cy="2383415"/>
          </a:xfrm>
          <a:prstGeom prst="rect">
            <a:avLst/>
          </a:prstGeom>
          <a:noFill/>
          <a:ln>
            <a:noFill/>
          </a:ln>
        </p:spPr>
      </p:pic>
      <p:sp>
        <p:nvSpPr>
          <p:cNvPr id="8" name="文本框 7"/>
          <p:cNvSpPr txBox="1"/>
          <p:nvPr/>
        </p:nvSpPr>
        <p:spPr>
          <a:xfrm>
            <a:off x="637941" y="6139166"/>
            <a:ext cx="4074496" cy="369332"/>
          </a:xfrm>
          <a:prstGeom prst="rect">
            <a:avLst/>
          </a:prstGeom>
          <a:noFill/>
          <a:ln w="9525">
            <a:noFill/>
          </a:ln>
        </p:spPr>
        <p:txBody>
          <a:bodyPr wrap="square">
            <a:spAutoFit/>
          </a:bodyPr>
          <a:lstStyle/>
          <a:p>
            <a:pPr indent="0" algn="ctr"/>
            <a:r>
              <a:rPr lang="zh-CN" b="0">
                <a:latin typeface="等线" panose="02010600030101010101" charset="-122"/>
                <a:ea typeface="等线" panose="02010600030101010101" charset="-122"/>
                <a:cs typeface="等线" panose="02010600030101010101" charset="-122"/>
              </a:rPr>
              <a:t>图</a:t>
            </a:r>
            <a:r>
              <a:rPr lang="en-US" b="0">
                <a:latin typeface="等线" panose="02010600030101010101" charset="-122"/>
                <a:ea typeface="等线" panose="02010600030101010101" charset="-122"/>
                <a:cs typeface="等线" panose="02010600030101010101" charset="-122"/>
              </a:rPr>
              <a:t>3-1-35 </a:t>
            </a:r>
            <a:r>
              <a:rPr lang="zh-CN" b="0">
                <a:latin typeface="等线" panose="02010600030101010101" charset="-122"/>
                <a:ea typeface="等线" panose="02010600030101010101" charset="-122"/>
                <a:cs typeface="等线" panose="02010600030101010101" charset="-122"/>
              </a:rPr>
              <a:t>绿灯常亮的梯形图程序</a:t>
            </a:r>
            <a:endParaRPr lang="zh-CN" altLang="en-US">
              <a:latin typeface="等线" panose="02010600030101010101" charset="-122"/>
              <a:ea typeface="等线" panose="02010600030101010101" charset="-122"/>
              <a:cs typeface="等线" panose="02010600030101010101" charset="-122"/>
            </a:endParaRPr>
          </a:p>
        </p:txBody>
      </p:sp>
      <p:pic>
        <p:nvPicPr>
          <p:cNvPr id="72739"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a:xfrm>
            <a:off x="6725210" y="1382789"/>
            <a:ext cx="4743955" cy="1549006"/>
          </a:xfrm>
          <a:prstGeom prst="rect">
            <a:avLst/>
          </a:prstGeom>
          <a:noFill/>
          <a:ln w="9525">
            <a:noFill/>
          </a:ln>
        </p:spPr>
      </p:pic>
      <p:pic>
        <p:nvPicPr>
          <p:cNvPr id="57348"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a:xfrm>
            <a:off x="6589159" y="3684270"/>
            <a:ext cx="4880006" cy="2216785"/>
          </a:xfrm>
          <a:prstGeom prst="rect">
            <a:avLst/>
          </a:prstGeom>
          <a:noFill/>
          <a:ln>
            <a:noFill/>
          </a:ln>
        </p:spPr>
      </p:pic>
      <p:sp>
        <p:nvSpPr>
          <p:cNvPr id="9" name="文本框 8"/>
          <p:cNvSpPr txBox="1"/>
          <p:nvPr/>
        </p:nvSpPr>
        <p:spPr>
          <a:xfrm>
            <a:off x="7343774" y="3042404"/>
            <a:ext cx="3896435" cy="369332"/>
          </a:xfrm>
          <a:prstGeom prst="rect">
            <a:avLst/>
          </a:prstGeom>
          <a:noFill/>
          <a:ln w="9525">
            <a:noFill/>
          </a:ln>
        </p:spPr>
        <p:txBody>
          <a:bodyPr wrap="square">
            <a:spAutoFit/>
          </a:bodyPr>
          <a:lstStyle>
            <a:defPPr>
              <a:defRPr lang="zh-CN"/>
            </a:defPPr>
            <a:lvl1pPr indent="0" algn="ctr">
              <a:defRPr b="0">
                <a:latin typeface="等线" panose="02010600030101010101" charset="-122"/>
                <a:ea typeface="等线" panose="02010600030101010101" charset="-122"/>
                <a:cs typeface="等线" panose="02010600030101010101" charset="-122"/>
              </a:defRPr>
            </a:lvl1pPr>
          </a:lstStyle>
          <a:p>
            <a:r>
              <a:rPr lang="zh-CN" dirty="0"/>
              <a:t>图</a:t>
            </a:r>
            <a:r>
              <a:rPr lang="en-US" dirty="0"/>
              <a:t>3-1-36 </a:t>
            </a:r>
            <a:r>
              <a:rPr lang="zh-CN" dirty="0"/>
              <a:t>红灯闪烁的梯形图程序</a:t>
            </a:r>
            <a:endParaRPr lang="zh-CN" altLang="en-US" dirty="0"/>
          </a:p>
        </p:txBody>
      </p:sp>
      <p:sp>
        <p:nvSpPr>
          <p:cNvPr id="10" name="文本框 9"/>
          <p:cNvSpPr txBox="1"/>
          <p:nvPr/>
        </p:nvSpPr>
        <p:spPr>
          <a:xfrm>
            <a:off x="7343774" y="6126600"/>
            <a:ext cx="3825240" cy="369332"/>
          </a:xfrm>
          <a:prstGeom prst="rect">
            <a:avLst/>
          </a:prstGeom>
          <a:noFill/>
          <a:ln w="9525">
            <a:noFill/>
          </a:ln>
        </p:spPr>
        <p:txBody>
          <a:bodyPr wrap="square">
            <a:spAutoFit/>
          </a:bodyPr>
          <a:lstStyle>
            <a:defPPr>
              <a:defRPr lang="zh-CN"/>
            </a:defPPr>
            <a:lvl1pPr indent="0" algn="ctr">
              <a:defRPr b="0">
                <a:latin typeface="等线" panose="02010600030101010101" charset="-122"/>
                <a:ea typeface="等线" panose="02010600030101010101" charset="-122"/>
                <a:cs typeface="等线" panose="02010600030101010101" charset="-122"/>
              </a:defRPr>
            </a:lvl1pPr>
          </a:lstStyle>
          <a:p>
            <a:r>
              <a:rPr lang="zh-CN" dirty="0"/>
              <a:t>图</a:t>
            </a:r>
            <a:r>
              <a:rPr lang="en-US" dirty="0"/>
              <a:t>3-1-37 </a:t>
            </a:r>
            <a:r>
              <a:rPr lang="zh-CN" dirty="0"/>
              <a:t>绿灯闪烁的梯形图程序</a:t>
            </a:r>
            <a:endParaRPr lang="zh-CN" altLang="en-US" dirty="0"/>
          </a:p>
        </p:txBody>
      </p:sp>
      <p:sp>
        <p:nvSpPr>
          <p:cNvPr id="22"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23"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24"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25"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26"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7"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pic>
        <p:nvPicPr>
          <p:cNvPr id="7274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3768575" y="744876"/>
            <a:ext cx="3991499" cy="5187966"/>
          </a:xfrm>
          <a:prstGeom prst="rect">
            <a:avLst/>
          </a:prstGeom>
          <a:noFill/>
          <a:ln w="9525">
            <a:noFill/>
          </a:ln>
        </p:spPr>
      </p:pic>
      <p:sp>
        <p:nvSpPr>
          <p:cNvPr id="12"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4"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5"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16"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17"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8"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矩形 1"/>
          <p:cNvSpPr/>
          <p:nvPr/>
        </p:nvSpPr>
        <p:spPr>
          <a:xfrm>
            <a:off x="4144108" y="6144319"/>
            <a:ext cx="2828018" cy="369332"/>
          </a:xfrm>
          <a:prstGeom prst="rect">
            <a:avLst/>
          </a:prstGeom>
          <a:noFill/>
          <a:ln w="9525">
            <a:noFill/>
          </a:ln>
        </p:spPr>
        <p:txBody>
          <a:bodyPr wrap="square">
            <a:spAutoFit/>
          </a:bodyPr>
          <a:lstStyle/>
          <a:p>
            <a:pPr algn="ctr"/>
            <a:r>
              <a:rPr lang="zh-CN" altLang="zh-CN" dirty="0">
                <a:latin typeface="等线" panose="02010600030101010101" charset="-122"/>
                <a:ea typeface="等线" panose="02010600030101010101" charset="-122"/>
                <a:cs typeface="等线" panose="02010600030101010101" charset="-122"/>
              </a:rPr>
              <a:t>图</a:t>
            </a:r>
            <a:r>
              <a:rPr lang="en-US" altLang="zh-CN" dirty="0">
                <a:latin typeface="等线" panose="02010600030101010101" charset="-122"/>
                <a:ea typeface="等线" panose="02010600030101010101" charset="-122"/>
                <a:cs typeface="等线" panose="02010600030101010101" charset="-122"/>
              </a:rPr>
              <a:t>3-1-38 </a:t>
            </a:r>
            <a:r>
              <a:rPr lang="zh-CN" altLang="zh-CN" dirty="0">
                <a:latin typeface="等线" panose="02010600030101010101" charset="-122"/>
                <a:ea typeface="等线" panose="02010600030101010101" charset="-122"/>
                <a:cs typeface="等线" panose="02010600030101010101" charset="-122"/>
              </a:rPr>
              <a:t>例题</a:t>
            </a:r>
            <a:r>
              <a:rPr lang="en-US" altLang="zh-CN" dirty="0">
                <a:latin typeface="等线" panose="02010600030101010101" charset="-122"/>
                <a:ea typeface="等线" panose="02010600030101010101" charset="-122"/>
                <a:cs typeface="等线" panose="02010600030101010101" charset="-122"/>
              </a:rPr>
              <a:t>2</a:t>
            </a:r>
            <a:r>
              <a:rPr lang="zh-CN" altLang="zh-CN" dirty="0">
                <a:latin typeface="等线" panose="02010600030101010101" charset="-122"/>
                <a:ea typeface="等线" panose="02010600030101010101" charset="-122"/>
                <a:cs typeface="等线" panose="02010600030101010101" charset="-122"/>
              </a:rPr>
              <a:t>综合程序</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学习小结</a:t>
            </a:r>
          </a:p>
        </p:txBody>
      </p:sp>
      <p:grpSp>
        <p:nvGrpSpPr>
          <p:cNvPr id="12" name="Group 24"/>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47759" y="221139"/>
            <a:ext cx="4386241"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学习总结及评价</a:t>
            </a:r>
          </a:p>
        </p:txBody>
      </p:sp>
      <p:sp>
        <p:nvSpPr>
          <p:cNvPr id="13" name="TextBox 6"/>
          <p:cNvSpPr txBox="1"/>
          <p:nvPr/>
        </p:nvSpPr>
        <p:spPr>
          <a:xfrm>
            <a:off x="1212729" y="688445"/>
            <a:ext cx="6275705" cy="1849737"/>
          </a:xfrm>
          <a:prstGeom prst="rect">
            <a:avLst/>
          </a:prstGeom>
          <a:noFill/>
        </p:spPr>
        <p:txBody>
          <a:bodyPr wrap="square" rtlCol="0">
            <a:spAutoFit/>
          </a:bodyPr>
          <a:lstStyle/>
          <a:p>
            <a:pPr>
              <a:lnSpc>
                <a:spcPct val="120000"/>
              </a:lnSpc>
              <a:spcAft>
                <a:spcPts val="600"/>
              </a:spcAft>
            </a:pPr>
            <a:r>
              <a:rPr altLang="zh-CN" sz="1600" dirty="0">
                <a:ea typeface="微软雅黑" panose="020B0503020204020204" pitchFamily="34" charset="-122"/>
              </a:rPr>
              <a:t>1、可编程控制器基础。</a:t>
            </a:r>
          </a:p>
          <a:p>
            <a:pPr>
              <a:lnSpc>
                <a:spcPct val="120000"/>
              </a:lnSpc>
              <a:spcAft>
                <a:spcPts val="600"/>
              </a:spcAft>
            </a:pPr>
            <a:r>
              <a:rPr altLang="zh-CN" sz="1600" dirty="0">
                <a:ea typeface="微软雅黑" panose="020B0503020204020204" pitchFamily="34" charset="-122"/>
              </a:rPr>
              <a:t>2、可编程序控制器硬件与软件组成。</a:t>
            </a:r>
          </a:p>
          <a:p>
            <a:pPr>
              <a:lnSpc>
                <a:spcPct val="120000"/>
              </a:lnSpc>
              <a:spcAft>
                <a:spcPts val="600"/>
              </a:spcAft>
            </a:pPr>
            <a:r>
              <a:rPr altLang="zh-CN" sz="1600" dirty="0">
                <a:ea typeface="微软雅黑" panose="020B0503020204020204" pitchFamily="34" charset="-122"/>
              </a:rPr>
              <a:t>3、可编程控制器编程软件GX Developer的使用。</a:t>
            </a:r>
          </a:p>
          <a:p>
            <a:pPr>
              <a:lnSpc>
                <a:spcPct val="120000"/>
              </a:lnSpc>
              <a:spcAft>
                <a:spcPts val="600"/>
              </a:spcAft>
            </a:pPr>
            <a:r>
              <a:rPr altLang="zh-CN" sz="1600" dirty="0">
                <a:ea typeface="微软雅黑" panose="020B0503020204020204" pitchFamily="34" charset="-122"/>
              </a:rPr>
              <a:t>4、梯形图的编程规则。</a:t>
            </a:r>
          </a:p>
          <a:p>
            <a:pPr>
              <a:lnSpc>
                <a:spcPct val="120000"/>
              </a:lnSpc>
              <a:spcAft>
                <a:spcPts val="600"/>
              </a:spcAft>
            </a:pPr>
            <a:r>
              <a:rPr altLang="zh-CN" sz="1600" dirty="0">
                <a:ea typeface="微软雅黑" panose="020B0503020204020204" pitchFamily="34" charset="-122"/>
              </a:rPr>
              <a:t>5、可编程控制器可编程序控制系统的故障检修。</a:t>
            </a:r>
          </a:p>
        </p:txBody>
      </p:sp>
      <p:graphicFrame>
        <p:nvGraphicFramePr>
          <p:cNvPr id="14" name="表格 13"/>
          <p:cNvGraphicFramePr>
            <a:graphicFrameLocks noGrp="1"/>
          </p:cNvGraphicFramePr>
          <p:nvPr>
            <p:custDataLst>
              <p:tags r:id="rId1"/>
            </p:custDataLst>
            <p:extLst>
              <p:ext uri="{D42A27DB-BD31-4B8C-83A1-F6EECF244321}">
                <p14:modId xmlns:p14="http://schemas.microsoft.com/office/powerpoint/2010/main" val="529466771"/>
              </p:ext>
            </p:extLst>
          </p:nvPr>
        </p:nvGraphicFramePr>
        <p:xfrm>
          <a:off x="1212729" y="2538182"/>
          <a:ext cx="10029012" cy="3996690"/>
        </p:xfrm>
        <a:graphic>
          <a:graphicData uri="http://schemas.openxmlformats.org/drawingml/2006/table">
            <a:tbl>
              <a:tblPr firstRow="1" firstCol="1" bandRow="1">
                <a:tableStyleId>{ED083AE6-46FA-4A59-8FB0-9F97EB10719F}</a:tableStyleId>
              </a:tblPr>
              <a:tblGrid>
                <a:gridCol w="1050432"/>
                <a:gridCol w="1690741"/>
                <a:gridCol w="3643686"/>
                <a:gridCol w="1083598"/>
                <a:gridCol w="1279938"/>
                <a:gridCol w="1280617"/>
              </a:tblGrid>
              <a:tr h="770255">
                <a:tc gridSpan="2">
                  <a:txBody>
                    <a:bodyPr/>
                    <a:lstStyle/>
                    <a:p>
                      <a:pPr indent="0">
                        <a:buNone/>
                      </a:pPr>
                      <a:r>
                        <a:rPr lang="en-US" sz="1600" b="1" dirty="0" err="1">
                          <a:solidFill>
                            <a:srgbClr val="000000"/>
                          </a:solidFill>
                          <a:latin typeface="等线" panose="02010600030101010101" charset="-122"/>
                          <a:ea typeface="等线" panose="02010600030101010101" charset="-122"/>
                          <a:cs typeface="Times New Roman" panose="02020603050405020304" pitchFamily="18" charset="0"/>
                        </a:rPr>
                        <a:t>评价主体</a:t>
                      </a:r>
                      <a:endParaRPr lang="en-US" altLang="en-US" sz="1600" b="1" dirty="0">
                        <a:solidFill>
                          <a:srgbClr val="000000"/>
                        </a:solidFill>
                        <a:latin typeface="等线" panose="02010600030101010101" charset="-122"/>
                        <a:ea typeface="等线" panose="02010600030101010101" charset="-122"/>
                        <a:cs typeface="Times New Roman" panose="02020603050405020304" pitchFamily="18" charset="0"/>
                      </a:endParaRPr>
                    </a:p>
                  </a:txBody>
                  <a:tcPr marL="68580" marR="68580" marT="0" marB="0" anchor="ctr">
                    <a:solidFill>
                      <a:schemeClr val="accent2"/>
                    </a:solidFill>
                  </a:tcPr>
                </a:tc>
                <a:tc hMerge="1">
                  <a:txBody>
                    <a:bodyPr/>
                    <a:lstStyle/>
                    <a:p>
                      <a:endParaRPr lang="zh-CN"/>
                    </a:p>
                  </a:txBody>
                  <a:tcPr/>
                </a:tc>
                <a:tc>
                  <a:txBody>
                    <a:bodyPr/>
                    <a:lstStyle/>
                    <a:p>
                      <a:pPr indent="0" algn="ctr">
                        <a:buNone/>
                      </a:pPr>
                      <a:r>
                        <a:rPr lang="en-US" sz="1600" b="1">
                          <a:solidFill>
                            <a:srgbClr val="000000"/>
                          </a:solidFill>
                          <a:latin typeface="等线" panose="02010600030101010101" charset="-122"/>
                          <a:ea typeface="等线" panose="02010600030101010101" charset="-122"/>
                          <a:cs typeface="Times New Roman" panose="02020603050405020304" pitchFamily="18" charset="0"/>
                        </a:rPr>
                        <a:t>评分标准</a:t>
                      </a:r>
                      <a:endParaRPr lang="en-US" altLang="en-US" sz="1600" b="1">
                        <a:solidFill>
                          <a:srgbClr val="000000"/>
                        </a:solidFill>
                        <a:latin typeface="等线" panose="02010600030101010101" charset="-122"/>
                        <a:ea typeface="等线" panose="02010600030101010101" charset="-122"/>
                        <a:cs typeface="Times New Roman" panose="02020603050405020304" pitchFamily="18" charset="0"/>
                      </a:endParaRPr>
                    </a:p>
                  </a:txBody>
                  <a:tcPr marL="68580" marR="68580" marT="0" marB="0" anchor="ctr">
                    <a:solidFill>
                      <a:schemeClr val="accent2"/>
                    </a:solidFill>
                  </a:tcPr>
                </a:tc>
                <a:tc>
                  <a:txBody>
                    <a:bodyPr/>
                    <a:lstStyle/>
                    <a:p>
                      <a:pPr indent="0">
                        <a:buNone/>
                      </a:pPr>
                      <a:r>
                        <a:rPr lang="en-US" sz="1600" b="1">
                          <a:solidFill>
                            <a:srgbClr val="000000"/>
                          </a:solidFill>
                          <a:latin typeface="等线" panose="02010600030101010101" charset="-122"/>
                          <a:ea typeface="等线" panose="02010600030101010101" charset="-122"/>
                          <a:cs typeface="Times New Roman" panose="02020603050405020304" pitchFamily="18" charset="0"/>
                        </a:rPr>
                        <a:t>分值</a:t>
                      </a:r>
                      <a:endParaRPr lang="en-US" altLang="en-US" sz="1600" b="1">
                        <a:solidFill>
                          <a:srgbClr val="000000"/>
                        </a:solidFill>
                        <a:latin typeface="等线" panose="02010600030101010101" charset="-122"/>
                        <a:ea typeface="等线" panose="02010600030101010101" charset="-122"/>
                        <a:cs typeface="Times New Roman" panose="02020603050405020304" pitchFamily="18" charset="0"/>
                      </a:endParaRPr>
                    </a:p>
                  </a:txBody>
                  <a:tcPr marL="68580" marR="68580" marT="0" marB="0" anchor="ctr">
                    <a:solidFill>
                      <a:schemeClr val="accent2"/>
                    </a:solidFill>
                  </a:tcPr>
                </a:tc>
                <a:tc>
                  <a:txBody>
                    <a:bodyPr/>
                    <a:lstStyle/>
                    <a:p>
                      <a:pPr indent="0">
                        <a:buNone/>
                      </a:pPr>
                      <a:r>
                        <a:rPr lang="en-US" sz="1600" b="1">
                          <a:solidFill>
                            <a:srgbClr val="000000"/>
                          </a:solidFill>
                          <a:latin typeface="等线" panose="02010600030101010101" charset="-122"/>
                          <a:ea typeface="等线" panose="02010600030101010101" charset="-122"/>
                          <a:cs typeface="Times New Roman" panose="02020603050405020304" pitchFamily="18" charset="0"/>
                        </a:rPr>
                        <a:t>学生评价</a:t>
                      </a:r>
                      <a:endParaRPr lang="en-US" altLang="en-US" sz="1600" b="1">
                        <a:solidFill>
                          <a:srgbClr val="000000"/>
                        </a:solidFill>
                        <a:latin typeface="等线" panose="02010600030101010101" charset="-122"/>
                        <a:ea typeface="等线" panose="02010600030101010101" charset="-122"/>
                        <a:cs typeface="Times New Roman" panose="02020603050405020304" pitchFamily="18" charset="0"/>
                      </a:endParaRPr>
                    </a:p>
                  </a:txBody>
                  <a:tcPr marL="68580" marR="68580" marT="0" marB="0" anchor="ctr">
                    <a:solidFill>
                      <a:schemeClr val="accent2"/>
                    </a:solidFill>
                  </a:tcPr>
                </a:tc>
                <a:tc>
                  <a:txBody>
                    <a:bodyPr/>
                    <a:lstStyle/>
                    <a:p>
                      <a:pPr indent="0">
                        <a:buNone/>
                      </a:pPr>
                      <a:r>
                        <a:rPr lang="en-US" sz="1600" b="1">
                          <a:solidFill>
                            <a:srgbClr val="000000"/>
                          </a:solidFill>
                          <a:latin typeface="等线" panose="02010600030101010101" charset="-122"/>
                          <a:ea typeface="等线" panose="02010600030101010101" charset="-122"/>
                          <a:cs typeface="Times New Roman" panose="02020603050405020304" pitchFamily="18" charset="0"/>
                        </a:rPr>
                        <a:t>教师评价</a:t>
                      </a:r>
                      <a:endParaRPr lang="en-US" altLang="en-US" sz="1600" b="1">
                        <a:solidFill>
                          <a:srgbClr val="000000"/>
                        </a:solidFill>
                        <a:latin typeface="等线" panose="02010600030101010101" charset="-122"/>
                        <a:ea typeface="等线" panose="02010600030101010101" charset="-122"/>
                        <a:cs typeface="Times New Roman" panose="02020603050405020304" pitchFamily="18" charset="0"/>
                      </a:endParaRPr>
                    </a:p>
                  </a:txBody>
                  <a:tcPr marL="68580" marR="68580" marT="0" marB="0" anchor="ctr">
                    <a:solidFill>
                      <a:schemeClr val="accent2"/>
                    </a:solidFill>
                  </a:tcPr>
                </a:tc>
              </a:tr>
              <a:tr h="1463040">
                <a:tc rowSpan="2">
                  <a:txBody>
                    <a:bodyPr/>
                    <a:lstStyle/>
                    <a:p>
                      <a:pPr indent="0">
                        <a:buNone/>
                      </a:pPr>
                      <a:r>
                        <a:rPr lang="en-US" sz="1600" b="0" dirty="0">
                          <a:solidFill>
                            <a:srgbClr val="000000"/>
                          </a:solidFill>
                          <a:latin typeface="等线" panose="02010600030101010101" charset="-122"/>
                          <a:ea typeface="等线" panose="02010600030101010101" charset="-122"/>
                          <a:cs typeface="等线" panose="02010600030101010101" charset="-122"/>
                        </a:rPr>
                        <a:t>任务3.1可编程控制系统分析、</a:t>
                      </a:r>
                      <a:r>
                        <a:rPr lang="en-US" sz="1600" b="0" dirty="0" smtClean="0">
                          <a:solidFill>
                            <a:srgbClr val="000000"/>
                          </a:solidFill>
                          <a:latin typeface="等线" panose="02010600030101010101" charset="-122"/>
                          <a:ea typeface="等线" panose="02010600030101010101" charset="-122"/>
                          <a:cs typeface="等线" panose="02010600030101010101" charset="-122"/>
                        </a:rPr>
                        <a:t>编程与调试维修</a:t>
                      </a:r>
                    </a:p>
                  </a:txBody>
                  <a:tcPr marL="68580" marR="68580" marT="0" marB="0" anchor="ctr">
                    <a:solidFill>
                      <a:schemeClr val="bg1"/>
                    </a:solidFill>
                  </a:tcPr>
                </a:tc>
                <a:tc>
                  <a:txBody>
                    <a:bodyPr/>
                    <a:lstStyle/>
                    <a:p>
                      <a:pPr indent="0" algn="ctr">
                        <a:buNone/>
                      </a:pPr>
                      <a:r>
                        <a:rPr lang="en-US" sz="1600" b="0">
                          <a:solidFill>
                            <a:srgbClr val="000000"/>
                          </a:solidFill>
                          <a:latin typeface="等线" panose="02010600030101010101" charset="-122"/>
                          <a:ea typeface="等线" panose="02010600030101010101" charset="-122"/>
                          <a:cs typeface="Times New Roman" panose="02020603050405020304" pitchFamily="18" charset="0"/>
                        </a:rPr>
                        <a:t>操作评价</a:t>
                      </a:r>
                      <a:endParaRPr lang="en-US" altLang="en-US" sz="1600" b="0">
                        <a:solidFill>
                          <a:srgbClr val="000000"/>
                        </a:solidFill>
                        <a:latin typeface="等线" panose="02010600030101010101" charset="-122"/>
                        <a:ea typeface="等线" panose="02010600030101010101" charset="-122"/>
                        <a:cs typeface="Times New Roman" panose="02020603050405020304" pitchFamily="18" charset="0"/>
                      </a:endParaRPr>
                    </a:p>
                  </a:txBody>
                  <a:tcPr marL="68580" marR="68580" marT="0" marB="0" anchor="ctr">
                    <a:solidFill>
                      <a:schemeClr val="bg1"/>
                    </a:solidFill>
                  </a:tcPr>
                </a:tc>
                <a:tc>
                  <a:txBody>
                    <a:bodyPr/>
                    <a:lstStyle/>
                    <a:p>
                      <a:pPr indent="0">
                        <a:buNone/>
                      </a:pPr>
                      <a:r>
                        <a:rPr lang="en-US" sz="1600" b="0" dirty="0">
                          <a:latin typeface="等线" panose="02010600030101010101" charset="-122"/>
                          <a:ea typeface="等线" panose="02010600030101010101" charset="-122"/>
                          <a:cs typeface="等线" panose="02010600030101010101" charset="-122"/>
                        </a:rPr>
                        <a:t>1.理解PLC的硬件与软件组成。2.掌握编写梯形图程序得基本方法步骤3.能够对可编程控制器可编程序控制系统的故障检修</a:t>
                      </a:r>
                      <a:endParaRPr lang="en-US" altLang="en-US" sz="1600" b="0" dirty="0">
                        <a:latin typeface="等线" panose="02010600030101010101" charset="-122"/>
                        <a:ea typeface="等线" panose="02010600030101010101" charset="-122"/>
                        <a:cs typeface="等线" panose="02010600030101010101" charset="-122"/>
                      </a:endParaRPr>
                    </a:p>
                  </a:txBody>
                  <a:tcPr marL="68580" marR="68580" marT="0" marB="0" anchor="ctr">
                    <a:solidFill>
                      <a:schemeClr val="bg1"/>
                    </a:solidFill>
                  </a:tcPr>
                </a:tc>
                <a:tc>
                  <a:txBody>
                    <a:bodyPr/>
                    <a:lstStyle/>
                    <a:p>
                      <a:pPr indent="0" algn="ctr">
                        <a:buNone/>
                      </a:pPr>
                      <a:r>
                        <a:rPr lang="en-US" sz="1600" b="0">
                          <a:solidFill>
                            <a:srgbClr val="000000"/>
                          </a:solidFill>
                          <a:latin typeface="等线" panose="02010600030101010101" charset="-122"/>
                          <a:ea typeface="等线" panose="02010600030101010101" charset="-122"/>
                          <a:cs typeface="Times New Roman" panose="02020603050405020304" pitchFamily="18" charset="0"/>
                        </a:rPr>
                        <a:t>50</a:t>
                      </a:r>
                      <a:endParaRPr lang="en-US" altLang="en-US" sz="1600" b="0">
                        <a:solidFill>
                          <a:srgbClr val="000000"/>
                        </a:solidFill>
                        <a:latin typeface="等线" panose="02010600030101010101" charset="-122"/>
                        <a:ea typeface="等线" panose="02010600030101010101" charset="-122"/>
                        <a:cs typeface="Times New Roman" panose="02020603050405020304" pitchFamily="18" charset="0"/>
                      </a:endParaRPr>
                    </a:p>
                  </a:txBody>
                  <a:tcPr marL="68580" marR="68580" marT="0" marB="0" anchor="ctr">
                    <a:solidFill>
                      <a:schemeClr val="bg1"/>
                    </a:solidFill>
                  </a:tcPr>
                </a:tc>
                <a:tc>
                  <a:txBody>
                    <a:bodyPr/>
                    <a:lstStyle/>
                    <a:p>
                      <a:pPr indent="0" algn="ctr">
                        <a:buNone/>
                      </a:pPr>
                      <a:r>
                        <a:rPr lang="en-US" sz="1600" b="0">
                          <a:solidFill>
                            <a:srgbClr val="000000"/>
                          </a:solidFill>
                          <a:latin typeface="等线" panose="02010600030101010101" charset="-122"/>
                          <a:ea typeface="等线" panose="02010600030101010101" charset="-122"/>
                          <a:cs typeface="Times New Roman" panose="02020603050405020304" pitchFamily="18" charset="0"/>
                        </a:rPr>
                        <a:t> </a:t>
                      </a:r>
                      <a:endParaRPr lang="en-US" altLang="en-US" sz="1600" b="0">
                        <a:solidFill>
                          <a:srgbClr val="000000"/>
                        </a:solidFill>
                        <a:latin typeface="等线" panose="02010600030101010101" charset="-122"/>
                        <a:ea typeface="等线" panose="02010600030101010101" charset="-122"/>
                        <a:cs typeface="Times New Roman" panose="02020603050405020304" pitchFamily="18" charset="0"/>
                      </a:endParaRPr>
                    </a:p>
                  </a:txBody>
                  <a:tcPr marL="68580" marR="68580" marT="0" marB="0" anchor="ctr">
                    <a:solidFill>
                      <a:schemeClr val="bg1"/>
                    </a:solidFill>
                  </a:tcPr>
                </a:tc>
                <a:tc>
                  <a:txBody>
                    <a:bodyPr/>
                    <a:lstStyle/>
                    <a:p>
                      <a:pPr indent="0" algn="ctr">
                        <a:buNone/>
                      </a:pPr>
                      <a:r>
                        <a:rPr lang="en-US" sz="1600" b="0">
                          <a:solidFill>
                            <a:srgbClr val="000000"/>
                          </a:solidFill>
                          <a:latin typeface="等线" panose="02010600030101010101" charset="-122"/>
                          <a:ea typeface="等线" panose="02010600030101010101" charset="-122"/>
                          <a:cs typeface="Times New Roman" panose="02020603050405020304" pitchFamily="18" charset="0"/>
                        </a:rPr>
                        <a:t> </a:t>
                      </a:r>
                      <a:endParaRPr lang="en-US" altLang="en-US" sz="1600" b="0">
                        <a:solidFill>
                          <a:srgbClr val="000000"/>
                        </a:solidFill>
                        <a:latin typeface="等线" panose="02010600030101010101" charset="-122"/>
                        <a:ea typeface="等线" panose="02010600030101010101" charset="-122"/>
                        <a:cs typeface="Times New Roman" panose="02020603050405020304" pitchFamily="18" charset="0"/>
                      </a:endParaRPr>
                    </a:p>
                  </a:txBody>
                  <a:tcPr marL="68580" marR="68580" marT="0" marB="0" anchor="ctr">
                    <a:solidFill>
                      <a:schemeClr val="bg1"/>
                    </a:solidFill>
                  </a:tcPr>
                </a:tc>
              </a:tr>
              <a:tr h="1219200">
                <a:tc vMerge="1">
                  <a:txBody>
                    <a:bodyPr/>
                    <a:lstStyle/>
                    <a:p>
                      <a:pPr indent="0" algn="ctr">
                        <a:buNone/>
                      </a:pPr>
                      <a:endParaRPr lang="en-US" altLang="en-US" sz="1600" b="0" dirty="0">
                        <a:solidFill>
                          <a:srgbClr val="000000"/>
                        </a:solidFill>
                        <a:latin typeface="等线" panose="02010600030101010101" charset="-122"/>
                        <a:ea typeface="等线" panose="02010600030101010101" charset="-122"/>
                        <a:cs typeface="Times New Roman" panose="02020603050405020304" pitchFamily="18" charset="0"/>
                      </a:endParaRPr>
                    </a:p>
                  </a:txBody>
                  <a:tcPr marL="68580" marR="68580" marT="0" marB="0" anchor="ctr"/>
                </a:tc>
                <a:tc>
                  <a:txBody>
                    <a:bodyPr/>
                    <a:lstStyle/>
                    <a:p>
                      <a:pPr indent="0" algn="ctr">
                        <a:buNone/>
                      </a:pPr>
                      <a:r>
                        <a:rPr lang="en-US" sz="1600" b="0">
                          <a:solidFill>
                            <a:srgbClr val="000000"/>
                          </a:solidFill>
                          <a:latin typeface="等线" panose="02010600030101010101" charset="-122"/>
                          <a:ea typeface="等线" panose="02010600030101010101" charset="-122"/>
                          <a:cs typeface="Times New Roman" panose="02020603050405020304" pitchFamily="18" charset="0"/>
                        </a:rPr>
                        <a:t>成果评价</a:t>
                      </a:r>
                      <a:endParaRPr lang="en-US" altLang="en-US" sz="1600" b="0">
                        <a:solidFill>
                          <a:srgbClr val="000000"/>
                        </a:solidFill>
                        <a:latin typeface="等线" panose="02010600030101010101" charset="-122"/>
                        <a:ea typeface="等线" panose="02010600030101010101" charset="-122"/>
                        <a:cs typeface="Times New Roman" panose="02020603050405020304" pitchFamily="18" charset="0"/>
                      </a:endParaRPr>
                    </a:p>
                  </a:txBody>
                  <a:tcPr marL="68580" marR="68580" marT="0" marB="0" anchor="ctr">
                    <a:solidFill>
                      <a:schemeClr val="bg1"/>
                    </a:solidFill>
                  </a:tcPr>
                </a:tc>
                <a:tc>
                  <a:txBody>
                    <a:bodyPr/>
                    <a:lstStyle/>
                    <a:p>
                      <a:pPr indent="0">
                        <a:buNone/>
                      </a:pPr>
                      <a:r>
                        <a:rPr lang="en-US" sz="1600" b="0" dirty="0">
                          <a:latin typeface="等线" panose="02010600030101010101" charset="-122"/>
                          <a:ea typeface="等线" panose="02010600030101010101" charset="-122"/>
                          <a:cs typeface="等线" panose="02010600030101010101" charset="-122"/>
                        </a:rPr>
                        <a:t>1.掌握可编程其的基础。2.能够编写简单的可编程逻辑控制器程序。3.能够使用可编程逻辑控制器对C6140车床、X62W </a:t>
                      </a:r>
                      <a:r>
                        <a:rPr lang="en-US" sz="1600" b="0" dirty="0" err="1">
                          <a:latin typeface="等线" panose="02010600030101010101" charset="-122"/>
                          <a:ea typeface="等线" panose="02010600030101010101" charset="-122"/>
                          <a:cs typeface="等线" panose="02010600030101010101" charset="-122"/>
                        </a:rPr>
                        <a:t>型万能铣床的继电器控制电路进行改造</a:t>
                      </a:r>
                      <a:r>
                        <a:rPr lang="en-US" sz="1600" b="0" dirty="0">
                          <a:latin typeface="等线" panose="02010600030101010101" charset="-122"/>
                          <a:ea typeface="等线" panose="02010600030101010101" charset="-122"/>
                          <a:cs typeface="等线" panose="02010600030101010101" charset="-122"/>
                        </a:rPr>
                        <a:t>。</a:t>
                      </a:r>
                      <a:endParaRPr lang="en-US" altLang="en-US" sz="1600" b="0" dirty="0">
                        <a:latin typeface="等线" panose="02010600030101010101" charset="-122"/>
                        <a:ea typeface="等线" panose="02010600030101010101" charset="-122"/>
                        <a:cs typeface="等线" panose="02010600030101010101" charset="-122"/>
                      </a:endParaRPr>
                    </a:p>
                  </a:txBody>
                  <a:tcPr marL="68580" marR="68580" marT="0" marB="0" anchor="ctr">
                    <a:solidFill>
                      <a:schemeClr val="bg1"/>
                    </a:solidFill>
                  </a:tcPr>
                </a:tc>
                <a:tc>
                  <a:txBody>
                    <a:bodyPr/>
                    <a:lstStyle/>
                    <a:p>
                      <a:pPr indent="0" algn="ctr">
                        <a:buNone/>
                      </a:pPr>
                      <a:r>
                        <a:rPr lang="en-US" sz="1600" b="0" dirty="0">
                          <a:solidFill>
                            <a:srgbClr val="000000"/>
                          </a:solidFill>
                          <a:latin typeface="等线" panose="02010600030101010101" charset="-122"/>
                          <a:ea typeface="等线" panose="02010600030101010101" charset="-122"/>
                          <a:cs typeface="Times New Roman" panose="02020603050405020304" pitchFamily="18" charset="0"/>
                        </a:rPr>
                        <a:t>50</a:t>
                      </a:r>
                      <a:endParaRPr lang="en-US" altLang="en-US" sz="1600" b="0" dirty="0">
                        <a:solidFill>
                          <a:srgbClr val="000000"/>
                        </a:solidFill>
                        <a:latin typeface="等线" panose="02010600030101010101" charset="-122"/>
                        <a:ea typeface="等线" panose="02010600030101010101" charset="-122"/>
                        <a:cs typeface="Times New Roman" panose="02020603050405020304" pitchFamily="18" charset="0"/>
                      </a:endParaRPr>
                    </a:p>
                  </a:txBody>
                  <a:tcPr marL="68580" marR="68580" marT="0" marB="0" anchor="ctr">
                    <a:solidFill>
                      <a:schemeClr val="bg1"/>
                    </a:solidFill>
                  </a:tcPr>
                </a:tc>
                <a:tc>
                  <a:txBody>
                    <a:bodyPr/>
                    <a:lstStyle/>
                    <a:p>
                      <a:pPr indent="0" algn="ctr">
                        <a:buNone/>
                      </a:pPr>
                      <a:r>
                        <a:rPr lang="en-US" sz="1600" b="0">
                          <a:solidFill>
                            <a:srgbClr val="000000"/>
                          </a:solidFill>
                          <a:latin typeface="等线" panose="02010600030101010101" charset="-122"/>
                          <a:ea typeface="等线" panose="02010600030101010101" charset="-122"/>
                          <a:cs typeface="Times New Roman" panose="02020603050405020304" pitchFamily="18" charset="0"/>
                        </a:rPr>
                        <a:t> </a:t>
                      </a:r>
                      <a:endParaRPr lang="en-US" altLang="en-US" sz="1600" b="0">
                        <a:solidFill>
                          <a:srgbClr val="000000"/>
                        </a:solidFill>
                        <a:latin typeface="等线" panose="02010600030101010101" charset="-122"/>
                        <a:ea typeface="等线" panose="02010600030101010101" charset="-122"/>
                        <a:cs typeface="Times New Roman" panose="02020603050405020304" pitchFamily="18" charset="0"/>
                      </a:endParaRPr>
                    </a:p>
                  </a:txBody>
                  <a:tcPr marL="68580" marR="68580" marT="0" marB="0" anchor="ctr">
                    <a:solidFill>
                      <a:schemeClr val="bg1"/>
                    </a:solidFill>
                  </a:tcPr>
                </a:tc>
                <a:tc>
                  <a:txBody>
                    <a:bodyPr/>
                    <a:lstStyle/>
                    <a:p>
                      <a:pPr indent="0" algn="ctr">
                        <a:buNone/>
                      </a:pPr>
                      <a:r>
                        <a:rPr lang="en-US" sz="1600" b="0">
                          <a:solidFill>
                            <a:srgbClr val="000000"/>
                          </a:solidFill>
                          <a:latin typeface="等线" panose="02010600030101010101" charset="-122"/>
                          <a:ea typeface="等线" panose="02010600030101010101" charset="-122"/>
                          <a:cs typeface="Times New Roman" panose="02020603050405020304" pitchFamily="18" charset="0"/>
                        </a:rPr>
                        <a:t> </a:t>
                      </a:r>
                      <a:endParaRPr lang="en-US" altLang="en-US" sz="1600" b="0">
                        <a:solidFill>
                          <a:srgbClr val="000000"/>
                        </a:solidFill>
                        <a:latin typeface="等线" panose="02010600030101010101" charset="-122"/>
                        <a:ea typeface="等线" panose="02010600030101010101" charset="-122"/>
                        <a:cs typeface="Times New Roman" panose="02020603050405020304" pitchFamily="18" charset="0"/>
                      </a:endParaRPr>
                    </a:p>
                  </a:txBody>
                  <a:tcPr marL="68580" marR="68580" marT="0" marB="0" anchor="ctr">
                    <a:solidFill>
                      <a:schemeClr val="bg1"/>
                    </a:solidFill>
                  </a:tcPr>
                </a:tc>
              </a:tr>
              <a:tr h="544195">
                <a:tc gridSpan="3">
                  <a:txBody>
                    <a:bodyPr/>
                    <a:lstStyle/>
                    <a:p>
                      <a:pPr indent="0" algn="ctr">
                        <a:buNone/>
                      </a:pPr>
                      <a:r>
                        <a:rPr lang="en-US" sz="1600" b="1" dirty="0">
                          <a:solidFill>
                            <a:srgbClr val="000000"/>
                          </a:solidFill>
                          <a:latin typeface="等线" panose="02010600030101010101" charset="-122"/>
                          <a:ea typeface="等线" panose="02010600030101010101" charset="-122"/>
                          <a:cs typeface="等线" panose="02010600030101010101" charset="-122"/>
                        </a:rPr>
                        <a:t>合计（满分100分</a:t>
                      </a:r>
                      <a:r>
                        <a:rPr lang="en-US" sz="1600" b="1" dirty="0" smtClean="0">
                          <a:solidFill>
                            <a:srgbClr val="000000"/>
                          </a:solidFill>
                          <a:latin typeface="等线" panose="02010600030101010101" charset="-122"/>
                          <a:ea typeface="等线" panose="02010600030101010101" charset="-122"/>
                          <a:cs typeface="等线" panose="02010600030101010101" charset="-122"/>
                        </a:rPr>
                        <a:t>）</a:t>
                      </a:r>
                      <a:endParaRPr lang="en-US" altLang="en-US" sz="1600" b="1" dirty="0">
                        <a:solidFill>
                          <a:srgbClr val="000000"/>
                        </a:solidFill>
                        <a:latin typeface="等线" panose="02010600030101010101" charset="-122"/>
                        <a:ea typeface="等线" panose="02010600030101010101" charset="-122"/>
                        <a:cs typeface="等线" panose="02010600030101010101" charset="-122"/>
                      </a:endParaRPr>
                    </a:p>
                  </a:txBody>
                  <a:tcPr marL="68580" marR="68580" marT="0" marB="0" anchor="ctr">
                    <a:lnR w="12700" cap="flat" cmpd="sng" algn="ctr">
                      <a:solidFill>
                        <a:srgbClr val="000000"/>
                      </a:solidFill>
                      <a:prstDash val="solid"/>
                      <a:round/>
                      <a:headEnd type="none" w="med" len="med"/>
                      <a:tailEnd type="none" w="med" len="med"/>
                    </a:lnR>
                  </a:tcPr>
                </a:tc>
                <a:tc hMerge="1">
                  <a:txBody>
                    <a:bodyPr/>
                    <a:lstStyle/>
                    <a:p>
                      <a:endParaRPr lang="zh-CN"/>
                    </a:p>
                  </a:txBody>
                  <a:tcPr/>
                </a:tc>
                <a:tc hMerge="1">
                  <a:txBody>
                    <a:bodyPr/>
                    <a:lstStyle/>
                    <a:p>
                      <a:pPr indent="0" algn="ctr">
                        <a:buNone/>
                      </a:pPr>
                      <a:endParaRPr lang="en-US" altLang="en-US" sz="1600" b="0" dirty="0">
                        <a:solidFill>
                          <a:srgbClr val="000000"/>
                        </a:solidFill>
                        <a:latin typeface="等线" panose="02010600030101010101" charset="-122"/>
                        <a:ea typeface="等线" panose="02010600030101010101" charset="-122"/>
                        <a:cs typeface="Times New Roman" panose="02020603050405020304" pitchFamily="18" charset="0"/>
                      </a:endParaRPr>
                    </a:p>
                  </a:txBody>
                  <a:tcPr marL="68580" marR="68580" marT="0" marB="0" anchor="ctr">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indent="0" algn="ctr">
                        <a:buNone/>
                      </a:pPr>
                      <a:r>
                        <a:rPr lang="en-US" sz="1600" b="0">
                          <a:solidFill>
                            <a:srgbClr val="000000"/>
                          </a:solidFill>
                          <a:latin typeface="等线" panose="02010600030101010101" charset="-122"/>
                          <a:ea typeface="等线" panose="02010600030101010101" charset="-122"/>
                          <a:cs typeface="Times New Roman" panose="02020603050405020304" pitchFamily="18" charset="0"/>
                        </a:rPr>
                        <a:t>100</a:t>
                      </a:r>
                      <a:endParaRPr lang="en-US" altLang="en-US" sz="1600" b="0">
                        <a:solidFill>
                          <a:srgbClr val="000000"/>
                        </a:solidFill>
                        <a:latin typeface="等线" panose="02010600030101010101" charset="-122"/>
                        <a:ea typeface="等线" panose="02010600030101010101"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tcPr>
                </a:tc>
                <a:tc>
                  <a:txBody>
                    <a:bodyPr/>
                    <a:lstStyle/>
                    <a:p>
                      <a:pPr indent="0" algn="ctr">
                        <a:buNone/>
                      </a:pPr>
                      <a:r>
                        <a:rPr lang="en-US" sz="1600" b="0">
                          <a:solidFill>
                            <a:srgbClr val="000000"/>
                          </a:solidFill>
                          <a:latin typeface="等线" panose="02010600030101010101" charset="-122"/>
                          <a:ea typeface="等线" panose="02010600030101010101" charset="-122"/>
                          <a:cs typeface="Times New Roman" panose="02020603050405020304" pitchFamily="18" charset="0"/>
                        </a:rPr>
                        <a:t> </a:t>
                      </a:r>
                      <a:endParaRPr lang="en-US" altLang="en-US" sz="1600" b="0">
                        <a:solidFill>
                          <a:srgbClr val="000000"/>
                        </a:solidFill>
                        <a:latin typeface="等线" panose="02010600030101010101" charset="-122"/>
                        <a:ea typeface="等线" panose="02010600030101010101" charset="-122"/>
                        <a:cs typeface="Times New Roman" panose="02020603050405020304" pitchFamily="18" charset="0"/>
                      </a:endParaRPr>
                    </a:p>
                  </a:txBody>
                  <a:tcPr marL="68580" marR="68580" marT="0" marB="0" anchor="ctr"/>
                </a:tc>
                <a:tc>
                  <a:txBody>
                    <a:bodyPr/>
                    <a:lstStyle/>
                    <a:p>
                      <a:pPr indent="0" algn="ctr">
                        <a:buNone/>
                      </a:pPr>
                      <a:endParaRPr lang="en-US" altLang="en-US" sz="1600" b="0" dirty="0">
                        <a:solidFill>
                          <a:srgbClr val="000000"/>
                        </a:solidFill>
                        <a:latin typeface="等线" panose="02010600030101010101" charset="-122"/>
                        <a:ea typeface="等线" panose="02010600030101010101" charset="-122"/>
                        <a:cs typeface="Times New Roman" panose="02020603050405020304" pitchFamily="18" charset="0"/>
                      </a:endParaRPr>
                    </a:p>
                  </a:txBody>
                  <a:tcPr marL="68580" marR="68580" marT="0" marB="0" anchor="ctr"/>
                </a:tc>
              </a:tr>
            </a:tbl>
          </a:graphicData>
        </a:graphic>
      </p:graphicFrame>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自主学习</a:t>
            </a:r>
          </a:p>
        </p:txBody>
      </p:sp>
      <p:grpSp>
        <p:nvGrpSpPr>
          <p:cNvPr id="12" name="Group 27"/>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47759" y="221139"/>
            <a:ext cx="4386241" cy="338554"/>
          </a:xfrm>
          <a:prstGeom prst="rect">
            <a:avLst/>
          </a:prstGeom>
          <a:noFill/>
        </p:spPr>
        <p:txBody>
          <a:bodyPr wrap="square" rtlCol="0">
            <a:spAutoFit/>
          </a:bodyPr>
          <a:lstStyle/>
          <a:p>
            <a:r>
              <a:rPr lang="zh-CN" altLang="zh-CN" sz="1600" b="1" dirty="0" smtClean="0">
                <a:solidFill>
                  <a:schemeClr val="bg1"/>
                </a:solidFill>
                <a:latin typeface="微软雅黑" panose="020B0503020204020204" pitchFamily="34" charset="-122"/>
                <a:ea typeface="微软雅黑" panose="020B0503020204020204" pitchFamily="34" charset="-122"/>
              </a:rPr>
              <a:t>三菱</a:t>
            </a:r>
            <a:r>
              <a:rPr lang="en-US" altLang="zh-CN" sz="1600" b="1" dirty="0">
                <a:solidFill>
                  <a:schemeClr val="bg1"/>
                </a:solidFill>
                <a:latin typeface="微软雅黑" panose="020B0503020204020204" pitchFamily="34" charset="-122"/>
                <a:ea typeface="微软雅黑" panose="020B0503020204020204" pitchFamily="34" charset="-122"/>
              </a:rPr>
              <a:t>FX</a:t>
            </a:r>
            <a:r>
              <a:rPr lang="zh-CN" altLang="zh-CN" sz="1600" b="1" dirty="0">
                <a:solidFill>
                  <a:schemeClr val="bg1"/>
                </a:solidFill>
                <a:latin typeface="微软雅黑" panose="020B0503020204020204" pitchFamily="34" charset="-122"/>
                <a:ea typeface="微软雅黑" panose="020B0503020204020204" pitchFamily="34" charset="-122"/>
              </a:rPr>
              <a:t>系列的</a:t>
            </a:r>
            <a:r>
              <a:rPr lang="en-US" altLang="zh-CN" sz="1600" b="1" dirty="0">
                <a:solidFill>
                  <a:schemeClr val="bg1"/>
                </a:solidFill>
                <a:latin typeface="微软雅黑" panose="020B0503020204020204" pitchFamily="34" charset="-122"/>
                <a:ea typeface="微软雅黑" panose="020B0503020204020204" pitchFamily="34" charset="-122"/>
              </a:rPr>
              <a:t>PLC</a:t>
            </a:r>
            <a:r>
              <a:rPr lang="zh-CN" altLang="zh-CN" sz="1600" b="1" dirty="0">
                <a:solidFill>
                  <a:schemeClr val="bg1"/>
                </a:solidFill>
                <a:latin typeface="微软雅黑" panose="020B0503020204020204" pitchFamily="34" charset="-122"/>
                <a:ea typeface="微软雅黑" panose="020B0503020204020204" pitchFamily="34" charset="-122"/>
              </a:rPr>
              <a:t>基础、编程与调试维修</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nvGrpSpPr>
          <p:cNvPr id="11" name="组合 1"/>
          <p:cNvGrpSpPr/>
          <p:nvPr/>
        </p:nvGrpSpPr>
        <p:grpSpPr bwMode="auto">
          <a:xfrm>
            <a:off x="1110410" y="1942496"/>
            <a:ext cx="5743575" cy="1326210"/>
            <a:chOff x="859536" y="1549889"/>
            <a:chExt cx="5742745" cy="1325158"/>
          </a:xfrm>
        </p:grpSpPr>
        <p:sp>
          <p:nvSpPr>
            <p:cNvPr id="12" name="Title 1"/>
            <p:cNvSpPr txBox="1"/>
            <p:nvPr/>
          </p:nvSpPr>
          <p:spPr>
            <a:xfrm>
              <a:off x="1624600" y="1549889"/>
              <a:ext cx="4977681" cy="456837"/>
            </a:xfrm>
            <a:prstGeom prst="rect">
              <a:avLst/>
            </a:prstGeom>
          </p:spPr>
          <p:txBody>
            <a:bodyPr/>
            <a:lstStyle/>
            <a:p>
              <a:pPr eaLnBrk="1" fontAlgn="auto" hangingPunct="1">
                <a:spcAft>
                  <a:spcPts val="0"/>
                </a:spcAft>
                <a:defRPr/>
              </a:pPr>
              <a:endParaRPr lang="en-US" sz="1335" dirty="0">
                <a:solidFill>
                  <a:srgbClr val="FFC000"/>
                </a:solidFill>
                <a:latin typeface="Open Sans" pitchFamily="34" charset="0"/>
                <a:ea typeface="Open Sans" pitchFamily="34" charset="0"/>
                <a:cs typeface="Open Sans" pitchFamily="34" charset="0"/>
              </a:endParaRPr>
            </a:p>
          </p:txBody>
        </p:sp>
        <p:grpSp>
          <p:nvGrpSpPr>
            <p:cNvPr id="13" name="组合 3"/>
            <p:cNvGrpSpPr/>
            <p:nvPr/>
          </p:nvGrpSpPr>
          <p:grpSpPr bwMode="auto">
            <a:xfrm>
              <a:off x="859536" y="1874121"/>
              <a:ext cx="676180" cy="676180"/>
              <a:chOff x="1218882" y="1600676"/>
              <a:chExt cx="406294" cy="406294"/>
            </a:xfrm>
          </p:grpSpPr>
          <p:sp>
            <p:nvSpPr>
              <p:cNvPr id="16" name="Freeform 16"/>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17" name="AutoShape 14"/>
              <p:cNvSpPr>
                <a:spLocks noChangeAspect="1" noChangeArrowheads="1" noTextEdit="1"/>
              </p:cNvSpPr>
              <p:nvPr/>
            </p:nvSpPr>
            <p:spPr bwMode="auto">
              <a:xfrm>
                <a:off x="1320932" y="1702276"/>
                <a:ext cx="213637" cy="213499"/>
              </a:xfrm>
              <a:prstGeom prst="rect">
                <a:avLst/>
              </a:prstGeom>
              <a:noFill/>
              <a:ln w="9525">
                <a:noFill/>
                <a:miter lim="800000"/>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18" name="Oval 13"/>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solidFill>
                    <a:prstClr val="white"/>
                  </a:solidFill>
                </a:endParaRPr>
              </a:p>
            </p:txBody>
          </p:sp>
        </p:grpSp>
        <p:sp>
          <p:nvSpPr>
            <p:cNvPr id="14" name="矩形 4"/>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anose="020B0503020204020204" pitchFamily="34" charset="-122"/>
                  <a:ea typeface="微软雅黑" panose="020B0503020204020204" pitchFamily="34" charset="-122"/>
                </a:rPr>
                <a:t>理论要求</a:t>
              </a:r>
              <a:endParaRPr lang="zh-CN" altLang="en-US" sz="2000" b="1" dirty="0">
                <a:solidFill>
                  <a:schemeClr val="accent2">
                    <a:lumMod val="75000"/>
                  </a:schemeClr>
                </a:solidFill>
              </a:endParaRPr>
            </a:p>
          </p:txBody>
        </p:sp>
        <p:sp>
          <p:nvSpPr>
            <p:cNvPr id="15" name="TextBox 11"/>
            <p:cNvSpPr txBox="1">
              <a:spLocks noChangeArrowheads="1"/>
            </p:cNvSpPr>
            <p:nvPr/>
          </p:nvSpPr>
          <p:spPr bwMode="auto">
            <a:xfrm>
              <a:off x="1722447" y="2088149"/>
              <a:ext cx="3773097" cy="786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fontAlgn="base" hangingPunct="0">
                <a:spcAft>
                  <a:spcPct val="0"/>
                </a:spcAft>
                <a:defRPr>
                  <a:solidFill>
                    <a:schemeClr val="tx1"/>
                  </a:solidFill>
                  <a:latin typeface="Calibri" panose="020F0502020204030204" pitchFamily="34" charset="0"/>
                  <a:ea typeface="宋体" panose="02010600030101010101" pitchFamily="2" charset="-122"/>
                </a:defRPr>
              </a:lvl6pPr>
              <a:lvl7pPr eaLnBrk="0" fontAlgn="base" hangingPunct="0">
                <a:spcAft>
                  <a:spcPct val="0"/>
                </a:spcAft>
                <a:defRPr>
                  <a:solidFill>
                    <a:schemeClr val="tx1"/>
                  </a:solidFill>
                  <a:latin typeface="Calibri" panose="020F0502020204030204" pitchFamily="34" charset="0"/>
                  <a:ea typeface="宋体" panose="02010600030101010101" pitchFamily="2" charset="-122"/>
                </a:defRPr>
              </a:lvl7pPr>
              <a:lvl8pPr eaLnBrk="0" fontAlgn="base" hangingPunct="0">
                <a:spcAft>
                  <a:spcPct val="0"/>
                </a:spcAft>
                <a:defRPr>
                  <a:solidFill>
                    <a:schemeClr val="tx1"/>
                  </a:solidFill>
                  <a:latin typeface="Calibri" panose="020F0502020204030204" pitchFamily="34" charset="0"/>
                  <a:ea typeface="宋体" panose="02010600030101010101" pitchFamily="2" charset="-122"/>
                </a:defRPr>
              </a:lvl8pPr>
              <a:lvl9pPr eaLnBrk="0" fontAlgn="base" hangingPunct="0">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600" dirty="0">
                  <a:solidFill>
                    <a:srgbClr val="000000"/>
                  </a:solidFill>
                  <a:latin typeface="微软雅黑" panose="020B0503020204020204" pitchFamily="34" charset="-122"/>
                  <a:ea typeface="微软雅黑" panose="020B0503020204020204" pitchFamily="34" charset="-122"/>
                </a:rPr>
                <a:t>理解PLC的硬件与软件组成。</a:t>
              </a:r>
            </a:p>
            <a:p>
              <a:pPr>
                <a:lnSpc>
                  <a:spcPct val="150000"/>
                </a:lnSpc>
              </a:pPr>
              <a:r>
                <a:rPr lang="zh-CN" altLang="en-US" sz="1600" dirty="0">
                  <a:solidFill>
                    <a:srgbClr val="000000"/>
                  </a:solidFill>
                  <a:latin typeface="微软雅黑" panose="020B0503020204020204" pitchFamily="34" charset="-122"/>
                  <a:ea typeface="微软雅黑" panose="020B0503020204020204" pitchFamily="34" charset="-122"/>
                </a:rPr>
                <a:t>掌握编写梯形图程序得基本方法步骤</a:t>
              </a:r>
            </a:p>
          </p:txBody>
        </p:sp>
      </p:grpSp>
      <p:grpSp>
        <p:nvGrpSpPr>
          <p:cNvPr id="19" name="组合 9"/>
          <p:cNvGrpSpPr/>
          <p:nvPr/>
        </p:nvGrpSpPr>
        <p:grpSpPr bwMode="auto">
          <a:xfrm>
            <a:off x="1110410" y="3889921"/>
            <a:ext cx="5743575" cy="1326210"/>
            <a:chOff x="859536" y="1549889"/>
            <a:chExt cx="5742745" cy="1325158"/>
          </a:xfrm>
        </p:grpSpPr>
        <p:sp>
          <p:nvSpPr>
            <p:cNvPr id="20" name="Title 1"/>
            <p:cNvSpPr txBox="1"/>
            <p:nvPr/>
          </p:nvSpPr>
          <p:spPr>
            <a:xfrm>
              <a:off x="1624600" y="1549889"/>
              <a:ext cx="4977681" cy="456837"/>
            </a:xfrm>
            <a:prstGeom prst="rect">
              <a:avLst/>
            </a:prstGeom>
          </p:spPr>
          <p:txBody>
            <a:bodyPr/>
            <a:lstStyle/>
            <a:p>
              <a:pPr eaLnBrk="1" fontAlgn="auto" hangingPunct="1">
                <a:spcAft>
                  <a:spcPts val="0"/>
                </a:spcAft>
                <a:defRPr/>
              </a:pPr>
              <a:endParaRPr lang="en-US" sz="1335" dirty="0">
                <a:solidFill>
                  <a:srgbClr val="FFC000"/>
                </a:solidFill>
                <a:latin typeface="Open Sans" pitchFamily="34" charset="0"/>
                <a:ea typeface="Open Sans" pitchFamily="34" charset="0"/>
                <a:cs typeface="Open Sans" pitchFamily="34" charset="0"/>
              </a:endParaRPr>
            </a:p>
          </p:txBody>
        </p:sp>
        <p:grpSp>
          <p:nvGrpSpPr>
            <p:cNvPr id="21" name="组合 11"/>
            <p:cNvGrpSpPr/>
            <p:nvPr/>
          </p:nvGrpSpPr>
          <p:grpSpPr bwMode="auto">
            <a:xfrm>
              <a:off x="859536" y="1874121"/>
              <a:ext cx="676180" cy="676180"/>
              <a:chOff x="1218882" y="1600676"/>
              <a:chExt cx="406294" cy="406294"/>
            </a:xfrm>
          </p:grpSpPr>
          <p:sp>
            <p:nvSpPr>
              <p:cNvPr id="24" name="Freeform 16"/>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25" name="AutoShape 14"/>
              <p:cNvSpPr>
                <a:spLocks noChangeAspect="1" noChangeArrowheads="1" noTextEdit="1"/>
              </p:cNvSpPr>
              <p:nvPr/>
            </p:nvSpPr>
            <p:spPr bwMode="auto">
              <a:xfrm>
                <a:off x="1320932" y="1702276"/>
                <a:ext cx="213637" cy="213499"/>
              </a:xfrm>
              <a:prstGeom prst="rect">
                <a:avLst/>
              </a:prstGeom>
              <a:noFill/>
              <a:ln w="9525">
                <a:noFill/>
                <a:miter lim="800000"/>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26" name="Oval 13"/>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solidFill>
                    <a:prstClr val="white"/>
                  </a:solidFill>
                </a:endParaRPr>
              </a:p>
            </p:txBody>
          </p:sp>
        </p:grpSp>
        <p:sp>
          <p:nvSpPr>
            <p:cNvPr id="22" name="矩形 12"/>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anose="020B0503020204020204" pitchFamily="34" charset="-122"/>
                  <a:ea typeface="微软雅黑" panose="020B0503020204020204" pitchFamily="34" charset="-122"/>
                </a:rPr>
                <a:t>技能要求</a:t>
              </a:r>
            </a:p>
          </p:txBody>
        </p:sp>
        <p:sp>
          <p:nvSpPr>
            <p:cNvPr id="23" name="TextBox 11"/>
            <p:cNvSpPr txBox="1">
              <a:spLocks noChangeArrowheads="1"/>
            </p:cNvSpPr>
            <p:nvPr/>
          </p:nvSpPr>
          <p:spPr bwMode="auto">
            <a:xfrm>
              <a:off x="1722447" y="2088149"/>
              <a:ext cx="3773097" cy="786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50000"/>
                </a:lnSpc>
                <a:defRPr sz="1600">
                  <a:solidFill>
                    <a:srgbClr val="000000"/>
                  </a:solidFill>
                  <a:latin typeface="微软雅黑" panose="020B0503020204020204" pitchFamily="34" charset="-122"/>
                  <a:ea typeface="微软雅黑" panose="020B0503020204020204" pitchFamily="34" charset="-122"/>
                </a:defRPr>
              </a:lvl1pPr>
              <a:lvl2pPr marL="742950" indent="-285750">
                <a:defRPr sz="2400">
                  <a:latin typeface="Calibri" panose="020F0502020204030204" pitchFamily="34" charset="0"/>
                  <a:ea typeface="宋体" panose="02010600030101010101" pitchFamily="2" charset="-122"/>
                </a:defRPr>
              </a:lvl2pPr>
              <a:lvl3pPr>
                <a:defRPr sz="2000">
                  <a:latin typeface="Calibri" panose="020F0502020204030204" pitchFamily="34" charset="0"/>
                  <a:ea typeface="宋体" panose="02010600030101010101" pitchFamily="2" charset="-122"/>
                </a:defRPr>
              </a:lvl3pPr>
              <a:lvl4pPr>
                <a:defRPr>
                  <a:latin typeface="Calibri" panose="020F0502020204030204" pitchFamily="34" charset="0"/>
                  <a:ea typeface="宋体" panose="02010600030101010101" pitchFamily="2" charset="-122"/>
                </a:defRPr>
              </a:lvl4pPr>
              <a:lvl5pPr>
                <a:defRPr>
                  <a:latin typeface="Calibri" panose="020F0502020204030204" pitchFamily="34" charset="0"/>
                  <a:ea typeface="宋体" panose="02010600030101010101" pitchFamily="2" charset="-122"/>
                </a:defRPr>
              </a:lvl5pPr>
              <a:lvl6pPr eaLnBrk="0" fontAlgn="base" hangingPunct="0">
                <a:spcAft>
                  <a:spcPct val="0"/>
                </a:spcAft>
                <a:defRPr>
                  <a:latin typeface="Calibri" panose="020F0502020204030204" pitchFamily="34" charset="0"/>
                  <a:ea typeface="宋体" panose="02010600030101010101" pitchFamily="2" charset="-122"/>
                </a:defRPr>
              </a:lvl6pPr>
              <a:lvl7pPr eaLnBrk="0" fontAlgn="base" hangingPunct="0">
                <a:spcAft>
                  <a:spcPct val="0"/>
                </a:spcAft>
                <a:defRPr>
                  <a:latin typeface="Calibri" panose="020F0502020204030204" pitchFamily="34" charset="0"/>
                  <a:ea typeface="宋体" panose="02010600030101010101" pitchFamily="2" charset="-122"/>
                </a:defRPr>
              </a:lvl7pPr>
              <a:lvl8pPr eaLnBrk="0" fontAlgn="base" hangingPunct="0">
                <a:spcAft>
                  <a:spcPct val="0"/>
                </a:spcAft>
                <a:defRPr>
                  <a:latin typeface="Calibri" panose="020F0502020204030204" pitchFamily="34" charset="0"/>
                  <a:ea typeface="宋体" panose="02010600030101010101" pitchFamily="2" charset="-122"/>
                </a:defRPr>
              </a:lvl8pPr>
              <a:lvl9pPr eaLnBrk="0" fontAlgn="base" hangingPunct="0">
                <a:spcAft>
                  <a:spcPct val="0"/>
                </a:spcAft>
                <a:defRPr>
                  <a:latin typeface="Calibri" panose="020F0502020204030204" pitchFamily="34" charset="0"/>
                  <a:ea typeface="宋体" panose="02010600030101010101" pitchFamily="2" charset="-122"/>
                </a:defRPr>
              </a:lvl9pPr>
            </a:lstStyle>
            <a:p>
              <a:r>
                <a:rPr lang="zh-CN" altLang="en-US" dirty="0"/>
                <a:t>掌握可编程其的基础。</a:t>
              </a:r>
            </a:p>
            <a:p>
              <a:r>
                <a:rPr lang="zh-CN" altLang="en-US" dirty="0"/>
                <a:t>能够编写简单的可编程逻辑控制器程序。</a:t>
              </a:r>
            </a:p>
          </p:txBody>
        </p:sp>
      </p:grpSp>
      <p:pic>
        <p:nvPicPr>
          <p:cNvPr id="1026" name="Picture 2" descr="https://gimg2.baidu.com/image_search/src=http%3A%2F%2Fpic.baike.soso.com%2Fp%2F20140123%2F20140123142608-1714401512.jpg&amp;refer=http%3A%2F%2Fpic.baike.soso.com&amp;app=2002&amp;size=f9999,10000&amp;q=a80&amp;n=0&amp;g=0n&amp;fmt=jpeg?sec=1617163571&amp;t=f58223ffb99d9fe3d92b1f66d480d1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87352" y="1838386"/>
            <a:ext cx="4937273" cy="36525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53"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558800" y="795020"/>
            <a:ext cx="11193929" cy="2169825"/>
          </a:xfrm>
          <a:prstGeom prst="rect">
            <a:avLst/>
          </a:prstGeom>
          <a:noFill/>
          <a:ln w="9525">
            <a:noFill/>
          </a:ln>
        </p:spPr>
        <p:txBody>
          <a:bodyPr wrap="square">
            <a:spAutoFit/>
          </a:bodyPr>
          <a:lstStyle>
            <a:defPPr>
              <a:defRPr lang="zh-CN"/>
            </a:defPPr>
            <a:lvl1pPr>
              <a:lnSpc>
                <a:spcPct val="150000"/>
              </a:lnSpc>
              <a:defRPr b="1">
                <a:latin typeface="等线" panose="02010600030101010101" charset="-122"/>
                <a:ea typeface="等线" panose="02010600030101010101" charset="-122"/>
                <a:cs typeface="等线" panose="02010600030101010101" charset="-122"/>
              </a:defRPr>
            </a:lvl1pPr>
          </a:lstStyle>
          <a:p>
            <a:r>
              <a:rPr lang="zh-CN" dirty="0"/>
              <a:t>任务（</a:t>
            </a:r>
            <a:r>
              <a:rPr lang="en-US" dirty="0"/>
              <a:t>3</a:t>
            </a:r>
            <a:r>
              <a:rPr lang="zh-CN" dirty="0"/>
              <a:t>）：对下图</a:t>
            </a:r>
            <a:r>
              <a:rPr lang="en-US" dirty="0"/>
              <a:t>3-1-39</a:t>
            </a:r>
            <a:r>
              <a:rPr lang="zh-CN" dirty="0"/>
              <a:t>为CA6140型车床的继电-接触器控制系统电气控制原理图，设计改造成PLC对其进行控制、安装与调试。</a:t>
            </a:r>
          </a:p>
          <a:p>
            <a:r>
              <a:rPr lang="zh-CN" dirty="0"/>
              <a:t>1）、写出继电-接触器控制系统改为PLC控制系统的方法和步骤。</a:t>
            </a:r>
          </a:p>
          <a:p>
            <a:r>
              <a:rPr lang="zh-CN" dirty="0"/>
              <a:t>2）、绘制CA6140卧式车床的电源电路、主电路和PLC接线图</a:t>
            </a:r>
            <a:endParaRPr lang="en-US" dirty="0"/>
          </a:p>
          <a:p>
            <a:r>
              <a:rPr lang="en-US" dirty="0"/>
              <a:t>3</a:t>
            </a:r>
            <a:r>
              <a:rPr lang="zh-CN" dirty="0"/>
              <a:t>）、写出PLC控制程序。</a:t>
            </a:r>
            <a:endParaRPr lang="zh-CN" altLang="en-US" dirty="0"/>
          </a:p>
        </p:txBody>
      </p:sp>
      <p:pic>
        <p:nvPicPr>
          <p:cNvPr id="107523" name="Picture 3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3751581" y="2747796"/>
            <a:ext cx="5812790" cy="3235325"/>
          </a:xfrm>
          <a:prstGeom prst="rect">
            <a:avLst/>
          </a:prstGeom>
          <a:noFill/>
          <a:ln>
            <a:noFill/>
          </a:ln>
        </p:spPr>
      </p:pic>
      <p:sp>
        <p:nvSpPr>
          <p:cNvPr id="11" name="文本框 10"/>
          <p:cNvSpPr txBox="1"/>
          <p:nvPr/>
        </p:nvSpPr>
        <p:spPr>
          <a:xfrm>
            <a:off x="4879341" y="6170818"/>
            <a:ext cx="5080000" cy="369332"/>
          </a:xfrm>
          <a:prstGeom prst="rect">
            <a:avLst/>
          </a:prstGeom>
          <a:noFill/>
          <a:ln w="9525">
            <a:noFill/>
          </a:ln>
        </p:spPr>
        <p:txBody>
          <a:bodyPr>
            <a:spAutoFit/>
          </a:bodyPr>
          <a:lstStyle/>
          <a:p>
            <a:pPr indent="127000"/>
            <a:r>
              <a:rPr lang="zh-CN" b="0" dirty="0">
                <a:latin typeface="等线" panose="02010600030101010101" charset="-122"/>
                <a:ea typeface="等线" panose="02010600030101010101" charset="-122"/>
                <a:cs typeface="等线" panose="02010600030101010101" charset="-122"/>
              </a:rPr>
              <a:t>图</a:t>
            </a:r>
            <a:r>
              <a:rPr lang="en-US" b="0" dirty="0">
                <a:latin typeface="等线" panose="02010600030101010101" charset="-122"/>
                <a:ea typeface="等线" panose="02010600030101010101" charset="-122"/>
                <a:cs typeface="等线" panose="02010600030101010101" charset="-122"/>
              </a:rPr>
              <a:t>3-1-39 CA6140</a:t>
            </a:r>
            <a:r>
              <a:rPr lang="zh-CN" b="0" dirty="0">
                <a:latin typeface="等线" panose="02010600030101010101" charset="-122"/>
                <a:ea typeface="等线" panose="02010600030101010101" charset="-122"/>
                <a:cs typeface="等线" panose="02010600030101010101" charset="-122"/>
              </a:rPr>
              <a:t>型车床的电气控制原理图</a:t>
            </a:r>
            <a:endParaRPr lang="zh-CN" altLang="en-US" dirty="0">
              <a:latin typeface="等线" panose="02010600030101010101" charset="-122"/>
              <a:ea typeface="等线" panose="02010600030101010101" charset="-122"/>
              <a:cs typeface="等线" panose="02010600030101010101" charset="-122"/>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53"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07" name="文本框 106"/>
          <p:cNvSpPr txBox="1"/>
          <p:nvPr/>
        </p:nvSpPr>
        <p:spPr>
          <a:xfrm>
            <a:off x="490493" y="969122"/>
            <a:ext cx="11127765" cy="5078313"/>
          </a:xfrm>
          <a:prstGeom prst="rect">
            <a:avLst/>
          </a:prstGeom>
          <a:noFill/>
          <a:ln w="9525">
            <a:noFill/>
          </a:ln>
        </p:spPr>
        <p:txBody>
          <a:bodyPr wrap="square">
            <a:spAutoFit/>
          </a:bodyPr>
          <a:lstStyle>
            <a:defPPr>
              <a:defRPr lang="zh-CN"/>
            </a:defPPr>
            <a:lvl1pPr algn="ctr">
              <a:defRPr>
                <a:latin typeface="等线" panose="02010600030101010101" charset="-122"/>
                <a:ea typeface="等线" panose="02010600030101010101" charset="-122"/>
                <a:cs typeface="等线" panose="02010600030101010101" charset="-122"/>
              </a:defRPr>
            </a:lvl1pPr>
          </a:lstStyle>
          <a:p>
            <a:pPr indent="457200" algn="l">
              <a:lnSpc>
                <a:spcPct val="150000"/>
              </a:lnSpc>
            </a:pPr>
            <a:r>
              <a:rPr lang="zh-CN" dirty="0"/>
              <a:t>答：</a:t>
            </a:r>
            <a:endParaRPr lang="en-US" dirty="0"/>
          </a:p>
          <a:p>
            <a:pPr indent="457200" algn="l">
              <a:lnSpc>
                <a:spcPct val="150000"/>
              </a:lnSpc>
            </a:pPr>
            <a:r>
              <a:rPr lang="en-US" dirty="0"/>
              <a:t>1</a:t>
            </a:r>
            <a:r>
              <a:rPr lang="zh-CN" dirty="0"/>
              <a:t>）、继电-接触器控制系统改为PLC控制系统的方法和步骤</a:t>
            </a:r>
          </a:p>
          <a:p>
            <a:pPr indent="457200" algn="l">
              <a:lnSpc>
                <a:spcPct val="150000"/>
              </a:lnSpc>
            </a:pPr>
            <a:r>
              <a:rPr lang="zh-CN" altLang="en-US" dirty="0">
                <a:sym typeface="Wingdings 2" panose="05020102010507070707" pitchFamily="18" charset="2"/>
              </a:rPr>
              <a:t></a:t>
            </a:r>
            <a:r>
              <a:rPr lang="zh-CN" dirty="0" smtClean="0"/>
              <a:t>明确</a:t>
            </a:r>
            <a:r>
              <a:rPr lang="zh-CN" dirty="0"/>
              <a:t>继电器控制系统的控制原理及动作</a:t>
            </a:r>
          </a:p>
          <a:p>
            <a:pPr indent="457200" algn="l">
              <a:lnSpc>
                <a:spcPct val="150000"/>
              </a:lnSpc>
            </a:pPr>
            <a:r>
              <a:rPr lang="zh-CN" dirty="0"/>
              <a:t>对电路进行改造前，首先必须全面、清楚地了解继电器控制系统中的控制要求和范围，明确电路所要完成的动作及应具备的操作方式；弄清电路中的指令器件与执行器件的作用及数量。对于大型复杂的继电器控制系统，需要考虑将系统分解为几个独立的部分，各部分分别用单独的可编程序控制器来控制，并考虑它们之间的通信方式。</a:t>
            </a:r>
          </a:p>
          <a:p>
            <a:pPr indent="457200" algn="l">
              <a:lnSpc>
                <a:spcPct val="150000"/>
              </a:lnSpc>
            </a:pPr>
            <a:r>
              <a:rPr lang="zh-CN" altLang="en-US" dirty="0" smtClean="0">
                <a:sym typeface="Wingdings 2" panose="05020102010507070707" pitchFamily="18" charset="2"/>
              </a:rPr>
              <a:t></a:t>
            </a:r>
            <a:r>
              <a:rPr lang="zh-CN" dirty="0" smtClean="0"/>
              <a:t>硬件</a:t>
            </a:r>
            <a:r>
              <a:rPr lang="zh-CN" dirty="0"/>
              <a:t>选择与确定。</a:t>
            </a:r>
          </a:p>
          <a:p>
            <a:pPr indent="457200" algn="l">
              <a:lnSpc>
                <a:spcPct val="150000"/>
              </a:lnSpc>
            </a:pPr>
            <a:r>
              <a:rPr lang="zh-CN" altLang="en-US" dirty="0">
                <a:sym typeface="Wingdings 2" panose="05020102010507070707" pitchFamily="18" charset="2"/>
              </a:rPr>
              <a:t></a:t>
            </a:r>
            <a:r>
              <a:rPr lang="zh-CN" dirty="0" smtClean="0"/>
              <a:t>绘制</a:t>
            </a:r>
            <a:r>
              <a:rPr lang="zh-CN" dirty="0"/>
              <a:t>接线图。</a:t>
            </a:r>
          </a:p>
          <a:p>
            <a:pPr indent="457200" algn="l">
              <a:lnSpc>
                <a:spcPct val="150000"/>
              </a:lnSpc>
            </a:pPr>
            <a:r>
              <a:rPr lang="zh-CN" altLang="en-US" dirty="0" smtClean="0">
                <a:sym typeface="Wingdings 2" panose="05020102010507070707" pitchFamily="18" charset="2"/>
              </a:rPr>
              <a:t></a:t>
            </a:r>
            <a:r>
              <a:rPr lang="zh-CN" dirty="0" smtClean="0"/>
              <a:t>PLC</a:t>
            </a:r>
            <a:r>
              <a:rPr lang="zh-CN" dirty="0"/>
              <a:t>控制程序设计。</a:t>
            </a:r>
          </a:p>
          <a:p>
            <a:pPr indent="457200" algn="l">
              <a:lnSpc>
                <a:spcPct val="150000"/>
              </a:lnSpc>
            </a:pPr>
            <a:r>
              <a:rPr lang="zh-CN" altLang="en-US" dirty="0">
                <a:sym typeface="Wingdings 2" panose="05020102010507070707" pitchFamily="18" charset="2"/>
              </a:rPr>
              <a:t></a:t>
            </a:r>
            <a:r>
              <a:rPr lang="zh-CN" dirty="0" smtClean="0"/>
              <a:t>现场</a:t>
            </a:r>
            <a:r>
              <a:rPr lang="zh-CN" dirty="0"/>
              <a:t>施工。</a:t>
            </a:r>
          </a:p>
          <a:p>
            <a:pPr indent="457200" algn="l">
              <a:lnSpc>
                <a:spcPct val="150000"/>
              </a:lnSpc>
            </a:pPr>
            <a:r>
              <a:rPr lang="zh-CN" dirty="0"/>
              <a:t>⑥试运行、验收、交付使用，并编制控制系统的技术文件。</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53"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07" name="文本框 106"/>
          <p:cNvSpPr txBox="1"/>
          <p:nvPr/>
        </p:nvSpPr>
        <p:spPr>
          <a:xfrm>
            <a:off x="800846" y="804120"/>
            <a:ext cx="10938435" cy="923330"/>
          </a:xfrm>
          <a:prstGeom prst="rect">
            <a:avLst/>
          </a:prstGeom>
          <a:noFill/>
          <a:ln w="9525">
            <a:noFill/>
          </a:ln>
        </p:spPr>
        <p:txBody>
          <a:bodyPr wrap="square">
            <a:spAutoFit/>
          </a:bodyPr>
          <a:lstStyle/>
          <a:p>
            <a:pPr indent="0" fontAlgn="auto">
              <a:lnSpc>
                <a:spcPct val="150000"/>
              </a:lnSpc>
            </a:pPr>
            <a:r>
              <a:rPr lang="zh-CN" b="0" dirty="0">
                <a:latin typeface="等线" panose="02010600030101010101" charset="-122"/>
                <a:ea typeface="等线" panose="02010600030101010101" charset="-122"/>
                <a:cs typeface="等线" panose="02010600030101010101" charset="-122"/>
              </a:rPr>
              <a:t>2）、绘制CA6140卧式车床的电源电路、主电路和PLC接线图</a:t>
            </a:r>
          </a:p>
          <a:p>
            <a:pPr indent="0" fontAlgn="auto">
              <a:lnSpc>
                <a:spcPct val="150000"/>
              </a:lnSpc>
            </a:pPr>
            <a:r>
              <a:rPr lang="zh-CN" altLang="en-US" dirty="0">
                <a:sym typeface="Wingdings 2" panose="05020102010507070707" pitchFamily="18" charset="2"/>
              </a:rPr>
              <a:t></a:t>
            </a:r>
            <a:r>
              <a:rPr lang="zh-CN" b="0" dirty="0" smtClean="0">
                <a:latin typeface="等线" panose="02010600030101010101" charset="-122"/>
                <a:ea typeface="等线" panose="02010600030101010101" charset="-122"/>
                <a:cs typeface="等线" panose="02010600030101010101" charset="-122"/>
              </a:rPr>
              <a:t>分析</a:t>
            </a:r>
            <a:r>
              <a:rPr lang="zh-CN" b="0" dirty="0">
                <a:latin typeface="等线" panose="02010600030101010101" charset="-122"/>
                <a:ea typeface="等线" panose="02010600030101010101" charset="-122"/>
                <a:cs typeface="等线" panose="02010600030101010101" charset="-122"/>
              </a:rPr>
              <a:t>控制要求，确定PLC的输入地址和输出地址，地址如表3-</a:t>
            </a:r>
            <a:r>
              <a:rPr lang="en-US" b="0" dirty="0">
                <a:latin typeface="等线" panose="02010600030101010101" charset="-122"/>
                <a:ea typeface="等线" panose="02010600030101010101" charset="-122"/>
                <a:cs typeface="等线" panose="02010600030101010101" charset="-122"/>
              </a:rPr>
              <a:t>1-4</a:t>
            </a:r>
            <a:r>
              <a:rPr lang="zh-CN" b="0" dirty="0">
                <a:latin typeface="等线" panose="02010600030101010101" charset="-122"/>
                <a:ea typeface="等线" panose="02010600030101010101" charset="-122"/>
                <a:cs typeface="等线" panose="02010600030101010101" charset="-122"/>
              </a:rPr>
              <a:t>所示。</a:t>
            </a:r>
            <a:endParaRPr lang="zh-CN" altLang="en-US" dirty="0">
              <a:latin typeface="等线" panose="02010600030101010101" charset="-122"/>
              <a:ea typeface="等线" panose="02010600030101010101" charset="-122"/>
              <a:cs typeface="等线" panose="02010600030101010101" charset="-122"/>
            </a:endParaRPr>
          </a:p>
        </p:txBody>
      </p:sp>
      <p:graphicFrame>
        <p:nvGraphicFramePr>
          <p:cNvPr id="3" name="表格 2"/>
          <p:cNvGraphicFramePr/>
          <p:nvPr>
            <p:custDataLst>
              <p:tags r:id="rId1"/>
            </p:custDataLst>
            <p:extLst>
              <p:ext uri="{D42A27DB-BD31-4B8C-83A1-F6EECF244321}">
                <p14:modId xmlns:p14="http://schemas.microsoft.com/office/powerpoint/2010/main" val="42038206"/>
              </p:ext>
            </p:extLst>
          </p:nvPr>
        </p:nvGraphicFramePr>
        <p:xfrm>
          <a:off x="1978662" y="1933217"/>
          <a:ext cx="8415914" cy="4104516"/>
        </p:xfrm>
        <a:graphic>
          <a:graphicData uri="http://schemas.openxmlformats.org/drawingml/2006/table">
            <a:tbl>
              <a:tblPr firstRow="1" bandRow="1">
                <a:tableStyleId>{5940675A-B579-460E-94D1-54222C63F5DA}</a:tableStyleId>
              </a:tblPr>
              <a:tblGrid>
                <a:gridCol w="1734167"/>
                <a:gridCol w="1915388"/>
                <a:gridCol w="2063659"/>
                <a:gridCol w="2702700"/>
              </a:tblGrid>
              <a:tr h="315732">
                <a:tc>
                  <a:txBody>
                    <a:bodyPr/>
                    <a:lstStyle/>
                    <a:p>
                      <a:pPr indent="0" algn="ctr">
                        <a:buNone/>
                      </a:pPr>
                      <a:r>
                        <a:rPr lang="en-US" sz="1400" b="1" dirty="0" err="1">
                          <a:latin typeface="楷体" panose="02010609060101010101" charset="-122"/>
                          <a:ea typeface="楷体" panose="02010609060101010101" charset="-122"/>
                          <a:cs typeface="楷体" panose="02010609060101010101" charset="-122"/>
                        </a:rPr>
                        <a:t>输入地址</a:t>
                      </a:r>
                      <a:endParaRPr lang="en-US" altLang="en-US" sz="1400" b="1" dirty="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1">
                          <a:latin typeface="楷体" panose="02010609060101010101" charset="-122"/>
                          <a:ea typeface="楷体" panose="02010609060101010101" charset="-122"/>
                          <a:cs typeface="楷体" panose="02010609060101010101" charset="-122"/>
                        </a:rPr>
                        <a:t>连接低压电器代号</a:t>
                      </a:r>
                      <a:endParaRPr lang="en-US" altLang="en-US" sz="1400" b="1">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1">
                          <a:latin typeface="楷体" panose="02010609060101010101" charset="-122"/>
                          <a:ea typeface="楷体" panose="02010609060101010101" charset="-122"/>
                          <a:cs typeface="楷体" panose="02010609060101010101" charset="-122"/>
                        </a:rPr>
                        <a:t>低压电器名称</a:t>
                      </a:r>
                      <a:endParaRPr lang="en-US" altLang="en-US" sz="1400" b="1">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1">
                          <a:latin typeface="楷体" panose="02010609060101010101" charset="-122"/>
                          <a:ea typeface="楷体" panose="02010609060101010101" charset="-122"/>
                          <a:cs typeface="楷体" panose="02010609060101010101" charset="-122"/>
                        </a:rPr>
                        <a:t>作用</a:t>
                      </a:r>
                      <a:endParaRPr lang="en-US" altLang="en-US" sz="1400" b="1">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5732">
                <a:tc>
                  <a:txBody>
                    <a:bodyPr/>
                    <a:lstStyle/>
                    <a:p>
                      <a:pPr indent="0" algn="ctr">
                        <a:buNone/>
                      </a:pPr>
                      <a:r>
                        <a:rPr lang="en-US" sz="1400" b="0">
                          <a:latin typeface="楷体" panose="02010609060101010101" charset="-122"/>
                          <a:ea typeface="楷体" panose="02010609060101010101" charset="-122"/>
                          <a:cs typeface="楷体" panose="02010609060101010101" charset="-122"/>
                        </a:rPr>
                        <a:t>X000</a:t>
                      </a:r>
                      <a:endParaRPr lang="en-US" altLang="en-US" sz="1400" b="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楷体" panose="02010609060101010101" charset="-122"/>
                          <a:ea typeface="楷体" panose="02010609060101010101" charset="-122"/>
                          <a:cs typeface="楷体" panose="02010609060101010101" charset="-122"/>
                        </a:rPr>
                        <a:t>KH1、KH2</a:t>
                      </a:r>
                      <a:endParaRPr lang="en-US" altLang="en-US" sz="1400" b="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楷体" panose="02010609060101010101" charset="-122"/>
                          <a:ea typeface="楷体" panose="02010609060101010101" charset="-122"/>
                          <a:cs typeface="楷体" panose="02010609060101010101" charset="-122"/>
                        </a:rPr>
                        <a:t>热继电器</a:t>
                      </a:r>
                      <a:endParaRPr lang="en-US" altLang="en-US" sz="1400" b="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楷体" panose="02010609060101010101" charset="-122"/>
                          <a:ea typeface="楷体" panose="02010609060101010101" charset="-122"/>
                          <a:cs typeface="楷体" panose="02010609060101010101" charset="-122"/>
                        </a:rPr>
                        <a:t>在电路中起过载保护用</a:t>
                      </a:r>
                      <a:endParaRPr lang="en-US" altLang="en-US" sz="1400" b="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5732">
                <a:tc>
                  <a:txBody>
                    <a:bodyPr/>
                    <a:lstStyle/>
                    <a:p>
                      <a:pPr indent="0" algn="ctr">
                        <a:buNone/>
                      </a:pPr>
                      <a:r>
                        <a:rPr lang="en-US" sz="1400" b="0">
                          <a:latin typeface="楷体" panose="02010609060101010101" charset="-122"/>
                          <a:ea typeface="楷体" panose="02010609060101010101" charset="-122"/>
                          <a:cs typeface="楷体" panose="02010609060101010101" charset="-122"/>
                        </a:rPr>
                        <a:t>X001</a:t>
                      </a:r>
                      <a:endParaRPr lang="en-US" altLang="en-US" sz="1400" b="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楷体" panose="02010609060101010101" charset="-122"/>
                          <a:ea typeface="楷体" panose="02010609060101010101" charset="-122"/>
                          <a:cs typeface="楷体" panose="02010609060101010101" charset="-122"/>
                        </a:rPr>
                        <a:t>SB1</a:t>
                      </a:r>
                      <a:endParaRPr lang="en-US" altLang="en-US" sz="1400" b="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楷体" panose="02010609060101010101" charset="-122"/>
                          <a:ea typeface="楷体" panose="02010609060101010101" charset="-122"/>
                          <a:cs typeface="楷体" panose="02010609060101010101" charset="-122"/>
                        </a:rPr>
                        <a:t>停止按钮</a:t>
                      </a:r>
                      <a:endParaRPr lang="en-US" altLang="en-US" sz="1400" b="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楷体" panose="02010609060101010101" charset="-122"/>
                          <a:ea typeface="楷体" panose="02010609060101010101" charset="-122"/>
                          <a:cs typeface="楷体" panose="02010609060101010101" charset="-122"/>
                        </a:rPr>
                        <a:t>控制交流接触器KM1停止</a:t>
                      </a:r>
                      <a:endParaRPr lang="en-US" altLang="en-US" sz="1400" b="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5732">
                <a:tc>
                  <a:txBody>
                    <a:bodyPr/>
                    <a:lstStyle/>
                    <a:p>
                      <a:pPr indent="0" algn="ctr">
                        <a:buNone/>
                      </a:pPr>
                      <a:r>
                        <a:rPr lang="en-US" sz="1400" b="0">
                          <a:latin typeface="楷体" panose="02010609060101010101" charset="-122"/>
                          <a:ea typeface="楷体" panose="02010609060101010101" charset="-122"/>
                          <a:cs typeface="楷体" panose="02010609060101010101" charset="-122"/>
                        </a:rPr>
                        <a:t>X002</a:t>
                      </a:r>
                      <a:endParaRPr lang="en-US" altLang="en-US" sz="1400" b="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dirty="0">
                          <a:latin typeface="楷体" panose="02010609060101010101" charset="-122"/>
                          <a:ea typeface="楷体" panose="02010609060101010101" charset="-122"/>
                          <a:cs typeface="楷体" panose="02010609060101010101" charset="-122"/>
                        </a:rPr>
                        <a:t>SB2</a:t>
                      </a:r>
                      <a:endParaRPr lang="en-US" altLang="en-US" sz="1400" b="0" dirty="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楷体" panose="02010609060101010101" charset="-122"/>
                          <a:ea typeface="楷体" panose="02010609060101010101" charset="-122"/>
                          <a:cs typeface="楷体" panose="02010609060101010101" charset="-122"/>
                        </a:rPr>
                        <a:t>启动按钮</a:t>
                      </a:r>
                      <a:endParaRPr lang="en-US" altLang="en-US" sz="1400" b="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楷体" panose="02010609060101010101" charset="-122"/>
                          <a:ea typeface="楷体" panose="02010609060101010101" charset="-122"/>
                          <a:cs typeface="楷体" panose="02010609060101010101" charset="-122"/>
                        </a:rPr>
                        <a:t>控制交流接触器KM1启动</a:t>
                      </a:r>
                      <a:endParaRPr lang="en-US" altLang="en-US" sz="1400" b="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5732">
                <a:tc>
                  <a:txBody>
                    <a:bodyPr/>
                    <a:lstStyle/>
                    <a:p>
                      <a:pPr indent="0" algn="ctr">
                        <a:buNone/>
                      </a:pPr>
                      <a:r>
                        <a:rPr lang="en-US" sz="1400" b="0">
                          <a:latin typeface="楷体" panose="02010609060101010101" charset="-122"/>
                          <a:ea typeface="楷体" panose="02010609060101010101" charset="-122"/>
                          <a:cs typeface="楷体" panose="02010609060101010101" charset="-122"/>
                        </a:rPr>
                        <a:t>X003</a:t>
                      </a:r>
                      <a:endParaRPr lang="en-US" altLang="en-US" sz="1400" b="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楷体" panose="02010609060101010101" charset="-122"/>
                          <a:ea typeface="楷体" panose="02010609060101010101" charset="-122"/>
                          <a:cs typeface="楷体" panose="02010609060101010101" charset="-122"/>
                        </a:rPr>
                        <a:t>SB3</a:t>
                      </a:r>
                      <a:endParaRPr lang="en-US" altLang="en-US" sz="1400" b="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楷体" panose="02010609060101010101" charset="-122"/>
                          <a:ea typeface="楷体" panose="02010609060101010101" charset="-122"/>
                          <a:cs typeface="楷体" panose="02010609060101010101" charset="-122"/>
                        </a:rPr>
                        <a:t>点动按钮</a:t>
                      </a:r>
                      <a:endParaRPr lang="en-US" altLang="en-US" sz="1400" b="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楷体" panose="02010609060101010101" charset="-122"/>
                          <a:ea typeface="楷体" panose="02010609060101010101" charset="-122"/>
                          <a:cs typeface="楷体" panose="02010609060101010101" charset="-122"/>
                        </a:rPr>
                        <a:t>控制交流接触器KM3工作</a:t>
                      </a:r>
                      <a:endParaRPr lang="en-US" altLang="en-US" sz="1400" b="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5732">
                <a:tc>
                  <a:txBody>
                    <a:bodyPr/>
                    <a:lstStyle/>
                    <a:p>
                      <a:pPr indent="0" algn="ctr">
                        <a:buNone/>
                      </a:pPr>
                      <a:r>
                        <a:rPr lang="en-US" sz="1400" b="0">
                          <a:latin typeface="楷体" panose="02010609060101010101" charset="-122"/>
                          <a:ea typeface="楷体" panose="02010609060101010101" charset="-122"/>
                          <a:cs typeface="楷体" panose="02010609060101010101" charset="-122"/>
                        </a:rPr>
                        <a:t>X004</a:t>
                      </a:r>
                      <a:endParaRPr lang="en-US" altLang="en-US" sz="1400" b="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楷体" panose="02010609060101010101" charset="-122"/>
                          <a:ea typeface="楷体" panose="02010609060101010101" charset="-122"/>
                          <a:cs typeface="楷体" panose="02010609060101010101" charset="-122"/>
                        </a:rPr>
                        <a:t>SA1</a:t>
                      </a:r>
                      <a:endParaRPr lang="en-US" altLang="en-US" sz="1400" b="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dirty="0" err="1">
                          <a:latin typeface="楷体" panose="02010609060101010101" charset="-122"/>
                          <a:ea typeface="楷体" panose="02010609060101010101" charset="-122"/>
                          <a:cs typeface="楷体" panose="02010609060101010101" charset="-122"/>
                        </a:rPr>
                        <a:t>钮子开关</a:t>
                      </a:r>
                      <a:endParaRPr lang="en-US" altLang="en-US" sz="1400" b="0" dirty="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楷体" panose="02010609060101010101" charset="-122"/>
                          <a:ea typeface="楷体" panose="02010609060101010101" charset="-122"/>
                          <a:cs typeface="楷体" panose="02010609060101010101" charset="-122"/>
                        </a:rPr>
                        <a:t>控制照明灯</a:t>
                      </a:r>
                      <a:endParaRPr lang="en-US" altLang="en-US" sz="1400" b="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5732">
                <a:tc>
                  <a:txBody>
                    <a:bodyPr/>
                    <a:lstStyle/>
                    <a:p>
                      <a:pPr indent="0" algn="ctr">
                        <a:buNone/>
                      </a:pPr>
                      <a:r>
                        <a:rPr lang="en-US" sz="1400" b="0">
                          <a:latin typeface="楷体" panose="02010609060101010101" charset="-122"/>
                          <a:ea typeface="楷体" panose="02010609060101010101" charset="-122"/>
                          <a:cs typeface="楷体" panose="02010609060101010101" charset="-122"/>
                        </a:rPr>
                        <a:t>X005</a:t>
                      </a:r>
                      <a:endParaRPr lang="en-US" altLang="en-US" sz="1400" b="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楷体" panose="02010609060101010101" charset="-122"/>
                          <a:ea typeface="楷体" panose="02010609060101010101" charset="-122"/>
                          <a:cs typeface="楷体" panose="02010609060101010101" charset="-122"/>
                        </a:rPr>
                        <a:t>SA2</a:t>
                      </a:r>
                      <a:endParaRPr lang="en-US" altLang="en-US" sz="1400" b="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楷体" panose="02010609060101010101" charset="-122"/>
                          <a:ea typeface="楷体" panose="02010609060101010101" charset="-122"/>
                          <a:cs typeface="楷体" panose="02010609060101010101" charset="-122"/>
                        </a:rPr>
                        <a:t>钮子开关</a:t>
                      </a:r>
                      <a:endParaRPr lang="en-US" altLang="en-US" sz="1400" b="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楷体" panose="02010609060101010101" charset="-122"/>
                          <a:ea typeface="楷体" panose="02010609060101010101" charset="-122"/>
                          <a:cs typeface="楷体" panose="02010609060101010101" charset="-122"/>
                        </a:rPr>
                        <a:t>控制交流接触器KM2工作</a:t>
                      </a:r>
                      <a:endParaRPr lang="en-US" altLang="en-US" sz="1400" b="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5732">
                <a:tc>
                  <a:txBody>
                    <a:bodyPr/>
                    <a:lstStyle/>
                    <a:p>
                      <a:pPr indent="0" algn="ctr">
                        <a:buNone/>
                      </a:pPr>
                      <a:r>
                        <a:rPr lang="en-US" sz="1400" b="1">
                          <a:latin typeface="楷体" panose="02010609060101010101" charset="-122"/>
                          <a:ea typeface="楷体" panose="02010609060101010101" charset="-122"/>
                          <a:cs typeface="楷体" panose="02010609060101010101" charset="-122"/>
                        </a:rPr>
                        <a:t>输出地址</a:t>
                      </a:r>
                      <a:endParaRPr lang="en-US" altLang="en-US" sz="1400" b="1">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1">
                          <a:latin typeface="楷体" panose="02010609060101010101" charset="-122"/>
                          <a:ea typeface="楷体" panose="02010609060101010101" charset="-122"/>
                          <a:cs typeface="楷体" panose="02010609060101010101" charset="-122"/>
                        </a:rPr>
                        <a:t>连接低压电器代号</a:t>
                      </a:r>
                      <a:endParaRPr lang="en-US" altLang="en-US" sz="1400" b="1">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1">
                          <a:latin typeface="楷体" panose="02010609060101010101" charset="-122"/>
                          <a:ea typeface="楷体" panose="02010609060101010101" charset="-122"/>
                          <a:cs typeface="楷体" panose="02010609060101010101" charset="-122"/>
                        </a:rPr>
                        <a:t>低压电器名称</a:t>
                      </a:r>
                      <a:endParaRPr lang="en-US" altLang="en-US" sz="1400" b="1">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1">
                          <a:latin typeface="楷体" panose="02010609060101010101" charset="-122"/>
                          <a:ea typeface="楷体" panose="02010609060101010101" charset="-122"/>
                          <a:cs typeface="楷体" panose="02010609060101010101" charset="-122"/>
                        </a:rPr>
                        <a:t>作用</a:t>
                      </a:r>
                      <a:endParaRPr lang="en-US" altLang="en-US" sz="1400" b="1">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5732">
                <a:tc>
                  <a:txBody>
                    <a:bodyPr/>
                    <a:lstStyle/>
                    <a:p>
                      <a:pPr indent="0" algn="ctr">
                        <a:buNone/>
                      </a:pPr>
                      <a:r>
                        <a:rPr lang="en-US" sz="1400" b="0">
                          <a:latin typeface="楷体" panose="02010609060101010101" charset="-122"/>
                          <a:ea typeface="楷体" panose="02010609060101010101" charset="-122"/>
                          <a:cs typeface="楷体" panose="02010609060101010101" charset="-122"/>
                        </a:rPr>
                        <a:t>Y000</a:t>
                      </a:r>
                      <a:endParaRPr lang="en-US" altLang="en-US" sz="1400" b="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楷体" panose="02010609060101010101" charset="-122"/>
                          <a:ea typeface="楷体" panose="02010609060101010101" charset="-122"/>
                          <a:cs typeface="楷体" panose="02010609060101010101" charset="-122"/>
                        </a:rPr>
                        <a:t>KM1</a:t>
                      </a:r>
                      <a:endParaRPr lang="en-US" altLang="en-US" sz="1400" b="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楷体" panose="02010609060101010101" charset="-122"/>
                          <a:ea typeface="楷体" panose="02010609060101010101" charset="-122"/>
                          <a:cs typeface="楷体" panose="02010609060101010101" charset="-122"/>
                        </a:rPr>
                        <a:t>交流接触器</a:t>
                      </a:r>
                      <a:endParaRPr lang="en-US" altLang="en-US" sz="1400" b="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楷体" panose="02010609060101010101" charset="-122"/>
                          <a:ea typeface="楷体" panose="02010609060101010101" charset="-122"/>
                          <a:cs typeface="楷体" panose="02010609060101010101" charset="-122"/>
                        </a:rPr>
                        <a:t>控制主轴电机M1</a:t>
                      </a:r>
                      <a:endParaRPr lang="en-US" altLang="en-US" sz="1400" b="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5732">
                <a:tc>
                  <a:txBody>
                    <a:bodyPr/>
                    <a:lstStyle/>
                    <a:p>
                      <a:pPr indent="0" algn="ctr">
                        <a:buNone/>
                      </a:pPr>
                      <a:r>
                        <a:rPr lang="en-US" sz="1400" b="0">
                          <a:latin typeface="楷体" panose="02010609060101010101" charset="-122"/>
                          <a:ea typeface="楷体" panose="02010609060101010101" charset="-122"/>
                          <a:cs typeface="楷体" panose="02010609060101010101" charset="-122"/>
                        </a:rPr>
                        <a:t>Y001</a:t>
                      </a:r>
                      <a:endParaRPr lang="en-US" altLang="en-US" sz="1400" b="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楷体" panose="02010609060101010101" charset="-122"/>
                          <a:ea typeface="楷体" panose="02010609060101010101" charset="-122"/>
                          <a:cs typeface="楷体" panose="02010609060101010101" charset="-122"/>
                        </a:rPr>
                        <a:t>KM2</a:t>
                      </a:r>
                      <a:endParaRPr lang="en-US" altLang="en-US" sz="1400" b="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楷体" panose="02010609060101010101" charset="-122"/>
                          <a:ea typeface="楷体" panose="02010609060101010101" charset="-122"/>
                          <a:cs typeface="楷体" panose="02010609060101010101" charset="-122"/>
                        </a:rPr>
                        <a:t>交流接触器</a:t>
                      </a:r>
                      <a:endParaRPr lang="en-US" altLang="en-US" sz="1400" b="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楷体" panose="02010609060101010101" charset="-122"/>
                          <a:ea typeface="楷体" panose="02010609060101010101" charset="-122"/>
                          <a:cs typeface="楷体" panose="02010609060101010101" charset="-122"/>
                        </a:rPr>
                        <a:t>控制冷却泵电机M2</a:t>
                      </a:r>
                      <a:endParaRPr lang="en-US" altLang="en-US" sz="1400" b="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5732">
                <a:tc>
                  <a:txBody>
                    <a:bodyPr/>
                    <a:lstStyle/>
                    <a:p>
                      <a:pPr indent="0" algn="ctr">
                        <a:buNone/>
                      </a:pPr>
                      <a:r>
                        <a:rPr lang="en-US" sz="1400" b="0">
                          <a:latin typeface="楷体" panose="02010609060101010101" charset="-122"/>
                          <a:ea typeface="楷体" panose="02010609060101010101" charset="-122"/>
                          <a:cs typeface="楷体" panose="02010609060101010101" charset="-122"/>
                        </a:rPr>
                        <a:t>Y002</a:t>
                      </a:r>
                      <a:endParaRPr lang="en-US" altLang="en-US" sz="1400" b="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楷体" panose="02010609060101010101" charset="-122"/>
                          <a:ea typeface="楷体" panose="02010609060101010101" charset="-122"/>
                          <a:cs typeface="楷体" panose="02010609060101010101" charset="-122"/>
                        </a:rPr>
                        <a:t>KM3</a:t>
                      </a:r>
                      <a:endParaRPr lang="en-US" altLang="en-US" sz="1400" b="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楷体" panose="02010609060101010101" charset="-122"/>
                          <a:ea typeface="楷体" panose="02010609060101010101" charset="-122"/>
                          <a:cs typeface="楷体" panose="02010609060101010101" charset="-122"/>
                        </a:rPr>
                        <a:t>交流接触器</a:t>
                      </a:r>
                      <a:endParaRPr lang="en-US" altLang="en-US" sz="1400" b="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楷体" panose="02010609060101010101" charset="-122"/>
                          <a:ea typeface="楷体" panose="02010609060101010101" charset="-122"/>
                          <a:cs typeface="楷体" panose="02010609060101010101" charset="-122"/>
                        </a:rPr>
                        <a:t>控制刀架电机M3</a:t>
                      </a:r>
                      <a:endParaRPr lang="en-US" altLang="en-US" sz="1400" b="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5732">
                <a:tc>
                  <a:txBody>
                    <a:bodyPr/>
                    <a:lstStyle/>
                    <a:p>
                      <a:pPr indent="0" algn="ctr">
                        <a:buNone/>
                      </a:pPr>
                      <a:r>
                        <a:rPr lang="en-US" sz="1400" b="0">
                          <a:latin typeface="楷体" panose="02010609060101010101" charset="-122"/>
                          <a:ea typeface="楷体" panose="02010609060101010101" charset="-122"/>
                          <a:cs typeface="楷体" panose="02010609060101010101" charset="-122"/>
                        </a:rPr>
                        <a:t>Y003</a:t>
                      </a:r>
                      <a:endParaRPr lang="en-US" altLang="en-US" sz="1400" b="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楷体" panose="02010609060101010101" charset="-122"/>
                          <a:ea typeface="楷体" panose="02010609060101010101" charset="-122"/>
                          <a:cs typeface="楷体" panose="02010609060101010101" charset="-122"/>
                        </a:rPr>
                        <a:t>EL</a:t>
                      </a:r>
                      <a:endParaRPr lang="en-US" altLang="en-US" sz="1400" b="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楷体" panose="02010609060101010101" charset="-122"/>
                          <a:ea typeface="楷体" panose="02010609060101010101" charset="-122"/>
                          <a:cs typeface="楷体" panose="02010609060101010101" charset="-122"/>
                        </a:rPr>
                        <a:t>照明灯</a:t>
                      </a:r>
                      <a:endParaRPr lang="en-US" altLang="en-US" sz="1400" b="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楷体" panose="02010609060101010101" charset="-122"/>
                          <a:ea typeface="楷体" panose="02010609060101010101" charset="-122"/>
                          <a:cs typeface="楷体" panose="02010609060101010101" charset="-122"/>
                        </a:rPr>
                        <a:t>车床局部照明</a:t>
                      </a:r>
                      <a:endParaRPr lang="en-US" altLang="en-US" sz="1400" b="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5732">
                <a:tc>
                  <a:txBody>
                    <a:bodyPr/>
                    <a:lstStyle/>
                    <a:p>
                      <a:pPr indent="0" algn="ctr">
                        <a:buNone/>
                      </a:pPr>
                      <a:r>
                        <a:rPr lang="en-US" sz="1400" b="0">
                          <a:latin typeface="楷体" panose="02010609060101010101" charset="-122"/>
                          <a:ea typeface="楷体" panose="02010609060101010101" charset="-122"/>
                          <a:cs typeface="楷体" panose="02010609060101010101" charset="-122"/>
                        </a:rPr>
                        <a:t>Y0004</a:t>
                      </a:r>
                      <a:endParaRPr lang="en-US" altLang="en-US" sz="1400" b="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楷体" panose="02010609060101010101" charset="-122"/>
                          <a:ea typeface="楷体" panose="02010609060101010101" charset="-122"/>
                          <a:cs typeface="楷体" panose="02010609060101010101" charset="-122"/>
                        </a:rPr>
                        <a:t>HL</a:t>
                      </a:r>
                      <a:endParaRPr lang="en-US" altLang="en-US" sz="1400" b="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楷体" panose="02010609060101010101" charset="-122"/>
                          <a:ea typeface="楷体" panose="02010609060101010101" charset="-122"/>
                          <a:cs typeface="楷体" panose="02010609060101010101" charset="-122"/>
                        </a:rPr>
                        <a:t>指示灯</a:t>
                      </a:r>
                      <a:endParaRPr lang="en-US" altLang="en-US" sz="1400" b="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dirty="0" err="1">
                          <a:latin typeface="楷体" panose="02010609060101010101" charset="-122"/>
                          <a:ea typeface="楷体" panose="02010609060101010101" charset="-122"/>
                          <a:cs typeface="楷体" panose="02010609060101010101" charset="-122"/>
                        </a:rPr>
                        <a:t>车床通电指示</a:t>
                      </a:r>
                      <a:endParaRPr lang="en-US" altLang="en-US" sz="1400" b="0" dirty="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4117976" y="6235887"/>
            <a:ext cx="5080000" cy="369332"/>
          </a:xfrm>
          <a:prstGeom prst="rect">
            <a:avLst/>
          </a:prstGeom>
          <a:noFill/>
          <a:ln w="9525">
            <a:noFill/>
          </a:ln>
        </p:spPr>
        <p:txBody>
          <a:bodyPr>
            <a:spAutoFit/>
          </a:bodyPr>
          <a:lstStyle/>
          <a:p>
            <a:pPr indent="0" algn="ctr"/>
            <a:r>
              <a:rPr lang="zh-CN" b="0" dirty="0">
                <a:ea typeface="宋体" panose="02010600030101010101" pitchFamily="2" charset="-122"/>
              </a:rPr>
              <a:t>表</a:t>
            </a:r>
            <a:r>
              <a:rPr lang="en-US" b="0" dirty="0">
                <a:latin typeface="楷体" panose="02010609060101010101" charset="-122"/>
                <a:ea typeface="宋体" panose="02010600030101010101" pitchFamily="2" charset="-122"/>
                <a:cs typeface="Times New Roman" panose="02020603050405020304" pitchFamily="18" charset="0"/>
              </a:rPr>
              <a:t>3-1-4 </a:t>
            </a:r>
            <a:r>
              <a:rPr lang="zh-CN" b="0" dirty="0">
                <a:ea typeface="宋体" panose="02010600030101010101" pitchFamily="2" charset="-122"/>
                <a:cs typeface="Times New Roman" panose="02020603050405020304" pitchFamily="18" charset="0"/>
              </a:rPr>
              <a:t>PLC的输入地址和输出地址确定</a:t>
            </a:r>
            <a:endParaRPr lang="zh-CN" altLang="en-US"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53"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07" name="文本框 106"/>
          <p:cNvSpPr txBox="1"/>
          <p:nvPr/>
        </p:nvSpPr>
        <p:spPr>
          <a:xfrm>
            <a:off x="735330" y="884889"/>
            <a:ext cx="4589705" cy="873060"/>
          </a:xfrm>
          <a:prstGeom prst="rect">
            <a:avLst/>
          </a:prstGeom>
          <a:noFill/>
          <a:ln w="9525">
            <a:noFill/>
          </a:ln>
        </p:spPr>
        <p:txBody>
          <a:bodyPr wrap="square">
            <a:spAutoFit/>
          </a:bodyPr>
          <a:lstStyle/>
          <a:p>
            <a:pPr indent="0" fontAlgn="auto">
              <a:lnSpc>
                <a:spcPct val="150000"/>
              </a:lnSpc>
            </a:pPr>
            <a:r>
              <a:rPr lang="zh-CN" altLang="en-US" dirty="0">
                <a:sym typeface="Wingdings 2" panose="05020102010507070707" pitchFamily="18" charset="2"/>
              </a:rPr>
              <a:t></a:t>
            </a:r>
            <a:r>
              <a:rPr lang="zh-CN" b="0" dirty="0" smtClean="0">
                <a:latin typeface="等线" panose="02010600030101010101" charset="-122"/>
                <a:ea typeface="等线" panose="02010600030101010101" charset="-122"/>
                <a:cs typeface="等线" panose="02010600030101010101" charset="-122"/>
              </a:rPr>
              <a:t>绘制</a:t>
            </a:r>
            <a:r>
              <a:rPr lang="zh-CN" b="0" dirty="0">
                <a:latin typeface="等线" panose="02010600030101010101" charset="-122"/>
                <a:ea typeface="等线" panose="02010600030101010101" charset="-122"/>
                <a:cs typeface="等线" panose="02010600030101010101" charset="-122"/>
              </a:rPr>
              <a:t>CA6140卧式车床的电源电路、主电路和PLC接线图，如图</a:t>
            </a:r>
            <a:r>
              <a:rPr lang="en-US" b="0" dirty="0">
                <a:latin typeface="等线" panose="02010600030101010101" charset="-122"/>
                <a:ea typeface="等线" panose="02010600030101010101" charset="-122"/>
                <a:cs typeface="等线" panose="02010600030101010101" charset="-122"/>
              </a:rPr>
              <a:t>3-1-40</a:t>
            </a:r>
            <a:r>
              <a:rPr lang="zh-CN" b="0" dirty="0">
                <a:latin typeface="等线" panose="02010600030101010101" charset="-122"/>
                <a:ea typeface="等线" panose="02010600030101010101" charset="-122"/>
                <a:cs typeface="等线" panose="02010600030101010101" charset="-122"/>
              </a:rPr>
              <a:t>所示。</a:t>
            </a:r>
            <a:endParaRPr lang="zh-CN" altLang="en-US" dirty="0">
              <a:latin typeface="等线" panose="02010600030101010101" charset="-122"/>
              <a:ea typeface="等线" panose="02010600030101010101" charset="-122"/>
              <a:cs typeface="等线" panose="02010600030101010101" charset="-122"/>
            </a:endParaRPr>
          </a:p>
        </p:txBody>
      </p:sp>
      <p:grpSp>
        <p:nvGrpSpPr>
          <p:cNvPr id="72731" name="组合 72731"/>
          <p:cNvGrpSpPr/>
          <p:nvPr/>
        </p:nvGrpSpPr>
        <p:grpSpPr>
          <a:xfrm>
            <a:off x="915375" y="1904622"/>
            <a:ext cx="4688354" cy="3922516"/>
            <a:chOff x="0" y="0"/>
            <a:chExt cx="4762544" cy="2506345"/>
          </a:xfrm>
        </p:grpSpPr>
        <p:pic>
          <p:nvPicPr>
            <p:cNvPr id="72732" name="Picture 2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0" y="0"/>
              <a:ext cx="2162810" cy="2451100"/>
            </a:xfrm>
            <a:prstGeom prst="rect">
              <a:avLst/>
            </a:prstGeom>
            <a:noFill/>
            <a:ln>
              <a:noFill/>
            </a:ln>
          </p:spPr>
        </p:pic>
        <p:pic>
          <p:nvPicPr>
            <p:cNvPr id="72733" name="Picture 2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2325414" y="0"/>
              <a:ext cx="2437130" cy="2506345"/>
            </a:xfrm>
            <a:prstGeom prst="rect">
              <a:avLst/>
            </a:prstGeom>
            <a:noFill/>
            <a:ln>
              <a:noFill/>
            </a:ln>
          </p:spPr>
        </p:pic>
      </p:grpSp>
      <p:sp>
        <p:nvSpPr>
          <p:cNvPr id="3" name="文本框 2"/>
          <p:cNvSpPr txBox="1"/>
          <p:nvPr/>
        </p:nvSpPr>
        <p:spPr>
          <a:xfrm>
            <a:off x="385842" y="6007586"/>
            <a:ext cx="6619478" cy="369332"/>
          </a:xfrm>
          <a:prstGeom prst="rect">
            <a:avLst/>
          </a:prstGeom>
          <a:noFill/>
          <a:ln w="9525">
            <a:noFill/>
          </a:ln>
        </p:spPr>
        <p:txBody>
          <a:bodyPr wrap="square">
            <a:spAutoFit/>
          </a:bodyPr>
          <a:lstStyle/>
          <a:p>
            <a:pPr indent="228600" algn="ctr"/>
            <a:r>
              <a:rPr lang="zh-CN" b="0" dirty="0">
                <a:latin typeface="等线" panose="02010600030101010101" charset="-122"/>
                <a:ea typeface="等线" panose="02010600030101010101" charset="-122"/>
                <a:cs typeface="等线" panose="02010600030101010101" charset="-122"/>
              </a:rPr>
              <a:t>图</a:t>
            </a:r>
            <a:r>
              <a:rPr lang="en-US" b="0" dirty="0">
                <a:latin typeface="等线" panose="02010600030101010101" charset="-122"/>
                <a:ea typeface="等线" panose="02010600030101010101" charset="-122"/>
                <a:cs typeface="等线" panose="02010600030101010101" charset="-122"/>
              </a:rPr>
              <a:t>3-1-40 </a:t>
            </a:r>
            <a:r>
              <a:rPr lang="zh-CN" b="0" dirty="0">
                <a:latin typeface="等线" panose="02010600030101010101" charset="-122"/>
                <a:ea typeface="等线" panose="02010600030101010101" charset="-122"/>
                <a:cs typeface="等线" panose="02010600030101010101" charset="-122"/>
              </a:rPr>
              <a:t>A6140卧式车床的电源电路、主电路和PLC接线图</a:t>
            </a:r>
            <a:endParaRPr lang="zh-CN" altLang="en-US" dirty="0">
              <a:latin typeface="等线" panose="02010600030101010101" charset="-122"/>
              <a:ea typeface="等线" panose="02010600030101010101" charset="-122"/>
              <a:cs typeface="等线" panose="02010600030101010101" charset="-122"/>
            </a:endParaRPr>
          </a:p>
        </p:txBody>
      </p:sp>
      <p:sp>
        <p:nvSpPr>
          <p:cNvPr id="5" name="文本框 4"/>
          <p:cNvSpPr txBox="1"/>
          <p:nvPr/>
        </p:nvSpPr>
        <p:spPr>
          <a:xfrm>
            <a:off x="6554471" y="1317107"/>
            <a:ext cx="5080000" cy="507831"/>
          </a:xfrm>
          <a:prstGeom prst="rect">
            <a:avLst/>
          </a:prstGeom>
          <a:noFill/>
          <a:ln w="9525">
            <a:noFill/>
          </a:ln>
        </p:spPr>
        <p:txBody>
          <a:bodyPr wrap="square">
            <a:spAutoFit/>
          </a:bodyPr>
          <a:lstStyle>
            <a:defPPr>
              <a:defRPr lang="zh-CN"/>
            </a:defPPr>
            <a:lvl1pPr indent="0" fontAlgn="auto">
              <a:lnSpc>
                <a:spcPct val="150000"/>
              </a:lnSpc>
            </a:lvl1pPr>
          </a:lstStyle>
          <a:p>
            <a:r>
              <a:rPr lang="zh-CN" dirty="0"/>
              <a:t>3）、编写的PLC梯形图程序如图3-</a:t>
            </a:r>
            <a:r>
              <a:rPr lang="en-US" dirty="0"/>
              <a:t>1-41</a:t>
            </a:r>
            <a:r>
              <a:rPr lang="zh-CN" dirty="0"/>
              <a:t>所示。</a:t>
            </a:r>
            <a:endParaRPr lang="zh-CN" altLang="en-US" dirty="0"/>
          </a:p>
        </p:txBody>
      </p:sp>
      <p:pic>
        <p:nvPicPr>
          <p:cNvPr id="115716" name="Picture 2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a:xfrm>
            <a:off x="7005320" y="2073134"/>
            <a:ext cx="4355891" cy="3099576"/>
          </a:xfrm>
          <a:prstGeom prst="rect">
            <a:avLst/>
          </a:prstGeom>
          <a:noFill/>
          <a:ln>
            <a:noFill/>
          </a:ln>
        </p:spPr>
      </p:pic>
      <p:sp>
        <p:nvSpPr>
          <p:cNvPr id="6" name="文本框 5"/>
          <p:cNvSpPr txBox="1"/>
          <p:nvPr/>
        </p:nvSpPr>
        <p:spPr>
          <a:xfrm>
            <a:off x="6464964" y="5915860"/>
            <a:ext cx="5080000" cy="369332"/>
          </a:xfrm>
          <a:prstGeom prst="rect">
            <a:avLst/>
          </a:prstGeom>
          <a:noFill/>
          <a:ln w="9525">
            <a:noFill/>
          </a:ln>
        </p:spPr>
        <p:txBody>
          <a:bodyPr wrap="square">
            <a:spAutoFit/>
          </a:bodyPr>
          <a:lstStyle>
            <a:defPPr>
              <a:defRPr lang="zh-CN"/>
            </a:defPPr>
            <a:lvl1pPr indent="228600" algn="ctr">
              <a:defRPr b="0">
                <a:latin typeface="等线" panose="02010600030101010101" charset="-122"/>
                <a:ea typeface="等线" panose="02010600030101010101" charset="-122"/>
                <a:cs typeface="等线" panose="02010600030101010101" charset="-122"/>
              </a:defRPr>
            </a:lvl1pPr>
          </a:lstStyle>
          <a:p>
            <a:r>
              <a:rPr lang="zh-CN" dirty="0"/>
              <a:t>图</a:t>
            </a:r>
            <a:r>
              <a:rPr lang="en-US" dirty="0"/>
              <a:t>3-1-41 </a:t>
            </a:r>
            <a:r>
              <a:rPr lang="zh-CN" dirty="0"/>
              <a:t>PLC梯形图程序</a:t>
            </a:r>
            <a:endParaRPr lang="zh-CN" altLang="en-US"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53"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915375" y="1077408"/>
            <a:ext cx="8446135" cy="2169825"/>
          </a:xfrm>
          <a:prstGeom prst="rect">
            <a:avLst/>
          </a:prstGeom>
          <a:noFill/>
          <a:ln w="9525">
            <a:noFill/>
          </a:ln>
        </p:spPr>
        <p:txBody>
          <a:bodyPr wrap="square">
            <a:spAutoFit/>
          </a:bodyPr>
          <a:lstStyle>
            <a:defPPr>
              <a:defRPr lang="zh-CN"/>
            </a:defPPr>
            <a:lvl1pPr>
              <a:lnSpc>
                <a:spcPct val="150000"/>
              </a:lnSpc>
              <a:defRPr b="1">
                <a:latin typeface="等线" panose="02010600030101010101" charset="-122"/>
                <a:ea typeface="等线" panose="02010600030101010101" charset="-122"/>
                <a:cs typeface="等线" panose="02010600030101010101" charset="-122"/>
              </a:defRPr>
            </a:lvl1pPr>
          </a:lstStyle>
          <a:p>
            <a:r>
              <a:rPr dirty="0"/>
              <a:t>任务（4）：对如图3-1-42所示X62W型万能铣床进行PLC编程、安装与调试。</a:t>
            </a:r>
          </a:p>
          <a:p>
            <a:r>
              <a:rPr dirty="0"/>
              <a:t>1）、</a:t>
            </a:r>
            <a:r>
              <a:rPr dirty="0" err="1"/>
              <a:t>确定输入点和输出点，写出I</a:t>
            </a:r>
            <a:r>
              <a:rPr dirty="0"/>
              <a:t>/O </a:t>
            </a:r>
            <a:r>
              <a:rPr dirty="0" err="1"/>
              <a:t>地址分配表</a:t>
            </a:r>
            <a:endParaRPr dirty="0"/>
          </a:p>
          <a:p>
            <a:r>
              <a:rPr dirty="0"/>
              <a:t>2）、绘制X62W型万能铣床主电路和PLC接线图</a:t>
            </a:r>
          </a:p>
          <a:p>
            <a:r>
              <a:rPr dirty="0"/>
              <a:t>3）、</a:t>
            </a:r>
            <a:r>
              <a:rPr dirty="0" err="1"/>
              <a:t>写出PLC控制程序</a:t>
            </a:r>
            <a:r>
              <a:rPr dirty="0"/>
              <a:t>。</a:t>
            </a:r>
          </a:p>
          <a:p>
            <a:r>
              <a:rPr dirty="0"/>
              <a:t>4）、</a:t>
            </a:r>
            <a:r>
              <a:rPr dirty="0" err="1"/>
              <a:t>进行模拟调试</a:t>
            </a:r>
            <a:r>
              <a:rPr dirty="0"/>
              <a:t>。</a:t>
            </a:r>
            <a:endParaRPr lang="zh-CN" altLang="en-US"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53"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99502" y="1123632"/>
            <a:ext cx="10912885" cy="4182363"/>
          </a:xfrm>
          <a:prstGeom prst="rect">
            <a:avLst/>
          </a:prstGeom>
          <a:noFill/>
          <a:ln w="9525">
            <a:noFill/>
          </a:ln>
        </p:spPr>
        <p:txBody>
          <a:bodyPr wrap="square">
            <a:spAutoFit/>
          </a:bodyPr>
          <a:lstStyle/>
          <a:p>
            <a:pPr>
              <a:lnSpc>
                <a:spcPct val="150000"/>
              </a:lnSpc>
            </a:pPr>
            <a:r>
              <a:rPr lang="zh-CN" b="0" dirty="0">
                <a:latin typeface="等线" panose="02010600030101010101" charset="-122"/>
                <a:ea typeface="等线" panose="02010600030101010101" charset="-122"/>
                <a:cs typeface="等线" panose="02010600030101010101" charset="-122"/>
              </a:rPr>
              <a:t>答：</a:t>
            </a:r>
            <a:endParaRPr lang="en-US" b="0" dirty="0">
              <a:latin typeface="等线" panose="02010600030101010101" charset="-122"/>
              <a:ea typeface="等线" panose="02010600030101010101" charset="-122"/>
              <a:cs typeface="等线" panose="02010600030101010101" charset="-122"/>
            </a:endParaRPr>
          </a:p>
          <a:p>
            <a:pPr>
              <a:lnSpc>
                <a:spcPct val="150000"/>
              </a:lnSpc>
            </a:pPr>
            <a:r>
              <a:rPr lang="en-US" b="0" dirty="0">
                <a:latin typeface="等线" panose="02010600030101010101" charset="-122"/>
                <a:ea typeface="等线" panose="02010600030101010101" charset="-122"/>
                <a:cs typeface="等线" panose="02010600030101010101" charset="-122"/>
              </a:rPr>
              <a:t>1</a:t>
            </a:r>
            <a:r>
              <a:rPr lang="zh-CN" b="0" dirty="0">
                <a:latin typeface="等线" panose="02010600030101010101" charset="-122"/>
                <a:ea typeface="等线" panose="02010600030101010101" charset="-122"/>
                <a:cs typeface="等线" panose="02010600030101010101" charset="-122"/>
              </a:rPr>
              <a:t>）、分配输入点和输出点，写出I/O 地址分配表</a:t>
            </a:r>
            <a:endParaRPr lang="en-US" b="0" dirty="0">
              <a:latin typeface="等线" panose="02010600030101010101" charset="-122"/>
              <a:ea typeface="等线" panose="02010600030101010101" charset="-122"/>
              <a:cs typeface="等线" panose="02010600030101010101" charset="-122"/>
            </a:endParaRPr>
          </a:p>
          <a:p>
            <a:pPr>
              <a:lnSpc>
                <a:spcPct val="150000"/>
              </a:lnSpc>
            </a:pPr>
            <a:r>
              <a:rPr lang="en-US" b="0" dirty="0">
                <a:latin typeface="等线" panose="02010600030101010101" charset="-122"/>
                <a:ea typeface="等线" panose="02010600030101010101" charset="-122"/>
                <a:cs typeface="等线" panose="02010600030101010101" charset="-122"/>
              </a:rPr>
              <a:t> </a:t>
            </a:r>
            <a:r>
              <a:rPr lang="zh-CN" b="0" dirty="0">
                <a:latin typeface="等线" panose="02010600030101010101" charset="-122"/>
                <a:ea typeface="等线" panose="02010600030101010101" charset="-122"/>
                <a:cs typeface="等线" panose="02010600030101010101" charset="-122"/>
              </a:rPr>
              <a:t>输入器件：</a:t>
            </a:r>
          </a:p>
          <a:p>
            <a:pPr>
              <a:lnSpc>
                <a:spcPct val="150000"/>
              </a:lnSpc>
            </a:pPr>
            <a:r>
              <a:rPr lang="zh-CN" b="0" dirty="0">
                <a:latin typeface="等线" panose="02010600030101010101" charset="-122"/>
                <a:ea typeface="等线" panose="02010600030101010101" charset="-122"/>
                <a:cs typeface="等线" panose="02010600030101010101" charset="-122"/>
              </a:rPr>
              <a:t>①原机床所有的按钮、开关、热继电器等都保留，分别连接PLC输入端子。</a:t>
            </a:r>
          </a:p>
          <a:p>
            <a:pPr>
              <a:lnSpc>
                <a:spcPct val="150000"/>
              </a:lnSpc>
            </a:pPr>
            <a:r>
              <a:rPr lang="zh-CN" b="0" dirty="0">
                <a:latin typeface="等线" panose="02010600030101010101" charset="-122"/>
                <a:ea typeface="等线" panose="02010600030101010101" charset="-122"/>
                <a:cs typeface="等线" panose="02010600030101010101" charset="-122"/>
              </a:rPr>
              <a:t>②为了节省输入点数，热继电器KH1、KH2的常闭触点串联后连接到PLC的一个输入端子。</a:t>
            </a:r>
          </a:p>
          <a:p>
            <a:pPr>
              <a:lnSpc>
                <a:spcPct val="150000"/>
              </a:lnSpc>
            </a:pPr>
            <a:r>
              <a:rPr lang="zh-CN" b="0" dirty="0">
                <a:latin typeface="等线" panose="02010600030101010101" charset="-122"/>
                <a:ea typeface="等线" panose="02010600030101010101" charset="-122"/>
                <a:cs typeface="等线" panose="02010600030101010101" charset="-122"/>
              </a:rPr>
              <a:t>③照明灯不受PLC控制，保留原电路，因此不需要另外分配PLC输入端子</a:t>
            </a:r>
          </a:p>
          <a:p>
            <a:pPr>
              <a:lnSpc>
                <a:spcPct val="150000"/>
              </a:lnSpc>
            </a:pPr>
            <a:r>
              <a:rPr lang="zh-CN" b="0" dirty="0">
                <a:latin typeface="等线" panose="02010600030101010101" charset="-122"/>
                <a:ea typeface="等线" panose="02010600030101010101" charset="-122"/>
                <a:cs typeface="等线" panose="02010600030101010101" charset="-122"/>
              </a:rPr>
              <a:t>输出器件：</a:t>
            </a:r>
          </a:p>
          <a:p>
            <a:pPr>
              <a:lnSpc>
                <a:spcPct val="150000"/>
              </a:lnSpc>
            </a:pPr>
            <a:r>
              <a:rPr lang="zh-CN" b="0" dirty="0">
                <a:latin typeface="等线" panose="02010600030101010101" charset="-122"/>
                <a:ea typeface="等线" panose="02010600030101010101" charset="-122"/>
                <a:cs typeface="等线" panose="02010600030101010101" charset="-122"/>
              </a:rPr>
              <a:t>①原线圈电压为110VAC的接触器可以保留。选用线圈电压为220VAC的交流接触器，分别连接PLC输出端子。</a:t>
            </a:r>
          </a:p>
          <a:p>
            <a:pPr>
              <a:lnSpc>
                <a:spcPct val="150000"/>
              </a:lnSpc>
            </a:pPr>
            <a:r>
              <a:rPr lang="zh-CN" b="0" dirty="0">
                <a:latin typeface="等线" panose="02010600030101010101" charset="-122"/>
                <a:ea typeface="等线" panose="02010600030101010101" charset="-122"/>
                <a:cs typeface="等线" panose="02010600030101010101" charset="-122"/>
              </a:rPr>
              <a:t>②原线圈电压为24VDC的电磁离合器都保留，分别连接PLC输出端子。</a:t>
            </a:r>
          </a:p>
          <a:p>
            <a:pPr>
              <a:lnSpc>
                <a:spcPct val="150000"/>
              </a:lnSpc>
            </a:pPr>
            <a:r>
              <a:rPr lang="zh-CN" b="0" dirty="0">
                <a:latin typeface="等线" panose="02010600030101010101" charset="-122"/>
                <a:ea typeface="等线" panose="02010600030101010101" charset="-122"/>
                <a:cs typeface="等线" panose="02010600030101010101" charset="-122"/>
              </a:rPr>
              <a:t>③照明灯不受PLC控制，保留原电路，因此不需要另外分配PLC输出端子。</a:t>
            </a:r>
            <a:endParaRPr lang="zh-CN" altLang="en-US" dirty="0">
              <a:latin typeface="等线" panose="02010600030101010101" charset="-122"/>
              <a:ea typeface="等线" panose="02010600030101010101" charset="-122"/>
              <a:cs typeface="等线" panose="02010600030101010101" charset="-122"/>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53"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pic>
        <p:nvPicPr>
          <p:cNvPr id="15" name="Picture 4"/>
          <p:cNvPicPr/>
          <p:nvPr/>
        </p:nvPicPr>
        <p:blipFill>
          <a:blip r:embed="rId3" cstate="print">
            <a:extLst>
              <a:ext uri="{28A0092B-C50C-407E-A947-70E740481C1C}">
                <a14:useLocalDpi xmlns:a14="http://schemas.microsoft.com/office/drawing/2010/main" val="0"/>
              </a:ext>
            </a:extLst>
          </a:blip>
          <a:srcRect/>
          <a:stretch>
            <a:fillRect/>
          </a:stretch>
        </p:blipFill>
        <p:spPr>
          <a:xfrm>
            <a:off x="915375" y="927845"/>
            <a:ext cx="10753614" cy="5136777"/>
          </a:xfrm>
          <a:prstGeom prst="rect">
            <a:avLst/>
          </a:prstGeom>
          <a:noFill/>
          <a:ln>
            <a:noFill/>
          </a:ln>
          <a:effectLst/>
        </p:spPr>
      </p:pic>
      <p:sp>
        <p:nvSpPr>
          <p:cNvPr id="7" name="矩形 6"/>
          <p:cNvSpPr/>
          <p:nvPr/>
        </p:nvSpPr>
        <p:spPr>
          <a:xfrm>
            <a:off x="3649303" y="6110254"/>
            <a:ext cx="4705134" cy="348813"/>
          </a:xfrm>
          <a:prstGeom prst="rect">
            <a:avLst/>
          </a:prstGeom>
        </p:spPr>
        <p:txBody>
          <a:bodyPr wrap="none">
            <a:spAutoFit/>
          </a:bodyPr>
          <a:lstStyle/>
          <a:p>
            <a:pPr indent="228600" algn="ctr">
              <a:lnSpc>
                <a:spcPts val="2000"/>
              </a:lnSpc>
              <a:spcAft>
                <a:spcPts val="0"/>
              </a:spcAft>
            </a:pP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图</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3-1-42 X62W</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型万能铣床电气控制原理图</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53"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4560621" y="874465"/>
            <a:ext cx="2621230" cy="348813"/>
          </a:xfrm>
          <a:prstGeom prst="rect">
            <a:avLst/>
          </a:prstGeom>
        </p:spPr>
        <p:txBody>
          <a:bodyPr wrap="none">
            <a:spAutoFit/>
          </a:bodyPr>
          <a:lstStyle/>
          <a:p>
            <a:pPr indent="127000" algn="ctr">
              <a:lnSpc>
                <a:spcPts val="2000"/>
              </a:lnSpc>
              <a:spcAft>
                <a:spcPts val="0"/>
              </a:spcAft>
            </a:pPr>
            <a:r>
              <a:rPr lang="zh-CN" altLang="zh-CN" kern="100" dirty="0">
                <a:latin typeface="Times New Roman" panose="02020603050405020304" pitchFamily="18" charset="0"/>
                <a:ea typeface="楷体" panose="02010609060101010101" pitchFamily="49" charset="-122"/>
                <a:cs typeface="Times New Roman" panose="02020603050405020304" pitchFamily="18" charset="0"/>
              </a:rPr>
              <a:t>表</a:t>
            </a:r>
            <a:r>
              <a:rPr lang="en-US" altLang="zh-CN" kern="100" dirty="0">
                <a:latin typeface="Times New Roman" panose="02020603050405020304" pitchFamily="18" charset="0"/>
                <a:ea typeface="楷体" panose="02010609060101010101" pitchFamily="49" charset="-122"/>
                <a:cs typeface="Times New Roman" panose="02020603050405020304" pitchFamily="18" charset="0"/>
              </a:rPr>
              <a:t>3-1-5 I/O </a:t>
            </a:r>
            <a:r>
              <a:rPr lang="zh-CN" altLang="zh-CN" kern="100" dirty="0">
                <a:latin typeface="Times New Roman" panose="02020603050405020304" pitchFamily="18" charset="0"/>
                <a:ea typeface="楷体" panose="02010609060101010101" pitchFamily="49" charset="-122"/>
                <a:cs typeface="Times New Roman" panose="02020603050405020304" pitchFamily="18" charset="0"/>
              </a:rPr>
              <a:t>地址分配表</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6" name="Picture 2"/>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t="6729"/>
          <a:stretch>
            <a:fillRect/>
          </a:stretch>
        </p:blipFill>
        <p:spPr>
          <a:xfrm>
            <a:off x="490494" y="1344301"/>
            <a:ext cx="11100871" cy="5043051"/>
          </a:xfrm>
          <a:prstGeom prst="rect">
            <a:avLst/>
          </a:prstGeom>
          <a:noFill/>
          <a:ln>
            <a:noFill/>
          </a:ln>
          <a:effectLst/>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53"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561975" y="833282"/>
            <a:ext cx="9630895" cy="369332"/>
          </a:xfrm>
          <a:prstGeom prst="rect">
            <a:avLst/>
          </a:prstGeom>
        </p:spPr>
        <p:txBody>
          <a:bodyPr wrap="square">
            <a:spAutoFit/>
          </a:bodyPr>
          <a:lstStyle/>
          <a:p>
            <a:r>
              <a:rPr lang="en-US" altLang="zh-CN" dirty="0">
                <a:latin typeface="Times New Roman" panose="02020603050405020304" pitchFamily="18" charset="0"/>
                <a:ea typeface="宋体" panose="02010600030101010101" pitchFamily="2" charset="-122"/>
              </a:rPr>
              <a:t>2</a:t>
            </a:r>
            <a:r>
              <a:rPr lang="zh-CN" altLang="zh-CN" dirty="0">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楷体" panose="02010609060101010101" pitchFamily="49" charset="-122"/>
                <a:cs typeface="Times New Roman" panose="02020603050405020304" pitchFamily="18" charset="0"/>
              </a:rPr>
              <a:t>绘制</a:t>
            </a:r>
            <a:r>
              <a:rPr lang="en-US" altLang="zh-CN" dirty="0">
                <a:latin typeface="Times New Roman" panose="02020603050405020304" pitchFamily="18" charset="0"/>
                <a:ea typeface="楷体" panose="02010609060101010101" pitchFamily="49" charset="-122"/>
              </a:rPr>
              <a:t>X62W</a:t>
            </a:r>
            <a:r>
              <a:rPr lang="zh-CN" altLang="zh-CN" dirty="0">
                <a:latin typeface="Times New Roman" panose="02020603050405020304" pitchFamily="18" charset="0"/>
                <a:ea typeface="楷体" panose="02010609060101010101" pitchFamily="49" charset="-122"/>
                <a:cs typeface="Times New Roman" panose="02020603050405020304" pitchFamily="18" charset="0"/>
              </a:rPr>
              <a:t>型万能铣床主电路如图</a:t>
            </a:r>
            <a:r>
              <a:rPr lang="en-US" altLang="zh-CN" dirty="0">
                <a:latin typeface="Times New Roman" panose="02020603050405020304" pitchFamily="18" charset="0"/>
                <a:ea typeface="宋体" panose="02010600030101010101" pitchFamily="2" charset="-122"/>
              </a:rPr>
              <a:t>3-1-43</a:t>
            </a:r>
            <a:r>
              <a:rPr lang="zh-CN" altLang="zh-CN" dirty="0">
                <a:latin typeface="Times New Roman" panose="02020603050405020304" pitchFamily="18" charset="0"/>
                <a:ea typeface="宋体" panose="02010600030101010101" pitchFamily="2" charset="-122"/>
                <a:cs typeface="Times New Roman" panose="02020603050405020304" pitchFamily="18" charset="0"/>
              </a:rPr>
              <a:t>所示</a:t>
            </a:r>
            <a:r>
              <a:rPr lang="zh-CN" altLang="zh-CN" dirty="0">
                <a:latin typeface="Times New Roman" panose="02020603050405020304" pitchFamily="18" charset="0"/>
                <a:ea typeface="楷体" panose="02010609060101010101" pitchFamily="49" charset="-122"/>
                <a:cs typeface="Times New Roman" panose="02020603050405020304" pitchFamily="18" charset="0"/>
              </a:rPr>
              <a:t>和</a:t>
            </a:r>
            <a:r>
              <a:rPr lang="en-US" altLang="zh-CN" dirty="0">
                <a:latin typeface="Times New Roman" panose="02020603050405020304" pitchFamily="18" charset="0"/>
                <a:ea typeface="楷体" panose="02010609060101010101" pitchFamily="49" charset="-122"/>
              </a:rPr>
              <a:t>PLC</a:t>
            </a:r>
            <a:r>
              <a:rPr lang="zh-CN" altLang="zh-CN" dirty="0">
                <a:latin typeface="Times New Roman" panose="02020603050405020304" pitchFamily="18" charset="0"/>
                <a:ea typeface="楷体" panose="02010609060101010101" pitchFamily="49" charset="-122"/>
                <a:cs typeface="Times New Roman" panose="02020603050405020304" pitchFamily="18" charset="0"/>
              </a:rPr>
              <a:t>接线图如图</a:t>
            </a:r>
            <a:r>
              <a:rPr lang="en-US" altLang="zh-CN" dirty="0">
                <a:latin typeface="Times New Roman" panose="02020603050405020304" pitchFamily="18" charset="0"/>
                <a:ea typeface="宋体" panose="02010600030101010101" pitchFamily="2" charset="-122"/>
              </a:rPr>
              <a:t>3-1-44</a:t>
            </a:r>
            <a:r>
              <a:rPr lang="zh-CN" altLang="zh-CN" dirty="0">
                <a:latin typeface="Times New Roman" panose="02020603050405020304" pitchFamily="18" charset="0"/>
                <a:ea typeface="宋体" panose="02010600030101010101" pitchFamily="2" charset="-122"/>
                <a:cs typeface="Times New Roman" panose="02020603050405020304" pitchFamily="18" charset="0"/>
              </a:rPr>
              <a:t>所示。</a:t>
            </a:r>
            <a:endParaRPr lang="zh-CN" altLang="en-US" dirty="0"/>
          </a:p>
        </p:txBody>
      </p:sp>
      <p:pic>
        <p:nvPicPr>
          <p:cNvPr id="15" name="Picture 2"/>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561975" y="1485988"/>
            <a:ext cx="10948707" cy="4484506"/>
          </a:xfrm>
          <a:prstGeom prst="rect">
            <a:avLst/>
          </a:prstGeom>
          <a:noFill/>
          <a:ln>
            <a:noFill/>
          </a:ln>
          <a:effectLst/>
        </p:spPr>
      </p:pic>
      <p:sp>
        <p:nvSpPr>
          <p:cNvPr id="6" name="矩形 5"/>
          <p:cNvSpPr/>
          <p:nvPr/>
        </p:nvSpPr>
        <p:spPr>
          <a:xfrm>
            <a:off x="4440378" y="6079461"/>
            <a:ext cx="3191899" cy="348813"/>
          </a:xfrm>
          <a:prstGeom prst="rect">
            <a:avLst/>
          </a:prstGeom>
        </p:spPr>
        <p:txBody>
          <a:bodyPr wrap="none">
            <a:spAutoFit/>
          </a:bodyPr>
          <a:lstStyle/>
          <a:p>
            <a:pPr indent="254000" algn="ctr">
              <a:lnSpc>
                <a:spcPts val="2000"/>
              </a:lnSpc>
              <a:spcAft>
                <a:spcPts val="0"/>
              </a:spcAft>
            </a:pP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图</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3-1-43 </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主电路及照明电路</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53"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pic>
        <p:nvPicPr>
          <p:cNvPr id="12" name="Picture 2"/>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rot="16200000">
            <a:off x="3531854" y="-1748072"/>
            <a:ext cx="5074862" cy="10873257"/>
          </a:xfrm>
          <a:prstGeom prst="rect">
            <a:avLst/>
          </a:prstGeom>
          <a:noFill/>
          <a:ln>
            <a:noFill/>
          </a:ln>
          <a:effectLst/>
        </p:spPr>
      </p:pic>
      <p:sp>
        <p:nvSpPr>
          <p:cNvPr id="5" name="矩形 4"/>
          <p:cNvSpPr/>
          <p:nvPr/>
        </p:nvSpPr>
        <p:spPr>
          <a:xfrm>
            <a:off x="4851644" y="6041322"/>
            <a:ext cx="2435282" cy="369332"/>
          </a:xfrm>
          <a:prstGeom prst="rect">
            <a:avLst/>
          </a:prstGeom>
        </p:spPr>
        <p:txBody>
          <a:bodyPr wrap="none">
            <a:spAutoFit/>
          </a:bodyPr>
          <a:lstStyle/>
          <a:p>
            <a:r>
              <a:rPr lang="zh-CN" altLang="zh-CN" dirty="0">
                <a:latin typeface="Times New Roman" panose="02020603050405020304" pitchFamily="18" charset="0"/>
                <a:ea typeface="宋体" panose="02010600030101010101" pitchFamily="2" charset="-122"/>
                <a:cs typeface="Times New Roman" panose="02020603050405020304" pitchFamily="18" charset="0"/>
              </a:rPr>
              <a:t>图</a:t>
            </a:r>
            <a:r>
              <a:rPr lang="en-US" altLang="zh-CN" dirty="0">
                <a:latin typeface="Times New Roman" panose="02020603050405020304" pitchFamily="18" charset="0"/>
                <a:ea typeface="宋体" panose="02010600030101010101" pitchFamily="2" charset="-122"/>
              </a:rPr>
              <a:t>3-1-44 PLC</a:t>
            </a:r>
            <a:r>
              <a:rPr lang="zh-CN" altLang="zh-CN" dirty="0">
                <a:latin typeface="Times New Roman" panose="02020603050405020304" pitchFamily="18" charset="0"/>
                <a:ea typeface="宋体" panose="02010600030101010101" pitchFamily="2" charset="-122"/>
                <a:cs typeface="Times New Roman" panose="02020603050405020304" pitchFamily="18" charset="0"/>
              </a:rPr>
              <a:t>控制电路</a:t>
            </a:r>
            <a:endParaRPr lang="zh-CN" alt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理论知识</a:t>
            </a:r>
          </a:p>
        </p:txBody>
      </p:sp>
      <p:grpSp>
        <p:nvGrpSpPr>
          <p:cNvPr id="12" name="Group 18"/>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4891129" y="4286609"/>
            <a:ext cx="5071325" cy="2120902"/>
          </a:xfrm>
          <a:prstGeom prst="rect">
            <a:avLst/>
          </a:prstGeom>
        </p:spPr>
        <p:txBody>
          <a:bodyPr wrap="none">
            <a:spAutoFit/>
          </a:bodyPr>
          <a:lstStyle/>
          <a:p>
            <a:pPr marL="285750" indent="-285750" algn="l">
              <a:lnSpc>
                <a:spcPct val="150000"/>
              </a:lnSpc>
              <a:buFont typeface="Wingdings" panose="05000000000000000000" pitchFamily="2" charset="2"/>
              <a:buChar char="l"/>
            </a:pPr>
            <a:r>
              <a:rPr lang="zh-CN" altLang="en-US" b="1" dirty="0">
                <a:solidFill>
                  <a:schemeClr val="bg1"/>
                </a:solidFill>
                <a:latin typeface="微软雅黑" panose="020B0503020204020204" pitchFamily="34" charset="-122"/>
                <a:ea typeface="微软雅黑" panose="020B0503020204020204" pitchFamily="34" charset="-122"/>
              </a:rPr>
              <a:t>可编程控制器</a:t>
            </a:r>
            <a:r>
              <a:rPr lang="zh-CN" altLang="en-US" b="1" dirty="0" smtClean="0">
                <a:solidFill>
                  <a:schemeClr val="bg1"/>
                </a:solidFill>
                <a:latin typeface="微软雅黑" panose="020B0503020204020204" pitchFamily="34" charset="-122"/>
                <a:ea typeface="微软雅黑" panose="020B0503020204020204" pitchFamily="34" charset="-122"/>
              </a:rPr>
              <a:t>基础知识</a:t>
            </a:r>
            <a:endParaRPr lang="zh-CN" altLang="en-US" b="1" dirty="0">
              <a:solidFill>
                <a:schemeClr val="bg1"/>
              </a:solidFill>
              <a:latin typeface="微软雅黑" panose="020B0503020204020204" pitchFamily="34" charset="-122"/>
              <a:ea typeface="微软雅黑" panose="020B0503020204020204" pitchFamily="34" charset="-122"/>
            </a:endParaRPr>
          </a:p>
          <a:p>
            <a:pPr marL="285750" indent="-285750" algn="l">
              <a:lnSpc>
                <a:spcPct val="150000"/>
              </a:lnSpc>
              <a:buFont typeface="Wingdings" panose="05000000000000000000" pitchFamily="2" charset="2"/>
              <a:buChar char="l"/>
            </a:pPr>
            <a:r>
              <a:rPr lang="zh-CN" altLang="en-US" b="1" dirty="0">
                <a:solidFill>
                  <a:schemeClr val="bg1"/>
                </a:solidFill>
                <a:latin typeface="微软雅黑" panose="020B0503020204020204" pitchFamily="34" charset="-122"/>
                <a:ea typeface="微软雅黑" panose="020B0503020204020204" pitchFamily="34" charset="-122"/>
              </a:rPr>
              <a:t>可编程序控制器硬件与软件组成</a:t>
            </a:r>
          </a:p>
          <a:p>
            <a:pPr marL="285750" indent="-285750" algn="l">
              <a:lnSpc>
                <a:spcPct val="150000"/>
              </a:lnSpc>
              <a:buFont typeface="Wingdings" panose="05000000000000000000" pitchFamily="2" charset="2"/>
              <a:buChar char="l"/>
            </a:pPr>
            <a:r>
              <a:rPr lang="zh-CN" altLang="en-US" b="1" dirty="0">
                <a:solidFill>
                  <a:schemeClr val="bg1"/>
                </a:solidFill>
                <a:latin typeface="微软雅黑" panose="020B0503020204020204" pitchFamily="34" charset="-122"/>
                <a:ea typeface="微软雅黑" panose="020B0503020204020204" pitchFamily="34" charset="-122"/>
              </a:rPr>
              <a:t>可编程控制器编程软件GX Developer的使用</a:t>
            </a:r>
          </a:p>
          <a:p>
            <a:pPr marL="285750" indent="-285750" algn="l">
              <a:lnSpc>
                <a:spcPct val="150000"/>
              </a:lnSpc>
              <a:buFont typeface="Wingdings" panose="05000000000000000000" pitchFamily="2" charset="2"/>
              <a:buChar char="l"/>
            </a:pPr>
            <a:r>
              <a:rPr lang="zh-CN" altLang="en-US" b="1" dirty="0">
                <a:solidFill>
                  <a:schemeClr val="bg1"/>
                </a:solidFill>
                <a:latin typeface="微软雅黑" panose="020B0503020204020204" pitchFamily="34" charset="-122"/>
                <a:ea typeface="微软雅黑" panose="020B0503020204020204" pitchFamily="34" charset="-122"/>
              </a:rPr>
              <a:t>梯形图的编程</a:t>
            </a:r>
            <a:r>
              <a:rPr lang="zh-CN" altLang="en-US" b="1" dirty="0" smtClean="0">
                <a:solidFill>
                  <a:schemeClr val="bg1"/>
                </a:solidFill>
                <a:latin typeface="微软雅黑" panose="020B0503020204020204" pitchFamily="34" charset="-122"/>
                <a:ea typeface="微软雅黑" panose="020B0503020204020204" pitchFamily="34" charset="-122"/>
              </a:rPr>
              <a:t>规则</a:t>
            </a:r>
            <a:endParaRPr lang="en-US" altLang="zh-CN" b="1" dirty="0" smtClean="0">
              <a:solidFill>
                <a:schemeClr val="bg1"/>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l"/>
            </a:pPr>
            <a:r>
              <a:rPr lang="zh-CN" altLang="zh-CN" b="1" dirty="0">
                <a:solidFill>
                  <a:schemeClr val="bg1"/>
                </a:solidFill>
                <a:latin typeface="微软雅黑" panose="020B0503020204020204" pitchFamily="34" charset="-122"/>
                <a:ea typeface="微软雅黑" panose="020B0503020204020204" pitchFamily="34" charset="-122"/>
              </a:rPr>
              <a:t>可编程控制器可编程序控制系统的故障</a:t>
            </a:r>
            <a:r>
              <a:rPr lang="zh-CN" altLang="zh-CN" b="1" dirty="0">
                <a:solidFill>
                  <a:schemeClr val="bg1"/>
                </a:solidFill>
                <a:latin typeface="微软雅黑" panose="020B0503020204020204" pitchFamily="34" charset="-122"/>
                <a:ea typeface="微软雅黑" panose="020B0503020204020204" pitchFamily="34" charset="-122"/>
              </a:rPr>
              <a:t>检修</a:t>
            </a:r>
            <a:endParaRPr lang="zh-CN" altLang="en-US" b="1"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53"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490494" y="807230"/>
            <a:ext cx="2608406" cy="348813"/>
          </a:xfrm>
          <a:prstGeom prst="rect">
            <a:avLst/>
          </a:prstGeom>
        </p:spPr>
        <p:txBody>
          <a:bodyPr wrap="none">
            <a:spAutoFit/>
          </a:bodyPr>
          <a:lstStyle/>
          <a:p>
            <a:pPr indent="266700" algn="just">
              <a:lnSpc>
                <a:spcPts val="2000"/>
              </a:lnSpc>
              <a:spcAft>
                <a:spcPts val="0"/>
              </a:spcAft>
            </a:pP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楷体" panose="02010609060101010101" pitchFamily="49" charset="-122"/>
                <a:cs typeface="Times New Roman" panose="02020603050405020304" pitchFamily="18" charset="0"/>
              </a:rPr>
              <a:t>PLC</a:t>
            </a:r>
            <a:r>
              <a:rPr lang="zh-CN" altLang="zh-CN" kern="100" dirty="0">
                <a:latin typeface="Times New Roman" panose="02020603050405020304" pitchFamily="18" charset="0"/>
                <a:ea typeface="楷体" panose="02010609060101010101" pitchFamily="49" charset="-122"/>
                <a:cs typeface="Times New Roman" panose="02020603050405020304" pitchFamily="18" charset="0"/>
              </a:rPr>
              <a:t>控制程序</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0" name="Picture 2"/>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1357723" y="1413365"/>
            <a:ext cx="8337606" cy="4760664"/>
          </a:xfrm>
          <a:prstGeom prst="rect">
            <a:avLst/>
          </a:prstGeom>
          <a:noFill/>
          <a:ln>
            <a:noFill/>
          </a:ln>
          <a:effectLst/>
        </p:spPr>
      </p:pic>
      <p:sp>
        <p:nvSpPr>
          <p:cNvPr id="5" name="矩形 4"/>
          <p:cNvSpPr/>
          <p:nvPr/>
        </p:nvSpPr>
        <p:spPr>
          <a:xfrm>
            <a:off x="3249780" y="6174029"/>
            <a:ext cx="4553491" cy="348813"/>
          </a:xfrm>
          <a:prstGeom prst="rect">
            <a:avLst/>
          </a:prstGeom>
        </p:spPr>
        <p:txBody>
          <a:bodyPr wrap="none">
            <a:spAutoFit/>
          </a:bodyPr>
          <a:lstStyle/>
          <a:p>
            <a:pPr indent="254000" algn="ctr">
              <a:lnSpc>
                <a:spcPts val="2000"/>
              </a:lnSpc>
              <a:spcAft>
                <a:spcPts val="0"/>
              </a:spcAft>
            </a:pP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图</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3-1-45 X62W </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型万能铣床的梯形图程序</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18158503"/>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53"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pic>
        <p:nvPicPr>
          <p:cNvPr id="12" name="Picture 2"/>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2317900" y="1062560"/>
            <a:ext cx="6167194" cy="4907934"/>
          </a:xfrm>
          <a:prstGeom prst="rect">
            <a:avLst/>
          </a:prstGeom>
          <a:noFill/>
          <a:ln>
            <a:noFill/>
          </a:ln>
          <a:effectLst/>
        </p:spPr>
      </p:pic>
      <p:sp>
        <p:nvSpPr>
          <p:cNvPr id="5" name="矩形 4"/>
          <p:cNvSpPr/>
          <p:nvPr/>
        </p:nvSpPr>
        <p:spPr>
          <a:xfrm>
            <a:off x="2996271" y="5970494"/>
            <a:ext cx="5451172" cy="369332"/>
          </a:xfrm>
          <a:prstGeom prst="rect">
            <a:avLst/>
          </a:prstGeom>
        </p:spPr>
        <p:txBody>
          <a:bodyPr wrap="none">
            <a:spAutoFit/>
          </a:bodyPr>
          <a:lstStyle/>
          <a:p>
            <a:r>
              <a:rPr lang="zh-CN" altLang="zh-CN" dirty="0">
                <a:latin typeface="Times New Roman" panose="02020603050405020304" pitchFamily="18" charset="0"/>
                <a:ea typeface="宋体" panose="02010600030101010101" pitchFamily="2" charset="-122"/>
                <a:cs typeface="Times New Roman" panose="02020603050405020304" pitchFamily="18" charset="0"/>
              </a:rPr>
              <a:t>图</a:t>
            </a:r>
            <a:r>
              <a:rPr lang="en-US" altLang="zh-CN" dirty="0">
                <a:latin typeface="Times New Roman" panose="02020603050405020304" pitchFamily="18" charset="0"/>
                <a:ea typeface="宋体" panose="02010600030101010101" pitchFamily="2" charset="-122"/>
              </a:rPr>
              <a:t>3-1-46 X62W </a:t>
            </a:r>
            <a:r>
              <a:rPr lang="zh-CN" altLang="zh-CN" dirty="0">
                <a:latin typeface="Times New Roman" panose="02020603050405020304" pitchFamily="18" charset="0"/>
                <a:ea typeface="宋体" panose="02010600030101010101" pitchFamily="2" charset="-122"/>
                <a:cs typeface="Times New Roman" panose="02020603050405020304" pitchFamily="18" charset="0"/>
              </a:rPr>
              <a:t>型万能铣床的梯形图程序（续上图）</a:t>
            </a:r>
            <a:endParaRPr lang="zh-CN" altLang="en-US"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53"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pic>
        <p:nvPicPr>
          <p:cNvPr id="9" name="Picture 2"/>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2719649" y="999882"/>
            <a:ext cx="6948786" cy="4970612"/>
          </a:xfrm>
          <a:prstGeom prst="rect">
            <a:avLst/>
          </a:prstGeom>
          <a:noFill/>
          <a:ln>
            <a:noFill/>
          </a:ln>
          <a:effectLst/>
        </p:spPr>
      </p:pic>
      <p:sp>
        <p:nvSpPr>
          <p:cNvPr id="2" name="矩形 1"/>
          <p:cNvSpPr/>
          <p:nvPr/>
        </p:nvSpPr>
        <p:spPr>
          <a:xfrm>
            <a:off x="3549495" y="6088163"/>
            <a:ext cx="5765361" cy="348813"/>
          </a:xfrm>
          <a:prstGeom prst="rect">
            <a:avLst/>
          </a:prstGeom>
        </p:spPr>
        <p:txBody>
          <a:bodyPr wrap="none">
            <a:spAutoFit/>
          </a:bodyPr>
          <a:lstStyle/>
          <a:p>
            <a:pPr indent="254000" algn="ctr">
              <a:lnSpc>
                <a:spcPts val="2000"/>
              </a:lnSpc>
              <a:spcAft>
                <a:spcPts val="0"/>
              </a:spcAft>
            </a:pP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图</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3-1-47  X62W </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型万能铣床的梯形图程序（续上图）</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27465904"/>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53"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pic>
        <p:nvPicPr>
          <p:cNvPr id="9" name="Picture 2"/>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3134996" y="987219"/>
            <a:ext cx="5869968" cy="5225322"/>
          </a:xfrm>
          <a:prstGeom prst="rect">
            <a:avLst/>
          </a:prstGeom>
          <a:noFill/>
          <a:ln>
            <a:noFill/>
          </a:ln>
          <a:effectLst/>
        </p:spPr>
      </p:pic>
      <p:sp>
        <p:nvSpPr>
          <p:cNvPr id="2" name="矩形 1"/>
          <p:cNvSpPr/>
          <p:nvPr/>
        </p:nvSpPr>
        <p:spPr>
          <a:xfrm>
            <a:off x="3329110" y="6212541"/>
            <a:ext cx="5765361" cy="348813"/>
          </a:xfrm>
          <a:prstGeom prst="rect">
            <a:avLst/>
          </a:prstGeom>
        </p:spPr>
        <p:txBody>
          <a:bodyPr wrap="none">
            <a:spAutoFit/>
          </a:bodyPr>
          <a:lstStyle/>
          <a:p>
            <a:pPr indent="254000" algn="ctr">
              <a:lnSpc>
                <a:spcPts val="2000"/>
              </a:lnSpc>
              <a:spcAft>
                <a:spcPts val="0"/>
              </a:spcAft>
            </a:pP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图</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3-1-48  X62W </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型万能铣床的梯形图程序（续上图）</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2764009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53"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449195" y="733538"/>
            <a:ext cx="11369812" cy="5538632"/>
          </a:xfrm>
          <a:prstGeom prst="rect">
            <a:avLst/>
          </a:prstGeom>
          <a:noFill/>
          <a:ln w="9525">
            <a:noFill/>
          </a:ln>
        </p:spPr>
        <p:txBody>
          <a:bodyPr wrap="square">
            <a:spAutoFit/>
          </a:bodyPr>
          <a:lstStyle/>
          <a:p>
            <a:pPr indent="457200">
              <a:lnSpc>
                <a:spcPct val="150000"/>
              </a:lnSpc>
            </a:pPr>
            <a:r>
              <a:rPr lang="en-US" altLang="zh-CN" sz="1700" dirty="0">
                <a:latin typeface="等线" panose="02010600030101010101" charset="-122"/>
                <a:ea typeface="等线" panose="02010600030101010101" charset="-122"/>
                <a:cs typeface="等线" panose="02010600030101010101" charset="-122"/>
              </a:rPr>
              <a:t>4</a:t>
            </a:r>
            <a:r>
              <a:rPr lang="zh-CN" altLang="zh-CN" sz="1700" dirty="0">
                <a:latin typeface="等线" panose="02010600030101010101" charset="-122"/>
                <a:ea typeface="等线" panose="02010600030101010101" charset="-122"/>
                <a:cs typeface="等线" panose="02010600030101010101" charset="-122"/>
              </a:rPr>
              <a:t>）、模拟调试</a:t>
            </a:r>
          </a:p>
          <a:p>
            <a:pPr indent="457200">
              <a:lnSpc>
                <a:spcPct val="150000"/>
              </a:lnSpc>
            </a:pPr>
            <a:r>
              <a:rPr lang="zh-CN" altLang="zh-CN" sz="1700" dirty="0">
                <a:latin typeface="等线" panose="02010600030101010101" charset="-122"/>
                <a:ea typeface="等线" panose="02010600030101010101" charset="-122"/>
                <a:cs typeface="等线" panose="02010600030101010101" charset="-122"/>
              </a:rPr>
              <a:t>①</a:t>
            </a:r>
            <a:r>
              <a:rPr lang="en-US" altLang="zh-CN" sz="1700" dirty="0">
                <a:latin typeface="等线" panose="02010600030101010101" charset="-122"/>
                <a:ea typeface="等线" panose="02010600030101010101" charset="-122"/>
                <a:cs typeface="等线" panose="02010600030101010101" charset="-122"/>
              </a:rPr>
              <a:t>PLC</a:t>
            </a:r>
            <a:r>
              <a:rPr lang="zh-CN" altLang="zh-CN" sz="1700" dirty="0">
                <a:latin typeface="等线" panose="02010600030101010101" charset="-122"/>
                <a:ea typeface="等线" panose="02010600030101010101" charset="-122"/>
                <a:cs typeface="等线" panose="02010600030101010101" charset="-122"/>
              </a:rPr>
              <a:t>运行程序时，</a:t>
            </a:r>
            <a:r>
              <a:rPr lang="en-US" altLang="zh-CN" sz="1700" dirty="0">
                <a:latin typeface="等线" panose="02010600030101010101" charset="-122"/>
                <a:ea typeface="等线" panose="02010600030101010101" charset="-122"/>
                <a:cs typeface="等线" panose="02010600030101010101" charset="-122"/>
              </a:rPr>
              <a:t>Y005</a:t>
            </a:r>
            <a:r>
              <a:rPr lang="zh-CN" altLang="zh-CN" sz="1700" dirty="0">
                <a:latin typeface="等线" panose="02010600030101010101" charset="-122"/>
                <a:ea typeface="等线" panose="02010600030101010101" charset="-122"/>
                <a:cs typeface="等线" panose="02010600030101010101" charset="-122"/>
              </a:rPr>
              <a:t>线圈通电，</a:t>
            </a:r>
            <a:r>
              <a:rPr lang="en-US" altLang="zh-CN" sz="1700" dirty="0">
                <a:latin typeface="等线" panose="02010600030101010101" charset="-122"/>
                <a:ea typeface="等线" panose="02010600030101010101" charset="-122"/>
                <a:cs typeface="等线" panose="02010600030101010101" charset="-122"/>
              </a:rPr>
              <a:t>Y005</a:t>
            </a:r>
            <a:r>
              <a:rPr lang="zh-CN" altLang="zh-CN" sz="1700" dirty="0">
                <a:latin typeface="等线" panose="02010600030101010101" charset="-122"/>
                <a:ea typeface="等线" panose="02010600030101010101" charset="-122"/>
                <a:cs typeface="等线" panose="02010600030101010101" charset="-122"/>
              </a:rPr>
              <a:t>指示灯点亮。</a:t>
            </a:r>
          </a:p>
          <a:p>
            <a:pPr indent="457200">
              <a:lnSpc>
                <a:spcPct val="150000"/>
              </a:lnSpc>
            </a:pPr>
            <a:r>
              <a:rPr lang="zh-CN" altLang="zh-CN" sz="1700" dirty="0">
                <a:latin typeface="等线" panose="02010600030101010101" charset="-122"/>
                <a:ea typeface="等线" panose="02010600030101010101" charset="-122"/>
                <a:cs typeface="等线" panose="02010600030101010101" charset="-122"/>
              </a:rPr>
              <a:t>②主轴电动机</a:t>
            </a:r>
            <a:r>
              <a:rPr lang="en-US" altLang="zh-CN" sz="1700" dirty="0">
                <a:latin typeface="等线" panose="02010600030101010101" charset="-122"/>
                <a:ea typeface="等线" panose="02010600030101010101" charset="-122"/>
                <a:cs typeface="等线" panose="02010600030101010101" charset="-122"/>
              </a:rPr>
              <a:t>M1</a:t>
            </a:r>
            <a:r>
              <a:rPr lang="zh-CN" altLang="zh-CN" sz="1700" dirty="0">
                <a:latin typeface="等线" panose="02010600030101010101" charset="-122"/>
                <a:ea typeface="等线" panose="02010600030101010101" charset="-122"/>
                <a:cs typeface="等线" panose="02010600030101010101" charset="-122"/>
              </a:rPr>
              <a:t>的控制</a:t>
            </a:r>
          </a:p>
          <a:p>
            <a:pPr indent="457200">
              <a:lnSpc>
                <a:spcPct val="150000"/>
              </a:lnSpc>
            </a:pPr>
            <a:r>
              <a:rPr lang="zh-CN" altLang="zh-CN" sz="1700" dirty="0">
                <a:latin typeface="等线" panose="02010600030101010101" charset="-122"/>
                <a:ea typeface="等线" panose="02010600030101010101" charset="-122"/>
                <a:cs typeface="等线" panose="02010600030101010101" charset="-122"/>
              </a:rPr>
              <a:t>按下主轴电动机启动按钮</a:t>
            </a:r>
            <a:r>
              <a:rPr lang="en-US" altLang="zh-CN" sz="1700" dirty="0">
                <a:latin typeface="等线" panose="02010600030101010101" charset="-122"/>
                <a:ea typeface="等线" panose="02010600030101010101" charset="-122"/>
                <a:cs typeface="等线" panose="02010600030101010101" charset="-122"/>
              </a:rPr>
              <a:t>SB1</a:t>
            </a:r>
            <a:r>
              <a:rPr lang="zh-CN" altLang="zh-CN" sz="1700" dirty="0">
                <a:latin typeface="等线" panose="02010600030101010101" charset="-122"/>
                <a:ea typeface="等线" panose="02010600030101010101" charset="-122"/>
                <a:cs typeface="等线" panose="02010600030101010101" charset="-122"/>
              </a:rPr>
              <a:t>或</a:t>
            </a:r>
            <a:r>
              <a:rPr lang="en-US" altLang="zh-CN" sz="1700" dirty="0">
                <a:latin typeface="等线" panose="02010600030101010101" charset="-122"/>
                <a:ea typeface="等线" panose="02010600030101010101" charset="-122"/>
                <a:cs typeface="等线" panose="02010600030101010101" charset="-122"/>
              </a:rPr>
              <a:t>SB2</a:t>
            </a:r>
            <a:r>
              <a:rPr lang="zh-CN" altLang="zh-CN" sz="1700" dirty="0">
                <a:latin typeface="等线" panose="02010600030101010101" charset="-122"/>
                <a:ea typeface="等线" panose="02010600030101010101" charset="-122"/>
                <a:cs typeface="等线" panose="02010600030101010101" charset="-122"/>
              </a:rPr>
              <a:t>，</a:t>
            </a:r>
            <a:r>
              <a:rPr lang="en-US" altLang="zh-CN" sz="1700" dirty="0">
                <a:latin typeface="等线" panose="02010600030101010101" charset="-122"/>
                <a:ea typeface="等线" panose="02010600030101010101" charset="-122"/>
                <a:cs typeface="等线" panose="02010600030101010101" charset="-122"/>
              </a:rPr>
              <a:t>Y000</a:t>
            </a:r>
            <a:r>
              <a:rPr lang="zh-CN" altLang="zh-CN" sz="1700" dirty="0">
                <a:latin typeface="等线" panose="02010600030101010101" charset="-122"/>
                <a:ea typeface="等线" panose="02010600030101010101" charset="-122"/>
                <a:cs typeface="等线" panose="02010600030101010101" charset="-122"/>
              </a:rPr>
              <a:t>线圈通电，</a:t>
            </a:r>
            <a:r>
              <a:rPr lang="en-US" altLang="zh-CN" sz="1700" dirty="0">
                <a:latin typeface="等线" panose="02010600030101010101" charset="-122"/>
                <a:ea typeface="等线" panose="02010600030101010101" charset="-122"/>
                <a:cs typeface="等线" panose="02010600030101010101" charset="-122"/>
              </a:rPr>
              <a:t>Y000</a:t>
            </a:r>
            <a:r>
              <a:rPr lang="zh-CN" altLang="zh-CN" sz="1700" dirty="0">
                <a:latin typeface="等线" panose="02010600030101010101" charset="-122"/>
                <a:ea typeface="等线" panose="02010600030101010101" charset="-122"/>
                <a:cs typeface="等线" panose="02010600030101010101" charset="-122"/>
              </a:rPr>
              <a:t>指示灯点亮；按下主轴停止及制动按钮</a:t>
            </a:r>
            <a:r>
              <a:rPr lang="en-US" altLang="zh-CN" sz="1700" dirty="0">
                <a:latin typeface="等线" panose="02010600030101010101" charset="-122"/>
                <a:ea typeface="等线" panose="02010600030101010101" charset="-122"/>
                <a:cs typeface="等线" panose="02010600030101010101" charset="-122"/>
              </a:rPr>
              <a:t>SB5</a:t>
            </a:r>
            <a:r>
              <a:rPr lang="zh-CN" altLang="zh-CN" sz="1700" dirty="0">
                <a:latin typeface="等线" panose="02010600030101010101" charset="-122"/>
                <a:ea typeface="等线" panose="02010600030101010101" charset="-122"/>
                <a:cs typeface="等线" panose="02010600030101010101" charset="-122"/>
              </a:rPr>
              <a:t>或</a:t>
            </a:r>
            <a:r>
              <a:rPr lang="en-US" altLang="zh-CN" sz="1700" dirty="0">
                <a:latin typeface="等线" panose="02010600030101010101" charset="-122"/>
                <a:ea typeface="等线" panose="02010600030101010101" charset="-122"/>
                <a:cs typeface="等线" panose="02010600030101010101" charset="-122"/>
              </a:rPr>
              <a:t>SB6</a:t>
            </a:r>
            <a:r>
              <a:rPr lang="zh-CN" altLang="zh-CN" sz="1700" dirty="0">
                <a:latin typeface="等线" panose="02010600030101010101" charset="-122"/>
                <a:ea typeface="等线" panose="02010600030101010101" charset="-122"/>
                <a:cs typeface="等线" panose="02010600030101010101" charset="-122"/>
              </a:rPr>
              <a:t>，或者闭合换刀制动开关</a:t>
            </a:r>
            <a:r>
              <a:rPr lang="en-US" altLang="zh-CN" sz="1700" dirty="0">
                <a:latin typeface="等线" panose="02010600030101010101" charset="-122"/>
                <a:ea typeface="等线" panose="02010600030101010101" charset="-122"/>
                <a:cs typeface="等线" panose="02010600030101010101" charset="-122"/>
              </a:rPr>
              <a:t>SA1</a:t>
            </a:r>
            <a:r>
              <a:rPr lang="zh-CN" altLang="zh-CN" sz="1700" dirty="0">
                <a:latin typeface="等线" panose="02010600030101010101" charset="-122"/>
                <a:ea typeface="等线" panose="02010600030101010101" charset="-122"/>
                <a:cs typeface="等线" panose="02010600030101010101" charset="-122"/>
              </a:rPr>
              <a:t>，或者断开热继电器</a:t>
            </a:r>
            <a:r>
              <a:rPr lang="en-US" altLang="zh-CN" sz="1700" dirty="0">
                <a:latin typeface="等线" panose="02010600030101010101" charset="-122"/>
                <a:ea typeface="等线" panose="02010600030101010101" charset="-122"/>
                <a:cs typeface="等线" panose="02010600030101010101" charset="-122"/>
              </a:rPr>
              <a:t>KH1</a:t>
            </a:r>
            <a:r>
              <a:rPr lang="zh-CN" altLang="zh-CN" sz="1700" dirty="0">
                <a:latin typeface="等线" panose="02010600030101010101" charset="-122"/>
                <a:ea typeface="等线" panose="02010600030101010101" charset="-122"/>
                <a:cs typeface="等线" panose="02010600030101010101" charset="-122"/>
              </a:rPr>
              <a:t>的常闭触点，或者断开热继电器</a:t>
            </a:r>
            <a:r>
              <a:rPr lang="en-US" altLang="zh-CN" sz="1700" dirty="0">
                <a:latin typeface="等线" panose="02010600030101010101" charset="-122"/>
                <a:ea typeface="等线" panose="02010600030101010101" charset="-122"/>
                <a:cs typeface="等线" panose="02010600030101010101" charset="-122"/>
              </a:rPr>
              <a:t>KH2</a:t>
            </a:r>
            <a:r>
              <a:rPr lang="zh-CN" altLang="zh-CN" sz="1700" dirty="0">
                <a:latin typeface="等线" panose="02010600030101010101" charset="-122"/>
                <a:ea typeface="等线" panose="02010600030101010101" charset="-122"/>
                <a:cs typeface="等线" panose="02010600030101010101" charset="-122"/>
              </a:rPr>
              <a:t>的常闭触点，</a:t>
            </a:r>
            <a:r>
              <a:rPr lang="en-US" altLang="zh-CN" sz="1700" dirty="0">
                <a:latin typeface="等线" panose="02010600030101010101" charset="-122"/>
                <a:ea typeface="等线" panose="02010600030101010101" charset="-122"/>
                <a:cs typeface="等线" panose="02010600030101010101" charset="-122"/>
              </a:rPr>
              <a:t>Y000</a:t>
            </a:r>
            <a:r>
              <a:rPr lang="zh-CN" altLang="zh-CN" sz="1700" dirty="0">
                <a:latin typeface="等线" panose="02010600030101010101" charset="-122"/>
                <a:ea typeface="等线" panose="02010600030101010101" charset="-122"/>
                <a:cs typeface="等线" panose="02010600030101010101" charset="-122"/>
              </a:rPr>
              <a:t>线圈都断电，</a:t>
            </a:r>
            <a:r>
              <a:rPr lang="en-US" altLang="zh-CN" sz="1700" dirty="0">
                <a:latin typeface="等线" panose="02010600030101010101" charset="-122"/>
                <a:ea typeface="等线" panose="02010600030101010101" charset="-122"/>
                <a:cs typeface="等线" panose="02010600030101010101" charset="-122"/>
              </a:rPr>
              <a:t>Y000</a:t>
            </a:r>
            <a:r>
              <a:rPr lang="zh-CN" altLang="zh-CN" sz="1700" dirty="0">
                <a:latin typeface="等线" panose="02010600030101010101" charset="-122"/>
                <a:ea typeface="等线" panose="02010600030101010101" charset="-122"/>
                <a:cs typeface="等线" panose="02010600030101010101" charset="-122"/>
              </a:rPr>
              <a:t>指示灯熄灭。</a:t>
            </a:r>
          </a:p>
          <a:p>
            <a:pPr indent="457200">
              <a:lnSpc>
                <a:spcPct val="150000"/>
              </a:lnSpc>
            </a:pPr>
            <a:r>
              <a:rPr lang="zh-CN" altLang="zh-CN" sz="1700" dirty="0">
                <a:latin typeface="等线" panose="02010600030101010101" charset="-122"/>
                <a:ea typeface="等线" panose="02010600030101010101" charset="-122"/>
                <a:cs typeface="等线" panose="02010600030101010101" charset="-122"/>
              </a:rPr>
              <a:t>压合主轴变速冲动行程开关</a:t>
            </a:r>
            <a:r>
              <a:rPr lang="en-US" altLang="zh-CN" sz="1700" dirty="0">
                <a:latin typeface="等线" panose="02010600030101010101" charset="-122"/>
                <a:ea typeface="等线" panose="02010600030101010101" charset="-122"/>
                <a:cs typeface="等线" panose="02010600030101010101" charset="-122"/>
              </a:rPr>
              <a:t>SQ1</a:t>
            </a:r>
            <a:r>
              <a:rPr lang="zh-CN" altLang="zh-CN" sz="1700" dirty="0">
                <a:latin typeface="等线" panose="02010600030101010101" charset="-122"/>
                <a:ea typeface="等线" panose="02010600030101010101" charset="-122"/>
                <a:cs typeface="等线" panose="02010600030101010101" charset="-122"/>
              </a:rPr>
              <a:t>，</a:t>
            </a:r>
            <a:r>
              <a:rPr lang="en-US" altLang="zh-CN" sz="1700" dirty="0">
                <a:latin typeface="等线" panose="02010600030101010101" charset="-122"/>
                <a:ea typeface="等线" panose="02010600030101010101" charset="-122"/>
                <a:cs typeface="等线" panose="02010600030101010101" charset="-122"/>
              </a:rPr>
              <a:t>Y000</a:t>
            </a:r>
            <a:r>
              <a:rPr lang="zh-CN" altLang="zh-CN" sz="1700" dirty="0">
                <a:latin typeface="等线" panose="02010600030101010101" charset="-122"/>
                <a:ea typeface="等线" panose="02010600030101010101" charset="-122"/>
                <a:cs typeface="等线" panose="02010600030101010101" charset="-122"/>
              </a:rPr>
              <a:t>线圈通电，</a:t>
            </a:r>
            <a:r>
              <a:rPr lang="en-US" altLang="zh-CN" sz="1700" dirty="0">
                <a:latin typeface="等线" panose="02010600030101010101" charset="-122"/>
                <a:ea typeface="等线" panose="02010600030101010101" charset="-122"/>
                <a:cs typeface="等线" panose="02010600030101010101" charset="-122"/>
              </a:rPr>
              <a:t>Y000</a:t>
            </a:r>
            <a:r>
              <a:rPr lang="zh-CN" altLang="zh-CN" sz="1700" dirty="0">
                <a:latin typeface="等线" panose="02010600030101010101" charset="-122"/>
                <a:ea typeface="等线" panose="02010600030101010101" charset="-122"/>
                <a:cs typeface="等线" panose="02010600030101010101" charset="-122"/>
              </a:rPr>
              <a:t>指示灯点亮；松开</a:t>
            </a:r>
            <a:r>
              <a:rPr lang="en-US" altLang="zh-CN" sz="1700" dirty="0">
                <a:latin typeface="等线" panose="02010600030101010101" charset="-122"/>
                <a:ea typeface="等线" panose="02010600030101010101" charset="-122"/>
                <a:cs typeface="等线" panose="02010600030101010101" charset="-122"/>
              </a:rPr>
              <a:t>SQ1</a:t>
            </a:r>
            <a:r>
              <a:rPr lang="zh-CN" altLang="zh-CN" sz="1700" dirty="0">
                <a:latin typeface="等线" panose="02010600030101010101" charset="-122"/>
                <a:ea typeface="等线" panose="02010600030101010101" charset="-122"/>
                <a:cs typeface="等线" panose="02010600030101010101" charset="-122"/>
              </a:rPr>
              <a:t>，</a:t>
            </a:r>
            <a:r>
              <a:rPr lang="en-US" altLang="zh-CN" sz="1700" dirty="0">
                <a:latin typeface="等线" panose="02010600030101010101" charset="-122"/>
                <a:ea typeface="等线" panose="02010600030101010101" charset="-122"/>
                <a:cs typeface="等线" panose="02010600030101010101" charset="-122"/>
              </a:rPr>
              <a:t>Y000</a:t>
            </a:r>
            <a:r>
              <a:rPr lang="zh-CN" altLang="zh-CN" sz="1700" dirty="0">
                <a:latin typeface="等线" panose="02010600030101010101" charset="-122"/>
                <a:ea typeface="等线" panose="02010600030101010101" charset="-122"/>
                <a:cs typeface="等线" panose="02010600030101010101" charset="-122"/>
              </a:rPr>
              <a:t>线圈断电，</a:t>
            </a:r>
            <a:r>
              <a:rPr lang="en-US" altLang="zh-CN" sz="1700" dirty="0">
                <a:latin typeface="等线" panose="02010600030101010101" charset="-122"/>
                <a:ea typeface="等线" panose="02010600030101010101" charset="-122"/>
                <a:cs typeface="等线" panose="02010600030101010101" charset="-122"/>
              </a:rPr>
              <a:t>Y000</a:t>
            </a:r>
            <a:r>
              <a:rPr lang="zh-CN" altLang="zh-CN" sz="1700" dirty="0">
                <a:latin typeface="等线" panose="02010600030101010101" charset="-122"/>
                <a:ea typeface="等线" panose="02010600030101010101" charset="-122"/>
                <a:cs typeface="等线" panose="02010600030101010101" charset="-122"/>
              </a:rPr>
              <a:t>指示灯熄灭。</a:t>
            </a:r>
          </a:p>
          <a:p>
            <a:pPr indent="457200">
              <a:lnSpc>
                <a:spcPct val="150000"/>
              </a:lnSpc>
            </a:pPr>
            <a:r>
              <a:rPr lang="zh-CN" altLang="zh-CN" sz="1700" dirty="0">
                <a:latin typeface="等线" panose="02010600030101010101" charset="-122"/>
                <a:ea typeface="等线" panose="02010600030101010101" charset="-122"/>
                <a:cs typeface="等线" panose="02010600030101010101" charset="-122"/>
              </a:rPr>
              <a:t>闭合换刀制动开关</a:t>
            </a:r>
            <a:r>
              <a:rPr lang="en-US" altLang="zh-CN" sz="1700" dirty="0">
                <a:latin typeface="等线" panose="02010600030101010101" charset="-122"/>
                <a:ea typeface="等线" panose="02010600030101010101" charset="-122"/>
                <a:cs typeface="等线" panose="02010600030101010101" charset="-122"/>
              </a:rPr>
              <a:t>SA1</a:t>
            </a:r>
            <a:r>
              <a:rPr lang="zh-CN" altLang="zh-CN" sz="1700" dirty="0">
                <a:latin typeface="等线" panose="02010600030101010101" charset="-122"/>
                <a:ea typeface="等线" panose="02010600030101010101" charset="-122"/>
                <a:cs typeface="等线" panose="02010600030101010101" charset="-122"/>
              </a:rPr>
              <a:t>，</a:t>
            </a:r>
            <a:r>
              <a:rPr lang="en-US" altLang="zh-CN" sz="1700" dirty="0">
                <a:latin typeface="等线" panose="02010600030101010101" charset="-122"/>
                <a:ea typeface="等线" panose="02010600030101010101" charset="-122"/>
                <a:cs typeface="等线" panose="02010600030101010101" charset="-122"/>
              </a:rPr>
              <a:t>Y004</a:t>
            </a:r>
            <a:r>
              <a:rPr lang="zh-CN" altLang="zh-CN" sz="1700" dirty="0">
                <a:latin typeface="等线" panose="02010600030101010101" charset="-122"/>
                <a:ea typeface="等线" panose="02010600030101010101" charset="-122"/>
                <a:cs typeface="等线" panose="02010600030101010101" charset="-122"/>
              </a:rPr>
              <a:t>线圈通电，</a:t>
            </a:r>
            <a:r>
              <a:rPr lang="en-US" altLang="zh-CN" sz="1700" dirty="0">
                <a:latin typeface="等线" panose="02010600030101010101" charset="-122"/>
                <a:ea typeface="等线" panose="02010600030101010101" charset="-122"/>
                <a:cs typeface="等线" panose="02010600030101010101" charset="-122"/>
              </a:rPr>
              <a:t>Y004</a:t>
            </a:r>
            <a:r>
              <a:rPr lang="zh-CN" altLang="zh-CN" sz="1700" dirty="0">
                <a:latin typeface="等线" panose="02010600030101010101" charset="-122"/>
                <a:ea typeface="等线" panose="02010600030101010101" charset="-122"/>
                <a:cs typeface="等线" panose="02010600030101010101" charset="-122"/>
              </a:rPr>
              <a:t>指示灯点亮；断开</a:t>
            </a:r>
            <a:r>
              <a:rPr lang="en-US" altLang="zh-CN" sz="1700" dirty="0">
                <a:latin typeface="等线" panose="02010600030101010101" charset="-122"/>
                <a:ea typeface="等线" panose="02010600030101010101" charset="-122"/>
                <a:cs typeface="等线" panose="02010600030101010101" charset="-122"/>
              </a:rPr>
              <a:t>SA1</a:t>
            </a:r>
            <a:r>
              <a:rPr lang="zh-CN" altLang="zh-CN" sz="1700" dirty="0">
                <a:latin typeface="等线" panose="02010600030101010101" charset="-122"/>
                <a:ea typeface="等线" panose="02010600030101010101" charset="-122"/>
                <a:cs typeface="等线" panose="02010600030101010101" charset="-122"/>
              </a:rPr>
              <a:t>，</a:t>
            </a:r>
            <a:r>
              <a:rPr lang="en-US" altLang="zh-CN" sz="1700" dirty="0">
                <a:latin typeface="等线" panose="02010600030101010101" charset="-122"/>
                <a:ea typeface="等线" panose="02010600030101010101" charset="-122"/>
                <a:cs typeface="等线" panose="02010600030101010101" charset="-122"/>
              </a:rPr>
              <a:t>Y004</a:t>
            </a:r>
            <a:r>
              <a:rPr lang="zh-CN" altLang="zh-CN" sz="1700" dirty="0">
                <a:latin typeface="等线" panose="02010600030101010101" charset="-122"/>
                <a:ea typeface="等线" panose="02010600030101010101" charset="-122"/>
                <a:cs typeface="等线" panose="02010600030101010101" charset="-122"/>
              </a:rPr>
              <a:t>线圈断电，</a:t>
            </a:r>
            <a:r>
              <a:rPr lang="en-US" altLang="zh-CN" sz="1700" dirty="0">
                <a:latin typeface="等线" panose="02010600030101010101" charset="-122"/>
                <a:ea typeface="等线" panose="02010600030101010101" charset="-122"/>
                <a:cs typeface="等线" panose="02010600030101010101" charset="-122"/>
              </a:rPr>
              <a:t>Y004</a:t>
            </a:r>
            <a:r>
              <a:rPr lang="zh-CN" altLang="zh-CN" sz="1700" dirty="0">
                <a:latin typeface="等线" panose="02010600030101010101" charset="-122"/>
                <a:ea typeface="等线" panose="02010600030101010101" charset="-122"/>
                <a:cs typeface="等线" panose="02010600030101010101" charset="-122"/>
              </a:rPr>
              <a:t>指示灯熄灭。</a:t>
            </a:r>
          </a:p>
          <a:p>
            <a:pPr indent="457200">
              <a:lnSpc>
                <a:spcPct val="150000"/>
              </a:lnSpc>
            </a:pPr>
            <a:r>
              <a:rPr lang="zh-CN" altLang="zh-CN" sz="1700" dirty="0">
                <a:latin typeface="等线" panose="02010600030101010101" charset="-122"/>
                <a:ea typeface="等线" panose="02010600030101010101" charset="-122"/>
                <a:cs typeface="等线" panose="02010600030101010101" charset="-122"/>
              </a:rPr>
              <a:t>③进给电动机</a:t>
            </a:r>
            <a:r>
              <a:rPr lang="en-US" altLang="zh-CN" sz="1700" dirty="0">
                <a:latin typeface="等线" panose="02010600030101010101" charset="-122"/>
                <a:ea typeface="等线" panose="02010600030101010101" charset="-122"/>
                <a:cs typeface="等线" panose="02010600030101010101" charset="-122"/>
              </a:rPr>
              <a:t>M2</a:t>
            </a:r>
            <a:r>
              <a:rPr lang="zh-CN" altLang="zh-CN" sz="1700" dirty="0">
                <a:latin typeface="等线" panose="02010600030101010101" charset="-122"/>
                <a:ea typeface="等线" panose="02010600030101010101" charset="-122"/>
                <a:cs typeface="等线" panose="02010600030101010101" charset="-122"/>
              </a:rPr>
              <a:t>的控制</a:t>
            </a:r>
            <a:endParaRPr lang="en-US" altLang="zh-CN" sz="1700" dirty="0">
              <a:latin typeface="等线" panose="02010600030101010101" charset="-122"/>
              <a:ea typeface="等线" panose="02010600030101010101" charset="-122"/>
              <a:cs typeface="等线" panose="02010600030101010101" charset="-122"/>
            </a:endParaRPr>
          </a:p>
          <a:p>
            <a:pPr indent="457200">
              <a:lnSpc>
                <a:spcPct val="150000"/>
              </a:lnSpc>
            </a:pPr>
            <a:r>
              <a:rPr lang="zh-CN" altLang="zh-CN" sz="1700" dirty="0">
                <a:latin typeface="等线" panose="02010600030101010101" charset="-122"/>
                <a:ea typeface="等线" panose="02010600030101010101" charset="-122"/>
                <a:cs typeface="等线" panose="02010600030101010101" charset="-122"/>
              </a:rPr>
              <a:t>按下主轴电动机启动按钮</a:t>
            </a:r>
            <a:r>
              <a:rPr lang="en-US" altLang="zh-CN" sz="1700" dirty="0">
                <a:latin typeface="等线" panose="02010600030101010101" charset="-122"/>
                <a:ea typeface="等线" panose="02010600030101010101" charset="-122"/>
                <a:cs typeface="等线" panose="02010600030101010101" charset="-122"/>
              </a:rPr>
              <a:t>SB1</a:t>
            </a:r>
            <a:r>
              <a:rPr lang="zh-CN" altLang="zh-CN" sz="1700" dirty="0">
                <a:latin typeface="等线" panose="02010600030101010101" charset="-122"/>
                <a:ea typeface="等线" panose="02010600030101010101" charset="-122"/>
                <a:cs typeface="等线" panose="02010600030101010101" charset="-122"/>
              </a:rPr>
              <a:t>或</a:t>
            </a:r>
            <a:r>
              <a:rPr lang="en-US" altLang="zh-CN" sz="1700" dirty="0">
                <a:latin typeface="等线" panose="02010600030101010101" charset="-122"/>
                <a:ea typeface="等线" panose="02010600030101010101" charset="-122"/>
                <a:cs typeface="等线" panose="02010600030101010101" charset="-122"/>
              </a:rPr>
              <a:t>SB2</a:t>
            </a:r>
            <a:r>
              <a:rPr lang="zh-CN" altLang="zh-CN" sz="1700" dirty="0">
                <a:latin typeface="等线" panose="02010600030101010101" charset="-122"/>
                <a:ea typeface="等线" panose="02010600030101010101" charset="-122"/>
                <a:cs typeface="等线" panose="02010600030101010101" charset="-122"/>
              </a:rPr>
              <a:t>，</a:t>
            </a:r>
            <a:r>
              <a:rPr lang="en-US" altLang="zh-CN" sz="1700" dirty="0">
                <a:latin typeface="等线" panose="02010600030101010101" charset="-122"/>
                <a:ea typeface="等线" panose="02010600030101010101" charset="-122"/>
                <a:cs typeface="等线" panose="02010600030101010101" charset="-122"/>
              </a:rPr>
              <a:t>Y000</a:t>
            </a:r>
            <a:r>
              <a:rPr lang="zh-CN" altLang="zh-CN" sz="1700" dirty="0">
                <a:latin typeface="等线" panose="02010600030101010101" charset="-122"/>
                <a:ea typeface="等线" panose="02010600030101010101" charset="-122"/>
                <a:cs typeface="等线" panose="02010600030101010101" charset="-122"/>
              </a:rPr>
              <a:t>线圈通电，</a:t>
            </a:r>
            <a:r>
              <a:rPr lang="en-US" altLang="zh-CN" sz="1700" dirty="0">
                <a:latin typeface="等线" panose="02010600030101010101" charset="-122"/>
                <a:ea typeface="等线" panose="02010600030101010101" charset="-122"/>
                <a:cs typeface="等线" panose="02010600030101010101" charset="-122"/>
              </a:rPr>
              <a:t>Y000</a:t>
            </a:r>
            <a:r>
              <a:rPr lang="zh-CN" altLang="zh-CN" sz="1700" dirty="0">
                <a:latin typeface="等线" panose="02010600030101010101" charset="-122"/>
                <a:ea typeface="等线" panose="02010600030101010101" charset="-122"/>
                <a:cs typeface="等线" panose="02010600030101010101" charset="-122"/>
              </a:rPr>
              <a:t>指示灯点亮。</a:t>
            </a:r>
          </a:p>
          <a:p>
            <a:pPr indent="457200">
              <a:lnSpc>
                <a:spcPct val="150000"/>
              </a:lnSpc>
            </a:pPr>
            <a:r>
              <a:rPr lang="zh-CN" altLang="zh-CN" sz="1700" dirty="0">
                <a:latin typeface="等线" panose="02010600030101010101" charset="-122"/>
                <a:ea typeface="等线" panose="02010600030101010101" charset="-122"/>
                <a:cs typeface="等线" panose="02010600030101010101" charset="-122"/>
              </a:rPr>
              <a:t>闭合圆工作台进给转换开关</a:t>
            </a:r>
            <a:r>
              <a:rPr lang="en-US" altLang="zh-CN" sz="1700" dirty="0">
                <a:latin typeface="等线" panose="02010600030101010101" charset="-122"/>
                <a:ea typeface="等线" panose="02010600030101010101" charset="-122"/>
                <a:cs typeface="等线" panose="02010600030101010101" charset="-122"/>
              </a:rPr>
              <a:t>SA2-1</a:t>
            </a:r>
            <a:r>
              <a:rPr lang="zh-CN" altLang="zh-CN" sz="1700" dirty="0">
                <a:latin typeface="等线" panose="02010600030101010101" charset="-122"/>
                <a:ea typeface="等线" panose="02010600030101010101" charset="-122"/>
                <a:cs typeface="等线" panose="02010600030101010101" charset="-122"/>
              </a:rPr>
              <a:t>。</a:t>
            </a:r>
          </a:p>
          <a:p>
            <a:pPr indent="457200">
              <a:lnSpc>
                <a:spcPct val="150000"/>
              </a:lnSpc>
            </a:pPr>
            <a:r>
              <a:rPr lang="zh-CN" altLang="zh-CN" sz="1700" dirty="0">
                <a:latin typeface="等线" panose="02010600030101010101" charset="-122"/>
                <a:ea typeface="等线" panose="02010600030101010101" charset="-122"/>
                <a:cs typeface="等线" panose="02010600030101010101" charset="-122"/>
              </a:rPr>
              <a:t>压合工作台向左（或向右）进给行程开关</a:t>
            </a:r>
            <a:r>
              <a:rPr lang="en-US" altLang="zh-CN" sz="1700" dirty="0">
                <a:latin typeface="等线" panose="02010600030101010101" charset="-122"/>
                <a:ea typeface="等线" panose="02010600030101010101" charset="-122"/>
                <a:cs typeface="等线" panose="02010600030101010101" charset="-122"/>
              </a:rPr>
              <a:t>SQ5 </a:t>
            </a:r>
            <a:r>
              <a:rPr lang="zh-CN" altLang="zh-CN" sz="1700" dirty="0">
                <a:latin typeface="等线" panose="02010600030101010101" charset="-122"/>
                <a:ea typeface="等线" panose="02010600030101010101" charset="-122"/>
                <a:cs typeface="等线" panose="02010600030101010101" charset="-122"/>
              </a:rPr>
              <a:t>（或</a:t>
            </a:r>
            <a:r>
              <a:rPr lang="en-US" altLang="zh-CN" sz="1700" dirty="0">
                <a:latin typeface="等线" panose="02010600030101010101" charset="-122"/>
                <a:ea typeface="等线" panose="02010600030101010101" charset="-122"/>
                <a:cs typeface="等线" panose="02010600030101010101" charset="-122"/>
              </a:rPr>
              <a:t>SQ6</a:t>
            </a:r>
            <a:r>
              <a:rPr lang="zh-CN" altLang="zh-CN" sz="1700" dirty="0">
                <a:latin typeface="等线" panose="02010600030101010101" charset="-122"/>
                <a:ea typeface="等线" panose="02010600030101010101" charset="-122"/>
                <a:cs typeface="等线" panose="02010600030101010101" charset="-122"/>
              </a:rPr>
              <a:t>），</a:t>
            </a:r>
            <a:r>
              <a:rPr lang="en-US" altLang="zh-CN" sz="1700" dirty="0">
                <a:latin typeface="等线" panose="02010600030101010101" charset="-122"/>
                <a:ea typeface="等线" panose="02010600030101010101" charset="-122"/>
                <a:cs typeface="等线" panose="02010600030101010101" charset="-122"/>
              </a:rPr>
              <a:t>Y001 </a:t>
            </a:r>
            <a:r>
              <a:rPr lang="zh-CN" altLang="zh-CN" sz="1700" dirty="0">
                <a:latin typeface="等线" panose="02010600030101010101" charset="-122"/>
                <a:ea typeface="等线" panose="02010600030101010101" charset="-122"/>
                <a:cs typeface="等线" panose="02010600030101010101" charset="-122"/>
              </a:rPr>
              <a:t>（或</a:t>
            </a:r>
            <a:r>
              <a:rPr lang="en-US" altLang="zh-CN" sz="1700" dirty="0">
                <a:latin typeface="等线" panose="02010600030101010101" charset="-122"/>
                <a:ea typeface="等线" panose="02010600030101010101" charset="-122"/>
                <a:cs typeface="等线" panose="02010600030101010101" charset="-122"/>
              </a:rPr>
              <a:t>Y002</a:t>
            </a:r>
            <a:r>
              <a:rPr lang="zh-CN" altLang="zh-CN" sz="1700" dirty="0">
                <a:latin typeface="等线" panose="02010600030101010101" charset="-122"/>
                <a:ea typeface="等线" panose="02010600030101010101" charset="-122"/>
                <a:cs typeface="等线" panose="02010600030101010101" charset="-122"/>
              </a:rPr>
              <a:t>）线圈通电，</a:t>
            </a:r>
            <a:r>
              <a:rPr lang="en-US" altLang="zh-CN" sz="1700" dirty="0">
                <a:latin typeface="等线" panose="02010600030101010101" charset="-122"/>
                <a:ea typeface="等线" panose="02010600030101010101" charset="-122"/>
                <a:cs typeface="等线" panose="02010600030101010101" charset="-122"/>
              </a:rPr>
              <a:t>Y001 </a:t>
            </a:r>
            <a:r>
              <a:rPr lang="zh-CN" altLang="zh-CN" sz="1700" dirty="0">
                <a:latin typeface="等线" panose="02010600030101010101" charset="-122"/>
                <a:ea typeface="等线" panose="02010600030101010101" charset="-122"/>
                <a:cs typeface="等线" panose="02010600030101010101" charset="-122"/>
              </a:rPr>
              <a:t>（或</a:t>
            </a:r>
            <a:r>
              <a:rPr lang="en-US" altLang="zh-CN" sz="1700" dirty="0">
                <a:latin typeface="等线" panose="02010600030101010101" charset="-122"/>
                <a:ea typeface="等线" panose="02010600030101010101" charset="-122"/>
                <a:cs typeface="等线" panose="02010600030101010101" charset="-122"/>
              </a:rPr>
              <a:t>Y002</a:t>
            </a:r>
            <a:r>
              <a:rPr lang="zh-CN" altLang="zh-CN" sz="1700" dirty="0">
                <a:latin typeface="等线" panose="02010600030101010101" charset="-122"/>
                <a:ea typeface="等线" panose="02010600030101010101" charset="-122"/>
                <a:cs typeface="等线" panose="02010600030101010101" charset="-122"/>
              </a:rPr>
              <a:t>）指示灯点亮；松开</a:t>
            </a:r>
            <a:r>
              <a:rPr lang="en-US" altLang="zh-CN" sz="1700" dirty="0">
                <a:latin typeface="等线" panose="02010600030101010101" charset="-122"/>
                <a:ea typeface="等线" panose="02010600030101010101" charset="-122"/>
                <a:cs typeface="等线" panose="02010600030101010101" charset="-122"/>
              </a:rPr>
              <a:t>SQ5 </a:t>
            </a:r>
            <a:r>
              <a:rPr lang="zh-CN" altLang="zh-CN" sz="1700" dirty="0">
                <a:latin typeface="等线" panose="02010600030101010101" charset="-122"/>
                <a:ea typeface="等线" panose="02010600030101010101" charset="-122"/>
                <a:cs typeface="等线" panose="02010600030101010101" charset="-122"/>
              </a:rPr>
              <a:t>（或</a:t>
            </a:r>
            <a:r>
              <a:rPr lang="en-US" altLang="zh-CN" sz="1700" dirty="0">
                <a:latin typeface="等线" panose="02010600030101010101" charset="-122"/>
                <a:ea typeface="等线" panose="02010600030101010101" charset="-122"/>
                <a:cs typeface="等线" panose="02010600030101010101" charset="-122"/>
              </a:rPr>
              <a:t>SQ6</a:t>
            </a:r>
            <a:r>
              <a:rPr lang="zh-CN" altLang="zh-CN" sz="1700" dirty="0">
                <a:latin typeface="等线" panose="02010600030101010101" charset="-122"/>
                <a:ea typeface="等线" panose="02010600030101010101" charset="-122"/>
                <a:cs typeface="等线" panose="02010600030101010101" charset="-122"/>
              </a:rPr>
              <a:t>），</a:t>
            </a:r>
            <a:r>
              <a:rPr lang="en-US" altLang="zh-CN" sz="1700" dirty="0">
                <a:latin typeface="等线" panose="02010600030101010101" charset="-122"/>
                <a:ea typeface="等线" panose="02010600030101010101" charset="-122"/>
                <a:cs typeface="等线" panose="02010600030101010101" charset="-122"/>
              </a:rPr>
              <a:t>Y001 </a:t>
            </a:r>
            <a:r>
              <a:rPr lang="zh-CN" altLang="zh-CN" sz="1700" dirty="0">
                <a:latin typeface="等线" panose="02010600030101010101" charset="-122"/>
                <a:ea typeface="等线" panose="02010600030101010101" charset="-122"/>
                <a:cs typeface="等线" panose="02010600030101010101" charset="-122"/>
              </a:rPr>
              <a:t>（或</a:t>
            </a:r>
            <a:r>
              <a:rPr lang="en-US" altLang="zh-CN" sz="1700" dirty="0">
                <a:latin typeface="等线" panose="02010600030101010101" charset="-122"/>
                <a:ea typeface="等线" panose="02010600030101010101" charset="-122"/>
                <a:cs typeface="等线" panose="02010600030101010101" charset="-122"/>
              </a:rPr>
              <a:t>Y002</a:t>
            </a:r>
            <a:r>
              <a:rPr lang="zh-CN" altLang="zh-CN" sz="1700" dirty="0">
                <a:latin typeface="等线" panose="02010600030101010101" charset="-122"/>
                <a:ea typeface="等线" panose="02010600030101010101" charset="-122"/>
                <a:cs typeface="等线" panose="02010600030101010101" charset="-122"/>
              </a:rPr>
              <a:t>）线圈断电，</a:t>
            </a:r>
            <a:r>
              <a:rPr lang="en-US" altLang="zh-CN" sz="1700" dirty="0">
                <a:latin typeface="等线" panose="02010600030101010101" charset="-122"/>
                <a:ea typeface="等线" panose="02010600030101010101" charset="-122"/>
                <a:cs typeface="等线" panose="02010600030101010101" charset="-122"/>
              </a:rPr>
              <a:t>Y001 </a:t>
            </a:r>
            <a:r>
              <a:rPr lang="zh-CN" altLang="zh-CN" sz="1700" dirty="0">
                <a:latin typeface="等线" panose="02010600030101010101" charset="-122"/>
                <a:ea typeface="等线" panose="02010600030101010101" charset="-122"/>
                <a:cs typeface="等线" panose="02010600030101010101" charset="-122"/>
              </a:rPr>
              <a:t>（或</a:t>
            </a:r>
            <a:r>
              <a:rPr lang="en-US" altLang="zh-CN" sz="1700" dirty="0">
                <a:latin typeface="等线" panose="02010600030101010101" charset="-122"/>
                <a:ea typeface="等线" panose="02010600030101010101" charset="-122"/>
                <a:cs typeface="等线" panose="02010600030101010101" charset="-122"/>
              </a:rPr>
              <a:t>Y002</a:t>
            </a:r>
            <a:r>
              <a:rPr lang="zh-CN" altLang="zh-CN" sz="1700" dirty="0">
                <a:latin typeface="等线" panose="02010600030101010101" charset="-122"/>
                <a:ea typeface="等线" panose="02010600030101010101" charset="-122"/>
                <a:cs typeface="等线" panose="02010600030101010101" charset="-122"/>
              </a:rPr>
              <a:t>）指示灯熄灭。</a:t>
            </a:r>
          </a:p>
        </p:txBody>
      </p:sp>
    </p:spTree>
    <p:extLst>
      <p:ext uri="{BB962C8B-B14F-4D97-AF65-F5344CB8AC3E}">
        <p14:creationId xmlns:p14="http://schemas.microsoft.com/office/powerpoint/2010/main" val="1424965166"/>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53"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264739" y="933750"/>
            <a:ext cx="11738723" cy="5193729"/>
          </a:xfrm>
          <a:prstGeom prst="rect">
            <a:avLst/>
          </a:prstGeom>
          <a:noFill/>
          <a:ln w="9525">
            <a:noFill/>
          </a:ln>
        </p:spPr>
        <p:txBody>
          <a:bodyPr wrap="square">
            <a:spAutoFit/>
          </a:bodyPr>
          <a:lstStyle/>
          <a:p>
            <a:pPr indent="457200">
              <a:lnSpc>
                <a:spcPct val="150000"/>
              </a:lnSpc>
            </a:pPr>
            <a:r>
              <a:rPr lang="zh-CN" altLang="zh-CN" sz="1700" dirty="0">
                <a:latin typeface="等线" panose="02010600030101010101" charset="-122"/>
                <a:ea typeface="等线" panose="02010600030101010101" charset="-122"/>
                <a:cs typeface="等线" panose="02010600030101010101" charset="-122"/>
              </a:rPr>
              <a:t>压合工作台向下、向前（或向上、向后）进给行程开关</a:t>
            </a:r>
            <a:r>
              <a:rPr lang="en-US" altLang="zh-CN" sz="1700" dirty="0">
                <a:latin typeface="等线" panose="02010600030101010101" charset="-122"/>
                <a:ea typeface="等线" panose="02010600030101010101" charset="-122"/>
                <a:cs typeface="等线" panose="02010600030101010101" charset="-122"/>
              </a:rPr>
              <a:t>SQ3 (</a:t>
            </a:r>
            <a:r>
              <a:rPr lang="zh-CN" altLang="zh-CN" sz="1700" dirty="0">
                <a:latin typeface="等线" panose="02010600030101010101" charset="-122"/>
                <a:ea typeface="等线" panose="02010600030101010101" charset="-122"/>
                <a:cs typeface="等线" panose="02010600030101010101" charset="-122"/>
              </a:rPr>
              <a:t>或</a:t>
            </a:r>
            <a:r>
              <a:rPr lang="en-US" altLang="zh-CN" sz="1700" dirty="0">
                <a:latin typeface="等线" panose="02010600030101010101" charset="-122"/>
                <a:ea typeface="等线" panose="02010600030101010101" charset="-122"/>
                <a:cs typeface="等线" panose="02010600030101010101" charset="-122"/>
              </a:rPr>
              <a:t>SQ4)</a:t>
            </a:r>
            <a:r>
              <a:rPr lang="zh-CN" altLang="zh-CN" sz="1700" dirty="0">
                <a:latin typeface="等线" panose="02010600030101010101" charset="-122"/>
                <a:ea typeface="等线" panose="02010600030101010101" charset="-122"/>
                <a:cs typeface="等线" panose="02010600030101010101" charset="-122"/>
              </a:rPr>
              <a:t>，</a:t>
            </a:r>
            <a:r>
              <a:rPr lang="en-US" altLang="zh-CN" sz="1700" dirty="0">
                <a:latin typeface="等线" panose="02010600030101010101" charset="-122"/>
                <a:ea typeface="等线" panose="02010600030101010101" charset="-122"/>
                <a:cs typeface="等线" panose="02010600030101010101" charset="-122"/>
              </a:rPr>
              <a:t>Y001 (</a:t>
            </a:r>
            <a:r>
              <a:rPr lang="zh-CN" altLang="zh-CN" sz="1700" dirty="0">
                <a:latin typeface="等线" panose="02010600030101010101" charset="-122"/>
                <a:ea typeface="等线" panose="02010600030101010101" charset="-122"/>
                <a:cs typeface="等线" panose="02010600030101010101" charset="-122"/>
              </a:rPr>
              <a:t>或</a:t>
            </a:r>
            <a:r>
              <a:rPr lang="en-US" altLang="zh-CN" sz="1700" dirty="0">
                <a:latin typeface="等线" panose="02010600030101010101" charset="-122"/>
                <a:ea typeface="等线" panose="02010600030101010101" charset="-122"/>
                <a:cs typeface="等线" panose="02010600030101010101" charset="-122"/>
              </a:rPr>
              <a:t>Y002)</a:t>
            </a:r>
            <a:r>
              <a:rPr lang="zh-CN" altLang="zh-CN" sz="1700" dirty="0">
                <a:latin typeface="等线" panose="02010600030101010101" charset="-122"/>
                <a:ea typeface="等线" panose="02010600030101010101" charset="-122"/>
                <a:cs typeface="等线" panose="02010600030101010101" charset="-122"/>
              </a:rPr>
              <a:t>线圈通电，</a:t>
            </a:r>
            <a:r>
              <a:rPr lang="en-US" altLang="zh-CN" sz="1700" dirty="0">
                <a:latin typeface="等线" panose="02010600030101010101" charset="-122"/>
                <a:ea typeface="等线" panose="02010600030101010101" charset="-122"/>
                <a:cs typeface="等线" panose="02010600030101010101" charset="-122"/>
              </a:rPr>
              <a:t>Y001 (</a:t>
            </a:r>
            <a:r>
              <a:rPr lang="zh-CN" altLang="zh-CN" sz="1700" dirty="0">
                <a:latin typeface="等线" panose="02010600030101010101" charset="-122"/>
                <a:ea typeface="等线" panose="02010600030101010101" charset="-122"/>
                <a:cs typeface="等线" panose="02010600030101010101" charset="-122"/>
              </a:rPr>
              <a:t>或</a:t>
            </a:r>
            <a:r>
              <a:rPr lang="en-US" altLang="zh-CN" sz="1700" dirty="0">
                <a:latin typeface="等线" panose="02010600030101010101" charset="-122"/>
                <a:ea typeface="等线" panose="02010600030101010101" charset="-122"/>
                <a:cs typeface="等线" panose="02010600030101010101" charset="-122"/>
              </a:rPr>
              <a:t>Y002)</a:t>
            </a:r>
            <a:r>
              <a:rPr lang="zh-CN" altLang="zh-CN" sz="1700" dirty="0">
                <a:latin typeface="等线" panose="02010600030101010101" charset="-122"/>
                <a:ea typeface="等线" panose="02010600030101010101" charset="-122"/>
                <a:cs typeface="等线" panose="02010600030101010101" charset="-122"/>
              </a:rPr>
              <a:t>指示灯点亮</a:t>
            </a:r>
            <a:r>
              <a:rPr lang="en-US" altLang="zh-CN" sz="1700" dirty="0">
                <a:latin typeface="等线" panose="02010600030101010101" charset="-122"/>
                <a:ea typeface="等线" panose="02010600030101010101" charset="-122"/>
                <a:cs typeface="等线" panose="02010600030101010101" charset="-122"/>
              </a:rPr>
              <a:t>;</a:t>
            </a:r>
            <a:r>
              <a:rPr lang="zh-CN" altLang="zh-CN" sz="1700" dirty="0">
                <a:latin typeface="等线" panose="02010600030101010101" charset="-122"/>
                <a:ea typeface="等线" panose="02010600030101010101" charset="-122"/>
                <a:cs typeface="等线" panose="02010600030101010101" charset="-122"/>
              </a:rPr>
              <a:t>松开</a:t>
            </a:r>
            <a:r>
              <a:rPr lang="en-US" altLang="zh-CN" sz="1700" dirty="0">
                <a:latin typeface="等线" panose="02010600030101010101" charset="-122"/>
                <a:ea typeface="等线" panose="02010600030101010101" charset="-122"/>
                <a:cs typeface="等线" panose="02010600030101010101" charset="-122"/>
              </a:rPr>
              <a:t>SQ3 (</a:t>
            </a:r>
            <a:r>
              <a:rPr lang="zh-CN" altLang="zh-CN" sz="1700" dirty="0">
                <a:latin typeface="等线" panose="02010600030101010101" charset="-122"/>
                <a:ea typeface="等线" panose="02010600030101010101" charset="-122"/>
                <a:cs typeface="等线" panose="02010600030101010101" charset="-122"/>
              </a:rPr>
              <a:t>或</a:t>
            </a:r>
            <a:r>
              <a:rPr lang="en-US" altLang="zh-CN" sz="1700" dirty="0">
                <a:latin typeface="等线" panose="02010600030101010101" charset="-122"/>
                <a:ea typeface="等线" panose="02010600030101010101" charset="-122"/>
                <a:cs typeface="等线" panose="02010600030101010101" charset="-122"/>
              </a:rPr>
              <a:t>SQ4)</a:t>
            </a:r>
            <a:r>
              <a:rPr lang="zh-CN" altLang="zh-CN" sz="1700" dirty="0">
                <a:latin typeface="等线" panose="02010600030101010101" charset="-122"/>
                <a:ea typeface="等线" panose="02010600030101010101" charset="-122"/>
                <a:cs typeface="等线" panose="02010600030101010101" charset="-122"/>
              </a:rPr>
              <a:t>，</a:t>
            </a:r>
            <a:r>
              <a:rPr lang="en-US" altLang="zh-CN" sz="1700" dirty="0">
                <a:latin typeface="等线" panose="02010600030101010101" charset="-122"/>
                <a:ea typeface="等线" panose="02010600030101010101" charset="-122"/>
                <a:cs typeface="等线" panose="02010600030101010101" charset="-122"/>
              </a:rPr>
              <a:t>Y001 (</a:t>
            </a:r>
            <a:r>
              <a:rPr lang="zh-CN" altLang="zh-CN" sz="1700" dirty="0">
                <a:latin typeface="等线" panose="02010600030101010101" charset="-122"/>
                <a:ea typeface="等线" panose="02010600030101010101" charset="-122"/>
                <a:cs typeface="等线" panose="02010600030101010101" charset="-122"/>
              </a:rPr>
              <a:t>或</a:t>
            </a:r>
            <a:r>
              <a:rPr lang="en-US" altLang="zh-CN" sz="1700" dirty="0">
                <a:latin typeface="等线" panose="02010600030101010101" charset="-122"/>
                <a:ea typeface="等线" panose="02010600030101010101" charset="-122"/>
                <a:cs typeface="等线" panose="02010600030101010101" charset="-122"/>
              </a:rPr>
              <a:t>Y002)</a:t>
            </a:r>
            <a:r>
              <a:rPr lang="zh-CN" altLang="zh-CN" sz="1700" dirty="0">
                <a:latin typeface="等线" panose="02010600030101010101" charset="-122"/>
                <a:ea typeface="等线" panose="02010600030101010101" charset="-122"/>
                <a:cs typeface="等线" panose="02010600030101010101" charset="-122"/>
              </a:rPr>
              <a:t>线圈断电，</a:t>
            </a:r>
            <a:r>
              <a:rPr lang="en-US" altLang="zh-CN" sz="1700" dirty="0">
                <a:latin typeface="等线" panose="02010600030101010101" charset="-122"/>
                <a:ea typeface="等线" panose="02010600030101010101" charset="-122"/>
                <a:cs typeface="等线" panose="02010600030101010101" charset="-122"/>
              </a:rPr>
              <a:t>Y001 (</a:t>
            </a:r>
            <a:r>
              <a:rPr lang="zh-CN" altLang="zh-CN" sz="1700" dirty="0">
                <a:latin typeface="等线" panose="02010600030101010101" charset="-122"/>
                <a:ea typeface="等线" panose="02010600030101010101" charset="-122"/>
                <a:cs typeface="等线" panose="02010600030101010101" charset="-122"/>
              </a:rPr>
              <a:t>或</a:t>
            </a:r>
            <a:r>
              <a:rPr lang="en-US" altLang="zh-CN" sz="1700" dirty="0">
                <a:latin typeface="等线" panose="02010600030101010101" charset="-122"/>
                <a:ea typeface="等线" panose="02010600030101010101" charset="-122"/>
                <a:cs typeface="等线" panose="02010600030101010101" charset="-122"/>
              </a:rPr>
              <a:t>Y002)</a:t>
            </a:r>
            <a:r>
              <a:rPr lang="zh-CN" altLang="zh-CN" sz="1700" dirty="0">
                <a:latin typeface="等线" panose="02010600030101010101" charset="-122"/>
                <a:ea typeface="等线" panose="02010600030101010101" charset="-122"/>
                <a:cs typeface="等线" panose="02010600030101010101" charset="-122"/>
              </a:rPr>
              <a:t>指示灯熄灭。</a:t>
            </a:r>
          </a:p>
          <a:p>
            <a:pPr indent="457200">
              <a:lnSpc>
                <a:spcPct val="150000"/>
              </a:lnSpc>
            </a:pPr>
            <a:r>
              <a:rPr lang="zh-CN" altLang="zh-CN" sz="1700" dirty="0">
                <a:latin typeface="等线" panose="02010600030101010101" charset="-122"/>
                <a:ea typeface="等线" panose="02010600030101010101" charset="-122"/>
                <a:cs typeface="等线" panose="02010600030101010101" charset="-122"/>
              </a:rPr>
              <a:t>压合进给变速冲动行程开关</a:t>
            </a:r>
            <a:r>
              <a:rPr lang="en-US" altLang="zh-CN" sz="1700" dirty="0">
                <a:latin typeface="等线" panose="02010600030101010101" charset="-122"/>
                <a:ea typeface="等线" panose="02010600030101010101" charset="-122"/>
                <a:cs typeface="等线" panose="02010600030101010101" charset="-122"/>
              </a:rPr>
              <a:t>SQ2</a:t>
            </a:r>
            <a:r>
              <a:rPr lang="zh-CN" altLang="zh-CN" sz="1700" dirty="0">
                <a:latin typeface="等线" panose="02010600030101010101" charset="-122"/>
                <a:ea typeface="等线" panose="02010600030101010101" charset="-122"/>
                <a:cs typeface="等线" panose="02010600030101010101" charset="-122"/>
              </a:rPr>
              <a:t>，</a:t>
            </a:r>
            <a:r>
              <a:rPr lang="en-US" altLang="zh-CN" sz="1700" dirty="0">
                <a:latin typeface="等线" panose="02010600030101010101" charset="-122"/>
                <a:ea typeface="等线" panose="02010600030101010101" charset="-122"/>
                <a:cs typeface="等线" panose="02010600030101010101" charset="-122"/>
              </a:rPr>
              <a:t>Y001</a:t>
            </a:r>
            <a:r>
              <a:rPr lang="zh-CN" altLang="zh-CN" sz="1700" dirty="0">
                <a:latin typeface="等线" panose="02010600030101010101" charset="-122"/>
                <a:ea typeface="等线" panose="02010600030101010101" charset="-122"/>
                <a:cs typeface="等线" panose="02010600030101010101" charset="-122"/>
              </a:rPr>
              <a:t>线圈通电，</a:t>
            </a:r>
            <a:r>
              <a:rPr lang="en-US" altLang="zh-CN" sz="1700" dirty="0">
                <a:latin typeface="等线" panose="02010600030101010101" charset="-122"/>
                <a:ea typeface="等线" panose="02010600030101010101" charset="-122"/>
                <a:cs typeface="等线" panose="02010600030101010101" charset="-122"/>
              </a:rPr>
              <a:t>Y001</a:t>
            </a:r>
            <a:r>
              <a:rPr lang="zh-CN" altLang="zh-CN" sz="1700" dirty="0">
                <a:latin typeface="等线" panose="02010600030101010101" charset="-122"/>
                <a:ea typeface="等线" panose="02010600030101010101" charset="-122"/>
                <a:cs typeface="等线" panose="02010600030101010101" charset="-122"/>
              </a:rPr>
              <a:t>指示灯点亮；松开</a:t>
            </a:r>
            <a:r>
              <a:rPr lang="en-US" altLang="zh-CN" sz="1700" dirty="0">
                <a:latin typeface="等线" panose="02010600030101010101" charset="-122"/>
                <a:ea typeface="等线" panose="02010600030101010101" charset="-122"/>
                <a:cs typeface="等线" panose="02010600030101010101" charset="-122"/>
              </a:rPr>
              <a:t>SQ1</a:t>
            </a:r>
            <a:r>
              <a:rPr lang="zh-CN" altLang="zh-CN" sz="1700" dirty="0">
                <a:latin typeface="等线" panose="02010600030101010101" charset="-122"/>
                <a:ea typeface="等线" panose="02010600030101010101" charset="-122"/>
                <a:cs typeface="等线" panose="02010600030101010101" charset="-122"/>
              </a:rPr>
              <a:t>，</a:t>
            </a:r>
            <a:r>
              <a:rPr lang="en-US" altLang="zh-CN" sz="1700" dirty="0">
                <a:latin typeface="等线" panose="02010600030101010101" charset="-122"/>
                <a:ea typeface="等线" panose="02010600030101010101" charset="-122"/>
                <a:cs typeface="等线" panose="02010600030101010101" charset="-122"/>
              </a:rPr>
              <a:t>Y001</a:t>
            </a:r>
            <a:r>
              <a:rPr lang="zh-CN" altLang="zh-CN" sz="1700" dirty="0">
                <a:latin typeface="等线" panose="02010600030101010101" charset="-122"/>
                <a:ea typeface="等线" panose="02010600030101010101" charset="-122"/>
                <a:cs typeface="等线" panose="02010600030101010101" charset="-122"/>
              </a:rPr>
              <a:t>线圈断电，</a:t>
            </a:r>
            <a:r>
              <a:rPr lang="en-US" altLang="zh-CN" sz="1700" dirty="0">
                <a:latin typeface="等线" panose="02010600030101010101" charset="-122"/>
                <a:ea typeface="等线" panose="02010600030101010101" charset="-122"/>
                <a:cs typeface="等线" panose="02010600030101010101" charset="-122"/>
              </a:rPr>
              <a:t>Y001</a:t>
            </a:r>
            <a:r>
              <a:rPr lang="zh-CN" altLang="zh-CN" sz="1700" dirty="0">
                <a:latin typeface="等线" panose="02010600030101010101" charset="-122"/>
                <a:ea typeface="等线" panose="02010600030101010101" charset="-122"/>
                <a:cs typeface="等线" panose="02010600030101010101" charset="-122"/>
              </a:rPr>
              <a:t>指示灯熄灭。</a:t>
            </a:r>
          </a:p>
          <a:p>
            <a:pPr indent="457200">
              <a:lnSpc>
                <a:spcPct val="150000"/>
              </a:lnSpc>
            </a:pPr>
            <a:r>
              <a:rPr lang="zh-CN" altLang="zh-CN" sz="1700" dirty="0">
                <a:latin typeface="等线" panose="02010600030101010101" charset="-122"/>
                <a:ea typeface="等线" panose="02010600030101010101" charset="-122"/>
                <a:cs typeface="等线" panose="02010600030101010101" charset="-122"/>
              </a:rPr>
              <a:t>断开圆工作台进给转换开关</a:t>
            </a:r>
            <a:r>
              <a:rPr lang="en-US" altLang="zh-CN" sz="1700" dirty="0">
                <a:latin typeface="等线" panose="02010600030101010101" charset="-122"/>
                <a:ea typeface="等线" panose="02010600030101010101" charset="-122"/>
                <a:cs typeface="等线" panose="02010600030101010101" charset="-122"/>
              </a:rPr>
              <a:t>SA2-1</a:t>
            </a:r>
            <a:r>
              <a:rPr lang="zh-CN" altLang="zh-CN" sz="1700" dirty="0">
                <a:latin typeface="等线" panose="02010600030101010101" charset="-122"/>
                <a:ea typeface="等线" panose="02010600030101010101" charset="-122"/>
                <a:cs typeface="等线" panose="02010600030101010101" charset="-122"/>
              </a:rPr>
              <a:t>。</a:t>
            </a:r>
          </a:p>
          <a:p>
            <a:pPr indent="457200">
              <a:lnSpc>
                <a:spcPct val="150000"/>
              </a:lnSpc>
            </a:pPr>
            <a:r>
              <a:rPr lang="zh-CN" altLang="zh-CN" sz="1700" dirty="0">
                <a:latin typeface="等线" panose="02010600030101010101" charset="-122"/>
                <a:ea typeface="等线" panose="02010600030101010101" charset="-122"/>
                <a:cs typeface="等线" panose="02010600030101010101" charset="-122"/>
              </a:rPr>
              <a:t>④工作台快速移动的控制</a:t>
            </a:r>
          </a:p>
          <a:p>
            <a:pPr indent="457200">
              <a:lnSpc>
                <a:spcPct val="150000"/>
              </a:lnSpc>
            </a:pPr>
            <a:r>
              <a:rPr lang="zh-CN" altLang="zh-CN" sz="1700" dirty="0">
                <a:latin typeface="等线" panose="02010600030101010101" charset="-122"/>
                <a:ea typeface="等线" panose="02010600030101010101" charset="-122"/>
                <a:cs typeface="等线" panose="02010600030101010101" charset="-122"/>
              </a:rPr>
              <a:t>无论主轴电动机是否启动，按下工作台快速移动点动按钮</a:t>
            </a:r>
            <a:r>
              <a:rPr lang="en-US" altLang="zh-CN" sz="1700" dirty="0">
                <a:latin typeface="等线" panose="02010600030101010101" charset="-122"/>
                <a:ea typeface="等线" panose="02010600030101010101" charset="-122"/>
                <a:cs typeface="等线" panose="02010600030101010101" charset="-122"/>
              </a:rPr>
              <a:t>SB3</a:t>
            </a:r>
            <a:r>
              <a:rPr lang="zh-CN" altLang="zh-CN" sz="1700" dirty="0">
                <a:latin typeface="等线" panose="02010600030101010101" charset="-122"/>
                <a:ea typeface="等线" panose="02010600030101010101" charset="-122"/>
                <a:cs typeface="等线" panose="02010600030101010101" charset="-122"/>
              </a:rPr>
              <a:t>或</a:t>
            </a:r>
            <a:r>
              <a:rPr lang="en-US" altLang="zh-CN" sz="1700" dirty="0">
                <a:latin typeface="等线" panose="02010600030101010101" charset="-122"/>
                <a:ea typeface="等线" panose="02010600030101010101" charset="-122"/>
                <a:cs typeface="等线" panose="02010600030101010101" charset="-122"/>
              </a:rPr>
              <a:t>SB4</a:t>
            </a:r>
            <a:r>
              <a:rPr lang="zh-CN" altLang="zh-CN" sz="1700" dirty="0">
                <a:latin typeface="等线" panose="02010600030101010101" charset="-122"/>
                <a:ea typeface="等线" panose="02010600030101010101" charset="-122"/>
                <a:cs typeface="等线" panose="02010600030101010101" charset="-122"/>
              </a:rPr>
              <a:t>，</a:t>
            </a:r>
            <a:r>
              <a:rPr lang="en-US" altLang="zh-CN" sz="1700" dirty="0">
                <a:latin typeface="等线" panose="02010600030101010101" charset="-122"/>
                <a:ea typeface="等线" panose="02010600030101010101" charset="-122"/>
                <a:cs typeface="等线" panose="02010600030101010101" charset="-122"/>
              </a:rPr>
              <a:t>Y006</a:t>
            </a:r>
            <a:r>
              <a:rPr lang="zh-CN" altLang="zh-CN" sz="1700" dirty="0">
                <a:latin typeface="等线" panose="02010600030101010101" charset="-122"/>
                <a:ea typeface="等线" panose="02010600030101010101" charset="-122"/>
                <a:cs typeface="等线" panose="02010600030101010101" charset="-122"/>
              </a:rPr>
              <a:t>线圈通电，</a:t>
            </a:r>
            <a:r>
              <a:rPr lang="en-US" altLang="zh-CN" sz="1700" dirty="0">
                <a:latin typeface="等线" panose="02010600030101010101" charset="-122"/>
                <a:ea typeface="等线" panose="02010600030101010101" charset="-122"/>
                <a:cs typeface="等线" panose="02010600030101010101" charset="-122"/>
              </a:rPr>
              <a:t>Y006</a:t>
            </a:r>
            <a:r>
              <a:rPr lang="zh-CN" altLang="zh-CN" sz="1700" dirty="0">
                <a:latin typeface="等线" panose="02010600030101010101" charset="-122"/>
                <a:ea typeface="等线" panose="02010600030101010101" charset="-122"/>
                <a:cs typeface="等线" panose="02010600030101010101" charset="-122"/>
              </a:rPr>
              <a:t>指示灯点亮，同时</a:t>
            </a:r>
            <a:r>
              <a:rPr lang="en-US" altLang="zh-CN" sz="1700" dirty="0">
                <a:latin typeface="等线" panose="02010600030101010101" charset="-122"/>
                <a:ea typeface="等线" panose="02010600030101010101" charset="-122"/>
                <a:cs typeface="等线" panose="02010600030101010101" charset="-122"/>
              </a:rPr>
              <a:t>Y005</a:t>
            </a:r>
            <a:r>
              <a:rPr lang="zh-CN" altLang="zh-CN" sz="1700" dirty="0">
                <a:latin typeface="等线" panose="02010600030101010101" charset="-122"/>
                <a:ea typeface="等线" panose="02010600030101010101" charset="-122"/>
                <a:cs typeface="等线" panose="02010600030101010101" charset="-122"/>
              </a:rPr>
              <a:t>线圈断电，</a:t>
            </a:r>
            <a:r>
              <a:rPr lang="en-US" altLang="zh-CN" sz="1700" dirty="0">
                <a:latin typeface="等线" panose="02010600030101010101" charset="-122"/>
                <a:ea typeface="等线" panose="02010600030101010101" charset="-122"/>
                <a:cs typeface="等线" panose="02010600030101010101" charset="-122"/>
              </a:rPr>
              <a:t>Y005</a:t>
            </a:r>
            <a:r>
              <a:rPr lang="zh-CN" altLang="zh-CN" sz="1700" dirty="0">
                <a:latin typeface="等线" panose="02010600030101010101" charset="-122"/>
                <a:ea typeface="等线" panose="02010600030101010101" charset="-122"/>
                <a:cs typeface="等线" panose="02010600030101010101" charset="-122"/>
              </a:rPr>
              <a:t>指示灯熄灭；松开</a:t>
            </a:r>
            <a:r>
              <a:rPr lang="en-US" altLang="zh-CN" sz="1700" dirty="0">
                <a:latin typeface="等线" panose="02010600030101010101" charset="-122"/>
                <a:ea typeface="等线" panose="02010600030101010101" charset="-122"/>
                <a:cs typeface="等线" panose="02010600030101010101" charset="-122"/>
              </a:rPr>
              <a:t>SB3</a:t>
            </a:r>
            <a:r>
              <a:rPr lang="zh-CN" altLang="zh-CN" sz="1700" dirty="0">
                <a:latin typeface="等线" panose="02010600030101010101" charset="-122"/>
                <a:ea typeface="等线" panose="02010600030101010101" charset="-122"/>
                <a:cs typeface="等线" panose="02010600030101010101" charset="-122"/>
              </a:rPr>
              <a:t>或</a:t>
            </a:r>
            <a:r>
              <a:rPr lang="en-US" altLang="zh-CN" sz="1700" dirty="0">
                <a:latin typeface="等线" panose="02010600030101010101" charset="-122"/>
                <a:ea typeface="等线" panose="02010600030101010101" charset="-122"/>
                <a:cs typeface="等线" panose="02010600030101010101" charset="-122"/>
              </a:rPr>
              <a:t>SB4</a:t>
            </a:r>
            <a:r>
              <a:rPr lang="zh-CN" altLang="zh-CN" sz="1700" dirty="0">
                <a:latin typeface="等线" panose="02010600030101010101" charset="-122"/>
                <a:ea typeface="等线" panose="02010600030101010101" charset="-122"/>
                <a:cs typeface="等线" panose="02010600030101010101" charset="-122"/>
              </a:rPr>
              <a:t>，</a:t>
            </a:r>
            <a:r>
              <a:rPr lang="en-US" altLang="zh-CN" sz="1700" dirty="0">
                <a:latin typeface="等线" panose="02010600030101010101" charset="-122"/>
                <a:ea typeface="等线" panose="02010600030101010101" charset="-122"/>
                <a:cs typeface="等线" panose="02010600030101010101" charset="-122"/>
              </a:rPr>
              <a:t>Y005</a:t>
            </a:r>
            <a:r>
              <a:rPr lang="zh-CN" altLang="zh-CN" sz="1700" dirty="0">
                <a:latin typeface="等线" panose="02010600030101010101" charset="-122"/>
                <a:ea typeface="等线" panose="02010600030101010101" charset="-122"/>
                <a:cs typeface="等线" panose="02010600030101010101" charset="-122"/>
              </a:rPr>
              <a:t>线圈通电，</a:t>
            </a:r>
            <a:r>
              <a:rPr lang="en-US" altLang="zh-CN" sz="1700" dirty="0">
                <a:latin typeface="等线" panose="02010600030101010101" charset="-122"/>
                <a:ea typeface="等线" panose="02010600030101010101" charset="-122"/>
                <a:cs typeface="等线" panose="02010600030101010101" charset="-122"/>
              </a:rPr>
              <a:t>Y005</a:t>
            </a:r>
            <a:r>
              <a:rPr lang="zh-CN" altLang="zh-CN" sz="1700" dirty="0">
                <a:latin typeface="等线" panose="02010600030101010101" charset="-122"/>
                <a:ea typeface="等线" panose="02010600030101010101" charset="-122"/>
                <a:cs typeface="等线" panose="02010600030101010101" charset="-122"/>
              </a:rPr>
              <a:t>指示灯点亮，同时</a:t>
            </a:r>
            <a:r>
              <a:rPr lang="en-US" altLang="zh-CN" sz="1700" dirty="0">
                <a:latin typeface="等线" panose="02010600030101010101" charset="-122"/>
                <a:ea typeface="等线" panose="02010600030101010101" charset="-122"/>
                <a:cs typeface="等线" panose="02010600030101010101" charset="-122"/>
              </a:rPr>
              <a:t>Y006</a:t>
            </a:r>
            <a:r>
              <a:rPr lang="zh-CN" altLang="zh-CN" sz="1700" dirty="0">
                <a:latin typeface="等线" panose="02010600030101010101" charset="-122"/>
                <a:ea typeface="等线" panose="02010600030101010101" charset="-122"/>
                <a:cs typeface="等线" panose="02010600030101010101" charset="-122"/>
              </a:rPr>
              <a:t>线圈断电，</a:t>
            </a:r>
            <a:r>
              <a:rPr lang="en-US" altLang="zh-CN" sz="1700" dirty="0">
                <a:latin typeface="等线" panose="02010600030101010101" charset="-122"/>
                <a:ea typeface="等线" panose="02010600030101010101" charset="-122"/>
                <a:cs typeface="等线" panose="02010600030101010101" charset="-122"/>
              </a:rPr>
              <a:t>Y006</a:t>
            </a:r>
            <a:r>
              <a:rPr lang="zh-CN" altLang="zh-CN" sz="1700" dirty="0">
                <a:latin typeface="等线" panose="02010600030101010101" charset="-122"/>
                <a:ea typeface="等线" panose="02010600030101010101" charset="-122"/>
                <a:cs typeface="等线" panose="02010600030101010101" charset="-122"/>
              </a:rPr>
              <a:t>指示灯熄灭。</a:t>
            </a:r>
          </a:p>
          <a:p>
            <a:pPr indent="457200">
              <a:lnSpc>
                <a:spcPct val="150000"/>
              </a:lnSpc>
            </a:pPr>
            <a:r>
              <a:rPr lang="zh-CN" altLang="zh-CN" sz="1700" dirty="0">
                <a:latin typeface="等线" panose="02010600030101010101" charset="-122"/>
                <a:ea typeface="等线" panose="02010600030101010101" charset="-122"/>
                <a:cs typeface="等线" panose="02010600030101010101" charset="-122"/>
              </a:rPr>
              <a:t>⑤圆工作台进给的控制</a:t>
            </a:r>
          </a:p>
          <a:p>
            <a:pPr indent="457200">
              <a:lnSpc>
                <a:spcPct val="150000"/>
              </a:lnSpc>
            </a:pPr>
            <a:r>
              <a:rPr lang="zh-CN" altLang="zh-CN" sz="1700" dirty="0">
                <a:latin typeface="等线" panose="02010600030101010101" charset="-122"/>
                <a:ea typeface="等线" panose="02010600030101010101" charset="-122"/>
                <a:cs typeface="等线" panose="02010600030101010101" charset="-122"/>
              </a:rPr>
              <a:t>按下主轴电动机启动按钮</a:t>
            </a:r>
            <a:r>
              <a:rPr lang="en-US" altLang="zh-CN" sz="1700" dirty="0">
                <a:latin typeface="等线" panose="02010600030101010101" charset="-122"/>
                <a:ea typeface="等线" panose="02010600030101010101" charset="-122"/>
                <a:cs typeface="等线" panose="02010600030101010101" charset="-122"/>
              </a:rPr>
              <a:t>SB1</a:t>
            </a:r>
            <a:r>
              <a:rPr lang="zh-CN" altLang="zh-CN" sz="1700" dirty="0">
                <a:latin typeface="等线" panose="02010600030101010101" charset="-122"/>
                <a:ea typeface="等线" panose="02010600030101010101" charset="-122"/>
                <a:cs typeface="等线" panose="02010600030101010101" charset="-122"/>
              </a:rPr>
              <a:t>或</a:t>
            </a:r>
            <a:r>
              <a:rPr lang="en-US" altLang="zh-CN" sz="1700" dirty="0">
                <a:latin typeface="等线" panose="02010600030101010101" charset="-122"/>
                <a:ea typeface="等线" panose="02010600030101010101" charset="-122"/>
                <a:cs typeface="等线" panose="02010600030101010101" charset="-122"/>
              </a:rPr>
              <a:t>SB2</a:t>
            </a:r>
            <a:r>
              <a:rPr lang="zh-CN" altLang="zh-CN" sz="1700" dirty="0">
                <a:latin typeface="等线" panose="02010600030101010101" charset="-122"/>
                <a:ea typeface="等线" panose="02010600030101010101" charset="-122"/>
                <a:cs typeface="等线" panose="02010600030101010101" charset="-122"/>
              </a:rPr>
              <a:t>，</a:t>
            </a:r>
            <a:r>
              <a:rPr lang="en-US" altLang="zh-CN" sz="1700" dirty="0">
                <a:latin typeface="等线" panose="02010600030101010101" charset="-122"/>
                <a:ea typeface="等线" panose="02010600030101010101" charset="-122"/>
                <a:cs typeface="等线" panose="02010600030101010101" charset="-122"/>
              </a:rPr>
              <a:t>Y000</a:t>
            </a:r>
            <a:r>
              <a:rPr lang="zh-CN" altLang="zh-CN" sz="1700" dirty="0">
                <a:latin typeface="等线" panose="02010600030101010101" charset="-122"/>
                <a:ea typeface="等线" panose="02010600030101010101" charset="-122"/>
                <a:cs typeface="等线" panose="02010600030101010101" charset="-122"/>
              </a:rPr>
              <a:t>线圈通电，</a:t>
            </a:r>
            <a:r>
              <a:rPr lang="en-US" altLang="zh-CN" sz="1700" dirty="0">
                <a:latin typeface="等线" panose="02010600030101010101" charset="-122"/>
                <a:ea typeface="等线" panose="02010600030101010101" charset="-122"/>
                <a:cs typeface="等线" panose="02010600030101010101" charset="-122"/>
              </a:rPr>
              <a:t>Y000</a:t>
            </a:r>
            <a:r>
              <a:rPr lang="zh-CN" altLang="zh-CN" sz="1700" dirty="0">
                <a:latin typeface="等线" panose="02010600030101010101" charset="-122"/>
                <a:ea typeface="等线" panose="02010600030101010101" charset="-122"/>
                <a:cs typeface="等线" panose="02010600030101010101" charset="-122"/>
              </a:rPr>
              <a:t>指示灯点亮。</a:t>
            </a:r>
          </a:p>
          <a:p>
            <a:pPr indent="457200">
              <a:lnSpc>
                <a:spcPct val="150000"/>
              </a:lnSpc>
            </a:pPr>
            <a:r>
              <a:rPr lang="zh-CN" altLang="zh-CN" sz="1700" dirty="0">
                <a:latin typeface="等线" panose="02010600030101010101" charset="-122"/>
                <a:ea typeface="等线" panose="02010600030101010101" charset="-122"/>
                <a:cs typeface="等线" panose="02010600030101010101" charset="-122"/>
              </a:rPr>
              <a:t>闭合圆工作台进给转换开关</a:t>
            </a:r>
            <a:r>
              <a:rPr lang="en-US" altLang="zh-CN" sz="1700" dirty="0">
                <a:latin typeface="等线" panose="02010600030101010101" charset="-122"/>
                <a:ea typeface="等线" panose="02010600030101010101" charset="-122"/>
                <a:cs typeface="等线" panose="02010600030101010101" charset="-122"/>
              </a:rPr>
              <a:t>SA2-2</a:t>
            </a:r>
            <a:r>
              <a:rPr lang="zh-CN" altLang="zh-CN" sz="1700" dirty="0">
                <a:latin typeface="等线" panose="02010600030101010101" charset="-122"/>
                <a:ea typeface="等线" panose="02010600030101010101" charset="-122"/>
                <a:cs typeface="等线" panose="02010600030101010101" charset="-122"/>
              </a:rPr>
              <a:t>，</a:t>
            </a:r>
            <a:r>
              <a:rPr lang="en-US" altLang="zh-CN" sz="1700" dirty="0">
                <a:latin typeface="等线" panose="02010600030101010101" charset="-122"/>
                <a:ea typeface="等线" panose="02010600030101010101" charset="-122"/>
                <a:cs typeface="等线" panose="02010600030101010101" charset="-122"/>
              </a:rPr>
              <a:t>Y001</a:t>
            </a:r>
            <a:r>
              <a:rPr lang="zh-CN" altLang="zh-CN" sz="1700" dirty="0">
                <a:latin typeface="等线" panose="02010600030101010101" charset="-122"/>
                <a:ea typeface="等线" panose="02010600030101010101" charset="-122"/>
                <a:cs typeface="等线" panose="02010600030101010101" charset="-122"/>
              </a:rPr>
              <a:t>线圈通电，</a:t>
            </a:r>
            <a:r>
              <a:rPr lang="en-US" altLang="zh-CN" sz="1700" dirty="0">
                <a:latin typeface="等线" panose="02010600030101010101" charset="-122"/>
                <a:ea typeface="等线" panose="02010600030101010101" charset="-122"/>
                <a:cs typeface="等线" panose="02010600030101010101" charset="-122"/>
              </a:rPr>
              <a:t>Y001</a:t>
            </a:r>
            <a:r>
              <a:rPr lang="zh-CN" altLang="zh-CN" sz="1700" dirty="0">
                <a:latin typeface="等线" panose="02010600030101010101" charset="-122"/>
                <a:ea typeface="等线" panose="02010600030101010101" charset="-122"/>
                <a:cs typeface="等线" panose="02010600030101010101" charset="-122"/>
              </a:rPr>
              <a:t>指示灯点亮；断开圆工作台进给转换开关</a:t>
            </a:r>
            <a:r>
              <a:rPr lang="en-US" altLang="zh-CN" sz="1700" dirty="0">
                <a:latin typeface="等线" panose="02010600030101010101" charset="-122"/>
                <a:ea typeface="等线" panose="02010600030101010101" charset="-122"/>
                <a:cs typeface="等线" panose="02010600030101010101" charset="-122"/>
              </a:rPr>
              <a:t>SA2-2</a:t>
            </a:r>
            <a:r>
              <a:rPr lang="zh-CN" altLang="zh-CN" sz="1700" dirty="0">
                <a:latin typeface="等线" panose="02010600030101010101" charset="-122"/>
                <a:ea typeface="等线" panose="02010600030101010101" charset="-122"/>
                <a:cs typeface="等线" panose="02010600030101010101" charset="-122"/>
              </a:rPr>
              <a:t>，</a:t>
            </a:r>
            <a:r>
              <a:rPr lang="en-US" altLang="zh-CN" sz="1700" dirty="0">
                <a:latin typeface="等线" panose="02010600030101010101" charset="-122"/>
                <a:ea typeface="等线" panose="02010600030101010101" charset="-122"/>
                <a:cs typeface="等线" panose="02010600030101010101" charset="-122"/>
              </a:rPr>
              <a:t>Y001</a:t>
            </a:r>
            <a:r>
              <a:rPr lang="zh-CN" altLang="zh-CN" sz="1700" dirty="0">
                <a:latin typeface="等线" panose="02010600030101010101" charset="-122"/>
                <a:ea typeface="等线" panose="02010600030101010101" charset="-122"/>
                <a:cs typeface="等线" panose="02010600030101010101" charset="-122"/>
              </a:rPr>
              <a:t>线圈断电，</a:t>
            </a:r>
            <a:r>
              <a:rPr lang="en-US" altLang="zh-CN" sz="1700" dirty="0">
                <a:latin typeface="等线" panose="02010600030101010101" charset="-122"/>
                <a:ea typeface="等线" panose="02010600030101010101" charset="-122"/>
                <a:cs typeface="等线" panose="02010600030101010101" charset="-122"/>
              </a:rPr>
              <a:t>Y001</a:t>
            </a:r>
            <a:r>
              <a:rPr lang="zh-CN" altLang="zh-CN" sz="1700" dirty="0">
                <a:latin typeface="等线" panose="02010600030101010101" charset="-122"/>
                <a:ea typeface="等线" panose="02010600030101010101" charset="-122"/>
                <a:cs typeface="等线" panose="02010600030101010101" charset="-122"/>
              </a:rPr>
              <a:t>指示灯熄灭。</a:t>
            </a:r>
          </a:p>
          <a:p>
            <a:pPr indent="457200">
              <a:lnSpc>
                <a:spcPct val="150000"/>
              </a:lnSpc>
            </a:pPr>
            <a:r>
              <a:rPr lang="zh-CN" altLang="zh-CN" sz="1700" dirty="0">
                <a:latin typeface="等线" panose="02010600030101010101" charset="-122"/>
                <a:ea typeface="等线" panose="02010600030101010101" charset="-122"/>
                <a:cs typeface="等线" panose="02010600030101010101" charset="-122"/>
              </a:rPr>
              <a:t>按下主轴停止及制动按钮</a:t>
            </a:r>
            <a:r>
              <a:rPr lang="en-US" altLang="zh-CN" sz="1700" dirty="0">
                <a:latin typeface="等线" panose="02010600030101010101" charset="-122"/>
                <a:ea typeface="等线" panose="02010600030101010101" charset="-122"/>
                <a:cs typeface="等线" panose="02010600030101010101" charset="-122"/>
              </a:rPr>
              <a:t>SB5</a:t>
            </a:r>
            <a:r>
              <a:rPr lang="zh-CN" altLang="zh-CN" sz="1700" dirty="0">
                <a:latin typeface="等线" panose="02010600030101010101" charset="-122"/>
                <a:ea typeface="等线" panose="02010600030101010101" charset="-122"/>
                <a:cs typeface="等线" panose="02010600030101010101" charset="-122"/>
              </a:rPr>
              <a:t>或</a:t>
            </a:r>
            <a:r>
              <a:rPr lang="en-US" altLang="zh-CN" sz="1700" dirty="0">
                <a:latin typeface="等线" panose="02010600030101010101" charset="-122"/>
                <a:ea typeface="等线" panose="02010600030101010101" charset="-122"/>
                <a:cs typeface="等线" panose="02010600030101010101" charset="-122"/>
              </a:rPr>
              <a:t>SB6</a:t>
            </a:r>
            <a:r>
              <a:rPr lang="zh-CN" altLang="zh-CN" sz="1700" dirty="0">
                <a:latin typeface="等线" panose="02010600030101010101" charset="-122"/>
                <a:ea typeface="等线" panose="02010600030101010101" charset="-122"/>
                <a:cs typeface="等线" panose="02010600030101010101" charset="-122"/>
              </a:rPr>
              <a:t>，</a:t>
            </a:r>
            <a:r>
              <a:rPr lang="en-US" altLang="zh-CN" sz="1700" dirty="0">
                <a:latin typeface="等线" panose="02010600030101010101" charset="-122"/>
                <a:ea typeface="等线" panose="02010600030101010101" charset="-122"/>
                <a:cs typeface="等线" panose="02010600030101010101" charset="-122"/>
              </a:rPr>
              <a:t>Y000</a:t>
            </a:r>
            <a:r>
              <a:rPr lang="zh-CN" altLang="zh-CN" sz="1700" dirty="0">
                <a:latin typeface="等线" panose="02010600030101010101" charset="-122"/>
                <a:ea typeface="等线" panose="02010600030101010101" charset="-122"/>
                <a:cs typeface="等线" panose="02010600030101010101" charset="-122"/>
              </a:rPr>
              <a:t>线圈断电，</a:t>
            </a:r>
            <a:r>
              <a:rPr lang="en-US" altLang="zh-CN" sz="1700" dirty="0">
                <a:latin typeface="等线" panose="02010600030101010101" charset="-122"/>
                <a:ea typeface="等线" panose="02010600030101010101" charset="-122"/>
                <a:cs typeface="等线" panose="02010600030101010101" charset="-122"/>
              </a:rPr>
              <a:t>Y000</a:t>
            </a:r>
            <a:r>
              <a:rPr lang="zh-CN" altLang="zh-CN" sz="1700" dirty="0">
                <a:latin typeface="等线" panose="02010600030101010101" charset="-122"/>
                <a:ea typeface="等线" panose="02010600030101010101" charset="-122"/>
                <a:cs typeface="等线" panose="02010600030101010101" charset="-122"/>
              </a:rPr>
              <a:t>指示灯熄灭；同时，</a:t>
            </a:r>
            <a:r>
              <a:rPr lang="en-US" altLang="zh-CN" sz="1700" dirty="0">
                <a:latin typeface="等线" panose="02010600030101010101" charset="-122"/>
                <a:ea typeface="等线" panose="02010600030101010101" charset="-122"/>
                <a:cs typeface="等线" panose="02010600030101010101" charset="-122"/>
              </a:rPr>
              <a:t>Y004</a:t>
            </a:r>
            <a:r>
              <a:rPr lang="zh-CN" altLang="zh-CN" sz="1700" dirty="0">
                <a:latin typeface="等线" panose="02010600030101010101" charset="-122"/>
                <a:ea typeface="等线" panose="02010600030101010101" charset="-122"/>
                <a:cs typeface="等线" panose="02010600030101010101" charset="-122"/>
              </a:rPr>
              <a:t>线圈通电，</a:t>
            </a:r>
            <a:r>
              <a:rPr lang="en-US" altLang="zh-CN" sz="1700" dirty="0">
                <a:latin typeface="等线" panose="02010600030101010101" charset="-122"/>
                <a:ea typeface="等线" panose="02010600030101010101" charset="-122"/>
                <a:cs typeface="等线" panose="02010600030101010101" charset="-122"/>
              </a:rPr>
              <a:t>Y004</a:t>
            </a:r>
            <a:r>
              <a:rPr lang="zh-CN" altLang="zh-CN" sz="1700" dirty="0">
                <a:latin typeface="等线" panose="02010600030101010101" charset="-122"/>
                <a:ea typeface="等线" panose="02010600030101010101" charset="-122"/>
                <a:cs typeface="等线" panose="02010600030101010101" charset="-122"/>
              </a:rPr>
              <a:t>指示灯点亮。</a:t>
            </a:r>
          </a:p>
        </p:txBody>
      </p:sp>
    </p:spTree>
    <p:extLst>
      <p:ext uri="{BB962C8B-B14F-4D97-AF65-F5344CB8AC3E}">
        <p14:creationId xmlns:p14="http://schemas.microsoft.com/office/powerpoint/2010/main" val="3809804481"/>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5" name="矩形: 圆角 1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p:cNvSpPr txBox="1"/>
          <p:nvPr/>
        </p:nvSpPr>
        <p:spPr>
          <a:xfrm>
            <a:off x="3887703" y="2526612"/>
            <a:ext cx="4416594" cy="1015663"/>
          </a:xfrm>
          <a:prstGeom prst="rect">
            <a:avLst/>
          </a:prstGeom>
          <a:noFill/>
        </p:spPr>
        <p:txBody>
          <a:bodyPr wrap="none" rtlCol="0">
            <a:spAutoFit/>
          </a:bodyPr>
          <a:lstStyle/>
          <a:p>
            <a:r>
              <a:rPr lang="zh-CN" altLang="en-US" sz="60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谢谢观看！</a:t>
            </a:r>
            <a:endParaRPr lang="zh-CN" altLang="en-US"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endParaRPr>
          </a:p>
        </p:txBody>
      </p:sp>
      <p:sp>
        <p:nvSpPr>
          <p:cNvPr id="6" name="矩形 5"/>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a:t>
            </a:r>
            <a:r>
              <a:rPr sz="1600" b="1" dirty="0" err="1" smtClean="0">
                <a:solidFill>
                  <a:schemeClr val="bg1"/>
                </a:solidFill>
                <a:latin typeface="微软雅黑" panose="020B0503020204020204" pitchFamily="34" charset="-122"/>
                <a:ea typeface="微软雅黑" panose="020B0503020204020204" pitchFamily="34" charset="-122"/>
              </a:rPr>
              <a:t>可编程控制器</a:t>
            </a:r>
            <a:endParaRPr sz="1600" b="1"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364731" y="843337"/>
            <a:ext cx="4875460" cy="553085"/>
          </a:xfrm>
          <a:prstGeom prst="rect">
            <a:avLst/>
          </a:prstGeom>
        </p:spPr>
        <p:txBody>
          <a:bodyPr wrap="square">
            <a:spAutoFit/>
          </a:bodyPr>
          <a:lstStyle/>
          <a:p>
            <a:pPr indent="532765" algn="just">
              <a:lnSpc>
                <a:spcPct val="150000"/>
              </a:lnSpc>
              <a:spcAft>
                <a:spcPts val="0"/>
              </a:spcAft>
            </a:pPr>
            <a:r>
              <a:rPr sz="2000" b="1" dirty="0" smtClean="0">
                <a:solidFill>
                  <a:schemeClr val="accent2">
                    <a:lumMod val="50000"/>
                  </a:schemeClr>
                </a:solidFill>
                <a:latin typeface="微软雅黑" panose="020B0503020204020204" pitchFamily="34" charset="-122"/>
                <a:ea typeface="微软雅黑" panose="020B0503020204020204" pitchFamily="34" charset="-122"/>
              </a:rPr>
              <a:t>1.</a:t>
            </a:r>
            <a:r>
              <a:rPr lang="en-US" sz="2000" b="1" dirty="0" smtClean="0">
                <a:solidFill>
                  <a:schemeClr val="accent2">
                    <a:lumMod val="50000"/>
                  </a:schemeClr>
                </a:solidFill>
                <a:latin typeface="微软雅黑" panose="020B0503020204020204" pitchFamily="34" charset="-122"/>
                <a:ea typeface="微软雅黑" panose="020B0503020204020204" pitchFamily="34" charset="-122"/>
              </a:rPr>
              <a:t>1</a:t>
            </a:r>
            <a:r>
              <a:rPr sz="2000" b="1" dirty="0" smtClean="0">
                <a:solidFill>
                  <a:schemeClr val="accent2">
                    <a:lumMod val="50000"/>
                  </a:schemeClr>
                </a:solidFill>
                <a:latin typeface="微软雅黑" panose="020B0503020204020204" pitchFamily="34" charset="-122"/>
                <a:ea typeface="微软雅黑" panose="020B0503020204020204" pitchFamily="34" charset="-122"/>
              </a:rPr>
              <a:t> 可编程控制器基础</a:t>
            </a:r>
          </a:p>
        </p:txBody>
      </p:sp>
      <p:sp>
        <p:nvSpPr>
          <p:cNvPr id="100" name="文本框 99"/>
          <p:cNvSpPr txBox="1"/>
          <p:nvPr/>
        </p:nvSpPr>
        <p:spPr>
          <a:xfrm>
            <a:off x="364731" y="1396422"/>
            <a:ext cx="6524638" cy="5078313"/>
          </a:xfrm>
          <a:prstGeom prst="rect">
            <a:avLst/>
          </a:prstGeom>
          <a:noFill/>
          <a:ln w="9525">
            <a:noFill/>
          </a:ln>
        </p:spPr>
        <p:txBody>
          <a:bodyPr wrap="square">
            <a:spAutoFit/>
          </a:bodyPr>
          <a:lstStyle/>
          <a:p>
            <a:pPr indent="457200">
              <a:lnSpc>
                <a:spcPct val="150000"/>
              </a:lnSpc>
            </a:pPr>
            <a:r>
              <a:rPr lang="zh-CN" b="0" dirty="0">
                <a:latin typeface="+mn-ea"/>
                <a:cs typeface="等线" panose="02010600030101010101" charset="-122"/>
              </a:rPr>
              <a:t>可编程控制器的英文全称为：</a:t>
            </a:r>
            <a:r>
              <a:rPr lang="en-US" b="0" dirty="0">
                <a:latin typeface="+mn-ea"/>
                <a:cs typeface="等线" panose="02010600030101010101" charset="-122"/>
              </a:rPr>
              <a:t>Programmable Logic Controller</a:t>
            </a:r>
            <a:r>
              <a:rPr lang="zh-CN" b="0" dirty="0">
                <a:latin typeface="+mn-ea"/>
                <a:cs typeface="等线" panose="02010600030101010101" charset="-122"/>
              </a:rPr>
              <a:t>，简称</a:t>
            </a:r>
            <a:r>
              <a:rPr lang="en-US" b="0" dirty="0">
                <a:latin typeface="+mn-ea"/>
                <a:cs typeface="等线" panose="02010600030101010101" charset="-122"/>
              </a:rPr>
              <a:t>PLC</a:t>
            </a:r>
            <a:r>
              <a:rPr lang="zh-CN" b="0" dirty="0">
                <a:latin typeface="+mn-ea"/>
                <a:cs typeface="等线" panose="02010600030101010101" charset="-122"/>
              </a:rPr>
              <a:t>。</a:t>
            </a:r>
            <a:r>
              <a:rPr lang="en-US" b="0" dirty="0">
                <a:latin typeface="+mn-ea"/>
                <a:cs typeface="等线" panose="02010600030101010101" charset="-122"/>
              </a:rPr>
              <a:t>PLC</a:t>
            </a:r>
            <a:r>
              <a:rPr lang="zh-CN" b="0" dirty="0">
                <a:latin typeface="+mn-ea"/>
                <a:cs typeface="等线" panose="02010600030101010101" charset="-122"/>
              </a:rPr>
              <a:t>是一种数字运算的电子系统，专为工业环境下应用而设计。它采用可编制程序的存储器，用来在其内部存储执行逻辑运算、顺序控制、定时、计数和算术运算等操作的指令，并通过数字式或模拟式的输入和输出，控制各种类型的生产机械或生产过程。可编程控制器及其有关的外围设备，都应按照易于与工业控制系统形成一个整体、易于扩展其功能的原则而设计。</a:t>
            </a:r>
            <a:r>
              <a:rPr lang="en-US" b="0" dirty="0">
                <a:latin typeface="+mn-ea"/>
                <a:cs typeface="等线" panose="02010600030101010101" charset="-122"/>
              </a:rPr>
              <a:t>PLC</a:t>
            </a:r>
            <a:r>
              <a:rPr lang="zh-CN" b="0" dirty="0">
                <a:latin typeface="+mn-ea"/>
                <a:cs typeface="等线" panose="02010600030101010101" charset="-122"/>
              </a:rPr>
              <a:t>广泛应用于电梯控制、防盗系统的控制、交通分流信号灯控制、楼宇供水自动控制、消防系统自动控制、供电系统自动控制、喷水池自动控制及各种生产流水线的自动控制等领域。本文主要介绍三菱</a:t>
            </a:r>
            <a:r>
              <a:rPr lang="en-US" b="0" dirty="0">
                <a:latin typeface="+mn-ea"/>
                <a:cs typeface="等线" panose="02010600030101010101" charset="-122"/>
              </a:rPr>
              <a:t>FX</a:t>
            </a:r>
            <a:r>
              <a:rPr lang="zh-CN" b="0" dirty="0">
                <a:latin typeface="+mn-ea"/>
                <a:cs typeface="等线" panose="02010600030101010101" charset="-122"/>
              </a:rPr>
              <a:t>系列的</a:t>
            </a:r>
            <a:r>
              <a:rPr lang="en-US" b="0" dirty="0">
                <a:latin typeface="+mn-ea"/>
                <a:cs typeface="等线" panose="02010600030101010101" charset="-122"/>
              </a:rPr>
              <a:t>PLC</a:t>
            </a:r>
            <a:r>
              <a:rPr lang="zh-CN" b="0" dirty="0">
                <a:latin typeface="+mn-ea"/>
                <a:cs typeface="等线" panose="02010600030101010101" charset="-122"/>
              </a:rPr>
              <a:t>。</a:t>
            </a:r>
          </a:p>
          <a:p>
            <a:pPr indent="457200">
              <a:lnSpc>
                <a:spcPct val="150000"/>
              </a:lnSpc>
            </a:pPr>
            <a:r>
              <a:rPr lang="zh-CN" altLang="en-US" dirty="0">
                <a:latin typeface="+mn-ea"/>
                <a:cs typeface="等线" panose="02010600030101010101" charset="-122"/>
              </a:rPr>
              <a:t>如图3-1-1所示为三菱FX系列PLC的型号意义</a:t>
            </a:r>
          </a:p>
        </p:txBody>
      </p:sp>
      <p:pic>
        <p:nvPicPr>
          <p:cNvPr id="12291" name="Picture 9"/>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7308254" y="2425219"/>
            <a:ext cx="4406079" cy="2886369"/>
          </a:xfrm>
          <a:prstGeom prst="rect">
            <a:avLst/>
          </a:prstGeom>
          <a:noFill/>
          <a:ln>
            <a:noFill/>
          </a:ln>
          <a:effectLst/>
        </p:spPr>
      </p:pic>
      <p:sp>
        <p:nvSpPr>
          <p:cNvPr id="19" name="文本框 18"/>
          <p:cNvSpPr txBox="1"/>
          <p:nvPr/>
        </p:nvSpPr>
        <p:spPr>
          <a:xfrm>
            <a:off x="7308254" y="5440119"/>
            <a:ext cx="5080000" cy="507831"/>
          </a:xfrm>
          <a:prstGeom prst="rect">
            <a:avLst/>
          </a:prstGeom>
          <a:noFill/>
          <a:ln w="9525">
            <a:noFill/>
          </a:ln>
        </p:spPr>
        <p:txBody>
          <a:bodyPr wrap="square">
            <a:spAutoFit/>
          </a:bodyPr>
          <a:lstStyle>
            <a:defPPr>
              <a:defRPr lang="zh-CN"/>
            </a:defPPr>
            <a:lvl1pPr indent="457200">
              <a:lnSpc>
                <a:spcPct val="150000"/>
              </a:lnSpc>
              <a:defRPr b="0">
                <a:latin typeface="+mn-ea"/>
                <a:cs typeface="等线" panose="02010600030101010101" charset="-122"/>
              </a:defRPr>
            </a:lvl1pPr>
          </a:lstStyle>
          <a:p>
            <a:r>
              <a:rPr lang="zh-CN" dirty="0"/>
              <a:t>图</a:t>
            </a:r>
            <a:r>
              <a:rPr lang="en-US" dirty="0"/>
              <a:t>3-1-1 </a:t>
            </a:r>
            <a:r>
              <a:rPr lang="zh-CN" dirty="0"/>
              <a:t>三菱</a:t>
            </a:r>
            <a:r>
              <a:rPr lang="en-US" dirty="0"/>
              <a:t>FX</a:t>
            </a:r>
            <a:r>
              <a:rPr lang="zh-CN" dirty="0"/>
              <a:t>系列</a:t>
            </a:r>
            <a:r>
              <a:rPr lang="en-US" dirty="0"/>
              <a:t>PLC</a:t>
            </a:r>
            <a:r>
              <a:rPr lang="zh-CN" dirty="0"/>
              <a:t>的型号意义</a:t>
            </a:r>
            <a:endParaRPr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2" name="矩形 11"/>
          <p:cNvSpPr/>
          <p:nvPr/>
        </p:nvSpPr>
        <p:spPr>
          <a:xfrm>
            <a:off x="364731" y="843337"/>
            <a:ext cx="4875460" cy="553085"/>
          </a:xfrm>
          <a:prstGeom prst="rect">
            <a:avLst/>
          </a:prstGeom>
        </p:spPr>
        <p:txBody>
          <a:bodyPr wrap="square">
            <a:spAutoFit/>
          </a:bodyPr>
          <a:lstStyle/>
          <a:p>
            <a:pPr indent="532765" algn="just">
              <a:lnSpc>
                <a:spcPct val="150000"/>
              </a:lnSpc>
              <a:spcAft>
                <a:spcPts val="0"/>
              </a:spcAft>
            </a:pPr>
            <a:r>
              <a:rPr sz="2000" b="1" dirty="0" smtClean="0">
                <a:solidFill>
                  <a:schemeClr val="accent2">
                    <a:lumMod val="50000"/>
                  </a:schemeClr>
                </a:solidFill>
                <a:latin typeface="微软雅黑" panose="020B0503020204020204" pitchFamily="34" charset="-122"/>
                <a:ea typeface="微软雅黑" panose="020B0503020204020204" pitchFamily="34" charset="-122"/>
              </a:rPr>
              <a:t>1.</a:t>
            </a:r>
            <a:r>
              <a:rPr lang="en-US" sz="2000" b="1" dirty="0" smtClean="0">
                <a:solidFill>
                  <a:schemeClr val="accent2">
                    <a:lumMod val="50000"/>
                  </a:schemeClr>
                </a:solidFill>
                <a:latin typeface="微软雅黑" panose="020B0503020204020204" pitchFamily="34" charset="-122"/>
                <a:ea typeface="微软雅黑" panose="020B0503020204020204" pitchFamily="34" charset="-122"/>
              </a:rPr>
              <a:t>1</a:t>
            </a:r>
            <a:r>
              <a:rPr sz="2000" b="1" dirty="0" smtClean="0">
                <a:solidFill>
                  <a:schemeClr val="accent2">
                    <a:lumMod val="50000"/>
                  </a:schemeClr>
                </a:solidFill>
                <a:latin typeface="微软雅黑" panose="020B0503020204020204" pitchFamily="34" charset="-122"/>
                <a:ea typeface="微软雅黑" panose="020B0503020204020204" pitchFamily="34" charset="-122"/>
              </a:rPr>
              <a:t> 可编程控制器基础</a:t>
            </a:r>
          </a:p>
        </p:txBody>
      </p:sp>
      <p:sp>
        <p:nvSpPr>
          <p:cNvPr id="2" name="文本框 1"/>
          <p:cNvSpPr txBox="1"/>
          <p:nvPr/>
        </p:nvSpPr>
        <p:spPr>
          <a:xfrm>
            <a:off x="947759" y="1584624"/>
            <a:ext cx="10804674" cy="4493538"/>
          </a:xfrm>
          <a:prstGeom prst="rect">
            <a:avLst/>
          </a:prstGeom>
          <a:noFill/>
          <a:ln w="9525">
            <a:noFill/>
          </a:ln>
        </p:spPr>
        <p:txBody>
          <a:bodyPr wrap="square">
            <a:spAutoFit/>
          </a:bodyPr>
          <a:lstStyle/>
          <a:p>
            <a:pPr indent="0" fontAlgn="auto">
              <a:lnSpc>
                <a:spcPct val="150000"/>
              </a:lnSpc>
              <a:spcBef>
                <a:spcPts val="600"/>
              </a:spcBef>
              <a:spcAft>
                <a:spcPts val="600"/>
              </a:spcAft>
            </a:pPr>
            <a:r>
              <a:rPr lang="en-US" dirty="0">
                <a:latin typeface="等线" panose="02010600030101010101" charset="-122"/>
                <a:ea typeface="等线" panose="02010600030101010101" charset="-122"/>
                <a:cs typeface="等线" panose="02010600030101010101" charset="-122"/>
                <a:sym typeface="+mn-ea"/>
              </a:rPr>
              <a:t>1</a:t>
            </a:r>
            <a:r>
              <a:rPr lang="zh-CN" dirty="0">
                <a:latin typeface="等线" panose="02010600030101010101" charset="-122"/>
                <a:ea typeface="等线" panose="02010600030101010101" charset="-122"/>
                <a:cs typeface="等线" panose="02010600030101010101" charset="-122"/>
                <a:sym typeface="+mn-ea"/>
              </a:rPr>
              <a:t>）、</a:t>
            </a:r>
            <a:r>
              <a:rPr lang="en-US" dirty="0">
                <a:latin typeface="等线" panose="02010600030101010101" charset="-122"/>
                <a:ea typeface="等线" panose="02010600030101010101" charset="-122"/>
                <a:cs typeface="等线" panose="02010600030101010101" charset="-122"/>
                <a:sym typeface="+mn-ea"/>
              </a:rPr>
              <a:t>FX</a:t>
            </a:r>
            <a:r>
              <a:rPr lang="zh-CN" dirty="0">
                <a:latin typeface="等线" panose="02010600030101010101" charset="-122"/>
                <a:ea typeface="等线" panose="02010600030101010101" charset="-122"/>
                <a:cs typeface="等线" panose="02010600030101010101" charset="-122"/>
                <a:sym typeface="+mn-ea"/>
              </a:rPr>
              <a:t>系列的名称常用的有</a:t>
            </a:r>
            <a:r>
              <a:rPr lang="en-US" dirty="0">
                <a:latin typeface="等线" panose="02010600030101010101" charset="-122"/>
                <a:ea typeface="等线" panose="02010600030101010101" charset="-122"/>
                <a:cs typeface="等线" panose="02010600030101010101" charset="-122"/>
                <a:sym typeface="+mn-ea"/>
              </a:rPr>
              <a:t>1S</a:t>
            </a:r>
            <a:r>
              <a:rPr lang="zh-CN" dirty="0">
                <a:latin typeface="等线" panose="02010600030101010101" charset="-122"/>
                <a:ea typeface="等线" panose="02010600030101010101" charset="-122"/>
                <a:cs typeface="等线" panose="02010600030101010101" charset="-122"/>
                <a:sym typeface="+mn-ea"/>
              </a:rPr>
              <a:t>、</a:t>
            </a:r>
            <a:r>
              <a:rPr lang="en-US" dirty="0">
                <a:latin typeface="等线" panose="02010600030101010101" charset="-122"/>
                <a:ea typeface="等线" panose="02010600030101010101" charset="-122"/>
                <a:cs typeface="等线" panose="02010600030101010101" charset="-122"/>
                <a:sym typeface="+mn-ea"/>
              </a:rPr>
              <a:t>1N</a:t>
            </a:r>
            <a:r>
              <a:rPr lang="zh-CN" dirty="0">
                <a:latin typeface="等线" panose="02010600030101010101" charset="-122"/>
                <a:ea typeface="等线" panose="02010600030101010101" charset="-122"/>
                <a:cs typeface="等线" panose="02010600030101010101" charset="-122"/>
                <a:sym typeface="+mn-ea"/>
              </a:rPr>
              <a:t>、</a:t>
            </a:r>
            <a:r>
              <a:rPr lang="en-US" dirty="0">
                <a:latin typeface="等线" panose="02010600030101010101" charset="-122"/>
                <a:ea typeface="等线" panose="02010600030101010101" charset="-122"/>
                <a:cs typeface="等线" panose="02010600030101010101" charset="-122"/>
                <a:sym typeface="+mn-ea"/>
              </a:rPr>
              <a:t>2N</a:t>
            </a:r>
            <a:r>
              <a:rPr lang="zh-CN" dirty="0">
                <a:latin typeface="等线" panose="02010600030101010101" charset="-122"/>
                <a:ea typeface="等线" panose="02010600030101010101" charset="-122"/>
                <a:cs typeface="等线" panose="02010600030101010101" charset="-122"/>
                <a:sym typeface="+mn-ea"/>
              </a:rPr>
              <a:t>、</a:t>
            </a:r>
            <a:r>
              <a:rPr lang="en-US" dirty="0">
                <a:latin typeface="等线" panose="02010600030101010101" charset="-122"/>
                <a:ea typeface="等线" panose="02010600030101010101" charset="-122"/>
                <a:cs typeface="等线" panose="02010600030101010101" charset="-122"/>
                <a:sym typeface="+mn-ea"/>
              </a:rPr>
              <a:t>3U </a:t>
            </a:r>
            <a:r>
              <a:rPr lang="zh-CN" dirty="0">
                <a:latin typeface="等线" panose="02010600030101010101" charset="-122"/>
                <a:ea typeface="等线" panose="02010600030101010101" charset="-122"/>
                <a:cs typeface="等线" panose="02010600030101010101" charset="-122"/>
                <a:sym typeface="+mn-ea"/>
              </a:rPr>
              <a:t>和</a:t>
            </a:r>
            <a:r>
              <a:rPr lang="en-US" dirty="0">
                <a:latin typeface="等线" panose="02010600030101010101" charset="-122"/>
                <a:ea typeface="等线" panose="02010600030101010101" charset="-122"/>
                <a:cs typeface="等线" panose="02010600030101010101" charset="-122"/>
                <a:sym typeface="+mn-ea"/>
              </a:rPr>
              <a:t>3G </a:t>
            </a:r>
            <a:r>
              <a:rPr lang="zh-CN" dirty="0">
                <a:latin typeface="等线" panose="02010600030101010101" charset="-122"/>
                <a:ea typeface="等线" panose="02010600030101010101" charset="-122"/>
                <a:cs typeface="等线" panose="02010600030101010101" charset="-122"/>
                <a:sym typeface="+mn-ea"/>
              </a:rPr>
              <a:t>等。</a:t>
            </a:r>
          </a:p>
          <a:p>
            <a:pPr indent="0" fontAlgn="auto">
              <a:lnSpc>
                <a:spcPct val="150000"/>
              </a:lnSpc>
              <a:spcBef>
                <a:spcPts val="600"/>
              </a:spcBef>
              <a:spcAft>
                <a:spcPts val="600"/>
              </a:spcAft>
            </a:pPr>
            <a:r>
              <a:rPr lang="en-US" b="0" dirty="0">
                <a:latin typeface="等线" panose="02010600030101010101" charset="-122"/>
                <a:ea typeface="等线" panose="02010600030101010101" charset="-122"/>
                <a:cs typeface="等线" panose="02010600030101010101" charset="-122"/>
              </a:rPr>
              <a:t>2</a:t>
            </a:r>
            <a:r>
              <a:rPr lang="zh-CN" b="0" dirty="0">
                <a:latin typeface="等线" panose="02010600030101010101" charset="-122"/>
                <a:ea typeface="等线" panose="02010600030101010101" charset="-122"/>
                <a:cs typeface="等线" panose="02010600030101010101" charset="-122"/>
              </a:rPr>
              <a:t>）、</a:t>
            </a:r>
            <a:r>
              <a:rPr lang="en-US" b="0" dirty="0">
                <a:latin typeface="等线" panose="02010600030101010101" charset="-122"/>
                <a:ea typeface="等线" panose="02010600030101010101" charset="-122"/>
                <a:cs typeface="等线" panose="02010600030101010101" charset="-122"/>
              </a:rPr>
              <a:t>I/O</a:t>
            </a:r>
            <a:r>
              <a:rPr lang="zh-CN" b="0" dirty="0">
                <a:latin typeface="等线" panose="02010600030101010101" charset="-122"/>
                <a:ea typeface="等线" panose="02010600030101010101" charset="-122"/>
                <a:cs typeface="等线" panose="02010600030101010101" charset="-122"/>
              </a:rPr>
              <a:t>点数，基本单元、扩展单元的</a:t>
            </a:r>
            <a:r>
              <a:rPr lang="en-US" b="0" dirty="0">
                <a:latin typeface="等线" panose="02010600030101010101" charset="-122"/>
                <a:ea typeface="等线" panose="02010600030101010101" charset="-122"/>
                <a:cs typeface="等线" panose="02010600030101010101" charset="-122"/>
              </a:rPr>
              <a:t>I/O</a:t>
            </a:r>
            <a:r>
              <a:rPr lang="zh-CN" b="0" dirty="0">
                <a:latin typeface="等线" panose="02010600030101010101" charset="-122"/>
                <a:ea typeface="等线" panose="02010600030101010101" charset="-122"/>
                <a:cs typeface="等线" panose="02010600030101010101" charset="-122"/>
              </a:rPr>
              <a:t>点数都相同。</a:t>
            </a:r>
            <a:endParaRPr lang="en-US" b="0" dirty="0">
              <a:latin typeface="等线" panose="02010600030101010101" charset="-122"/>
              <a:ea typeface="等线" panose="02010600030101010101" charset="-122"/>
              <a:cs typeface="等线" panose="02010600030101010101" charset="-122"/>
            </a:endParaRPr>
          </a:p>
          <a:p>
            <a:pPr indent="0" fontAlgn="auto">
              <a:lnSpc>
                <a:spcPct val="150000"/>
              </a:lnSpc>
              <a:spcBef>
                <a:spcPts val="600"/>
              </a:spcBef>
              <a:spcAft>
                <a:spcPts val="600"/>
              </a:spcAft>
            </a:pPr>
            <a:r>
              <a:rPr lang="en-US" b="0" dirty="0">
                <a:latin typeface="等线" panose="02010600030101010101" charset="-122"/>
                <a:ea typeface="等线" panose="02010600030101010101" charset="-122"/>
                <a:cs typeface="等线" panose="02010600030101010101" charset="-122"/>
              </a:rPr>
              <a:t>3</a:t>
            </a:r>
            <a:r>
              <a:rPr lang="zh-CN" b="0" dirty="0">
                <a:latin typeface="等线" panose="02010600030101010101" charset="-122"/>
                <a:ea typeface="等线" panose="02010600030101010101" charset="-122"/>
                <a:cs typeface="等线" panose="02010600030101010101" charset="-122"/>
              </a:rPr>
              <a:t>）、</a:t>
            </a:r>
            <a:r>
              <a:rPr lang="en-US" b="0" dirty="0">
                <a:latin typeface="等线" panose="02010600030101010101" charset="-122"/>
                <a:ea typeface="等线" panose="02010600030101010101" charset="-122"/>
                <a:cs typeface="等线" panose="02010600030101010101" charset="-122"/>
              </a:rPr>
              <a:t>FX</a:t>
            </a:r>
            <a:r>
              <a:rPr lang="zh-CN" b="0" dirty="0">
                <a:latin typeface="等线" panose="02010600030101010101" charset="-122"/>
                <a:ea typeface="等线" panose="02010600030101010101" charset="-122"/>
                <a:cs typeface="等线" panose="02010600030101010101" charset="-122"/>
              </a:rPr>
              <a:t>系列的单元类型一般有</a:t>
            </a:r>
            <a:r>
              <a:rPr lang="en-US" b="0" dirty="0">
                <a:latin typeface="等线" panose="02010600030101010101" charset="-122"/>
                <a:ea typeface="等线" panose="02010600030101010101" charset="-122"/>
                <a:cs typeface="等线" panose="02010600030101010101" charset="-122"/>
              </a:rPr>
              <a:t>4</a:t>
            </a:r>
            <a:r>
              <a:rPr lang="zh-CN" b="0" dirty="0">
                <a:latin typeface="等线" panose="02010600030101010101" charset="-122"/>
                <a:ea typeface="等线" panose="02010600030101010101" charset="-122"/>
                <a:cs typeface="等线" panose="02010600030101010101" charset="-122"/>
              </a:rPr>
              <a:t>种，其表示方法如下：</a:t>
            </a:r>
            <a:endParaRPr lang="en-US" b="0" dirty="0">
              <a:latin typeface="等线" panose="02010600030101010101" charset="-122"/>
              <a:ea typeface="等线" panose="02010600030101010101" charset="-122"/>
              <a:cs typeface="等线" panose="02010600030101010101" charset="-122"/>
            </a:endParaRPr>
          </a:p>
          <a:p>
            <a:pPr indent="0" fontAlgn="auto">
              <a:lnSpc>
                <a:spcPct val="150000"/>
              </a:lnSpc>
              <a:spcBef>
                <a:spcPts val="600"/>
              </a:spcBef>
              <a:spcAft>
                <a:spcPts val="600"/>
              </a:spcAft>
            </a:pPr>
            <a:r>
              <a:rPr lang="en-US" b="0" dirty="0">
                <a:latin typeface="等线" panose="02010600030101010101" charset="-122"/>
                <a:ea typeface="等线" panose="02010600030101010101" charset="-122"/>
                <a:cs typeface="等线" panose="02010600030101010101" charset="-122"/>
              </a:rPr>
              <a:t>A</a:t>
            </a:r>
            <a:r>
              <a:rPr lang="zh-CN" b="0" dirty="0">
                <a:latin typeface="等线" panose="02010600030101010101" charset="-122"/>
                <a:ea typeface="等线" panose="02010600030101010101" charset="-122"/>
                <a:cs typeface="等线" panose="02010600030101010101" charset="-122"/>
              </a:rPr>
              <a:t>、</a:t>
            </a:r>
            <a:r>
              <a:rPr lang="en-US" b="0" dirty="0">
                <a:latin typeface="等线" panose="02010600030101010101" charset="-122"/>
                <a:ea typeface="等线" panose="02010600030101010101" charset="-122"/>
                <a:cs typeface="等线" panose="02010600030101010101" charset="-122"/>
              </a:rPr>
              <a:t>M </a:t>
            </a:r>
            <a:r>
              <a:rPr lang="zh-CN" b="0" dirty="0">
                <a:latin typeface="等线" panose="02010600030101010101" charset="-122"/>
                <a:ea typeface="等线" panose="02010600030101010101" charset="-122"/>
                <a:cs typeface="等线" panose="02010600030101010101" charset="-122"/>
              </a:rPr>
              <a:t>表示基本单元。</a:t>
            </a:r>
            <a:endParaRPr lang="en-US" b="0" dirty="0">
              <a:latin typeface="等线" panose="02010600030101010101" charset="-122"/>
              <a:ea typeface="等线" panose="02010600030101010101" charset="-122"/>
              <a:cs typeface="等线" panose="02010600030101010101" charset="-122"/>
            </a:endParaRPr>
          </a:p>
          <a:p>
            <a:pPr indent="0" fontAlgn="auto">
              <a:lnSpc>
                <a:spcPct val="150000"/>
              </a:lnSpc>
              <a:spcBef>
                <a:spcPts val="600"/>
              </a:spcBef>
              <a:spcAft>
                <a:spcPts val="600"/>
              </a:spcAft>
            </a:pPr>
            <a:r>
              <a:rPr lang="en-US" b="0" dirty="0">
                <a:latin typeface="等线" panose="02010600030101010101" charset="-122"/>
                <a:ea typeface="等线" panose="02010600030101010101" charset="-122"/>
                <a:cs typeface="等线" panose="02010600030101010101" charset="-122"/>
              </a:rPr>
              <a:t>B</a:t>
            </a:r>
            <a:r>
              <a:rPr lang="zh-CN" b="0" dirty="0">
                <a:latin typeface="等线" panose="02010600030101010101" charset="-122"/>
                <a:ea typeface="等线" panose="02010600030101010101" charset="-122"/>
                <a:cs typeface="等线" panose="02010600030101010101" charset="-122"/>
              </a:rPr>
              <a:t>、</a:t>
            </a:r>
            <a:r>
              <a:rPr lang="en-US" b="0" dirty="0">
                <a:latin typeface="等线" panose="02010600030101010101" charset="-122"/>
                <a:ea typeface="等线" panose="02010600030101010101" charset="-122"/>
                <a:cs typeface="等线" panose="02010600030101010101" charset="-122"/>
              </a:rPr>
              <a:t>E</a:t>
            </a:r>
            <a:r>
              <a:rPr lang="zh-CN" b="0" dirty="0">
                <a:latin typeface="等线" panose="02010600030101010101" charset="-122"/>
                <a:ea typeface="等线" panose="02010600030101010101" charset="-122"/>
                <a:cs typeface="等线" panose="02010600030101010101" charset="-122"/>
              </a:rPr>
              <a:t>表示输入、输出混合扩展单元及扩展模块。</a:t>
            </a:r>
            <a:endParaRPr lang="en-US" b="0" dirty="0">
              <a:latin typeface="等线" panose="02010600030101010101" charset="-122"/>
              <a:ea typeface="等线" panose="02010600030101010101" charset="-122"/>
              <a:cs typeface="等线" panose="02010600030101010101" charset="-122"/>
            </a:endParaRPr>
          </a:p>
          <a:p>
            <a:pPr indent="0" fontAlgn="auto">
              <a:lnSpc>
                <a:spcPct val="150000"/>
              </a:lnSpc>
              <a:spcBef>
                <a:spcPts val="600"/>
              </a:spcBef>
              <a:spcAft>
                <a:spcPts val="600"/>
              </a:spcAft>
            </a:pPr>
            <a:r>
              <a:rPr lang="en-US" b="0" dirty="0">
                <a:latin typeface="等线" panose="02010600030101010101" charset="-122"/>
                <a:ea typeface="等线" panose="02010600030101010101" charset="-122"/>
                <a:cs typeface="等线" panose="02010600030101010101" charset="-122"/>
              </a:rPr>
              <a:t>C</a:t>
            </a:r>
            <a:r>
              <a:rPr lang="zh-CN" b="0" dirty="0">
                <a:latin typeface="等线" panose="02010600030101010101" charset="-122"/>
                <a:ea typeface="等线" panose="02010600030101010101" charset="-122"/>
                <a:cs typeface="等线" panose="02010600030101010101" charset="-122"/>
              </a:rPr>
              <a:t>、</a:t>
            </a:r>
            <a:r>
              <a:rPr lang="en-US" b="0" dirty="0">
                <a:latin typeface="等线" panose="02010600030101010101" charset="-122"/>
                <a:ea typeface="等线" panose="02010600030101010101" charset="-122"/>
                <a:cs typeface="等线" panose="02010600030101010101" charset="-122"/>
              </a:rPr>
              <a:t>EX</a:t>
            </a:r>
            <a:r>
              <a:rPr lang="zh-CN" b="0" dirty="0">
                <a:latin typeface="等线" panose="02010600030101010101" charset="-122"/>
                <a:ea typeface="等线" panose="02010600030101010101" charset="-122"/>
                <a:cs typeface="等线" panose="02010600030101010101" charset="-122"/>
              </a:rPr>
              <a:t>表示输入专用扩展模块。</a:t>
            </a:r>
            <a:endParaRPr lang="en-US" b="0" dirty="0">
              <a:latin typeface="等线" panose="02010600030101010101" charset="-122"/>
              <a:ea typeface="等线" panose="02010600030101010101" charset="-122"/>
              <a:cs typeface="等线" panose="02010600030101010101" charset="-122"/>
            </a:endParaRPr>
          </a:p>
          <a:p>
            <a:pPr indent="0" fontAlgn="auto">
              <a:lnSpc>
                <a:spcPct val="150000"/>
              </a:lnSpc>
              <a:spcBef>
                <a:spcPts val="600"/>
              </a:spcBef>
              <a:spcAft>
                <a:spcPts val="600"/>
              </a:spcAft>
            </a:pPr>
            <a:r>
              <a:rPr lang="en-US" b="0" dirty="0">
                <a:latin typeface="等线" panose="02010600030101010101" charset="-122"/>
                <a:ea typeface="等线" panose="02010600030101010101" charset="-122"/>
                <a:cs typeface="等线" panose="02010600030101010101" charset="-122"/>
              </a:rPr>
              <a:t>D</a:t>
            </a:r>
            <a:r>
              <a:rPr lang="zh-CN" b="0" dirty="0">
                <a:latin typeface="等线" panose="02010600030101010101" charset="-122"/>
                <a:ea typeface="等线" panose="02010600030101010101" charset="-122"/>
                <a:cs typeface="等线" panose="02010600030101010101" charset="-122"/>
              </a:rPr>
              <a:t>、</a:t>
            </a:r>
            <a:r>
              <a:rPr lang="en-US" b="0" dirty="0">
                <a:latin typeface="等线" panose="02010600030101010101" charset="-122"/>
                <a:ea typeface="等线" panose="02010600030101010101" charset="-122"/>
                <a:cs typeface="等线" panose="02010600030101010101" charset="-122"/>
              </a:rPr>
              <a:t>EY</a:t>
            </a:r>
            <a:r>
              <a:rPr lang="zh-CN" b="0" dirty="0">
                <a:latin typeface="等线" panose="02010600030101010101" charset="-122"/>
                <a:ea typeface="等线" panose="02010600030101010101" charset="-122"/>
                <a:cs typeface="等线" panose="02010600030101010101" charset="-122"/>
              </a:rPr>
              <a:t>表示输出专用扩展模块。</a:t>
            </a:r>
            <a:endParaRPr lang="en-US" b="0" dirty="0">
              <a:latin typeface="等线" panose="02010600030101010101" charset="-122"/>
              <a:ea typeface="等线" panose="02010600030101010101" charset="-122"/>
              <a:cs typeface="等线" panose="02010600030101010101" charset="-122"/>
            </a:endParaRPr>
          </a:p>
          <a:p>
            <a:pPr indent="0" fontAlgn="auto">
              <a:lnSpc>
                <a:spcPct val="150000"/>
              </a:lnSpc>
              <a:spcBef>
                <a:spcPts val="600"/>
              </a:spcBef>
              <a:spcAft>
                <a:spcPts val="600"/>
              </a:spcAft>
            </a:pPr>
            <a:r>
              <a:rPr lang="en-US" b="0" dirty="0">
                <a:latin typeface="等线" panose="02010600030101010101" charset="-122"/>
                <a:ea typeface="等线" panose="02010600030101010101" charset="-122"/>
                <a:cs typeface="等线" panose="02010600030101010101" charset="-122"/>
              </a:rPr>
              <a:t>4</a:t>
            </a:r>
            <a:r>
              <a:rPr lang="zh-CN" b="0" dirty="0">
                <a:latin typeface="等线" panose="02010600030101010101" charset="-122"/>
                <a:ea typeface="等线" panose="02010600030101010101" charset="-122"/>
                <a:cs typeface="等线" panose="02010600030101010101" charset="-122"/>
              </a:rPr>
              <a:t>）、</a:t>
            </a:r>
            <a:r>
              <a:rPr lang="en-US" b="0" dirty="0">
                <a:latin typeface="等线" panose="02010600030101010101" charset="-122"/>
                <a:ea typeface="等线" panose="02010600030101010101" charset="-122"/>
                <a:cs typeface="等线" panose="02010600030101010101" charset="-122"/>
              </a:rPr>
              <a:t>PLC</a:t>
            </a:r>
            <a:r>
              <a:rPr lang="zh-CN" b="0" dirty="0">
                <a:latin typeface="等线" panose="02010600030101010101" charset="-122"/>
                <a:ea typeface="等线" panose="02010600030101010101" charset="-122"/>
                <a:cs typeface="等线" panose="02010600030101010101" charset="-122"/>
              </a:rPr>
              <a:t>的输出方式一般分为</a:t>
            </a:r>
            <a:r>
              <a:rPr lang="en-US" b="0" dirty="0">
                <a:latin typeface="等线" panose="02010600030101010101" charset="-122"/>
                <a:ea typeface="等线" panose="02010600030101010101" charset="-122"/>
                <a:cs typeface="等线" panose="02010600030101010101" charset="-122"/>
              </a:rPr>
              <a:t>3</a:t>
            </a:r>
            <a:r>
              <a:rPr lang="zh-CN" b="0" dirty="0">
                <a:latin typeface="等线" panose="02010600030101010101" charset="-122"/>
                <a:ea typeface="等线" panose="02010600030101010101" charset="-122"/>
                <a:cs typeface="等线" panose="02010600030101010101" charset="-122"/>
              </a:rPr>
              <a:t>种。其中</a:t>
            </a:r>
            <a:r>
              <a:rPr lang="en-US" b="0" dirty="0">
                <a:latin typeface="等线" panose="02010600030101010101" charset="-122"/>
                <a:ea typeface="等线" panose="02010600030101010101" charset="-122"/>
                <a:cs typeface="等线" panose="02010600030101010101" charset="-122"/>
              </a:rPr>
              <a:t>R </a:t>
            </a:r>
            <a:r>
              <a:rPr lang="zh-CN" b="0" dirty="0">
                <a:latin typeface="等线" panose="02010600030101010101" charset="-122"/>
                <a:ea typeface="等线" panose="02010600030101010101" charset="-122"/>
                <a:cs typeface="等线" panose="02010600030101010101" charset="-122"/>
              </a:rPr>
              <a:t>表示继电器输出，</a:t>
            </a:r>
            <a:r>
              <a:rPr lang="en-US" b="0" dirty="0">
                <a:latin typeface="等线" panose="02010600030101010101" charset="-122"/>
                <a:ea typeface="等线" panose="02010600030101010101" charset="-122"/>
                <a:cs typeface="等线" panose="02010600030101010101" charset="-122"/>
              </a:rPr>
              <a:t>T </a:t>
            </a:r>
            <a:r>
              <a:rPr lang="zh-CN" b="0" dirty="0">
                <a:latin typeface="等线" panose="02010600030101010101" charset="-122"/>
                <a:ea typeface="等线" panose="02010600030101010101" charset="-122"/>
                <a:cs typeface="等线" panose="02010600030101010101" charset="-122"/>
              </a:rPr>
              <a:t>表示晶体管输出，</a:t>
            </a:r>
            <a:r>
              <a:rPr lang="en-US" b="0" dirty="0">
                <a:latin typeface="等线" panose="02010600030101010101" charset="-122"/>
                <a:ea typeface="等线" panose="02010600030101010101" charset="-122"/>
                <a:cs typeface="等线" panose="02010600030101010101" charset="-122"/>
              </a:rPr>
              <a:t>S</a:t>
            </a:r>
            <a:r>
              <a:rPr lang="zh-CN" b="0" dirty="0">
                <a:latin typeface="等线" panose="02010600030101010101" charset="-122"/>
                <a:ea typeface="等线" panose="02010600030101010101" charset="-122"/>
                <a:cs typeface="等线" panose="02010600030101010101" charset="-122"/>
              </a:rPr>
              <a:t>表示晶闸管输出</a:t>
            </a:r>
            <a:r>
              <a:rPr lang="zh-CN" b="0" dirty="0" smtClean="0">
                <a:latin typeface="等线" panose="02010600030101010101" charset="-122"/>
                <a:ea typeface="等线" panose="02010600030101010101" charset="-122"/>
                <a:cs typeface="等线" panose="02010600030101010101" charset="-122"/>
              </a:rPr>
              <a:t>。</a:t>
            </a:r>
            <a:endParaRPr lang="en-US" b="0" dirty="0">
              <a:latin typeface="等线" panose="02010600030101010101" charset="-122"/>
              <a:ea typeface="等线" panose="02010600030101010101" charset="-122"/>
              <a:cs typeface="等线" panose="02010600030101010101" charset="-122"/>
            </a:endParaRPr>
          </a:p>
        </p:txBody>
      </p:sp>
      <p:sp>
        <p:nvSpPr>
          <p:cNvPr id="14"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a:t>
            </a:r>
            <a:r>
              <a:rPr sz="1600" b="1" dirty="0" err="1" smtClean="0">
                <a:solidFill>
                  <a:schemeClr val="bg1"/>
                </a:solidFill>
                <a:latin typeface="微软雅黑" panose="020B0503020204020204" pitchFamily="34" charset="-122"/>
                <a:ea typeface="微软雅黑" panose="020B0503020204020204" pitchFamily="34" charset="-122"/>
              </a:rPr>
              <a:t>可编程控制器</a:t>
            </a:r>
            <a:endParaRPr sz="1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1409cf10-f38d-41e3-b883-3596ddea22fb}"/>
  <p:tag name="TABLE_ENDDRAG_ORIGIN_RECT" val="738*310"/>
  <p:tag name="TABLE_ENDDRAG_RECT" val="96*197*738*310"/>
</p:tagLst>
</file>

<file path=ppt/tags/tag11.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8e942f24-6834-4684-abc3-2962b2f4f414}"/>
  <p:tag name="TABLE_ENDDRAG_ORIGIN_RECT" val="485*248"/>
  <p:tag name="TABLE_ENDDRAG_RECT" val="408*241*485*248"/>
</p:tagLst>
</file>

<file path=ppt/tags/tag13.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ags/tag2.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3.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4.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5.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c40e4f17-4bd1-4b75-a5ec-c1ec1aef4e06}"/>
  <p:tag name="TABLE_ENDDRAG_ORIGIN_RECT" val="443*148"/>
  <p:tag name="TABLE_ENDDRAG_RECT" val="473*139*443*148"/>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d93d97fb-0276-44f9-8d14-5d24267f5812}"/>
  <p:tag name="TABLE_ENDDRAG_ORIGIN_RECT" val="657*349"/>
  <p:tag name="TABLE_ENDDRAG_RECT" val="77*163*657*349"/>
</p:tagLst>
</file>

<file path=ppt/tags/tag8.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9.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TotalTime>
  <Words>8635</Words>
  <Application>Microsoft Office PowerPoint</Application>
  <PresentationFormat>宽屏</PresentationFormat>
  <Paragraphs>1077</Paragraphs>
  <Slides>76</Slides>
  <Notes>76</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76</vt:i4>
      </vt:variant>
    </vt:vector>
  </HeadingPairs>
  <TitlesOfParts>
    <vt:vector size="91" baseType="lpstr">
      <vt:lpstr>Arial Unicode MS</vt:lpstr>
      <vt:lpstr>Open Sans</vt:lpstr>
      <vt:lpstr>等线</vt:lpstr>
      <vt:lpstr>等线 Light</vt:lpstr>
      <vt:lpstr>华康俪金黑W8(P)</vt:lpstr>
      <vt:lpstr>楷体</vt:lpstr>
      <vt:lpstr>宋体</vt:lpstr>
      <vt:lpstr>微软雅黑</vt:lpstr>
      <vt:lpstr>Arial</vt:lpstr>
      <vt:lpstr>Calibri</vt:lpstr>
      <vt:lpstr>Times New Roman</vt:lpstr>
      <vt:lpstr>Wingdings</vt:lpstr>
      <vt:lpstr>Wingdings 2</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影子</dc:creator>
  <cp:lastModifiedBy>407_5</cp:lastModifiedBy>
  <cp:revision>64</cp:revision>
  <dcterms:created xsi:type="dcterms:W3CDTF">2020-10-28T01:48:00Z</dcterms:created>
  <dcterms:modified xsi:type="dcterms:W3CDTF">2021-03-01T06:45:56Z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