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heme/themeOverride1.xml" ContentType="application/vnd.openxmlformats-officedocument.themeOverr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8.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9.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10.xml" ContentType="application/vnd.openxmlformats-officedocument.presentationml.tags+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7" r:id="rId2"/>
    <p:sldId id="258" r:id="rId3"/>
    <p:sldId id="260" r:id="rId4"/>
    <p:sldId id="256" r:id="rId5"/>
    <p:sldId id="261" r:id="rId6"/>
    <p:sldId id="259" r:id="rId7"/>
    <p:sldId id="382" r:id="rId8"/>
    <p:sldId id="266" r:id="rId9"/>
    <p:sldId id="336" r:id="rId10"/>
    <p:sldId id="337" r:id="rId11"/>
    <p:sldId id="339" r:id="rId12"/>
    <p:sldId id="340" r:id="rId13"/>
    <p:sldId id="342" r:id="rId14"/>
    <p:sldId id="343" r:id="rId15"/>
    <p:sldId id="345" r:id="rId16"/>
    <p:sldId id="346" r:id="rId17"/>
    <p:sldId id="347" r:id="rId18"/>
    <p:sldId id="348" r:id="rId19"/>
    <p:sldId id="349" r:id="rId20"/>
    <p:sldId id="383" r:id="rId21"/>
    <p:sldId id="351" r:id="rId22"/>
    <p:sldId id="384" r:id="rId23"/>
    <p:sldId id="354" r:id="rId24"/>
    <p:sldId id="385" r:id="rId25"/>
    <p:sldId id="356" r:id="rId26"/>
    <p:sldId id="355" r:id="rId27"/>
    <p:sldId id="263" r:id="rId28"/>
    <p:sldId id="268" r:id="rId29"/>
    <p:sldId id="359" r:id="rId30"/>
    <p:sldId id="360" r:id="rId31"/>
    <p:sldId id="376" r:id="rId32"/>
    <p:sldId id="264" r:id="rId33"/>
    <p:sldId id="276" r:id="rId34"/>
    <p:sldId id="265" r:id="rId35"/>
    <p:sldId id="270" r:id="rId36"/>
    <p:sldId id="379" r:id="rId37"/>
    <p:sldId id="380" r:id="rId38"/>
    <p:sldId id="381" r:id="rId39"/>
    <p:sldId id="280"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5A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71" d="100"/>
          <a:sy n="71" d="100"/>
        </p:scale>
        <p:origin x="66"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4177888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1618546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560839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3361535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17188833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1375551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3979320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2153680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3480534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318702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33965730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2948410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2563920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1300659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100727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33729019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19923389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14933422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14944439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15319867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20115146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14397339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3517266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993500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26353498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18202357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12123013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23815866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2362896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6903866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5238904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3121871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38</a:t>
            </a:fld>
            <a:endParaRPr lang="zh-CN" altLang="en-US"/>
          </a:p>
        </p:txBody>
      </p:sp>
    </p:spTree>
    <p:extLst>
      <p:ext uri="{BB962C8B-B14F-4D97-AF65-F5344CB8AC3E}">
        <p14:creationId xmlns:p14="http://schemas.microsoft.com/office/powerpoint/2010/main" val="26746439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39</a:t>
            </a:fld>
            <a:endParaRPr lang="zh-CN" altLang="en-US"/>
          </a:p>
        </p:txBody>
      </p:sp>
    </p:spTree>
    <p:extLst>
      <p:ext uri="{BB962C8B-B14F-4D97-AF65-F5344CB8AC3E}">
        <p14:creationId xmlns:p14="http://schemas.microsoft.com/office/powerpoint/2010/main" val="96341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137233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3086529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1936808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3876124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513222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3761468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26.emf"/></Relationships>
</file>

<file path=ppt/slides/_rels/slide3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1884024" y="2028137"/>
            <a:ext cx="8423910" cy="1106805"/>
          </a:xfrm>
          <a:prstGeom prst="rect">
            <a:avLst/>
          </a:prstGeom>
          <a:noFill/>
        </p:spPr>
        <p:txBody>
          <a:bodyPr wrap="none" rtlCol="0">
            <a:spAutoFit/>
          </a:bodyPr>
          <a:lstStyle/>
          <a:p>
            <a:pPr algn="l"/>
            <a:r>
              <a:rPr lang="zh-CN" altLang="en-US" sz="6600" b="1" spc="600" dirty="0" smtClean="0">
                <a:blipFill dpi="0" rotWithShape="1">
                  <a:blip r:embed="rId4"/>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应用电子路调试维修</a:t>
            </a:r>
          </a:p>
        </p:txBody>
      </p:sp>
      <p:grpSp>
        <p:nvGrpSpPr>
          <p:cNvPr id="14" name="组合 13"/>
          <p:cNvGrpSpPr/>
          <p:nvPr/>
        </p:nvGrpSpPr>
        <p:grpSpPr>
          <a:xfrm>
            <a:off x="4408802" y="2765425"/>
            <a:ext cx="4277997" cy="2045970"/>
            <a:chOff x="4328607" y="4016474"/>
            <a:chExt cx="4278300" cy="1675040"/>
          </a:xfrm>
        </p:grpSpPr>
        <p:sp>
          <p:nvSpPr>
            <p:cNvPr id="9" name="圆角矩形 9"/>
            <p:cNvSpPr/>
            <p:nvPr/>
          </p:nvSpPr>
          <p:spPr>
            <a:xfrm flipH="1">
              <a:off x="4328607" y="4971514"/>
              <a:ext cx="4278300"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522284" y="4971514"/>
              <a:ext cx="3869455" cy="701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itchFamily="34" charset="-122"/>
                  <a:ea typeface="微软雅黑" pitchFamily="34" charset="-122"/>
                </a:rPr>
                <a:t>常见数字电路的调试与维修</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47" name="文本框 146"/>
          <p:cNvSpPr txBox="1"/>
          <p:nvPr/>
        </p:nvSpPr>
        <p:spPr>
          <a:xfrm>
            <a:off x="589140" y="1185165"/>
            <a:ext cx="11374261" cy="2246769"/>
          </a:xfrm>
          <a:prstGeom prst="rect">
            <a:avLst/>
          </a:prstGeom>
          <a:noFill/>
          <a:ln w="9525">
            <a:noFill/>
          </a:ln>
        </p:spPr>
        <p:txBody>
          <a:bodyPr wrap="square">
            <a:spAutoFit/>
          </a:bodyPr>
          <a:lstStyle/>
          <a:p>
            <a:pPr marL="0" indent="432000" algn="l" fontAlgn="auto">
              <a:lnSpc>
                <a:spcPct val="150000"/>
              </a:lnSpc>
              <a:spcBef>
                <a:spcPts val="300"/>
              </a:spcBef>
              <a:spcAft>
                <a:spcPts val="300"/>
              </a:spcAft>
              <a:extLst>
                <a:ext uri="{35155182-B16C-46BC-9424-99874614C6A1}">
                  <wpsdc:indentchars xmlns:wpsdc="http://www.wps.cn/officeDocument/2017/drawingmlCustomData" xmlns="" val="200" checksum="1956455923"/>
                </a:ext>
              </a:extLst>
            </a:pPr>
            <a:r>
              <a:rPr lang="zh-CN" altLang="en-US" b="0" dirty="0">
                <a:latin typeface="等线" panose="02010600030101010101" pitchFamily="2" charset="-122"/>
                <a:ea typeface="等线" panose="02010600030101010101" pitchFamily="2" charset="-122"/>
                <a:cs typeface="微软雅黑" charset="0"/>
              </a:rPr>
              <a:t>译码器是编码器的逆过程，即将二进制代码翻译成原来信号的过程，能完成这任务的电路称为译码器。例如数控机床的各种操作，如移位、进刀、转速选择等，通常是以二进制的代码发出去的。如规定“</a:t>
            </a:r>
            <a:r>
              <a:rPr lang="en-US" altLang="zh-CN" b="0" dirty="0">
                <a:latin typeface="等线" panose="02010600030101010101" pitchFamily="2" charset="-122"/>
                <a:ea typeface="等线" panose="02010600030101010101" pitchFamily="2" charset="-122"/>
                <a:cs typeface="微软雅黑" charset="0"/>
              </a:rPr>
              <a:t>100”</a:t>
            </a:r>
            <a:r>
              <a:rPr lang="zh-CN" altLang="en-US" b="0" dirty="0">
                <a:latin typeface="等线" panose="02010600030101010101" pitchFamily="2" charset="-122"/>
                <a:ea typeface="等线" panose="02010600030101010101" pitchFamily="2" charset="-122"/>
                <a:cs typeface="微软雅黑" charset="0"/>
              </a:rPr>
              <a:t>表示移位，“</a:t>
            </a:r>
            <a:r>
              <a:rPr lang="en-US" altLang="zh-CN" b="0" dirty="0">
                <a:latin typeface="等线" panose="02010600030101010101" pitchFamily="2" charset="-122"/>
                <a:ea typeface="等线" panose="02010600030101010101" pitchFamily="2" charset="-122"/>
                <a:cs typeface="微软雅黑" charset="0"/>
              </a:rPr>
              <a:t>011”</a:t>
            </a:r>
            <a:r>
              <a:rPr lang="zh-CN" altLang="en-US" b="0" dirty="0">
                <a:latin typeface="等线" panose="02010600030101010101" pitchFamily="2" charset="-122"/>
                <a:ea typeface="等线" panose="02010600030101010101" pitchFamily="2" charset="-122"/>
                <a:cs typeface="微软雅黑" charset="0"/>
              </a:rPr>
              <a:t>表示进刀，“</a:t>
            </a:r>
            <a:r>
              <a:rPr lang="en-US" altLang="zh-CN" b="0" dirty="0">
                <a:latin typeface="等线" panose="02010600030101010101" pitchFamily="2" charset="-122"/>
                <a:ea typeface="等线" panose="02010600030101010101" pitchFamily="2" charset="-122"/>
                <a:cs typeface="微软雅黑" charset="0"/>
              </a:rPr>
              <a:t>010”</a:t>
            </a:r>
            <a:r>
              <a:rPr lang="zh-CN" altLang="en-US" b="0" dirty="0">
                <a:latin typeface="等线" panose="02010600030101010101" pitchFamily="2" charset="-122"/>
                <a:ea typeface="等线" panose="02010600030101010101" pitchFamily="2" charset="-122"/>
                <a:cs typeface="微软雅黑" charset="0"/>
              </a:rPr>
              <a:t>表示转速选择等都需要译码器将其代码转换为特定指令，指挥机床正确运行</a:t>
            </a:r>
            <a:r>
              <a:rPr lang="zh-CN" altLang="en-US" b="0" dirty="0" smtClean="0">
                <a:latin typeface="等线" panose="02010600030101010101" pitchFamily="2" charset="-122"/>
                <a:ea typeface="等线" panose="02010600030101010101" pitchFamily="2" charset="-122"/>
                <a:cs typeface="微软雅黑" charset="0"/>
              </a:rPr>
              <a:t>。</a:t>
            </a:r>
            <a:endParaRPr lang="en-US" altLang="zh-CN" b="0" dirty="0" smtClean="0">
              <a:latin typeface="等线" panose="02010600030101010101" pitchFamily="2" charset="-122"/>
              <a:ea typeface="等线" panose="02010600030101010101" pitchFamily="2" charset="-122"/>
              <a:cs typeface="微软雅黑" charset="0"/>
            </a:endParaRPr>
          </a:p>
          <a:p>
            <a:pPr indent="432000">
              <a:lnSpc>
                <a:spcPct val="150000"/>
              </a:lnSpc>
              <a:spcBef>
                <a:spcPts val="300"/>
              </a:spcBef>
              <a:spcAft>
                <a:spcPts val="300"/>
              </a:spcAft>
              <a:extLst>
                <a:ext uri="{35155182-B16C-46BC-9424-99874614C6A1}">
                  <wpsdc:indentchars xmlns:wpsdc="http://www.wps.cn/officeDocument/2017/drawingmlCustomData" xmlns="" val="200" checksum="1956455923"/>
                </a:ext>
              </a:extLst>
            </a:pPr>
            <a:r>
              <a:rPr lang="zh-CN" altLang="en-US" dirty="0">
                <a:latin typeface="等线" panose="02010600030101010101" pitchFamily="2" charset="-122"/>
                <a:ea typeface="等线" panose="02010600030101010101" pitchFamily="2" charset="-122"/>
                <a:cs typeface="微软雅黑" charset="0"/>
              </a:rPr>
              <a:t>（</a:t>
            </a:r>
            <a:r>
              <a:rPr lang="en-US" altLang="zh-CN" dirty="0">
                <a:latin typeface="等线" panose="02010600030101010101" pitchFamily="2" charset="-122"/>
                <a:ea typeface="等线" panose="02010600030101010101" pitchFamily="2" charset="-122"/>
                <a:cs typeface="微软雅黑" charset="0"/>
              </a:rPr>
              <a:t>1</a:t>
            </a:r>
            <a:r>
              <a:rPr lang="zh-CN" altLang="en-US" dirty="0">
                <a:latin typeface="等线" panose="02010600030101010101" pitchFamily="2" charset="-122"/>
                <a:ea typeface="等线" panose="02010600030101010101" pitchFamily="2" charset="-122"/>
                <a:cs typeface="微软雅黑" charset="0"/>
              </a:rPr>
              <a:t>）</a:t>
            </a:r>
            <a:r>
              <a:rPr lang="en-US" altLang="zh-CN" dirty="0">
                <a:latin typeface="等线" panose="02010600030101010101" pitchFamily="2" charset="-122"/>
                <a:ea typeface="等线" panose="02010600030101010101" pitchFamily="2" charset="-122"/>
                <a:cs typeface="微软雅黑" charset="0"/>
              </a:rPr>
              <a:t>74LS138</a:t>
            </a:r>
            <a:r>
              <a:rPr lang="zh-CN" altLang="en-US" dirty="0">
                <a:latin typeface="等线" panose="02010600030101010101" pitchFamily="2" charset="-122"/>
                <a:ea typeface="等线" panose="02010600030101010101" pitchFamily="2" charset="-122"/>
                <a:cs typeface="微软雅黑" charset="0"/>
              </a:rPr>
              <a:t>是集成</a:t>
            </a:r>
            <a:r>
              <a:rPr lang="en-US" altLang="zh-CN" dirty="0">
                <a:latin typeface="等线" panose="02010600030101010101" pitchFamily="2" charset="-122"/>
                <a:ea typeface="等线" panose="02010600030101010101" pitchFamily="2" charset="-122"/>
                <a:cs typeface="微软雅黑" charset="0"/>
              </a:rPr>
              <a:t>3-8</a:t>
            </a:r>
            <a:r>
              <a:rPr lang="zh-CN" altLang="en-US" dirty="0">
                <a:latin typeface="等线" panose="02010600030101010101" pitchFamily="2" charset="-122"/>
                <a:ea typeface="等线" panose="02010600030101010101" pitchFamily="2" charset="-122"/>
                <a:cs typeface="微软雅黑" charset="0"/>
              </a:rPr>
              <a:t>线译码器，即将</a:t>
            </a:r>
            <a:r>
              <a:rPr lang="en-US" altLang="zh-CN" dirty="0">
                <a:latin typeface="等线" panose="02010600030101010101" pitchFamily="2" charset="-122"/>
                <a:ea typeface="等线" panose="02010600030101010101" pitchFamily="2" charset="-122"/>
                <a:cs typeface="微软雅黑" charset="0"/>
              </a:rPr>
              <a:t>3</a:t>
            </a:r>
            <a:r>
              <a:rPr lang="zh-CN" altLang="en-US" dirty="0">
                <a:latin typeface="等线" panose="02010600030101010101" pitchFamily="2" charset="-122"/>
                <a:ea typeface="等线" panose="02010600030101010101" pitchFamily="2" charset="-122"/>
                <a:cs typeface="微软雅黑" charset="0"/>
              </a:rPr>
              <a:t>位二进制代码翻译成</a:t>
            </a:r>
            <a:r>
              <a:rPr lang="en-US" altLang="zh-CN" dirty="0">
                <a:latin typeface="等线" panose="02010600030101010101" pitchFamily="2" charset="-122"/>
                <a:ea typeface="等线" panose="02010600030101010101" pitchFamily="2" charset="-122"/>
                <a:cs typeface="微软雅黑" charset="0"/>
              </a:rPr>
              <a:t>8</a:t>
            </a:r>
            <a:r>
              <a:rPr lang="zh-CN" altLang="en-US" dirty="0">
                <a:latin typeface="等线" panose="02010600030101010101" pitchFamily="2" charset="-122"/>
                <a:ea typeface="等线" panose="02010600030101010101" pitchFamily="2" charset="-122"/>
                <a:cs typeface="微软雅黑" charset="0"/>
              </a:rPr>
              <a:t>路输出的译码器，其管脚图如图</a:t>
            </a:r>
            <a:r>
              <a:rPr lang="en-US" altLang="zh-CN" dirty="0">
                <a:latin typeface="等线" panose="02010600030101010101" pitchFamily="2" charset="-122"/>
                <a:ea typeface="等线" panose="02010600030101010101" pitchFamily="2" charset="-122"/>
                <a:cs typeface="微软雅黑" charset="0"/>
              </a:rPr>
              <a:t>4-2-2</a:t>
            </a:r>
            <a:r>
              <a:rPr lang="zh-CN" altLang="en-US" dirty="0">
                <a:latin typeface="等线" panose="02010600030101010101" pitchFamily="2" charset="-122"/>
                <a:ea typeface="等线" panose="02010600030101010101" pitchFamily="2" charset="-122"/>
                <a:cs typeface="微软雅黑" charset="0"/>
              </a:rPr>
              <a:t>所示，表</a:t>
            </a:r>
            <a:r>
              <a:rPr lang="en-US" altLang="zh-CN" dirty="0">
                <a:latin typeface="等线" panose="02010600030101010101" pitchFamily="2" charset="-122"/>
                <a:ea typeface="等线" panose="02010600030101010101" pitchFamily="2" charset="-122"/>
                <a:cs typeface="微软雅黑" charset="0"/>
              </a:rPr>
              <a:t>4-2-1</a:t>
            </a:r>
            <a:r>
              <a:rPr lang="zh-CN" altLang="en-US" dirty="0">
                <a:latin typeface="等线" panose="02010600030101010101" pitchFamily="2" charset="-122"/>
                <a:ea typeface="等线" panose="02010600030101010101" pitchFamily="2" charset="-122"/>
                <a:cs typeface="微软雅黑" charset="0"/>
              </a:rPr>
              <a:t>为</a:t>
            </a:r>
            <a:r>
              <a:rPr lang="en-US" altLang="zh-CN" dirty="0">
                <a:latin typeface="等线" panose="02010600030101010101" pitchFamily="2" charset="-122"/>
                <a:ea typeface="等线" panose="02010600030101010101" pitchFamily="2" charset="-122"/>
                <a:cs typeface="微软雅黑" charset="0"/>
              </a:rPr>
              <a:t>74LS138</a:t>
            </a:r>
            <a:r>
              <a:rPr lang="zh-CN" altLang="en-US" dirty="0" smtClean="0">
                <a:latin typeface="等线" panose="02010600030101010101" pitchFamily="2" charset="-122"/>
                <a:ea typeface="等线" panose="02010600030101010101" pitchFamily="2" charset="-122"/>
                <a:cs typeface="微软雅黑" charset="0"/>
              </a:rPr>
              <a:t>真值表</a:t>
            </a:r>
            <a:endParaRPr lang="zh-CN" altLang="en-US" dirty="0">
              <a:latin typeface="等线" panose="02010600030101010101" pitchFamily="2" charset="-122"/>
              <a:ea typeface="等线" panose="02010600030101010101" pitchFamily="2" charset="-122"/>
              <a:cs typeface="微软雅黑" charset="0"/>
            </a:endParaRPr>
          </a:p>
        </p:txBody>
      </p:sp>
      <p:sp>
        <p:nvSpPr>
          <p:cNvPr id="13" name="矩形 12">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1.1.2 </a:t>
            </a:r>
            <a:r>
              <a:rPr lang="zh-CN" altLang="zh-CN" sz="2000" b="1" dirty="0">
                <a:solidFill>
                  <a:schemeClr val="accent2">
                    <a:lumMod val="50000"/>
                  </a:schemeClr>
                </a:solidFill>
                <a:latin typeface="微软雅黑" pitchFamily="34" charset="-122"/>
                <a:ea typeface="微软雅黑" pitchFamily="34" charset="-122"/>
              </a:rPr>
              <a:t>译码器</a:t>
            </a:r>
          </a:p>
        </p:txBody>
      </p:sp>
      <mc:AlternateContent xmlns:mc="http://schemas.openxmlformats.org/markup-compatibility/2006">
        <mc:Choice xmlns:a14="http://schemas.microsoft.com/office/drawing/2010/main" Requires="a14">
          <p:graphicFrame>
            <p:nvGraphicFramePr>
              <p:cNvPr id="11" name="表格 10"/>
              <p:cNvGraphicFramePr>
                <a:graphicFrameLocks noGrp="1"/>
              </p:cNvGraphicFramePr>
              <p:nvPr>
                <p:extLst>
                  <p:ext uri="{D42A27DB-BD31-4B8C-83A1-F6EECF244321}">
                    <p14:modId xmlns:p14="http://schemas.microsoft.com/office/powerpoint/2010/main" val="2237947504"/>
                  </p:ext>
                </p:extLst>
              </p:nvPr>
            </p:nvGraphicFramePr>
            <p:xfrm>
              <a:off x="6248579" y="3079807"/>
              <a:ext cx="5322023" cy="3147801"/>
            </p:xfrm>
            <a:graphic>
              <a:graphicData uri="http://schemas.openxmlformats.org/drawingml/2006/table">
                <a:tbl>
                  <a:tblPr firstRow="1" firstCol="1" bandRow="1">
                    <a:tableStyleId>{5940675A-B579-460E-94D1-54222C63F5DA}</a:tableStyleId>
                  </a:tblPr>
                  <a:tblGrid>
                    <a:gridCol w="364148">
                      <a:extLst>
                        <a:ext uri="{9D8B030D-6E8A-4147-A177-3AD203B41FA5}">
                          <a16:colId xmlns:a16="http://schemas.microsoft.com/office/drawing/2014/main" xmlns="" val="4016224434"/>
                        </a:ext>
                      </a:extLst>
                    </a:gridCol>
                    <a:gridCol w="728979">
                      <a:extLst>
                        <a:ext uri="{9D8B030D-6E8A-4147-A177-3AD203B41FA5}">
                          <a16:colId xmlns:a16="http://schemas.microsoft.com/office/drawing/2014/main" xmlns="" val="1097469759"/>
                        </a:ext>
                      </a:extLst>
                    </a:gridCol>
                    <a:gridCol w="364148">
                      <a:extLst>
                        <a:ext uri="{9D8B030D-6E8A-4147-A177-3AD203B41FA5}">
                          <a16:colId xmlns:a16="http://schemas.microsoft.com/office/drawing/2014/main" xmlns="" val="2727914067"/>
                        </a:ext>
                      </a:extLst>
                    </a:gridCol>
                    <a:gridCol w="364148">
                      <a:extLst>
                        <a:ext uri="{9D8B030D-6E8A-4147-A177-3AD203B41FA5}">
                          <a16:colId xmlns:a16="http://schemas.microsoft.com/office/drawing/2014/main" xmlns="" val="24089022"/>
                        </a:ext>
                      </a:extLst>
                    </a:gridCol>
                    <a:gridCol w="364830">
                      <a:extLst>
                        <a:ext uri="{9D8B030D-6E8A-4147-A177-3AD203B41FA5}">
                          <a16:colId xmlns:a16="http://schemas.microsoft.com/office/drawing/2014/main" xmlns="" val="4009304824"/>
                        </a:ext>
                      </a:extLst>
                    </a:gridCol>
                    <a:gridCol w="364148">
                      <a:extLst>
                        <a:ext uri="{9D8B030D-6E8A-4147-A177-3AD203B41FA5}">
                          <a16:colId xmlns:a16="http://schemas.microsoft.com/office/drawing/2014/main" xmlns="" val="4213872137"/>
                        </a:ext>
                      </a:extLst>
                    </a:gridCol>
                    <a:gridCol w="364148">
                      <a:extLst>
                        <a:ext uri="{9D8B030D-6E8A-4147-A177-3AD203B41FA5}">
                          <a16:colId xmlns:a16="http://schemas.microsoft.com/office/drawing/2014/main" xmlns="" val="2696290539"/>
                        </a:ext>
                      </a:extLst>
                    </a:gridCol>
                    <a:gridCol w="364830">
                      <a:extLst>
                        <a:ext uri="{9D8B030D-6E8A-4147-A177-3AD203B41FA5}">
                          <a16:colId xmlns:a16="http://schemas.microsoft.com/office/drawing/2014/main" xmlns="" val="1767078357"/>
                        </a:ext>
                      </a:extLst>
                    </a:gridCol>
                    <a:gridCol w="364830">
                      <a:extLst>
                        <a:ext uri="{9D8B030D-6E8A-4147-A177-3AD203B41FA5}">
                          <a16:colId xmlns:a16="http://schemas.microsoft.com/office/drawing/2014/main" xmlns="" val="1172668591"/>
                        </a:ext>
                      </a:extLst>
                    </a:gridCol>
                    <a:gridCol w="364830">
                      <a:extLst>
                        <a:ext uri="{9D8B030D-6E8A-4147-A177-3AD203B41FA5}">
                          <a16:colId xmlns:a16="http://schemas.microsoft.com/office/drawing/2014/main" xmlns="" val="2106846994"/>
                        </a:ext>
                      </a:extLst>
                    </a:gridCol>
                    <a:gridCol w="364830">
                      <a:extLst>
                        <a:ext uri="{9D8B030D-6E8A-4147-A177-3AD203B41FA5}">
                          <a16:colId xmlns:a16="http://schemas.microsoft.com/office/drawing/2014/main" xmlns="" val="1594996320"/>
                        </a:ext>
                      </a:extLst>
                    </a:gridCol>
                    <a:gridCol w="364830">
                      <a:extLst>
                        <a:ext uri="{9D8B030D-6E8A-4147-A177-3AD203B41FA5}">
                          <a16:colId xmlns:a16="http://schemas.microsoft.com/office/drawing/2014/main" xmlns="" val="896095428"/>
                        </a:ext>
                      </a:extLst>
                    </a:gridCol>
                    <a:gridCol w="363464">
                      <a:extLst>
                        <a:ext uri="{9D8B030D-6E8A-4147-A177-3AD203B41FA5}">
                          <a16:colId xmlns:a16="http://schemas.microsoft.com/office/drawing/2014/main" xmlns="" val="1741133452"/>
                        </a:ext>
                      </a:extLst>
                    </a:gridCol>
                    <a:gridCol w="219860">
                      <a:extLst>
                        <a:ext uri="{9D8B030D-6E8A-4147-A177-3AD203B41FA5}">
                          <a16:colId xmlns:a16="http://schemas.microsoft.com/office/drawing/2014/main" xmlns="" val="2318972627"/>
                        </a:ext>
                      </a:extLst>
                    </a:gridCol>
                  </a:tblGrid>
                  <a:tr h="251865">
                    <a:tc gridSpan="5">
                      <a:txBody>
                        <a:bodyPr/>
                        <a:lstStyle/>
                        <a:p>
                          <a:pPr indent="127000" algn="ctr">
                            <a:lnSpc>
                              <a:spcPts val="2000"/>
                            </a:lnSpc>
                            <a:spcAft>
                              <a:spcPts val="0"/>
                            </a:spcAft>
                          </a:pPr>
                          <a:r>
                            <a:rPr lang="zh-CN" sz="1200" kern="100" dirty="0">
                              <a:effectLst/>
                            </a:rPr>
                            <a:t>输入</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9">
                      <a:txBody>
                        <a:bodyPr/>
                        <a:lstStyle/>
                        <a:p>
                          <a:pPr indent="127000" algn="ctr">
                            <a:lnSpc>
                              <a:spcPts val="2000"/>
                            </a:lnSpc>
                            <a:spcAft>
                              <a:spcPts val="0"/>
                            </a:spcAft>
                          </a:pPr>
                          <a:r>
                            <a:rPr lang="zh-CN" sz="1200" kern="100" dirty="0">
                              <a:effectLst/>
                            </a:rPr>
                            <a:t>输出</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523573443"/>
                      </a:ext>
                    </a:extLst>
                  </a:tr>
                  <a:tr h="377286">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r>
                                      <a:rPr lang="en-US" sz="1200" kern="100">
                                        <a:effectLst/>
                                      </a:rPr>
                                      <m:t>𝑆</m:t>
                                    </m:r>
                                  </m:e>
                                  <m:sub>
                                    <m:r>
                                      <a:rPr lang="en-US" sz="1200" kern="100">
                                        <a:effectLst/>
                                      </a:rPr>
                                      <m:t>𝐴</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𝑆</m:t>
                                      </m:r>
                                    </m:e>
                                  </m:acc>
                                </m:e>
                                <m:sub>
                                  <m:r>
                                    <a:rPr lang="en-US" sz="1200" kern="100">
                                      <a:effectLst/>
                                    </a:rPr>
                                    <m:t>𝐵</m:t>
                                  </m:r>
                                </m:sub>
                              </m:sSub>
                            </m:oMath>
                          </a14:m>
                          <a:r>
                            <a:rPr lang="en-US" sz="1200" kern="100" dirty="0">
                              <a:effectLst/>
                            </a:rPr>
                            <a:t>+</a:t>
                          </a:r>
                          <a14:m>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𝑆</m:t>
                                      </m:r>
                                    </m:e>
                                  </m:acc>
                                </m:e>
                                <m:sub>
                                  <m:r>
                                    <a:rPr lang="en-US" sz="1200" kern="100">
                                      <a:effectLst/>
                                    </a:rPr>
                                    <m:t>𝐶</m:t>
                                  </m:r>
                                </m:sub>
                              </m:sSub>
                            </m:oMath>
                          </a14:m>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𝐴</m:t>
                                        </m:r>
                                      </m:e>
                                    </m:acc>
                                  </m:e>
                                  <m:sub>
                                    <m:r>
                                      <a:rPr lang="en-US" sz="1200" kern="100">
                                        <a:effectLst/>
                                      </a:rPr>
                                      <m:t>2</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𝐴</m:t>
                                        </m:r>
                                      </m:e>
                                    </m:acc>
                                  </m:e>
                                  <m:sub>
                                    <m:r>
                                      <a:rPr lang="en-US" sz="1200" kern="100">
                                        <a:effectLst/>
                                      </a:rPr>
                                      <m:t>1</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𝐴</m:t>
                                        </m:r>
                                      </m:e>
                                    </m:acc>
                                  </m:e>
                                  <m:sub>
                                    <m:r>
                                      <a:rPr lang="en-US" sz="1200" kern="100">
                                        <a:effectLst/>
                                      </a:rPr>
                                      <m:t>0</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𝑌</m:t>
                                        </m:r>
                                      </m:e>
                                    </m:acc>
                                  </m:e>
                                  <m:sub>
                                    <m:r>
                                      <a:rPr lang="en-US" sz="1200" kern="100">
                                        <a:effectLst/>
                                      </a:rPr>
                                      <m:t>0</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𝑌</m:t>
                                        </m:r>
                                      </m:e>
                                    </m:acc>
                                  </m:e>
                                  <m:sub>
                                    <m:r>
                                      <a:rPr lang="en-US" sz="1200" kern="100">
                                        <a:effectLst/>
                                      </a:rPr>
                                      <m:t>1</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𝑌</m:t>
                                        </m:r>
                                      </m:e>
                                    </m:acc>
                                  </m:e>
                                  <m:sub>
                                    <m:r>
                                      <a:rPr lang="en-US" sz="1200" kern="100">
                                        <a:effectLst/>
                                      </a:rPr>
                                      <m:t>2</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𝑌</m:t>
                                        </m:r>
                                      </m:e>
                                    </m:acc>
                                  </m:e>
                                  <m:sub>
                                    <m:r>
                                      <a:rPr lang="en-US" sz="1200" kern="100">
                                        <a:effectLst/>
                                      </a:rPr>
                                      <m:t>3</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𝑌</m:t>
                                        </m:r>
                                      </m:e>
                                    </m:acc>
                                  </m:e>
                                  <m:sub>
                                    <m:r>
                                      <a:rPr lang="en-US" sz="1200" kern="100">
                                        <a:effectLst/>
                                      </a:rPr>
                                      <m:t>4</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𝑌</m:t>
                                        </m:r>
                                      </m:e>
                                    </m:acc>
                                  </m:e>
                                  <m:sub>
                                    <m:r>
                                      <a:rPr lang="en-US" sz="1200" kern="100">
                                        <a:effectLst/>
                                      </a:rPr>
                                      <m:t>5</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𝑌</m:t>
                                        </m:r>
                                      </m:e>
                                    </m:acc>
                                  </m:e>
                                  <m:sub>
                                    <m:r>
                                      <a:rPr lang="en-US" sz="1200" kern="100">
                                        <a:effectLst/>
                                      </a:rPr>
                                      <m:t>6</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200" kern="100">
                                        <a:effectLst/>
                                      </a:rPr>
                                    </m:ctrlPr>
                                  </m:sSubPr>
                                  <m:e>
                                    <m:acc>
                                      <m:accPr>
                                        <m:chr m:val="̅"/>
                                        <m:ctrlPr>
                                          <a:rPr lang="zh-CN" sz="1200" kern="100">
                                            <a:effectLst/>
                                          </a:rPr>
                                        </m:ctrlPr>
                                      </m:accPr>
                                      <m:e>
                                        <m:r>
                                          <a:rPr lang="en-US" sz="1200" kern="100">
                                            <a:effectLst/>
                                          </a:rPr>
                                          <m:t>𝑌</m:t>
                                        </m:r>
                                      </m:e>
                                    </m:acc>
                                  </m:e>
                                  <m:sub>
                                    <m:r>
                                      <a:rPr lang="en-US" sz="1200" kern="100">
                                        <a:effectLst/>
                                      </a:rPr>
                                      <m:t>7</m:t>
                                    </m:r>
                                  </m:sub>
                                </m:sSub>
                              </m:oMath>
                            </m:oMathPara>
                          </a14:m>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dirty="0">
                              <a:effectLst/>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 val="2142513053"/>
                      </a:ext>
                    </a:extLst>
                  </a:tr>
                  <a:tr h="251865">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dirty="0">
                              <a:effectLst/>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 val="1287257713"/>
                      </a:ext>
                    </a:extLst>
                  </a:tr>
                  <a:tr h="251865">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dirty="0">
                              <a:effectLst/>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 val="2109499520"/>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 val="4032030688"/>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 val="392277373"/>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 val="2539218693"/>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 val="3929292128"/>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 val="4131145985"/>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 val="2586367705"/>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 val="3996077926"/>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dirty="0">
                              <a:effectLst/>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 val="4277137125"/>
                      </a:ext>
                    </a:extLst>
                  </a:tr>
                </a:tbl>
              </a:graphicData>
            </a:graphic>
          </p:graphicFrame>
        </mc:Choice>
        <mc:Fallback>
          <p:graphicFrame>
            <p:nvGraphicFramePr>
              <p:cNvPr id="11" name="表格 10"/>
              <p:cNvGraphicFramePr>
                <a:graphicFrameLocks noGrp="1"/>
              </p:cNvGraphicFramePr>
              <p:nvPr>
                <p:extLst>
                  <p:ext uri="{D42A27DB-BD31-4B8C-83A1-F6EECF244321}">
                    <p14:modId xmlns:p14="http://schemas.microsoft.com/office/powerpoint/2010/main" val="2237947504"/>
                  </p:ext>
                </p:extLst>
              </p:nvPr>
            </p:nvGraphicFramePr>
            <p:xfrm>
              <a:off x="6248579" y="3079807"/>
              <a:ext cx="5322023" cy="3147801"/>
            </p:xfrm>
            <a:graphic>
              <a:graphicData uri="http://schemas.openxmlformats.org/drawingml/2006/table">
                <a:tbl>
                  <a:tblPr firstRow="1" firstCol="1" bandRow="1">
                    <a:tableStyleId>{5940675A-B579-460E-94D1-54222C63F5DA}</a:tableStyleId>
                  </a:tblPr>
                  <a:tblGrid>
                    <a:gridCol w="364148">
                      <a:extLst>
                        <a:ext uri="{9D8B030D-6E8A-4147-A177-3AD203B41FA5}">
                          <a16:colId xmlns:a16="http://schemas.microsoft.com/office/drawing/2014/main" xmlns:a14="http://schemas.microsoft.com/office/drawing/2010/main" xmlns="" val="4016224434"/>
                        </a:ext>
                      </a:extLst>
                    </a:gridCol>
                    <a:gridCol w="728979">
                      <a:extLst>
                        <a:ext uri="{9D8B030D-6E8A-4147-A177-3AD203B41FA5}">
                          <a16:colId xmlns:a16="http://schemas.microsoft.com/office/drawing/2014/main" xmlns:a14="http://schemas.microsoft.com/office/drawing/2010/main" xmlns="" val="1097469759"/>
                        </a:ext>
                      </a:extLst>
                    </a:gridCol>
                    <a:gridCol w="364148">
                      <a:extLst>
                        <a:ext uri="{9D8B030D-6E8A-4147-A177-3AD203B41FA5}">
                          <a16:colId xmlns:a16="http://schemas.microsoft.com/office/drawing/2014/main" xmlns:a14="http://schemas.microsoft.com/office/drawing/2010/main" xmlns="" val="2727914067"/>
                        </a:ext>
                      </a:extLst>
                    </a:gridCol>
                    <a:gridCol w="364148">
                      <a:extLst>
                        <a:ext uri="{9D8B030D-6E8A-4147-A177-3AD203B41FA5}">
                          <a16:colId xmlns:a16="http://schemas.microsoft.com/office/drawing/2014/main" xmlns:a14="http://schemas.microsoft.com/office/drawing/2010/main" xmlns="" val="24089022"/>
                        </a:ext>
                      </a:extLst>
                    </a:gridCol>
                    <a:gridCol w="364830">
                      <a:extLst>
                        <a:ext uri="{9D8B030D-6E8A-4147-A177-3AD203B41FA5}">
                          <a16:colId xmlns:a16="http://schemas.microsoft.com/office/drawing/2014/main" xmlns:a14="http://schemas.microsoft.com/office/drawing/2010/main" xmlns="" val="4009304824"/>
                        </a:ext>
                      </a:extLst>
                    </a:gridCol>
                    <a:gridCol w="364148">
                      <a:extLst>
                        <a:ext uri="{9D8B030D-6E8A-4147-A177-3AD203B41FA5}">
                          <a16:colId xmlns:a16="http://schemas.microsoft.com/office/drawing/2014/main" xmlns:a14="http://schemas.microsoft.com/office/drawing/2010/main" xmlns="" val="4213872137"/>
                        </a:ext>
                      </a:extLst>
                    </a:gridCol>
                    <a:gridCol w="364148">
                      <a:extLst>
                        <a:ext uri="{9D8B030D-6E8A-4147-A177-3AD203B41FA5}">
                          <a16:colId xmlns:a16="http://schemas.microsoft.com/office/drawing/2014/main" xmlns:a14="http://schemas.microsoft.com/office/drawing/2010/main" xmlns="" val="2696290539"/>
                        </a:ext>
                      </a:extLst>
                    </a:gridCol>
                    <a:gridCol w="364830">
                      <a:extLst>
                        <a:ext uri="{9D8B030D-6E8A-4147-A177-3AD203B41FA5}">
                          <a16:colId xmlns:a16="http://schemas.microsoft.com/office/drawing/2014/main" xmlns:a14="http://schemas.microsoft.com/office/drawing/2010/main" xmlns="" val="1767078357"/>
                        </a:ext>
                      </a:extLst>
                    </a:gridCol>
                    <a:gridCol w="364830">
                      <a:extLst>
                        <a:ext uri="{9D8B030D-6E8A-4147-A177-3AD203B41FA5}">
                          <a16:colId xmlns:a16="http://schemas.microsoft.com/office/drawing/2014/main" xmlns:a14="http://schemas.microsoft.com/office/drawing/2010/main" xmlns="" val="1172668591"/>
                        </a:ext>
                      </a:extLst>
                    </a:gridCol>
                    <a:gridCol w="364830">
                      <a:extLst>
                        <a:ext uri="{9D8B030D-6E8A-4147-A177-3AD203B41FA5}">
                          <a16:colId xmlns:a16="http://schemas.microsoft.com/office/drawing/2014/main" xmlns:a14="http://schemas.microsoft.com/office/drawing/2010/main" xmlns="" val="2106846994"/>
                        </a:ext>
                      </a:extLst>
                    </a:gridCol>
                    <a:gridCol w="364830">
                      <a:extLst>
                        <a:ext uri="{9D8B030D-6E8A-4147-A177-3AD203B41FA5}">
                          <a16:colId xmlns:a16="http://schemas.microsoft.com/office/drawing/2014/main" xmlns:a14="http://schemas.microsoft.com/office/drawing/2010/main" xmlns="" val="1594996320"/>
                        </a:ext>
                      </a:extLst>
                    </a:gridCol>
                    <a:gridCol w="364830">
                      <a:extLst>
                        <a:ext uri="{9D8B030D-6E8A-4147-A177-3AD203B41FA5}">
                          <a16:colId xmlns:a16="http://schemas.microsoft.com/office/drawing/2014/main" xmlns:a14="http://schemas.microsoft.com/office/drawing/2010/main" xmlns="" val="896095428"/>
                        </a:ext>
                      </a:extLst>
                    </a:gridCol>
                    <a:gridCol w="363464">
                      <a:extLst>
                        <a:ext uri="{9D8B030D-6E8A-4147-A177-3AD203B41FA5}">
                          <a16:colId xmlns:a16="http://schemas.microsoft.com/office/drawing/2014/main" xmlns:a14="http://schemas.microsoft.com/office/drawing/2010/main" xmlns="" val="1741133452"/>
                        </a:ext>
                      </a:extLst>
                    </a:gridCol>
                    <a:gridCol w="219860">
                      <a:extLst>
                        <a:ext uri="{9D8B030D-6E8A-4147-A177-3AD203B41FA5}">
                          <a16:colId xmlns:a16="http://schemas.microsoft.com/office/drawing/2014/main" xmlns:a14="http://schemas.microsoft.com/office/drawing/2010/main" xmlns="" val="2318972627"/>
                        </a:ext>
                      </a:extLst>
                    </a:gridCol>
                  </a:tblGrid>
                  <a:tr h="251865">
                    <a:tc gridSpan="5">
                      <a:txBody>
                        <a:bodyPr/>
                        <a:lstStyle/>
                        <a:p>
                          <a:pPr indent="127000" algn="ctr">
                            <a:lnSpc>
                              <a:spcPts val="2000"/>
                            </a:lnSpc>
                            <a:spcAft>
                              <a:spcPts val="0"/>
                            </a:spcAft>
                          </a:pPr>
                          <a:r>
                            <a:rPr lang="zh-CN" sz="1200" kern="100" dirty="0">
                              <a:effectLst/>
                            </a:rPr>
                            <a:t>输入</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9">
                      <a:txBody>
                        <a:bodyPr/>
                        <a:lstStyle/>
                        <a:p>
                          <a:pPr indent="127000" algn="ctr">
                            <a:lnSpc>
                              <a:spcPts val="2000"/>
                            </a:lnSpc>
                            <a:spcAft>
                              <a:spcPts val="0"/>
                            </a:spcAft>
                          </a:pPr>
                          <a:r>
                            <a:rPr lang="zh-CN" sz="1200" kern="100" dirty="0">
                              <a:effectLst/>
                            </a:rPr>
                            <a:t>输出</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a14="http://schemas.microsoft.com/office/drawing/2010/main" xmlns="" val="523573443"/>
                      </a:ext>
                    </a:extLst>
                  </a:tr>
                  <a:tr h="377286">
                    <a:tc>
                      <a:txBody>
                        <a:bodyPr/>
                        <a:lstStyle/>
                        <a:p>
                          <a:endParaRPr lang="zh-CN"/>
                        </a:p>
                      </a:txBody>
                      <a:tcPr marL="68580" marR="68580" marT="0" marB="0" anchor="ctr">
                        <a:blipFill rotWithShape="0">
                          <a:blip r:embed="rId3"/>
                          <a:stretch>
                            <a:fillRect l="-3333" t="-67742" r="-1360000" b="-687097"/>
                          </a:stretch>
                        </a:blipFill>
                      </a:tcPr>
                    </a:tc>
                    <a:tc>
                      <a:txBody>
                        <a:bodyPr/>
                        <a:lstStyle/>
                        <a:p>
                          <a:endParaRPr lang="zh-CN"/>
                        </a:p>
                      </a:txBody>
                      <a:tcPr marL="68580" marR="68580" marT="0" marB="0" anchor="ctr">
                        <a:blipFill rotWithShape="0">
                          <a:blip r:embed="rId3"/>
                          <a:stretch>
                            <a:fillRect l="-51667" t="-67742" r="-580000" b="-687097"/>
                          </a:stretch>
                        </a:blipFill>
                      </a:tcPr>
                    </a:tc>
                    <a:tc>
                      <a:txBody>
                        <a:bodyPr/>
                        <a:lstStyle/>
                        <a:p>
                          <a:endParaRPr lang="zh-CN"/>
                        </a:p>
                      </a:txBody>
                      <a:tcPr marL="68580" marR="68580" marT="0" marB="0" anchor="ctr">
                        <a:blipFill rotWithShape="0">
                          <a:blip r:embed="rId3"/>
                          <a:stretch>
                            <a:fillRect l="-308475" t="-67742" r="-1079661" b="-687097"/>
                          </a:stretch>
                        </a:blipFill>
                      </a:tcPr>
                    </a:tc>
                    <a:tc>
                      <a:txBody>
                        <a:bodyPr/>
                        <a:lstStyle/>
                        <a:p>
                          <a:endParaRPr lang="zh-CN"/>
                        </a:p>
                      </a:txBody>
                      <a:tcPr marL="68580" marR="68580" marT="0" marB="0" anchor="ctr">
                        <a:blipFill rotWithShape="0">
                          <a:blip r:embed="rId3"/>
                          <a:stretch>
                            <a:fillRect l="-401667" t="-67742" r="-961667" b="-687097"/>
                          </a:stretch>
                        </a:blipFill>
                      </a:tcPr>
                    </a:tc>
                    <a:tc>
                      <a:txBody>
                        <a:bodyPr/>
                        <a:lstStyle/>
                        <a:p>
                          <a:endParaRPr lang="zh-CN"/>
                        </a:p>
                      </a:txBody>
                      <a:tcPr marL="68580" marR="68580" marT="0" marB="0" anchor="ctr">
                        <a:blipFill rotWithShape="0">
                          <a:blip r:embed="rId3"/>
                          <a:stretch>
                            <a:fillRect l="-501667" t="-67742" r="-861667" b="-687097"/>
                          </a:stretch>
                        </a:blipFill>
                      </a:tcPr>
                    </a:tc>
                    <a:tc>
                      <a:txBody>
                        <a:bodyPr/>
                        <a:lstStyle/>
                        <a:p>
                          <a:endParaRPr lang="zh-CN"/>
                        </a:p>
                      </a:txBody>
                      <a:tcPr marL="68580" marR="68580" marT="0" marB="0" anchor="ctr">
                        <a:blipFill rotWithShape="0">
                          <a:blip r:embed="rId3"/>
                          <a:stretch>
                            <a:fillRect l="-601667" t="-67742" r="-761667" b="-687097"/>
                          </a:stretch>
                        </a:blipFill>
                      </a:tcPr>
                    </a:tc>
                    <a:tc>
                      <a:txBody>
                        <a:bodyPr/>
                        <a:lstStyle/>
                        <a:p>
                          <a:endParaRPr lang="zh-CN"/>
                        </a:p>
                      </a:txBody>
                      <a:tcPr marL="68580" marR="68580" marT="0" marB="0" anchor="ctr">
                        <a:blipFill rotWithShape="0">
                          <a:blip r:embed="rId3"/>
                          <a:stretch>
                            <a:fillRect l="-701667" t="-67742" r="-661667" b="-687097"/>
                          </a:stretch>
                        </a:blipFill>
                      </a:tcPr>
                    </a:tc>
                    <a:tc>
                      <a:txBody>
                        <a:bodyPr/>
                        <a:lstStyle/>
                        <a:p>
                          <a:endParaRPr lang="zh-CN"/>
                        </a:p>
                      </a:txBody>
                      <a:tcPr marL="68580" marR="68580" marT="0" marB="0" anchor="ctr">
                        <a:blipFill rotWithShape="0">
                          <a:blip r:embed="rId3"/>
                          <a:stretch>
                            <a:fillRect l="-801667" t="-67742" r="-561667" b="-687097"/>
                          </a:stretch>
                        </a:blipFill>
                      </a:tcPr>
                    </a:tc>
                    <a:tc>
                      <a:txBody>
                        <a:bodyPr/>
                        <a:lstStyle/>
                        <a:p>
                          <a:endParaRPr lang="zh-CN"/>
                        </a:p>
                      </a:txBody>
                      <a:tcPr marL="68580" marR="68580" marT="0" marB="0" anchor="ctr">
                        <a:blipFill rotWithShape="0">
                          <a:blip r:embed="rId3"/>
                          <a:stretch>
                            <a:fillRect l="-916949" t="-67742" r="-471186" b="-687097"/>
                          </a:stretch>
                        </a:blipFill>
                      </a:tcPr>
                    </a:tc>
                    <a:tc>
                      <a:txBody>
                        <a:bodyPr/>
                        <a:lstStyle/>
                        <a:p>
                          <a:endParaRPr lang="zh-CN"/>
                        </a:p>
                      </a:txBody>
                      <a:tcPr marL="68580" marR="68580" marT="0" marB="0" anchor="ctr">
                        <a:blipFill rotWithShape="0">
                          <a:blip r:embed="rId3"/>
                          <a:stretch>
                            <a:fillRect l="-1000000" t="-67742" r="-363333" b="-687097"/>
                          </a:stretch>
                        </a:blipFill>
                      </a:tcPr>
                    </a:tc>
                    <a:tc>
                      <a:txBody>
                        <a:bodyPr/>
                        <a:lstStyle/>
                        <a:p>
                          <a:endParaRPr lang="zh-CN"/>
                        </a:p>
                      </a:txBody>
                      <a:tcPr marL="68580" marR="68580" marT="0" marB="0" anchor="ctr">
                        <a:blipFill rotWithShape="0">
                          <a:blip r:embed="rId3"/>
                          <a:stretch>
                            <a:fillRect l="-1100000" t="-67742" r="-263333" b="-687097"/>
                          </a:stretch>
                        </a:blipFill>
                      </a:tcPr>
                    </a:tc>
                    <a:tc>
                      <a:txBody>
                        <a:bodyPr/>
                        <a:lstStyle/>
                        <a:p>
                          <a:endParaRPr lang="zh-CN"/>
                        </a:p>
                      </a:txBody>
                      <a:tcPr marL="68580" marR="68580" marT="0" marB="0" anchor="ctr">
                        <a:blipFill rotWithShape="0">
                          <a:blip r:embed="rId3"/>
                          <a:stretch>
                            <a:fillRect l="-1200000" t="-67742" r="-163333" b="-687097"/>
                          </a:stretch>
                        </a:blipFill>
                      </a:tcPr>
                    </a:tc>
                    <a:tc>
                      <a:txBody>
                        <a:bodyPr/>
                        <a:lstStyle/>
                        <a:p>
                          <a:endParaRPr lang="zh-CN"/>
                        </a:p>
                      </a:txBody>
                      <a:tcPr marL="68580" marR="68580" marT="0" marB="0" anchor="ctr">
                        <a:blipFill rotWithShape="0">
                          <a:blip r:embed="rId3"/>
                          <a:stretch>
                            <a:fillRect l="-1300000" t="-67742" r="-63333" b="-687097"/>
                          </a:stretch>
                        </a:blipFill>
                      </a:tcPr>
                    </a:tc>
                    <a:tc>
                      <a:txBody>
                        <a:bodyPr/>
                        <a:lstStyle/>
                        <a:p>
                          <a:pPr indent="127000" algn="just">
                            <a:lnSpc>
                              <a:spcPts val="2000"/>
                            </a:lnSpc>
                            <a:spcAft>
                              <a:spcPts val="0"/>
                            </a:spcAft>
                          </a:pPr>
                          <a:r>
                            <a:rPr lang="zh-CN" sz="1200" kern="100" dirty="0">
                              <a:effectLst/>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a14="http://schemas.microsoft.com/office/drawing/2010/main" xmlns="" val="2142513053"/>
                      </a:ext>
                    </a:extLst>
                  </a:tr>
                  <a:tr h="251865">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dirty="0">
                              <a:effectLst/>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a14="http://schemas.microsoft.com/office/drawing/2010/main" xmlns="" val="1287257713"/>
                      </a:ext>
                    </a:extLst>
                  </a:tr>
                  <a:tr h="251865">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dirty="0">
                              <a:effectLst/>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200" kern="100">
                              <a:effectLst/>
                            </a:rPr>
                            <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a14="http://schemas.microsoft.com/office/drawing/2010/main" xmlns="" val="2109499520"/>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a14="http://schemas.microsoft.com/office/drawing/2010/main" xmlns="" val="4032030688"/>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a14="http://schemas.microsoft.com/office/drawing/2010/main" xmlns="" val="392277373"/>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a14="http://schemas.microsoft.com/office/drawing/2010/main" xmlns="" val="2539218693"/>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a14="http://schemas.microsoft.com/office/drawing/2010/main" xmlns="" val="3929292128"/>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a14="http://schemas.microsoft.com/office/drawing/2010/main" xmlns="" val="4131145985"/>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a14="http://schemas.microsoft.com/office/drawing/2010/main" xmlns="" val="2586367705"/>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a:effectLst/>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a14="http://schemas.microsoft.com/office/drawing/2010/main" xmlns="" val="3996077926"/>
                      </a:ext>
                    </a:extLst>
                  </a:tr>
                  <a:tr h="251865">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200" kern="100" dirty="0">
                              <a:effectLst/>
                            </a:rPr>
                            <a:t>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just">
                            <a:lnSpc>
                              <a:spcPts val="2000"/>
                            </a:lnSpc>
                            <a:spcAft>
                              <a:spcPts val="0"/>
                            </a:spcAft>
                          </a:pPr>
                          <a:r>
                            <a:rPr lang="zh-CN" sz="1200" kern="100" dirty="0">
                              <a:effectLst/>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xmlns:a14="http://schemas.microsoft.com/office/drawing/2010/main" xmlns="" val="4277137125"/>
                      </a:ext>
                    </a:extLst>
                  </a:tr>
                </a:tbl>
              </a:graphicData>
            </a:graphic>
          </p:graphicFrame>
        </mc:Fallback>
      </mc:AlternateContent>
      <p:sp>
        <p:nvSpPr>
          <p:cNvPr id="12" name="Rectangle 1"/>
          <p:cNvSpPr>
            <a:spLocks noChangeArrowheads="1"/>
          </p:cNvSpPr>
          <p:nvPr/>
        </p:nvSpPr>
        <p:spPr bwMode="auto">
          <a:xfrm>
            <a:off x="8046721" y="6251943"/>
            <a:ext cx="224232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270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2700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a:t>
            </a:r>
            <a:r>
              <a:rPr kumimoji="0" lang="en-US" altLang="zh-CN" sz="1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4-2-2  74LS138</a:t>
            </a:r>
            <a:r>
              <a:rPr kumimoji="0" lang="zh-CN" altLang="en-US" sz="1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真值表</a:t>
            </a:r>
            <a:endParaRPr kumimoji="0" lang="zh-CN" altLang="en-US" sz="1400" b="0" i="0" u="none" strike="noStrike" cap="none" normalizeH="0" baseline="0" dirty="0" smtClean="0">
              <a:ln>
                <a:noFill/>
              </a:ln>
              <a:solidFill>
                <a:schemeClr val="tx1"/>
              </a:solidFill>
              <a:effectLst/>
            </a:endParaRPr>
          </a:p>
        </p:txBody>
      </p:sp>
      <p:pic>
        <p:nvPicPr>
          <p:cNvPr id="17" name="图片 506924"/>
          <p:cNvPicPr>
            <a:picLocks noChangeAspect="1"/>
          </p:cNvPicPr>
          <p:nvPr/>
        </p:nvPicPr>
        <p:blipFill>
          <a:blip r:embed="rId4"/>
          <a:stretch>
            <a:fillRect/>
          </a:stretch>
        </p:blipFill>
        <p:spPr>
          <a:xfrm>
            <a:off x="1162146" y="3431934"/>
            <a:ext cx="4235450" cy="2510790"/>
          </a:xfrm>
          <a:prstGeom prst="rect">
            <a:avLst/>
          </a:prstGeom>
        </p:spPr>
      </p:pic>
      <p:sp>
        <p:nvSpPr>
          <p:cNvPr id="18" name="文本框 17"/>
          <p:cNvSpPr txBox="1"/>
          <p:nvPr/>
        </p:nvSpPr>
        <p:spPr>
          <a:xfrm>
            <a:off x="2293915" y="6098054"/>
            <a:ext cx="2151551" cy="307777"/>
          </a:xfrm>
          <a:prstGeom prst="rect">
            <a:avLst/>
          </a:prstGeom>
          <a:noFill/>
        </p:spPr>
        <p:txBody>
          <a:bodyPr wrap="none" rtlCol="0" anchor="t">
            <a:spAutoFit/>
          </a:bodyPr>
          <a:lstStyle/>
          <a:p>
            <a:r>
              <a:rPr lang="zh-CN" altLang="en-US" sz="1400" dirty="0">
                <a:latin typeface="微软雅黑" charset="0"/>
                <a:ea typeface="微软雅黑" charset="0"/>
                <a:cs typeface="微软雅黑" charset="0"/>
                <a:sym typeface="+mn-ea"/>
              </a:rPr>
              <a:t>图</a:t>
            </a:r>
            <a:r>
              <a:rPr lang="en-US" altLang="zh-CN" sz="1400" dirty="0">
                <a:latin typeface="微软雅黑" charset="0"/>
                <a:ea typeface="微软雅黑" charset="0"/>
                <a:cs typeface="微软雅黑" charset="0"/>
                <a:sym typeface="+mn-ea"/>
              </a:rPr>
              <a:t>4-2-2 74LS138</a:t>
            </a:r>
            <a:r>
              <a:rPr lang="zh-CN" altLang="en-US" sz="1400" dirty="0">
                <a:latin typeface="微软雅黑" charset="0"/>
                <a:ea typeface="微软雅黑" charset="0"/>
                <a:cs typeface="微软雅黑" charset="0"/>
                <a:sym typeface="+mn-ea"/>
              </a:rPr>
              <a:t>管脚图</a:t>
            </a:r>
          </a:p>
        </p:txBody>
      </p:sp>
      <p:sp>
        <p:nvSpPr>
          <p:cNvPr id="19"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8" name="矩形 17">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1.1.2 </a:t>
            </a:r>
            <a:r>
              <a:rPr lang="zh-CN" altLang="zh-CN" sz="2000" b="1" dirty="0">
                <a:solidFill>
                  <a:schemeClr val="accent2">
                    <a:lumMod val="50000"/>
                  </a:schemeClr>
                </a:solidFill>
                <a:latin typeface="微软雅黑" pitchFamily="34" charset="-122"/>
                <a:ea typeface="微软雅黑" pitchFamily="34" charset="-122"/>
              </a:rPr>
              <a:t>译码器</a:t>
            </a:r>
          </a:p>
        </p:txBody>
      </p:sp>
      <mc:AlternateContent xmlns:mc="http://schemas.openxmlformats.org/markup-compatibility/2006">
        <mc:Choice xmlns:a14="http://schemas.microsoft.com/office/drawing/2010/main" Requires="a14">
          <p:sp>
            <p:nvSpPr>
              <p:cNvPr id="2" name="矩形 1"/>
              <p:cNvSpPr/>
              <p:nvPr/>
            </p:nvSpPr>
            <p:spPr>
              <a:xfrm>
                <a:off x="702934" y="1629132"/>
                <a:ext cx="8959487" cy="3631763"/>
              </a:xfrm>
              <a:prstGeom prst="rect">
                <a:avLst/>
              </a:prstGeom>
            </p:spPr>
            <p:txBody>
              <a:bodyPr wrap="square">
                <a:spAutoFit/>
              </a:bodyPr>
              <a:lstStyle/>
              <a:p>
                <a:pPr indent="432000">
                  <a:lnSpc>
                    <a:spcPct val="150000"/>
                  </a:lnSpc>
                  <a:spcBef>
                    <a:spcPts val="600"/>
                  </a:spcBef>
                  <a:spcAft>
                    <a:spcPts val="600"/>
                  </a:spcAft>
                </a:pPr>
                <a:r>
                  <a:rPr lang="en-US" altLang="zh-CN" dirty="0"/>
                  <a:t>74LS48</a:t>
                </a:r>
                <a:r>
                  <a:rPr lang="zh-CN" altLang="en-US" dirty="0"/>
                  <a:t>辅助的控制信号端的作用如下：</a:t>
                </a:r>
              </a:p>
              <a:p>
                <a:pPr indent="432000">
                  <a:lnSpc>
                    <a:spcPct val="200000"/>
                  </a:lnSpc>
                  <a:spcBef>
                    <a:spcPts val="1800"/>
                  </a:spcBef>
                  <a:spcAft>
                    <a:spcPts val="1800"/>
                  </a:spcAft>
                </a:pPr>
                <a:r>
                  <a:rPr lang="en-US" altLang="zh-CN" kern="100" dirty="0" smtClean="0">
                    <a:latin typeface="+mn-ea"/>
                    <a:cs typeface="Times New Roman" panose="02020603050405020304" pitchFamily="18" charset="0"/>
                  </a:rPr>
                  <a:t>1</a:t>
                </a:r>
                <a:r>
                  <a:rPr lang="zh-CN" altLang="zh-CN" kern="100" dirty="0">
                    <a:latin typeface="+mn-ea"/>
                    <a:cs typeface="Times New Roman" panose="02020603050405020304" pitchFamily="18" charset="0"/>
                  </a:rPr>
                  <a:t>）试灯输入信号</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𝐿</m:t>
                            </m:r>
                          </m:e>
                        </m:acc>
                      </m:e>
                      <m:sub>
                        <m:r>
                          <a:rPr lang="en-US" altLang="zh-CN" i="1" kern="100">
                            <a:latin typeface="Cambria Math" panose="02040503050406030204" pitchFamily="18" charset="0"/>
                            <a:cs typeface="Times New Roman" panose="02020603050405020304" pitchFamily="18" charset="0"/>
                          </a:rPr>
                          <m:t>𝑇</m:t>
                        </m:r>
                      </m:sub>
                    </m:sSub>
                  </m:oMath>
                </a14:m>
                <a:r>
                  <a:rPr lang="zh-CN" altLang="zh-CN" kern="100" dirty="0">
                    <a:latin typeface="+mn-ea"/>
                    <a:cs typeface="Times New Roman" panose="02020603050405020304" pitchFamily="18" charset="0"/>
                  </a:rPr>
                  <a:t>：此信号用来测试七段数码管发光段的好坏。当</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𝐿</m:t>
                            </m:r>
                          </m:e>
                        </m:acc>
                      </m:e>
                      <m:sub>
                        <m:r>
                          <a:rPr lang="en-US" altLang="zh-CN" i="1" kern="100">
                            <a:latin typeface="Cambria Math" panose="02040503050406030204" pitchFamily="18" charset="0"/>
                            <a:cs typeface="Times New Roman" panose="02020603050405020304" pitchFamily="18" charset="0"/>
                          </a:rPr>
                          <m:t>𝑇</m:t>
                        </m:r>
                      </m:sub>
                    </m:sSub>
                    <m:r>
                      <a:rPr lang="en-US" altLang="zh-CN" i="1" kern="100">
                        <a:latin typeface="Cambria Math" panose="02040503050406030204" pitchFamily="18" charset="0"/>
                        <a:cs typeface="Times New Roman" panose="02020603050405020304" pitchFamily="18" charset="0"/>
                      </a:rPr>
                      <m:t>=0</m:t>
                    </m:r>
                  </m:oMath>
                </a14:m>
                <a:r>
                  <a:rPr lang="zh-CN" altLang="zh-CN" kern="100" dirty="0">
                    <a:latin typeface="+mn-ea"/>
                    <a:cs typeface="Times New Roman" panose="02020603050405020304" pitchFamily="18" charset="0"/>
                  </a:rPr>
                  <a:t>且</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𝐵</m:t>
                        </m:r>
                      </m:sub>
                    </m:sSub>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𝑌</m:t>
                            </m:r>
                          </m:e>
                        </m:acc>
                      </m:e>
                      <m:sub>
                        <m:r>
                          <a:rPr lang="en-US" altLang="zh-CN" i="1" kern="100">
                            <a:latin typeface="Cambria Math" panose="02040503050406030204" pitchFamily="18" charset="0"/>
                            <a:cs typeface="Times New Roman" panose="02020603050405020304" pitchFamily="18" charset="0"/>
                          </a:rPr>
                          <m:t>𝐵𝑅</m:t>
                        </m:r>
                      </m:sub>
                    </m:sSub>
                  </m:oMath>
                </a14:m>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时，不论其他输入端状态如何，如果七段全亮，说明数码管工作正常。</a:t>
                </a:r>
              </a:p>
              <a:p>
                <a:pPr indent="432000">
                  <a:lnSpc>
                    <a:spcPct val="200000"/>
                  </a:lnSpc>
                  <a:spcBef>
                    <a:spcPts val="1800"/>
                  </a:spcBef>
                  <a:spcAft>
                    <a:spcPts val="180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）熄灭输入信号</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𝐵</m:t>
                        </m:r>
                      </m:sub>
                    </m:sSub>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𝑌</m:t>
                            </m:r>
                          </m:e>
                        </m:acc>
                      </m:e>
                      <m:sub>
                        <m:r>
                          <a:rPr lang="en-US" altLang="zh-CN" i="1" kern="100">
                            <a:latin typeface="Cambria Math" panose="02040503050406030204" pitchFamily="18" charset="0"/>
                            <a:cs typeface="Times New Roman" panose="02020603050405020304" pitchFamily="18" charset="0"/>
                          </a:rPr>
                          <m:t>𝐵𝑅</m:t>
                        </m:r>
                      </m:sub>
                    </m:sSub>
                  </m:oMath>
                </a14:m>
                <a:r>
                  <a:rPr lang="zh-CN" altLang="zh-CN" kern="100" dirty="0">
                    <a:latin typeface="+mn-ea"/>
                    <a:cs typeface="Times New Roman" panose="02020603050405020304" pitchFamily="18" charset="0"/>
                  </a:rPr>
                  <a:t>：熄灭输入信号端是为了降低系统的功耗而设置的。当</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𝐵</m:t>
                        </m:r>
                      </m:sub>
                    </m:sSub>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𝑌</m:t>
                            </m:r>
                          </m:e>
                        </m:acc>
                      </m:e>
                      <m:sub>
                        <m:r>
                          <a:rPr lang="en-US" altLang="zh-CN" i="1" kern="100">
                            <a:latin typeface="Cambria Math" panose="02040503050406030204" pitchFamily="18" charset="0"/>
                            <a:cs typeface="Times New Roman" panose="02020603050405020304" pitchFamily="18" charset="0"/>
                          </a:rPr>
                          <m:t>𝐵𝑅</m:t>
                        </m:r>
                      </m:sub>
                    </m:sSub>
                    <m:r>
                      <a:rPr lang="en-US" altLang="zh-CN" i="1" kern="100">
                        <a:latin typeface="Cambria Math" panose="02040503050406030204" pitchFamily="18" charset="0"/>
                        <a:cs typeface="Times New Roman" panose="02020603050405020304" pitchFamily="18" charset="0"/>
                      </a:rPr>
                      <m:t>=0</m:t>
                    </m:r>
                  </m:oMath>
                </a14:m>
                <a:r>
                  <a:rPr lang="zh-CN" altLang="zh-CN" kern="100" dirty="0">
                    <a:latin typeface="+mn-ea"/>
                    <a:cs typeface="Times New Roman" panose="02020603050405020304" pitchFamily="18" charset="0"/>
                  </a:rPr>
                  <a:t>时，无论其他端口状态如何，所有发光段均熄灭，不显示任何数字。</a:t>
                </a:r>
              </a:p>
            </p:txBody>
          </p:sp>
        </mc:Choice>
        <mc:Fallback>
          <p:sp>
            <p:nvSpPr>
              <p:cNvPr id="2" name="矩形 1"/>
              <p:cNvSpPr>
                <a:spLocks noRot="1" noChangeAspect="1" noMove="1" noResize="1" noEditPoints="1" noAdjustHandles="1" noChangeArrowheads="1" noChangeShapeType="1" noTextEdit="1"/>
              </p:cNvSpPr>
              <p:nvPr/>
            </p:nvSpPr>
            <p:spPr>
              <a:xfrm>
                <a:off x="702934" y="1629132"/>
                <a:ext cx="8959487" cy="3631763"/>
              </a:xfrm>
              <a:prstGeom prst="rect">
                <a:avLst/>
              </a:prstGeom>
              <a:blipFill rotWithShape="0">
                <a:blip r:embed="rId3"/>
                <a:stretch>
                  <a:fillRect/>
                </a:stretch>
              </a:blipFill>
            </p:spPr>
            <p:txBody>
              <a:bodyPr/>
              <a:lstStyle/>
              <a:p>
                <a:r>
                  <a:rPr lang="zh-CN" altLang="en-US">
                    <a:noFill/>
                  </a:rPr>
                  <a:t> </a:t>
                </a:r>
              </a:p>
            </p:txBody>
          </p:sp>
        </mc:Fallback>
      </mc:AlternateContent>
      <p:sp>
        <p:nvSpPr>
          <p:cNvPr id="19"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3" name="文本框 12"/>
          <p:cNvSpPr txBox="1"/>
          <p:nvPr/>
        </p:nvSpPr>
        <p:spPr>
          <a:xfrm>
            <a:off x="610088" y="1289685"/>
            <a:ext cx="11048026" cy="1718419"/>
          </a:xfrm>
          <a:prstGeom prst="rect">
            <a:avLst/>
          </a:prstGeom>
          <a:noFill/>
        </p:spPr>
        <p:txBody>
          <a:bodyPr wrap="square" rtlCol="0">
            <a:spAutoFit/>
          </a:bodyPr>
          <a:lstStyle/>
          <a:p>
            <a:pPr indent="457200" fontAlgn="auto">
              <a:lnSpc>
                <a:spcPts val="2500"/>
              </a:lnSpc>
              <a:spcBef>
                <a:spcPts val="600"/>
              </a:spcBef>
              <a:spcAft>
                <a:spcPts val="6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微软雅黑" charset="0"/>
              </a:rPr>
              <a:t>在数字电路系统中，用来暂时存放数码的单元电路称为数码寄存器，它只有接收、暂存和清零原有数码的功能。现在以集成四位数码寄存器74LS175来说明寄存器的功能。</a:t>
            </a:r>
          </a:p>
          <a:p>
            <a:pPr indent="457200" fontAlgn="auto">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微软雅黑" charset="0"/>
              </a:rPr>
              <a:t>74LS175是一个四位寄存器，1D~4D是数据输入端，1Q~4Q数据输出端，是数据反码输出端；为清零端，低电平有效；为时钟脚，上升沿有效。</a:t>
            </a:r>
          </a:p>
        </p:txBody>
      </p:sp>
      <p:sp>
        <p:nvSpPr>
          <p:cNvPr id="15" name="矩形 14">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1.1.3 </a:t>
            </a:r>
            <a:r>
              <a:rPr lang="zh-CN" altLang="en-US" sz="2000" b="1" dirty="0">
                <a:solidFill>
                  <a:schemeClr val="accent2">
                    <a:lumMod val="50000"/>
                  </a:schemeClr>
                </a:solidFill>
                <a:latin typeface="微软雅黑" pitchFamily="34" charset="-122"/>
                <a:ea typeface="微软雅黑" pitchFamily="34" charset="-122"/>
              </a:rPr>
              <a:t>寄存器</a:t>
            </a:r>
          </a:p>
        </p:txBody>
      </p:sp>
      <p:sp>
        <p:nvSpPr>
          <p:cNvPr id="2" name="矩形 1"/>
          <p:cNvSpPr/>
          <p:nvPr/>
        </p:nvSpPr>
        <p:spPr>
          <a:xfrm>
            <a:off x="702934" y="3017514"/>
            <a:ext cx="7585166" cy="369332"/>
          </a:xfrm>
          <a:prstGeom prst="rect">
            <a:avLst/>
          </a:prstGeom>
        </p:spPr>
        <p:txBody>
          <a:bodyPr wrap="square">
            <a:spAutoFit/>
          </a:bodyPr>
          <a:lstStyle/>
          <a:p>
            <a:pPr indent="266700"/>
            <a:r>
              <a:rPr lang="zh-CN" altLang="en-US" dirty="0">
                <a:latin typeface="等线" panose="02010600030101010101" pitchFamily="2" charset="-122"/>
                <a:ea typeface="等线" panose="02010600030101010101" pitchFamily="2" charset="-122"/>
                <a:cs typeface="微软雅黑" charset="0"/>
              </a:rPr>
              <a:t>图</a:t>
            </a:r>
            <a:r>
              <a:rPr lang="en-US" altLang="zh-CN" dirty="0">
                <a:latin typeface="等线" panose="02010600030101010101" pitchFamily="2" charset="-122"/>
                <a:ea typeface="等线" panose="02010600030101010101" pitchFamily="2" charset="-122"/>
                <a:cs typeface="微软雅黑" charset="0"/>
              </a:rPr>
              <a:t>4-2-4</a:t>
            </a:r>
            <a:r>
              <a:rPr lang="zh-CN" altLang="en-US" dirty="0">
                <a:latin typeface="等线" panose="02010600030101010101" pitchFamily="2" charset="-122"/>
                <a:ea typeface="等线" panose="02010600030101010101" pitchFamily="2" charset="-122"/>
                <a:cs typeface="微软雅黑" charset="0"/>
              </a:rPr>
              <a:t>所示为</a:t>
            </a:r>
            <a:r>
              <a:rPr lang="en-US" altLang="zh-CN" dirty="0">
                <a:latin typeface="等线" panose="02010600030101010101" pitchFamily="2" charset="-122"/>
                <a:ea typeface="等线" panose="02010600030101010101" pitchFamily="2" charset="-122"/>
                <a:cs typeface="微软雅黑" charset="0"/>
              </a:rPr>
              <a:t>74LS175</a:t>
            </a:r>
            <a:r>
              <a:rPr lang="zh-CN" altLang="en-US" dirty="0">
                <a:latin typeface="等线" panose="02010600030101010101" pitchFamily="2" charset="-122"/>
                <a:ea typeface="等线" panose="02010600030101010101" pitchFamily="2" charset="-122"/>
                <a:cs typeface="微软雅黑" charset="0"/>
              </a:rPr>
              <a:t>管脚图，表</a:t>
            </a:r>
            <a:r>
              <a:rPr lang="en-US" altLang="zh-CN" dirty="0">
                <a:latin typeface="等线" panose="02010600030101010101" pitchFamily="2" charset="-122"/>
                <a:ea typeface="等线" panose="02010600030101010101" pitchFamily="2" charset="-122"/>
                <a:cs typeface="微软雅黑" charset="0"/>
              </a:rPr>
              <a:t>4-2-4</a:t>
            </a:r>
            <a:r>
              <a:rPr lang="zh-CN" altLang="en-US" dirty="0">
                <a:latin typeface="等线" panose="02010600030101010101" pitchFamily="2" charset="-122"/>
                <a:ea typeface="等线" panose="02010600030101010101" pitchFamily="2" charset="-122"/>
                <a:cs typeface="微软雅黑" charset="0"/>
              </a:rPr>
              <a:t>为</a:t>
            </a:r>
            <a:r>
              <a:rPr lang="en-US" altLang="zh-CN" dirty="0">
                <a:latin typeface="等线" panose="02010600030101010101" pitchFamily="2" charset="-122"/>
                <a:ea typeface="等线" panose="02010600030101010101" pitchFamily="2" charset="-122"/>
                <a:cs typeface="微软雅黑" charset="0"/>
              </a:rPr>
              <a:t>74LS175</a:t>
            </a:r>
            <a:r>
              <a:rPr lang="zh-CN" altLang="en-US" dirty="0">
                <a:latin typeface="等线" panose="02010600030101010101" pitchFamily="2" charset="-122"/>
                <a:ea typeface="等线" panose="02010600030101010101" pitchFamily="2" charset="-122"/>
                <a:cs typeface="微软雅黑" charset="0"/>
              </a:rPr>
              <a:t>功能表。</a:t>
            </a:r>
          </a:p>
        </p:txBody>
      </p:sp>
      <p:sp>
        <p:nvSpPr>
          <p:cNvPr id="17" name="文本框 16"/>
          <p:cNvSpPr txBox="1"/>
          <p:nvPr/>
        </p:nvSpPr>
        <p:spPr>
          <a:xfrm>
            <a:off x="2697117" y="6196408"/>
            <a:ext cx="2489784" cy="338554"/>
          </a:xfrm>
          <a:prstGeom prst="rect">
            <a:avLst/>
          </a:prstGeom>
          <a:noFill/>
        </p:spPr>
        <p:txBody>
          <a:bodyPr wrap="none" rtlCol="0" anchor="t">
            <a:spAutoFit/>
          </a:bodyPr>
          <a:lstStyle/>
          <a:p>
            <a:r>
              <a:rPr lang="zh-CN" altLang="en-US" sz="1600" dirty="0">
                <a:latin typeface="微软雅黑" charset="0"/>
                <a:ea typeface="微软雅黑" charset="0"/>
                <a:cs typeface="微软雅黑" charset="0"/>
                <a:sym typeface="+mn-ea"/>
              </a:rPr>
              <a:t>表</a:t>
            </a:r>
            <a:r>
              <a:rPr lang="en-US" altLang="zh-CN" sz="1600" dirty="0">
                <a:latin typeface="微软雅黑" charset="0"/>
                <a:ea typeface="微软雅黑" charset="0"/>
                <a:cs typeface="微软雅黑" charset="0"/>
                <a:sym typeface="+mn-ea"/>
              </a:rPr>
              <a:t>4-2-4  74LS175</a:t>
            </a:r>
            <a:r>
              <a:rPr lang="zh-CN" altLang="en-US" sz="1600" dirty="0">
                <a:latin typeface="微软雅黑" charset="0"/>
                <a:ea typeface="微软雅黑" charset="0"/>
                <a:cs typeface="微软雅黑" charset="0"/>
                <a:sym typeface="+mn-ea"/>
              </a:rPr>
              <a:t>功能表</a:t>
            </a:r>
            <a:endParaRPr lang="zh-CN" altLang="en-US" sz="1600" dirty="0"/>
          </a:p>
        </p:txBody>
      </p:sp>
      <p:sp>
        <p:nvSpPr>
          <p:cNvPr id="18" name="文本框 17"/>
          <p:cNvSpPr txBox="1"/>
          <p:nvPr/>
        </p:nvSpPr>
        <p:spPr>
          <a:xfrm>
            <a:off x="8138161" y="5957202"/>
            <a:ext cx="2900153" cy="338554"/>
          </a:xfrm>
          <a:prstGeom prst="rect">
            <a:avLst/>
          </a:prstGeom>
          <a:noFill/>
        </p:spPr>
        <p:txBody>
          <a:bodyPr wrap="none" rtlCol="0" anchor="t">
            <a:spAutoFit/>
          </a:bodyPr>
          <a:lstStyle/>
          <a:p>
            <a:r>
              <a:rPr lang="zh-CN" altLang="en-US" sz="1600" dirty="0">
                <a:latin typeface="微软雅黑" charset="0"/>
                <a:ea typeface="微软雅黑" charset="0"/>
                <a:cs typeface="微软雅黑" charset="0"/>
                <a:sym typeface="+mn-ea"/>
              </a:rPr>
              <a:t>图</a:t>
            </a:r>
            <a:r>
              <a:rPr lang="en-US" altLang="zh-CN" sz="1600" dirty="0">
                <a:latin typeface="微软雅黑" charset="0"/>
                <a:ea typeface="微软雅黑" charset="0"/>
                <a:cs typeface="微软雅黑" charset="0"/>
                <a:sym typeface="+mn-ea"/>
              </a:rPr>
              <a:t>4-2-4</a:t>
            </a:r>
            <a:r>
              <a:rPr lang="zh-CN" altLang="en-US" sz="1600" dirty="0">
                <a:latin typeface="微软雅黑" charset="0"/>
                <a:ea typeface="微软雅黑" charset="0"/>
                <a:cs typeface="微软雅黑" charset="0"/>
                <a:sym typeface="+mn-ea"/>
              </a:rPr>
              <a:t>所示  </a:t>
            </a:r>
            <a:r>
              <a:rPr lang="en-US" altLang="zh-CN" sz="1600" dirty="0">
                <a:latin typeface="微软雅黑" charset="0"/>
                <a:ea typeface="微软雅黑" charset="0"/>
                <a:cs typeface="微软雅黑" charset="0"/>
                <a:sym typeface="+mn-ea"/>
              </a:rPr>
              <a:t>74LS175</a:t>
            </a:r>
            <a:r>
              <a:rPr lang="zh-CN" altLang="en-US" sz="1600" dirty="0">
                <a:latin typeface="微软雅黑" charset="0"/>
                <a:ea typeface="微软雅黑" charset="0"/>
                <a:cs typeface="微软雅黑" charset="0"/>
                <a:sym typeface="+mn-ea"/>
              </a:rPr>
              <a:t>管脚图</a:t>
            </a:r>
            <a:endParaRPr lang="zh-CN" altLang="en-US" sz="1600" dirty="0"/>
          </a:p>
        </p:txBody>
      </p:sp>
      <p:pic>
        <p:nvPicPr>
          <p:cNvPr id="19" name="图片 506926"/>
          <p:cNvPicPr>
            <a:picLocks noChangeAspect="1"/>
          </p:cNvPicPr>
          <p:nvPr/>
        </p:nvPicPr>
        <p:blipFill>
          <a:blip r:embed="rId3"/>
          <a:stretch>
            <a:fillRect/>
          </a:stretch>
        </p:blipFill>
        <p:spPr>
          <a:xfrm>
            <a:off x="7541561" y="3684244"/>
            <a:ext cx="3973830" cy="2205355"/>
          </a:xfrm>
          <a:prstGeom prst="rect">
            <a:avLst/>
          </a:prstGeom>
        </p:spPr>
      </p:pic>
      <mc:AlternateContent xmlns:mc="http://schemas.openxmlformats.org/markup-compatibility/2006">
        <mc:Choice xmlns:a14="http://schemas.microsoft.com/office/drawing/2010/main" Requires="a14">
          <p:graphicFrame>
            <p:nvGraphicFramePr>
              <p:cNvPr id="11" name="表格 10"/>
              <p:cNvGraphicFramePr>
                <a:graphicFrameLocks noGrp="1"/>
              </p:cNvGraphicFramePr>
              <p:nvPr>
                <p:extLst>
                  <p:ext uri="{D42A27DB-BD31-4B8C-83A1-F6EECF244321}">
                    <p14:modId xmlns:p14="http://schemas.microsoft.com/office/powerpoint/2010/main" val="2676663867"/>
                  </p:ext>
                </p:extLst>
              </p:nvPr>
            </p:nvGraphicFramePr>
            <p:xfrm>
              <a:off x="915377" y="3447365"/>
              <a:ext cx="5890371" cy="2679114"/>
            </p:xfrm>
            <a:graphic>
              <a:graphicData uri="http://schemas.openxmlformats.org/drawingml/2006/table">
                <a:tbl>
                  <a:tblPr firstRow="1" firstCol="1" bandRow="1">
                    <a:tableStyleId>{5940675A-B579-460E-94D1-54222C63F5DA}</a:tableStyleId>
                  </a:tblPr>
                  <a:tblGrid>
                    <a:gridCol w="1177783">
                      <a:extLst>
                        <a:ext uri="{9D8B030D-6E8A-4147-A177-3AD203B41FA5}">
                          <a16:colId xmlns:a16="http://schemas.microsoft.com/office/drawing/2014/main" xmlns="" val="1923232725"/>
                        </a:ext>
                      </a:extLst>
                    </a:gridCol>
                    <a:gridCol w="1177783">
                      <a:extLst>
                        <a:ext uri="{9D8B030D-6E8A-4147-A177-3AD203B41FA5}">
                          <a16:colId xmlns:a16="http://schemas.microsoft.com/office/drawing/2014/main" xmlns="" val="606333824"/>
                        </a:ext>
                      </a:extLst>
                    </a:gridCol>
                    <a:gridCol w="1177783">
                      <a:extLst>
                        <a:ext uri="{9D8B030D-6E8A-4147-A177-3AD203B41FA5}">
                          <a16:colId xmlns:a16="http://schemas.microsoft.com/office/drawing/2014/main" xmlns="" val="2409548136"/>
                        </a:ext>
                      </a:extLst>
                    </a:gridCol>
                    <a:gridCol w="1178511">
                      <a:extLst>
                        <a:ext uri="{9D8B030D-6E8A-4147-A177-3AD203B41FA5}">
                          <a16:colId xmlns:a16="http://schemas.microsoft.com/office/drawing/2014/main" xmlns="" val="1341291972"/>
                        </a:ext>
                      </a:extLst>
                    </a:gridCol>
                    <a:gridCol w="1178511">
                      <a:extLst>
                        <a:ext uri="{9D8B030D-6E8A-4147-A177-3AD203B41FA5}">
                          <a16:colId xmlns:a16="http://schemas.microsoft.com/office/drawing/2014/main" xmlns="" val="3576982950"/>
                        </a:ext>
                      </a:extLst>
                    </a:gridCol>
                  </a:tblGrid>
                  <a:tr h="412449">
                    <a:tc gridSpan="3">
                      <a:txBody>
                        <a:bodyPr/>
                        <a:lstStyle/>
                        <a:p>
                          <a:pPr indent="127000" algn="ctr">
                            <a:lnSpc>
                              <a:spcPts val="2000"/>
                            </a:lnSpc>
                            <a:spcAft>
                              <a:spcPts val="0"/>
                            </a:spcAft>
                          </a:pPr>
                          <a:r>
                            <a:rPr lang="zh-CN" sz="2000" kern="100" dirty="0">
                              <a:effectLst/>
                            </a:rPr>
                            <a:t>输入</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gridSpan="2">
                      <a:txBody>
                        <a:bodyPr/>
                        <a:lstStyle/>
                        <a:p>
                          <a:pPr indent="127000" algn="ctr">
                            <a:lnSpc>
                              <a:spcPts val="2000"/>
                            </a:lnSpc>
                            <a:spcAft>
                              <a:spcPts val="0"/>
                            </a:spcAft>
                          </a:pPr>
                          <a:r>
                            <a:rPr lang="zh-CN" sz="2000" kern="100">
                              <a:effectLst/>
                            </a:rPr>
                            <a:t>输出</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extLst>
                      <a:ext uri="{0D108BD9-81ED-4DB2-BD59-A6C34878D82A}">
                        <a16:rowId xmlns:a16="http://schemas.microsoft.com/office/drawing/2014/main" xmlns="" val="3071614410"/>
                      </a:ext>
                    </a:extLst>
                  </a:tr>
                  <a:tr h="463554">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acc>
                                  <m:accPr>
                                    <m:chr m:val="̅"/>
                                    <m:ctrlPr>
                                      <a:rPr lang="zh-CN" sz="2000" kern="100">
                                        <a:effectLst/>
                                      </a:rPr>
                                    </m:ctrlPr>
                                  </m:accPr>
                                  <m:e>
                                    <m:r>
                                      <a:rPr lang="en-US" sz="2000" kern="100">
                                        <a:effectLst/>
                                      </a:rPr>
                                      <m:t>𝐶𝐿𝑅</m:t>
                                    </m:r>
                                  </m:e>
                                </m:acc>
                              </m:oMath>
                            </m:oMathPara>
                          </a14:m>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2000" kern="100">
                                    <a:effectLst/>
                                  </a:rPr>
                                  <m:t>𝐶𝐿𝐾</m:t>
                                </m:r>
                              </m:oMath>
                            </m:oMathPara>
                          </a14:m>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dirty="0">
                              <a:effectLst/>
                            </a:rPr>
                            <a:t>D</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p>
                                  <m:sSupPr>
                                    <m:ctrlPr>
                                      <a:rPr lang="zh-CN" sz="2000" kern="100">
                                        <a:effectLst/>
                                      </a:rPr>
                                    </m:ctrlPr>
                                  </m:sSupPr>
                                  <m:e>
                                    <m:r>
                                      <a:rPr lang="en-US" sz="2000" kern="100">
                                        <a:effectLst/>
                                      </a:rPr>
                                      <m:t>𝑄</m:t>
                                    </m:r>
                                  </m:e>
                                  <m:sup>
                                    <m:r>
                                      <a:rPr lang="en-US" sz="2000" kern="100">
                                        <a:effectLst/>
                                      </a:rPr>
                                      <m:t>𝑛</m:t>
                                    </m:r>
                                    <m:r>
                                      <a:rPr lang="en-US" sz="2000" kern="100">
                                        <a:effectLst/>
                                      </a:rPr>
                                      <m:t>+1</m:t>
                                    </m:r>
                                  </m:sup>
                                </m:sSup>
                              </m:oMath>
                            </m:oMathPara>
                          </a14:m>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p>
                                  <m:sSupPr>
                                    <m:ctrlPr>
                                      <a:rPr lang="zh-CN" sz="2000" kern="100">
                                        <a:effectLst/>
                                      </a:rPr>
                                    </m:ctrlPr>
                                  </m:sSupPr>
                                  <m:e>
                                    <m:acc>
                                      <m:accPr>
                                        <m:chr m:val="̅"/>
                                        <m:ctrlPr>
                                          <a:rPr lang="zh-CN" sz="2000" kern="100">
                                            <a:effectLst/>
                                          </a:rPr>
                                        </m:ctrlPr>
                                      </m:accPr>
                                      <m:e>
                                        <m:r>
                                          <a:rPr lang="en-US" sz="2000" kern="100">
                                            <a:effectLst/>
                                          </a:rPr>
                                          <m:t>𝑄</m:t>
                                        </m:r>
                                      </m:e>
                                    </m:acc>
                                  </m:e>
                                  <m:sup>
                                    <m:r>
                                      <a:rPr lang="en-US" sz="2000" kern="100">
                                        <a:effectLst/>
                                      </a:rPr>
                                      <m:t>𝑛</m:t>
                                    </m:r>
                                    <m:r>
                                      <a:rPr lang="en-US" sz="2000" kern="100">
                                        <a:effectLst/>
                                      </a:rPr>
                                      <m:t>+1</m:t>
                                    </m:r>
                                  </m:sup>
                                </m:sSup>
                              </m:oMath>
                            </m:oMathPara>
                          </a14:m>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3755918657"/>
                      </a:ext>
                    </a:extLst>
                  </a:tr>
                  <a:tr h="412449">
                    <a:tc>
                      <a:txBody>
                        <a:bodyPr/>
                        <a:lstStyle/>
                        <a:p>
                          <a:pPr indent="127000" algn="ctr">
                            <a:lnSpc>
                              <a:spcPts val="2000"/>
                            </a:lnSpc>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6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6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110981095"/>
                      </a:ext>
                    </a:extLst>
                  </a:tr>
                  <a:tr h="463554">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2000" kern="100">
                                    <a:effectLst/>
                                  </a:rPr>
                                  <m:t>↑</m:t>
                                </m:r>
                              </m:oMath>
                            </m:oMathPara>
                          </a14:m>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552239787"/>
                      </a:ext>
                    </a:extLst>
                  </a:tr>
                  <a:tr h="463554">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2000" kern="100">
                                    <a:effectLst/>
                                  </a:rPr>
                                  <m:t>↑</m:t>
                                </m:r>
                              </m:oMath>
                            </m:oMathPara>
                          </a14:m>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471818341"/>
                      </a:ext>
                    </a:extLst>
                  </a:tr>
                  <a:tr h="463554">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6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6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p>
                                  <m:sSupPr>
                                    <m:ctrlPr>
                                      <a:rPr lang="zh-CN" sz="2000" kern="100">
                                        <a:effectLst/>
                                      </a:rPr>
                                    </m:ctrlPr>
                                  </m:sSupPr>
                                  <m:e>
                                    <m:r>
                                      <a:rPr lang="en-US" sz="2000" kern="100">
                                        <a:effectLst/>
                                      </a:rPr>
                                      <m:t>𝑄</m:t>
                                    </m:r>
                                  </m:e>
                                  <m:sup>
                                    <m:r>
                                      <a:rPr lang="en-US" sz="2000" kern="100">
                                        <a:effectLst/>
                                      </a:rPr>
                                      <m:t>𝑛</m:t>
                                    </m:r>
                                  </m:sup>
                                </m:sSup>
                              </m:oMath>
                            </m:oMathPara>
                          </a14:m>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p>
                                  <m:sSupPr>
                                    <m:ctrlPr>
                                      <a:rPr lang="zh-CN" sz="2000" kern="100">
                                        <a:effectLst/>
                                      </a:rPr>
                                    </m:ctrlPr>
                                  </m:sSupPr>
                                  <m:e>
                                    <m:acc>
                                      <m:accPr>
                                        <m:chr m:val="̅"/>
                                        <m:ctrlPr>
                                          <a:rPr lang="zh-CN" sz="2000" kern="100">
                                            <a:effectLst/>
                                          </a:rPr>
                                        </m:ctrlPr>
                                      </m:accPr>
                                      <m:e>
                                        <m:r>
                                          <a:rPr lang="en-US" sz="2000" kern="100">
                                            <a:effectLst/>
                                          </a:rPr>
                                          <m:t>𝑄</m:t>
                                        </m:r>
                                      </m:e>
                                    </m:acc>
                                  </m:e>
                                  <m:sup>
                                    <m:r>
                                      <a:rPr lang="en-US" sz="2000" kern="100">
                                        <a:effectLst/>
                                      </a:rPr>
                                      <m:t>𝑛</m:t>
                                    </m:r>
                                  </m:sup>
                                </m:sSup>
                              </m:oMath>
                            </m:oMathPara>
                          </a14:m>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4168754243"/>
                      </a:ext>
                    </a:extLst>
                  </a:tr>
                </a:tbl>
              </a:graphicData>
            </a:graphic>
          </p:graphicFrame>
        </mc:Choice>
        <mc:Fallback>
          <p:graphicFrame>
            <p:nvGraphicFramePr>
              <p:cNvPr id="11" name="表格 10"/>
              <p:cNvGraphicFramePr>
                <a:graphicFrameLocks noGrp="1"/>
              </p:cNvGraphicFramePr>
              <p:nvPr>
                <p:extLst>
                  <p:ext uri="{D42A27DB-BD31-4B8C-83A1-F6EECF244321}">
                    <p14:modId xmlns:p14="http://schemas.microsoft.com/office/powerpoint/2010/main" val="2676663867"/>
                  </p:ext>
                </p:extLst>
              </p:nvPr>
            </p:nvGraphicFramePr>
            <p:xfrm>
              <a:off x="915377" y="3447365"/>
              <a:ext cx="5890371" cy="2679114"/>
            </p:xfrm>
            <a:graphic>
              <a:graphicData uri="http://schemas.openxmlformats.org/drawingml/2006/table">
                <a:tbl>
                  <a:tblPr firstRow="1" firstCol="1" bandRow="1">
                    <a:tableStyleId>{5940675A-B579-460E-94D1-54222C63F5DA}</a:tableStyleId>
                  </a:tblPr>
                  <a:tblGrid>
                    <a:gridCol w="1177783">
                      <a:extLst>
                        <a:ext uri="{9D8B030D-6E8A-4147-A177-3AD203B41FA5}">
                          <a16:colId xmlns:a16="http://schemas.microsoft.com/office/drawing/2014/main" xmlns:a14="http://schemas.microsoft.com/office/drawing/2010/main" xmlns="" val="1923232725"/>
                        </a:ext>
                      </a:extLst>
                    </a:gridCol>
                    <a:gridCol w="1177783">
                      <a:extLst>
                        <a:ext uri="{9D8B030D-6E8A-4147-A177-3AD203B41FA5}">
                          <a16:colId xmlns:a16="http://schemas.microsoft.com/office/drawing/2014/main" xmlns:a14="http://schemas.microsoft.com/office/drawing/2010/main" xmlns="" val="606333824"/>
                        </a:ext>
                      </a:extLst>
                    </a:gridCol>
                    <a:gridCol w="1177783">
                      <a:extLst>
                        <a:ext uri="{9D8B030D-6E8A-4147-A177-3AD203B41FA5}">
                          <a16:colId xmlns:a16="http://schemas.microsoft.com/office/drawing/2014/main" xmlns:a14="http://schemas.microsoft.com/office/drawing/2010/main" xmlns="" val="2409548136"/>
                        </a:ext>
                      </a:extLst>
                    </a:gridCol>
                    <a:gridCol w="1178511">
                      <a:extLst>
                        <a:ext uri="{9D8B030D-6E8A-4147-A177-3AD203B41FA5}">
                          <a16:colId xmlns:a16="http://schemas.microsoft.com/office/drawing/2014/main" xmlns:a14="http://schemas.microsoft.com/office/drawing/2010/main" xmlns="" val="1341291972"/>
                        </a:ext>
                      </a:extLst>
                    </a:gridCol>
                    <a:gridCol w="1178511">
                      <a:extLst>
                        <a:ext uri="{9D8B030D-6E8A-4147-A177-3AD203B41FA5}">
                          <a16:colId xmlns:a16="http://schemas.microsoft.com/office/drawing/2014/main" xmlns:a14="http://schemas.microsoft.com/office/drawing/2010/main" xmlns="" val="3576982950"/>
                        </a:ext>
                      </a:extLst>
                    </a:gridCol>
                  </a:tblGrid>
                  <a:tr h="412449">
                    <a:tc gridSpan="3">
                      <a:txBody>
                        <a:bodyPr/>
                        <a:lstStyle/>
                        <a:p>
                          <a:pPr indent="127000" algn="ctr">
                            <a:lnSpc>
                              <a:spcPts val="2000"/>
                            </a:lnSpc>
                            <a:spcAft>
                              <a:spcPts val="0"/>
                            </a:spcAft>
                          </a:pPr>
                          <a:r>
                            <a:rPr lang="zh-CN" sz="2000" kern="100" dirty="0">
                              <a:effectLst/>
                            </a:rPr>
                            <a:t>输入</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gridSpan="2">
                      <a:txBody>
                        <a:bodyPr/>
                        <a:lstStyle/>
                        <a:p>
                          <a:pPr indent="127000" algn="ctr">
                            <a:lnSpc>
                              <a:spcPts val="2000"/>
                            </a:lnSpc>
                            <a:spcAft>
                              <a:spcPts val="0"/>
                            </a:spcAft>
                          </a:pPr>
                          <a:r>
                            <a:rPr lang="zh-CN" sz="2000" kern="100">
                              <a:effectLst/>
                            </a:rPr>
                            <a:t>输出</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extLst>
                      <a:ext uri="{0D108BD9-81ED-4DB2-BD59-A6C34878D82A}">
                        <a16:rowId xmlns:a16="http://schemas.microsoft.com/office/drawing/2014/main" xmlns:a14="http://schemas.microsoft.com/office/drawing/2010/main" xmlns="" val="3071614410"/>
                      </a:ext>
                    </a:extLst>
                  </a:tr>
                  <a:tr h="463554">
                    <a:tc>
                      <a:txBody>
                        <a:bodyPr/>
                        <a:lstStyle/>
                        <a:p>
                          <a:endParaRPr lang="zh-CN"/>
                        </a:p>
                      </a:txBody>
                      <a:tcPr marL="68580" marR="68580" marT="0" marB="0" anchor="ctr">
                        <a:blipFill rotWithShape="0">
                          <a:blip r:embed="rId4"/>
                          <a:stretch>
                            <a:fillRect l="-518" t="-101316" r="-402073" b="-396053"/>
                          </a:stretch>
                        </a:blipFill>
                      </a:tcPr>
                    </a:tc>
                    <a:tc>
                      <a:txBody>
                        <a:bodyPr/>
                        <a:lstStyle/>
                        <a:p>
                          <a:endParaRPr lang="zh-CN"/>
                        </a:p>
                      </a:txBody>
                      <a:tcPr marL="68580" marR="68580" marT="0" marB="0" anchor="ctr">
                        <a:blipFill rotWithShape="0">
                          <a:blip r:embed="rId4"/>
                          <a:stretch>
                            <a:fillRect l="-100000" t="-101316" r="-300000" b="-396053"/>
                          </a:stretch>
                        </a:blipFill>
                      </a:tcPr>
                    </a:tc>
                    <a:tc>
                      <a:txBody>
                        <a:bodyPr/>
                        <a:lstStyle/>
                        <a:p>
                          <a:pPr indent="127000" algn="ctr">
                            <a:lnSpc>
                              <a:spcPts val="2000"/>
                            </a:lnSpc>
                            <a:spcAft>
                              <a:spcPts val="0"/>
                            </a:spcAft>
                          </a:pPr>
                          <a:r>
                            <a:rPr lang="en-US" sz="2000" kern="100" dirty="0">
                              <a:effectLst/>
                            </a:rPr>
                            <a:t>D</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rotWithShape="0">
                          <a:blip r:embed="rId4"/>
                          <a:stretch>
                            <a:fillRect l="-299485" t="-101316" r="-100515" b="-396053"/>
                          </a:stretch>
                        </a:blipFill>
                      </a:tcPr>
                    </a:tc>
                    <a:tc>
                      <a:txBody>
                        <a:bodyPr/>
                        <a:lstStyle/>
                        <a:p>
                          <a:endParaRPr lang="zh-CN"/>
                        </a:p>
                      </a:txBody>
                      <a:tcPr marL="68580" marR="68580" marT="0" marB="0" anchor="ctr">
                        <a:blipFill rotWithShape="0">
                          <a:blip r:embed="rId4"/>
                          <a:stretch>
                            <a:fillRect l="-401554" t="-101316" r="-1036" b="-396053"/>
                          </a:stretch>
                        </a:blipFill>
                      </a:tcPr>
                    </a:tc>
                    <a:extLst>
                      <a:ext uri="{0D108BD9-81ED-4DB2-BD59-A6C34878D82A}">
                        <a16:rowId xmlns:a16="http://schemas.microsoft.com/office/drawing/2014/main" xmlns:a14="http://schemas.microsoft.com/office/drawing/2010/main" xmlns="" val="3755918657"/>
                      </a:ext>
                    </a:extLst>
                  </a:tr>
                  <a:tr h="412449">
                    <a:tc>
                      <a:txBody>
                        <a:bodyPr/>
                        <a:lstStyle/>
                        <a:p>
                          <a:pPr indent="127000" algn="ctr">
                            <a:lnSpc>
                              <a:spcPts val="2000"/>
                            </a:lnSpc>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6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6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a14="http://schemas.microsoft.com/office/drawing/2010/main" xmlns="" val="1110981095"/>
                      </a:ext>
                    </a:extLst>
                  </a:tr>
                  <a:tr h="463554">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rotWithShape="0">
                          <a:blip r:embed="rId4"/>
                          <a:stretch>
                            <a:fillRect l="-100000" t="-290789" r="-300000" b="-206579"/>
                          </a:stretch>
                        </a:blipFill>
                      </a:tcPr>
                    </a:tc>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a14="http://schemas.microsoft.com/office/drawing/2010/main" xmlns="" val="2552239787"/>
                      </a:ext>
                    </a:extLst>
                  </a:tr>
                  <a:tr h="463554">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rotWithShape="0">
                          <a:blip r:embed="rId4"/>
                          <a:stretch>
                            <a:fillRect l="-100000" t="-390789" r="-300000" b="-106579"/>
                          </a:stretch>
                        </a:blipFill>
                      </a:tcPr>
                    </a:tc>
                    <a:tc>
                      <a:txBody>
                        <a:bodyPr/>
                        <a:lstStyle/>
                        <a:p>
                          <a:pPr indent="127000" algn="ctr">
                            <a:lnSpc>
                              <a:spcPts val="2000"/>
                            </a:lnSpc>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a14="http://schemas.microsoft.com/office/drawing/2010/main" xmlns="" val="1471818341"/>
                      </a:ext>
                    </a:extLst>
                  </a:tr>
                  <a:tr h="463554">
                    <a:tc>
                      <a:txBody>
                        <a:bodyPr/>
                        <a:lstStyle/>
                        <a:p>
                          <a:pPr indent="127000" algn="ctr">
                            <a:lnSpc>
                              <a:spcPts val="2000"/>
                            </a:lnSpc>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6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600" kern="10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rotWithShape="0">
                          <a:blip r:embed="rId4"/>
                          <a:stretch>
                            <a:fillRect l="-299485" t="-490789" r="-100515" b="-6579"/>
                          </a:stretch>
                        </a:blipFill>
                      </a:tcPr>
                    </a:tc>
                    <a:tc>
                      <a:txBody>
                        <a:bodyPr/>
                        <a:lstStyle/>
                        <a:p>
                          <a:endParaRPr lang="zh-CN"/>
                        </a:p>
                      </a:txBody>
                      <a:tcPr marL="68580" marR="68580" marT="0" marB="0" anchor="ctr">
                        <a:blipFill rotWithShape="0">
                          <a:blip r:embed="rId4"/>
                          <a:stretch>
                            <a:fillRect l="-401554" t="-490789" r="-1036" b="-6579"/>
                          </a:stretch>
                        </a:blipFill>
                      </a:tcPr>
                    </a:tc>
                    <a:extLst>
                      <a:ext uri="{0D108BD9-81ED-4DB2-BD59-A6C34878D82A}">
                        <a16:rowId xmlns:a16="http://schemas.microsoft.com/office/drawing/2014/main" xmlns:a14="http://schemas.microsoft.com/office/drawing/2010/main" xmlns="" val="4168754243"/>
                      </a:ext>
                    </a:extLst>
                  </a:tr>
                </a:tbl>
              </a:graphicData>
            </a:graphic>
          </p:graphicFrame>
        </mc:Fallback>
      </mc:AlternateContent>
      <p:sp>
        <p:nvSpPr>
          <p:cNvPr id="21"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6" name="矩形 15">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1.1.3 </a:t>
            </a:r>
            <a:r>
              <a:rPr lang="zh-CN" altLang="en-US" sz="2000" b="1" dirty="0">
                <a:solidFill>
                  <a:schemeClr val="accent2">
                    <a:lumMod val="50000"/>
                  </a:schemeClr>
                </a:solidFill>
                <a:latin typeface="微软雅黑" pitchFamily="34" charset="-122"/>
                <a:ea typeface="微软雅黑" pitchFamily="34" charset="-122"/>
              </a:rPr>
              <a:t>寄存器</a:t>
            </a:r>
          </a:p>
        </p:txBody>
      </p:sp>
      <mc:AlternateContent xmlns:mc="http://schemas.openxmlformats.org/markup-compatibility/2006">
        <mc:Choice xmlns:a14="http://schemas.microsoft.com/office/drawing/2010/main" Requires="a14">
          <p:sp>
            <p:nvSpPr>
              <p:cNvPr id="12" name="矩形 11"/>
              <p:cNvSpPr/>
              <p:nvPr/>
            </p:nvSpPr>
            <p:spPr>
              <a:xfrm>
                <a:off x="619692" y="1444343"/>
                <a:ext cx="10236639" cy="3465179"/>
              </a:xfrm>
              <a:prstGeom prst="rect">
                <a:avLst/>
              </a:prstGeom>
            </p:spPr>
            <p:txBody>
              <a:bodyPr wrap="square">
                <a:spAutoFit/>
              </a:bodyPr>
              <a:lstStyle/>
              <a:p>
                <a:pPr indent="432000" algn="just">
                  <a:lnSpc>
                    <a:spcPct val="150000"/>
                  </a:lnSpc>
                  <a:spcBef>
                    <a:spcPts val="600"/>
                  </a:spcBef>
                  <a:spcAft>
                    <a:spcPts val="600"/>
                  </a:spcAft>
                </a:pPr>
                <a:r>
                  <a:rPr lang="zh-CN" altLang="en-US" dirty="0">
                    <a:sym typeface="+mn-ea"/>
                  </a:rPr>
                  <a:t>由74LS175的功能表可知该寄存器的功能如下：</a:t>
                </a:r>
              </a:p>
              <a:p>
                <a:pPr indent="432000" algn="just">
                  <a:lnSpc>
                    <a:spcPct val="150000"/>
                  </a:lnSpc>
                  <a:spcBef>
                    <a:spcPts val="600"/>
                  </a:spcBef>
                  <a:spcAft>
                    <a:spcPts val="600"/>
                  </a:spcAft>
                </a:pPr>
                <a:r>
                  <a:rPr lang="en-US" altLang="zh-CN" kern="100" dirty="0" smtClean="0">
                    <a:latin typeface="+mn-ea"/>
                    <a:cs typeface="Times New Roman" panose="02020603050405020304" pitchFamily="18" charset="0"/>
                  </a:rPr>
                  <a:t>1</a:t>
                </a:r>
                <a:r>
                  <a:rPr lang="zh-CN" altLang="zh-CN" kern="100" dirty="0">
                    <a:latin typeface="+mn-ea"/>
                    <a:cs typeface="Times New Roman" panose="02020603050405020304" pitchFamily="18" charset="0"/>
                  </a:rPr>
                  <a:t>）异步清零：在</a:t>
                </a:r>
                <a14:m>
                  <m:oMath xmlns:m="http://schemas.openxmlformats.org/officeDocument/2006/math">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𝐶𝐿𝑅</m:t>
                        </m:r>
                      </m:e>
                    </m:acc>
                  </m:oMath>
                </a14:m>
                <a:r>
                  <a:rPr lang="zh-CN" altLang="zh-CN" kern="100" dirty="0">
                    <a:latin typeface="+mn-ea"/>
                    <a:cs typeface="Times New Roman" panose="02020603050405020304" pitchFamily="18" charset="0"/>
                  </a:rPr>
                  <a:t>端接入低电平，不管其他输入端口状态如何，</a:t>
                </a:r>
                <a:r>
                  <a:rPr lang="en-US" altLang="zh-CN" kern="100" dirty="0">
                    <a:latin typeface="+mn-ea"/>
                    <a:cs typeface="Times New Roman" panose="02020603050405020304" pitchFamily="18" charset="0"/>
                  </a:rPr>
                  <a:t>1Q~4Q</a:t>
                </a:r>
                <a:r>
                  <a:rPr lang="zh-CN" altLang="zh-CN" kern="100" dirty="0">
                    <a:latin typeface="+mn-ea"/>
                    <a:cs typeface="Times New Roman" panose="02020603050405020304" pitchFamily="18" charset="0"/>
                  </a:rPr>
                  <a:t>数据输出端均为</a:t>
                </a:r>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a:t>
                </a:r>
              </a:p>
              <a:p>
                <a:pPr indent="432000" algn="just">
                  <a:lnSpc>
                    <a:spcPct val="150000"/>
                  </a:lnSpc>
                  <a:spcBef>
                    <a:spcPts val="600"/>
                  </a:spcBef>
                  <a:spcAft>
                    <a:spcPts val="60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）并行数据输入：在</a:t>
                </a:r>
                <a14:m>
                  <m:oMath xmlns:m="http://schemas.openxmlformats.org/officeDocument/2006/math">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𝐶𝐿𝑅</m:t>
                        </m:r>
                      </m:e>
                    </m:acc>
                  </m:oMath>
                </a14:m>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的前提下，将所要存入的数据加入数据输入端，例如存入数据为</a:t>
                </a:r>
                <a:r>
                  <a:rPr lang="en-US" altLang="zh-CN" kern="100" dirty="0">
                    <a:latin typeface="+mn-ea"/>
                    <a:cs typeface="Times New Roman" panose="02020603050405020304" pitchFamily="18" charset="0"/>
                  </a:rPr>
                  <a:t>1010</a:t>
                </a:r>
                <a:r>
                  <a:rPr lang="zh-CN" altLang="zh-CN" kern="100" dirty="0">
                    <a:latin typeface="+mn-ea"/>
                    <a:cs typeface="Times New Roman" panose="02020603050405020304" pitchFamily="18" charset="0"/>
                  </a:rPr>
                  <a:t>，则寄存器的四个输入端</a:t>
                </a:r>
                <a:r>
                  <a:rPr lang="en-US" altLang="zh-CN" kern="100" dirty="0">
                    <a:latin typeface="+mn-ea"/>
                    <a:cs typeface="Times New Roman" panose="02020603050405020304" pitchFamily="18" charset="0"/>
                  </a:rPr>
                  <a:t>4D</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3D</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2D</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1D</a:t>
                </a:r>
                <a:r>
                  <a:rPr lang="zh-CN" altLang="zh-CN" kern="100" dirty="0">
                    <a:latin typeface="+mn-ea"/>
                    <a:cs typeface="Times New Roman" panose="02020603050405020304" pitchFamily="18" charset="0"/>
                  </a:rPr>
                  <a:t>应为</a:t>
                </a:r>
                <a:r>
                  <a:rPr lang="en-US" altLang="zh-CN" kern="100" dirty="0">
                    <a:latin typeface="+mn-ea"/>
                    <a:cs typeface="Times New Roman" panose="02020603050405020304" pitchFamily="18" charset="0"/>
                  </a:rPr>
                  <a:t>1010</a:t>
                </a:r>
                <a:r>
                  <a:rPr lang="zh-CN" altLang="zh-CN" kern="100" dirty="0">
                    <a:latin typeface="+mn-ea"/>
                    <a:cs typeface="Times New Roman" panose="02020603050405020304" pitchFamily="18" charset="0"/>
                  </a:rPr>
                  <a:t>，在</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𝐶𝐿𝐾</m:t>
                    </m:r>
                  </m:oMath>
                </a14:m>
                <a:r>
                  <a:rPr lang="zh-CN" altLang="zh-CN" kern="100" dirty="0">
                    <a:latin typeface="+mn-ea"/>
                    <a:cs typeface="Times New Roman" panose="02020603050405020304" pitchFamily="18" charset="0"/>
                  </a:rPr>
                  <a:t>脉冲上升沿到来的时候，寄存器的状态</a:t>
                </a:r>
                <a:r>
                  <a:rPr lang="en-US" altLang="zh-CN" kern="100" dirty="0">
                    <a:latin typeface="+mn-ea"/>
                    <a:cs typeface="Times New Roman" panose="02020603050405020304" pitchFamily="18" charset="0"/>
                  </a:rPr>
                  <a:t>4Q</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3Q</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2Q</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1Q</a:t>
                </a:r>
                <a:r>
                  <a:rPr lang="zh-CN" altLang="zh-CN" kern="100" dirty="0">
                    <a:latin typeface="+mn-ea"/>
                    <a:cs typeface="Times New Roman" panose="02020603050405020304" pitchFamily="18" charset="0"/>
                  </a:rPr>
                  <a:t>变为</a:t>
                </a:r>
                <a:r>
                  <a:rPr lang="en-US" altLang="zh-CN" kern="100" dirty="0">
                    <a:latin typeface="+mn-ea"/>
                    <a:cs typeface="Times New Roman" panose="02020603050405020304" pitchFamily="18" charset="0"/>
                  </a:rPr>
                  <a:t>1010</a:t>
                </a:r>
                <a:r>
                  <a:rPr lang="zh-CN" altLang="zh-CN" kern="100" dirty="0">
                    <a:latin typeface="+mn-ea"/>
                    <a:cs typeface="Times New Roman" panose="02020603050405020304" pitchFamily="18" charset="0"/>
                  </a:rPr>
                  <a:t>，数据被存入。</a:t>
                </a:r>
              </a:p>
              <a:p>
                <a:pPr indent="432000" algn="just">
                  <a:lnSpc>
                    <a:spcPct val="150000"/>
                  </a:lnSpc>
                  <a:spcBef>
                    <a:spcPts val="600"/>
                  </a:spcBef>
                  <a:spcAft>
                    <a:spcPts val="600"/>
                  </a:spcAft>
                </a:pP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）记忆保持：在</a:t>
                </a:r>
                <a14:m>
                  <m:oMath xmlns:m="http://schemas.openxmlformats.org/officeDocument/2006/math">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𝐶𝐿𝑅</m:t>
                        </m:r>
                      </m:e>
                    </m:acc>
                  </m:oMath>
                </a14:m>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的前提下，</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𝐶𝐿𝐾</m:t>
                    </m:r>
                  </m:oMath>
                </a14:m>
                <a:r>
                  <a:rPr lang="zh-CN" altLang="zh-CN" kern="100" dirty="0">
                    <a:latin typeface="+mn-ea"/>
                    <a:cs typeface="Times New Roman" panose="02020603050405020304" pitchFamily="18" charset="0"/>
                  </a:rPr>
                  <a:t>无上升沿（通常接低电平），则各触发器保持原状态不变，寄存器处在记忆保存状态，这样就完成了数据的接收并暂存的功能。</a:t>
                </a:r>
              </a:p>
            </p:txBody>
          </p:sp>
        </mc:Choice>
        <mc:Fallback>
          <p:sp>
            <p:nvSpPr>
              <p:cNvPr id="12" name="矩形 11"/>
              <p:cNvSpPr>
                <a:spLocks noRot="1" noChangeAspect="1" noMove="1" noResize="1" noEditPoints="1" noAdjustHandles="1" noChangeArrowheads="1" noChangeShapeType="1" noTextEdit="1"/>
              </p:cNvSpPr>
              <p:nvPr/>
            </p:nvSpPr>
            <p:spPr>
              <a:xfrm>
                <a:off x="619692" y="1444343"/>
                <a:ext cx="10236639" cy="3465179"/>
              </a:xfrm>
              <a:prstGeom prst="rect">
                <a:avLst/>
              </a:prstGeom>
              <a:blipFill rotWithShape="0">
                <a:blip r:embed="rId3"/>
                <a:stretch>
                  <a:fillRect l="-536" r="-476" b="-528"/>
                </a:stretch>
              </a:blipFill>
            </p:spPr>
            <p:txBody>
              <a:bodyPr/>
              <a:lstStyle/>
              <a:p>
                <a:r>
                  <a:rPr lang="zh-CN" altLang="en-US">
                    <a:noFill/>
                  </a:rPr>
                  <a:t> </a:t>
                </a:r>
              </a:p>
            </p:txBody>
          </p:sp>
        </mc:Fallback>
      </mc:AlternateContent>
      <p:sp>
        <p:nvSpPr>
          <p:cNvPr id="21"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 name="文本框 1"/>
          <p:cNvSpPr txBox="1"/>
          <p:nvPr/>
        </p:nvSpPr>
        <p:spPr>
          <a:xfrm>
            <a:off x="387124" y="1271845"/>
            <a:ext cx="11405947" cy="1155637"/>
          </a:xfrm>
          <a:prstGeom prst="rect">
            <a:avLst/>
          </a:prstGeom>
          <a:noFill/>
        </p:spPr>
        <p:txBody>
          <a:bodyPr wrap="square" rtlCol="0">
            <a:spAutoFit/>
          </a:bodyPr>
          <a:lstStyle>
            <a:defPPr>
              <a:defRPr lang="zh-CN"/>
            </a:defPPr>
            <a:lvl1pPr indent="609600" fontAlgn="auto">
              <a:lnSpc>
                <a:spcPct val="150000"/>
              </a:lnSpc>
              <a:spcBef>
                <a:spcPts val="600"/>
              </a:spcBef>
              <a:spcAft>
                <a:spcPts val="600"/>
              </a:spcAft>
              <a:defRPr>
                <a:latin typeface="等线" panose="02010600030101010101" pitchFamily="2" charset="-122"/>
                <a:ea typeface="等线" panose="02010600030101010101" pitchFamily="2" charset="-122"/>
                <a:cs typeface="微软雅黑" charset="0"/>
              </a:defRPr>
              <a:extLst>
                <a:ext uri="{35155182-B16C-46BC-9424-99874614C6A1}">
                  <wpsdc:indentchars xmlns:wpsdc="http://www.wps.cn/officeDocument/2017/drawingmlCustomData" xmlns="" val="200" checksum="4158780845"/>
                </a:ext>
              </a:extLst>
            </a:lvl1pPr>
          </a:lstStyle>
          <a:p>
            <a:r>
              <a:rPr lang="zh-CN" altLang="en-US" sz="1600" dirty="0"/>
              <a:t>计数器是应用最为广泛的时序逻辑电路之一，它不仅可以累计输入的脉冲个数，而且还常用于数字系统定时、延时、分频及构成节拍脉冲发生器等。集成计数器具有功能完善、通用性强、功耗低、工作速度高且功能可以扩展等优点，因而得到广泛应用。下面以74LS161为例介绍集成技术器的功能及应用。</a:t>
            </a:r>
          </a:p>
        </p:txBody>
      </p:sp>
      <p:sp>
        <p:nvSpPr>
          <p:cNvPr id="13" name="矩形 12">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1.1.4</a:t>
            </a:r>
            <a:r>
              <a:rPr lang="zh-CN" altLang="en-US" sz="2000" b="1" dirty="0" smtClean="0">
                <a:solidFill>
                  <a:schemeClr val="accent2">
                    <a:lumMod val="50000"/>
                  </a:schemeClr>
                </a:solidFill>
                <a:latin typeface="微软雅黑" pitchFamily="34" charset="-122"/>
                <a:ea typeface="微软雅黑" pitchFamily="34" charset="-122"/>
              </a:rPr>
              <a:t>计数器</a:t>
            </a:r>
            <a:endParaRPr lang="zh-CN" altLang="en-US" sz="2000" b="1" dirty="0">
              <a:solidFill>
                <a:schemeClr val="accent2">
                  <a:lumMod val="50000"/>
                </a:schemeClr>
              </a:solidFill>
              <a:latin typeface="微软雅黑" pitchFamily="34" charset="-122"/>
              <a:ea typeface="微软雅黑" pitchFamily="34" charset="-122"/>
            </a:endParaRPr>
          </a:p>
        </p:txBody>
      </p:sp>
      <p:sp>
        <p:nvSpPr>
          <p:cNvPr id="11" name="矩形 10"/>
          <p:cNvSpPr/>
          <p:nvPr/>
        </p:nvSpPr>
        <p:spPr>
          <a:xfrm>
            <a:off x="46498" y="2413671"/>
            <a:ext cx="11746573" cy="416974"/>
          </a:xfrm>
          <a:prstGeom prst="rect">
            <a:avLst/>
          </a:prstGeom>
          <a:noFill/>
        </p:spPr>
        <p:txBody>
          <a:bodyPr wrap="square" rtlCol="0">
            <a:spAutoFit/>
          </a:bodyPr>
          <a:lstStyle/>
          <a:p>
            <a:pPr indent="609600">
              <a:lnSpc>
                <a:spcPct val="150000"/>
              </a:lnSpc>
              <a:spcBef>
                <a:spcPts val="600"/>
              </a:spcBef>
              <a:spcAft>
                <a:spcPts val="600"/>
              </a:spcAft>
              <a:extLst>
                <a:ext uri="{35155182-B16C-46BC-9424-99874614C6A1}">
                  <wpsdc:indentchars xmlns:wpsdc="http://www.wps.cn/officeDocument/2017/drawingmlCustomData" xmlns="" val="200" checksum="4158780845"/>
                </a:ext>
              </a:extLst>
            </a:pPr>
            <a:r>
              <a:rPr lang="en-US" altLang="zh-CN" sz="1600" dirty="0">
                <a:latin typeface="等线" panose="02010600030101010101" pitchFamily="2" charset="-122"/>
                <a:ea typeface="等线" panose="02010600030101010101" pitchFamily="2" charset="-122"/>
                <a:cs typeface="微软雅黑" charset="0"/>
              </a:rPr>
              <a:t>74LS161</a:t>
            </a:r>
            <a:r>
              <a:rPr lang="zh-CN" altLang="zh-CN" sz="1600" dirty="0">
                <a:latin typeface="等线" panose="02010600030101010101" pitchFamily="2" charset="-122"/>
                <a:ea typeface="等线" panose="02010600030101010101" pitchFamily="2" charset="-122"/>
                <a:cs typeface="微软雅黑" charset="0"/>
              </a:rPr>
              <a:t>是四位二进制</a:t>
            </a:r>
            <a:r>
              <a:rPr lang="zh-CN" altLang="zh-CN" sz="1400" dirty="0">
                <a:latin typeface="等线" panose="02010600030101010101" pitchFamily="2" charset="-122"/>
                <a:ea typeface="等线" panose="02010600030101010101" pitchFamily="2" charset="-122"/>
                <a:cs typeface="微软雅黑" charset="0"/>
              </a:rPr>
              <a:t>同步</a:t>
            </a:r>
            <a:r>
              <a:rPr lang="zh-CN" altLang="zh-CN" sz="1600" dirty="0">
                <a:latin typeface="等线" panose="02010600030101010101" pitchFamily="2" charset="-122"/>
                <a:ea typeface="等线" panose="02010600030101010101" pitchFamily="2" charset="-122"/>
                <a:cs typeface="微软雅黑" charset="0"/>
              </a:rPr>
              <a:t>计数器，具有计数、保持、预置、清零功能，其管脚图如图</a:t>
            </a:r>
            <a:r>
              <a:rPr lang="en-US" altLang="zh-CN" sz="1600" dirty="0">
                <a:latin typeface="等线" panose="02010600030101010101" pitchFamily="2" charset="-122"/>
                <a:ea typeface="等线" panose="02010600030101010101" pitchFamily="2" charset="-122"/>
                <a:cs typeface="微软雅黑" charset="0"/>
              </a:rPr>
              <a:t>4-2-5</a:t>
            </a:r>
            <a:r>
              <a:rPr lang="zh-CN" altLang="zh-CN" sz="1600" dirty="0">
                <a:latin typeface="等线" panose="02010600030101010101" pitchFamily="2" charset="-122"/>
                <a:ea typeface="等线" panose="02010600030101010101" pitchFamily="2" charset="-122"/>
                <a:cs typeface="微软雅黑" charset="0"/>
              </a:rPr>
              <a:t>所示，功能表如表</a:t>
            </a:r>
            <a:r>
              <a:rPr lang="en-US" altLang="zh-CN" sz="1600" dirty="0">
                <a:latin typeface="等线" panose="02010600030101010101" pitchFamily="2" charset="-122"/>
                <a:ea typeface="等线" panose="02010600030101010101" pitchFamily="2" charset="-122"/>
                <a:cs typeface="微软雅黑" charset="0"/>
              </a:rPr>
              <a:t>4-2-5</a:t>
            </a:r>
            <a:r>
              <a:rPr lang="zh-CN" altLang="zh-CN" sz="1600" dirty="0">
                <a:latin typeface="等线" panose="02010600030101010101" pitchFamily="2" charset="-122"/>
                <a:ea typeface="等线" panose="02010600030101010101" pitchFamily="2" charset="-122"/>
                <a:cs typeface="微软雅黑" charset="0"/>
              </a:rPr>
              <a:t>所示。</a:t>
            </a:r>
          </a:p>
        </p:txBody>
      </p:sp>
      <mc:AlternateContent xmlns:mc="http://schemas.openxmlformats.org/markup-compatibility/2006">
        <mc:Choice xmlns:a14="http://schemas.microsoft.com/office/drawing/2010/main" Requires="a14">
          <p:graphicFrame>
            <p:nvGraphicFramePr>
              <p:cNvPr id="12" name="表格 11"/>
              <p:cNvGraphicFramePr>
                <a:graphicFrameLocks noGrp="1"/>
              </p:cNvGraphicFramePr>
              <p:nvPr>
                <p:extLst>
                  <p:ext uri="{D42A27DB-BD31-4B8C-83A1-F6EECF244321}">
                    <p14:modId xmlns:p14="http://schemas.microsoft.com/office/powerpoint/2010/main" val="3389228240"/>
                  </p:ext>
                </p:extLst>
              </p:nvPr>
            </p:nvGraphicFramePr>
            <p:xfrm>
              <a:off x="490495" y="3032227"/>
              <a:ext cx="6599916" cy="3010236"/>
            </p:xfrm>
            <a:graphic>
              <a:graphicData uri="http://schemas.openxmlformats.org/drawingml/2006/table">
                <a:tbl>
                  <a:tblPr firstRow="1" firstCol="1" bandRow="1">
                    <a:tableStyleId>{5940675A-B579-460E-94D1-54222C63F5DA}</a:tableStyleId>
                  </a:tblPr>
                  <a:tblGrid>
                    <a:gridCol w="474560">
                      <a:extLst>
                        <a:ext uri="{9D8B030D-6E8A-4147-A177-3AD203B41FA5}">
                          <a16:colId xmlns:a16="http://schemas.microsoft.com/office/drawing/2014/main" xmlns="" val="1476625868"/>
                        </a:ext>
                      </a:extLst>
                    </a:gridCol>
                    <a:gridCol w="465086">
                      <a:extLst>
                        <a:ext uri="{9D8B030D-6E8A-4147-A177-3AD203B41FA5}">
                          <a16:colId xmlns:a16="http://schemas.microsoft.com/office/drawing/2014/main" xmlns="" val="1043523745"/>
                        </a:ext>
                      </a:extLst>
                    </a:gridCol>
                    <a:gridCol w="657149">
                      <a:extLst>
                        <a:ext uri="{9D8B030D-6E8A-4147-A177-3AD203B41FA5}">
                          <a16:colId xmlns:a16="http://schemas.microsoft.com/office/drawing/2014/main" xmlns="" val="3610022195"/>
                        </a:ext>
                      </a:extLst>
                    </a:gridCol>
                    <a:gridCol w="518485">
                      <a:extLst>
                        <a:ext uri="{9D8B030D-6E8A-4147-A177-3AD203B41FA5}">
                          <a16:colId xmlns:a16="http://schemas.microsoft.com/office/drawing/2014/main" xmlns="" val="1953220176"/>
                        </a:ext>
                      </a:extLst>
                    </a:gridCol>
                    <a:gridCol w="570161">
                      <a:extLst>
                        <a:ext uri="{9D8B030D-6E8A-4147-A177-3AD203B41FA5}">
                          <a16:colId xmlns:a16="http://schemas.microsoft.com/office/drawing/2014/main" xmlns="" val="4033550864"/>
                        </a:ext>
                      </a:extLst>
                    </a:gridCol>
                    <a:gridCol w="356566">
                      <a:extLst>
                        <a:ext uri="{9D8B030D-6E8A-4147-A177-3AD203B41FA5}">
                          <a16:colId xmlns:a16="http://schemas.microsoft.com/office/drawing/2014/main" xmlns="" val="3102555152"/>
                        </a:ext>
                      </a:extLst>
                    </a:gridCol>
                    <a:gridCol w="341063">
                      <a:extLst>
                        <a:ext uri="{9D8B030D-6E8A-4147-A177-3AD203B41FA5}">
                          <a16:colId xmlns:a16="http://schemas.microsoft.com/office/drawing/2014/main" xmlns="" val="370786441"/>
                        </a:ext>
                      </a:extLst>
                    </a:gridCol>
                    <a:gridCol w="341063">
                      <a:extLst>
                        <a:ext uri="{9D8B030D-6E8A-4147-A177-3AD203B41FA5}">
                          <a16:colId xmlns:a16="http://schemas.microsoft.com/office/drawing/2014/main" xmlns="" val="1755659769"/>
                        </a:ext>
                      </a:extLst>
                    </a:gridCol>
                    <a:gridCol w="383265">
                      <a:extLst>
                        <a:ext uri="{9D8B030D-6E8A-4147-A177-3AD203B41FA5}">
                          <a16:colId xmlns:a16="http://schemas.microsoft.com/office/drawing/2014/main" xmlns="" val="746312934"/>
                        </a:ext>
                      </a:extLst>
                    </a:gridCol>
                    <a:gridCol w="367763">
                      <a:extLst>
                        <a:ext uri="{9D8B030D-6E8A-4147-A177-3AD203B41FA5}">
                          <a16:colId xmlns:a16="http://schemas.microsoft.com/office/drawing/2014/main" xmlns="" val="3507869377"/>
                        </a:ext>
                      </a:extLst>
                    </a:gridCol>
                    <a:gridCol w="372069">
                      <a:extLst>
                        <a:ext uri="{9D8B030D-6E8A-4147-A177-3AD203B41FA5}">
                          <a16:colId xmlns:a16="http://schemas.microsoft.com/office/drawing/2014/main" xmlns="" val="1497883062"/>
                        </a:ext>
                      </a:extLst>
                    </a:gridCol>
                    <a:gridCol w="366040">
                      <a:extLst>
                        <a:ext uri="{9D8B030D-6E8A-4147-A177-3AD203B41FA5}">
                          <a16:colId xmlns:a16="http://schemas.microsoft.com/office/drawing/2014/main" xmlns="" val="3074496049"/>
                        </a:ext>
                      </a:extLst>
                    </a:gridCol>
                    <a:gridCol w="357402">
                      <a:extLst>
                        <a:ext uri="{9D8B030D-6E8A-4147-A177-3AD203B41FA5}">
                          <a16:colId xmlns:a16="http://schemas.microsoft.com/office/drawing/2014/main" xmlns="" val="311444705"/>
                        </a:ext>
                      </a:extLst>
                    </a:gridCol>
                    <a:gridCol w="1029244">
                      <a:extLst>
                        <a:ext uri="{9D8B030D-6E8A-4147-A177-3AD203B41FA5}">
                          <a16:colId xmlns:a16="http://schemas.microsoft.com/office/drawing/2014/main" xmlns="" val="291404862"/>
                        </a:ext>
                      </a:extLst>
                    </a:gridCol>
                  </a:tblGrid>
                  <a:tr h="314364">
                    <a:tc gridSpan="9">
                      <a:txBody>
                        <a:bodyPr/>
                        <a:lstStyle/>
                        <a:p>
                          <a:pPr indent="127000" algn="ctr">
                            <a:lnSpc>
                              <a:spcPts val="2000"/>
                            </a:lnSpc>
                            <a:spcAft>
                              <a:spcPts val="0"/>
                            </a:spcAft>
                          </a:pPr>
                          <a:r>
                            <a:rPr lang="zh-CN" sz="1400" kern="100" dirty="0">
                              <a:effectLst/>
                            </a:rPr>
                            <a:t>输入</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indent="127000" algn="ctr">
                            <a:lnSpc>
                              <a:spcPts val="2000"/>
                            </a:lnSpc>
                            <a:spcAft>
                              <a:spcPts val="0"/>
                            </a:spcAft>
                          </a:pPr>
                          <a:r>
                            <a:rPr lang="zh-CN" sz="1400" kern="100">
                              <a:effectLst/>
                            </a:rPr>
                            <a:t>输出</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indent="127000" algn="ctr">
                            <a:lnSpc>
                              <a:spcPts val="2000"/>
                            </a:lnSpc>
                            <a:spcAft>
                              <a:spcPts val="0"/>
                            </a:spcAft>
                          </a:pPr>
                          <a:r>
                            <a:rPr lang="zh-CN" sz="1400" kern="100" dirty="0">
                              <a:effectLst/>
                            </a:rPr>
                            <a:t>功能说明</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147581941"/>
                      </a:ext>
                    </a:extLst>
                  </a:tr>
                  <a:tr h="348326">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𝐶𝐿𝐾</m:t>
                                </m:r>
                              </m:oMath>
                            </m:oMathPara>
                          </a14:m>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acc>
                                  <m:accPr>
                                    <m:chr m:val="̅"/>
                                    <m:ctrlPr>
                                      <a:rPr lang="zh-CN" sz="1400" kern="100">
                                        <a:effectLst/>
                                      </a:rPr>
                                    </m:ctrlPr>
                                  </m:accPr>
                                  <m:e>
                                    <m:r>
                                      <a:rPr lang="en-US" sz="1400" kern="100">
                                        <a:effectLst/>
                                      </a:rPr>
                                      <m:t>𝐶𝐿𝑅</m:t>
                                    </m:r>
                                  </m:e>
                                </m:acc>
                              </m:oMath>
                            </m:oMathPara>
                          </a14:m>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acc>
                                  <m:accPr>
                                    <m:chr m:val="̅"/>
                                    <m:ctrlPr>
                                      <a:rPr lang="zh-CN" sz="1400" kern="100">
                                        <a:effectLst/>
                                      </a:rPr>
                                    </m:ctrlPr>
                                  </m:accPr>
                                  <m:e>
                                    <m:r>
                                      <a:rPr lang="en-US" sz="1400" kern="100">
                                        <a:effectLst/>
                                      </a:rPr>
                                      <m:t>𝐿𝑂𝐴𝐷</m:t>
                                    </m:r>
                                  </m:e>
                                </m:acc>
                              </m:oMath>
                            </m:oMathPara>
                          </a14:m>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𝐸𝑁𝑃</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𝐸𝑁𝑇</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𝐴</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𝐵</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𝐶</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𝐷</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𝐴</m:t>
                                    </m:r>
                                  </m:sub>
                                </m:sSub>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𝐵</m:t>
                                    </m:r>
                                  </m:sub>
                                </m:sSub>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𝐶</m:t>
                                    </m:r>
                                  </m:sub>
                                </m:sSub>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𝐷</m:t>
                                    </m:r>
                                  </m:sub>
                                </m:sSub>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extLst>
                      <a:ext uri="{0D108BD9-81ED-4DB2-BD59-A6C34878D82A}">
                        <a16:rowId xmlns:a16="http://schemas.microsoft.com/office/drawing/2014/main" xmlns="" val="1366683405"/>
                      </a:ext>
                    </a:extLst>
                  </a:tr>
                  <a:tr h="651284">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异步清零</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342414231"/>
                      </a:ext>
                    </a:extLst>
                  </a:tr>
                  <a:tr h="651284">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𝐴</m:t>
                                </m:r>
                              </m:oMath>
                            </m:oMathPara>
                          </a14:m>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𝐵</m:t>
                                </m:r>
                              </m:oMath>
                            </m:oMathPara>
                          </a14:m>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𝐶</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𝐷</m:t>
                                </m:r>
                              </m:oMath>
                            </m:oMathPara>
                          </a14:m>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𝐴</m:t>
                                </m:r>
                              </m:oMath>
                            </m:oMathPara>
                          </a14:m>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𝐵</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𝐶</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𝐷</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并行置数</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117024240"/>
                      </a:ext>
                    </a:extLst>
                  </a:tr>
                  <a:tr h="348326">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𝐴</m:t>
                                    </m:r>
                                  </m:sub>
                                </m:sSub>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𝐵</m:t>
                                    </m:r>
                                  </m:sub>
                                </m:sSub>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𝐶</m:t>
                                    </m:r>
                                  </m:sub>
                                </m:sSub>
                              </m:oMath>
                            </m:oMathPara>
                          </a14:m>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𝐷</m:t>
                                    </m:r>
                                  </m:sub>
                                </m:sSub>
                              </m:oMath>
                            </m:oMathPara>
                          </a14:m>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保持</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440054921"/>
                      </a:ext>
                    </a:extLst>
                  </a:tr>
                  <a:tr h="348326">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𝐴</m:t>
                                    </m:r>
                                  </m:sub>
                                </m:sSub>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𝐵</m:t>
                                    </m:r>
                                  </m:sub>
                                </m:sSub>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𝐶</m:t>
                                    </m:r>
                                  </m:sub>
                                </m:sSub>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sSub>
                                  <m:sSubPr>
                                    <m:ctrlPr>
                                      <a:rPr lang="zh-CN" sz="1400" kern="100">
                                        <a:effectLst/>
                                      </a:rPr>
                                    </m:ctrlPr>
                                  </m:sSubPr>
                                  <m:e>
                                    <m:r>
                                      <a:rPr lang="en-US" sz="1400" kern="100">
                                        <a:effectLst/>
                                      </a:rPr>
                                      <m:t>𝑄</m:t>
                                    </m:r>
                                  </m:e>
                                  <m:sub>
                                    <m:r>
                                      <a:rPr lang="en-US" sz="1400" kern="100">
                                        <a:effectLst/>
                                      </a:rPr>
                                      <m:t>𝐷</m:t>
                                    </m:r>
                                  </m:sub>
                                </m:sSub>
                              </m:oMath>
                            </m:oMathPara>
                          </a14:m>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保持</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628864322"/>
                      </a:ext>
                    </a:extLst>
                  </a:tr>
                  <a:tr h="348326">
                    <a:tc>
                      <a:txBody>
                        <a:bodyPr/>
                        <a:lstStyle/>
                        <a:p>
                          <a:pPr indent="127000" algn="ctr">
                            <a:lnSpc>
                              <a:spcPts val="2000"/>
                            </a:lnSpc>
                            <a:spcAft>
                              <a:spcPts val="0"/>
                            </a:spcAft>
                          </a:pPr>
                          <a14:m>
                            <m:oMathPara xmlns:m="http://schemas.openxmlformats.org/officeDocument/2006/math">
                              <m:oMathParaPr>
                                <m:jc m:val="centerGroup"/>
                              </m:oMathParaPr>
                              <m:oMath xmlns:m="http://schemas.openxmlformats.org/officeDocument/2006/math">
                                <m:r>
                                  <a:rPr lang="en-US" sz="1400" kern="100">
                                    <a:effectLst/>
                                  </a:rPr>
                                  <m:t>↑</m:t>
                                </m:r>
                              </m:oMath>
                            </m:oMathPara>
                          </a14:m>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计数</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355795320"/>
                      </a:ext>
                    </a:extLst>
                  </a:tr>
                </a:tbl>
              </a:graphicData>
            </a:graphic>
          </p:graphicFrame>
        </mc:Choice>
        <mc:Fallback>
          <p:graphicFrame>
            <p:nvGraphicFramePr>
              <p:cNvPr id="12" name="表格 11"/>
              <p:cNvGraphicFramePr>
                <a:graphicFrameLocks noGrp="1"/>
              </p:cNvGraphicFramePr>
              <p:nvPr>
                <p:extLst>
                  <p:ext uri="{D42A27DB-BD31-4B8C-83A1-F6EECF244321}">
                    <p14:modId xmlns:p14="http://schemas.microsoft.com/office/powerpoint/2010/main" val="3389228240"/>
                  </p:ext>
                </p:extLst>
              </p:nvPr>
            </p:nvGraphicFramePr>
            <p:xfrm>
              <a:off x="490495" y="3032227"/>
              <a:ext cx="6599916" cy="3010236"/>
            </p:xfrm>
            <a:graphic>
              <a:graphicData uri="http://schemas.openxmlformats.org/drawingml/2006/table">
                <a:tbl>
                  <a:tblPr firstRow="1" firstCol="1" bandRow="1">
                    <a:tableStyleId>{5940675A-B579-460E-94D1-54222C63F5DA}</a:tableStyleId>
                  </a:tblPr>
                  <a:tblGrid>
                    <a:gridCol w="474560">
                      <a:extLst>
                        <a:ext uri="{9D8B030D-6E8A-4147-A177-3AD203B41FA5}">
                          <a16:colId xmlns:a16="http://schemas.microsoft.com/office/drawing/2014/main" xmlns:a14="http://schemas.microsoft.com/office/drawing/2010/main" xmlns="" val="1476625868"/>
                        </a:ext>
                      </a:extLst>
                    </a:gridCol>
                    <a:gridCol w="465086">
                      <a:extLst>
                        <a:ext uri="{9D8B030D-6E8A-4147-A177-3AD203B41FA5}">
                          <a16:colId xmlns:a16="http://schemas.microsoft.com/office/drawing/2014/main" xmlns:a14="http://schemas.microsoft.com/office/drawing/2010/main" xmlns="" val="1043523745"/>
                        </a:ext>
                      </a:extLst>
                    </a:gridCol>
                    <a:gridCol w="657149">
                      <a:extLst>
                        <a:ext uri="{9D8B030D-6E8A-4147-A177-3AD203B41FA5}">
                          <a16:colId xmlns:a16="http://schemas.microsoft.com/office/drawing/2014/main" xmlns:a14="http://schemas.microsoft.com/office/drawing/2010/main" xmlns="" val="3610022195"/>
                        </a:ext>
                      </a:extLst>
                    </a:gridCol>
                    <a:gridCol w="518485">
                      <a:extLst>
                        <a:ext uri="{9D8B030D-6E8A-4147-A177-3AD203B41FA5}">
                          <a16:colId xmlns:a16="http://schemas.microsoft.com/office/drawing/2014/main" xmlns:a14="http://schemas.microsoft.com/office/drawing/2010/main" xmlns="" val="1953220176"/>
                        </a:ext>
                      </a:extLst>
                    </a:gridCol>
                    <a:gridCol w="570161">
                      <a:extLst>
                        <a:ext uri="{9D8B030D-6E8A-4147-A177-3AD203B41FA5}">
                          <a16:colId xmlns:a16="http://schemas.microsoft.com/office/drawing/2014/main" xmlns:a14="http://schemas.microsoft.com/office/drawing/2010/main" xmlns="" val="4033550864"/>
                        </a:ext>
                      </a:extLst>
                    </a:gridCol>
                    <a:gridCol w="356566">
                      <a:extLst>
                        <a:ext uri="{9D8B030D-6E8A-4147-A177-3AD203B41FA5}">
                          <a16:colId xmlns:a16="http://schemas.microsoft.com/office/drawing/2014/main" xmlns:a14="http://schemas.microsoft.com/office/drawing/2010/main" xmlns="" val="3102555152"/>
                        </a:ext>
                      </a:extLst>
                    </a:gridCol>
                    <a:gridCol w="341063">
                      <a:extLst>
                        <a:ext uri="{9D8B030D-6E8A-4147-A177-3AD203B41FA5}">
                          <a16:colId xmlns:a16="http://schemas.microsoft.com/office/drawing/2014/main" xmlns:a14="http://schemas.microsoft.com/office/drawing/2010/main" xmlns="" val="370786441"/>
                        </a:ext>
                      </a:extLst>
                    </a:gridCol>
                    <a:gridCol w="341063">
                      <a:extLst>
                        <a:ext uri="{9D8B030D-6E8A-4147-A177-3AD203B41FA5}">
                          <a16:colId xmlns:a16="http://schemas.microsoft.com/office/drawing/2014/main" xmlns:a14="http://schemas.microsoft.com/office/drawing/2010/main" xmlns="" val="1755659769"/>
                        </a:ext>
                      </a:extLst>
                    </a:gridCol>
                    <a:gridCol w="383265">
                      <a:extLst>
                        <a:ext uri="{9D8B030D-6E8A-4147-A177-3AD203B41FA5}">
                          <a16:colId xmlns:a16="http://schemas.microsoft.com/office/drawing/2014/main" xmlns:a14="http://schemas.microsoft.com/office/drawing/2010/main" xmlns="" val="746312934"/>
                        </a:ext>
                      </a:extLst>
                    </a:gridCol>
                    <a:gridCol w="367763">
                      <a:extLst>
                        <a:ext uri="{9D8B030D-6E8A-4147-A177-3AD203B41FA5}">
                          <a16:colId xmlns:a16="http://schemas.microsoft.com/office/drawing/2014/main" xmlns:a14="http://schemas.microsoft.com/office/drawing/2010/main" xmlns="" val="3507869377"/>
                        </a:ext>
                      </a:extLst>
                    </a:gridCol>
                    <a:gridCol w="372069">
                      <a:extLst>
                        <a:ext uri="{9D8B030D-6E8A-4147-A177-3AD203B41FA5}">
                          <a16:colId xmlns:a16="http://schemas.microsoft.com/office/drawing/2014/main" xmlns:a14="http://schemas.microsoft.com/office/drawing/2010/main" xmlns="" val="1497883062"/>
                        </a:ext>
                      </a:extLst>
                    </a:gridCol>
                    <a:gridCol w="366040">
                      <a:extLst>
                        <a:ext uri="{9D8B030D-6E8A-4147-A177-3AD203B41FA5}">
                          <a16:colId xmlns:a16="http://schemas.microsoft.com/office/drawing/2014/main" xmlns:a14="http://schemas.microsoft.com/office/drawing/2010/main" xmlns="" val="3074496049"/>
                        </a:ext>
                      </a:extLst>
                    </a:gridCol>
                    <a:gridCol w="357402">
                      <a:extLst>
                        <a:ext uri="{9D8B030D-6E8A-4147-A177-3AD203B41FA5}">
                          <a16:colId xmlns:a16="http://schemas.microsoft.com/office/drawing/2014/main" xmlns:a14="http://schemas.microsoft.com/office/drawing/2010/main" xmlns="" val="311444705"/>
                        </a:ext>
                      </a:extLst>
                    </a:gridCol>
                    <a:gridCol w="1029244">
                      <a:extLst>
                        <a:ext uri="{9D8B030D-6E8A-4147-A177-3AD203B41FA5}">
                          <a16:colId xmlns:a16="http://schemas.microsoft.com/office/drawing/2014/main" xmlns:a14="http://schemas.microsoft.com/office/drawing/2010/main" xmlns="" val="291404862"/>
                        </a:ext>
                      </a:extLst>
                    </a:gridCol>
                  </a:tblGrid>
                  <a:tr h="314364">
                    <a:tc gridSpan="9">
                      <a:txBody>
                        <a:bodyPr/>
                        <a:lstStyle/>
                        <a:p>
                          <a:pPr indent="127000" algn="ctr">
                            <a:lnSpc>
                              <a:spcPts val="2000"/>
                            </a:lnSpc>
                            <a:spcAft>
                              <a:spcPts val="0"/>
                            </a:spcAft>
                          </a:pPr>
                          <a:r>
                            <a:rPr lang="zh-CN" sz="1400" kern="100" dirty="0">
                              <a:effectLst/>
                            </a:rPr>
                            <a:t>输入</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indent="127000" algn="ctr">
                            <a:lnSpc>
                              <a:spcPts val="2000"/>
                            </a:lnSpc>
                            <a:spcAft>
                              <a:spcPts val="0"/>
                            </a:spcAft>
                          </a:pPr>
                          <a:r>
                            <a:rPr lang="zh-CN" sz="1400" kern="100">
                              <a:effectLst/>
                            </a:rPr>
                            <a:t>输出</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indent="127000" algn="ctr">
                            <a:lnSpc>
                              <a:spcPts val="2000"/>
                            </a:lnSpc>
                            <a:spcAft>
                              <a:spcPts val="0"/>
                            </a:spcAft>
                          </a:pPr>
                          <a:r>
                            <a:rPr lang="zh-CN" sz="1400" kern="100" dirty="0">
                              <a:effectLst/>
                            </a:rPr>
                            <a:t>功能说明</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a14="http://schemas.microsoft.com/office/drawing/2010/main" xmlns="" val="2147581941"/>
                      </a:ext>
                    </a:extLst>
                  </a:tr>
                  <a:tr h="348326">
                    <a:tc>
                      <a:txBody>
                        <a:bodyPr/>
                        <a:lstStyle/>
                        <a:p>
                          <a:endParaRPr lang="zh-CN"/>
                        </a:p>
                      </a:txBody>
                      <a:tcPr marL="68580" marR="68580" marT="0" marB="0" anchor="ctr">
                        <a:blipFill rotWithShape="0">
                          <a:blip r:embed="rId3"/>
                          <a:stretch>
                            <a:fillRect l="-1282" t="-92982" r="-1292308" b="-689474"/>
                          </a:stretch>
                        </a:blipFill>
                      </a:tcPr>
                    </a:tc>
                    <a:tc>
                      <a:txBody>
                        <a:bodyPr/>
                        <a:lstStyle/>
                        <a:p>
                          <a:endParaRPr lang="zh-CN"/>
                        </a:p>
                      </a:txBody>
                      <a:tcPr marL="68580" marR="68580" marT="0" marB="0" anchor="ctr">
                        <a:blipFill rotWithShape="0">
                          <a:blip r:embed="rId3"/>
                          <a:stretch>
                            <a:fillRect l="-103947" t="-92982" r="-1226316" b="-689474"/>
                          </a:stretch>
                        </a:blipFill>
                      </a:tcPr>
                    </a:tc>
                    <a:tc>
                      <a:txBody>
                        <a:bodyPr/>
                        <a:lstStyle/>
                        <a:p>
                          <a:endParaRPr lang="zh-CN"/>
                        </a:p>
                      </a:txBody>
                      <a:tcPr marL="68580" marR="68580" marT="0" marB="0" anchor="ctr">
                        <a:blipFill rotWithShape="0">
                          <a:blip r:embed="rId3"/>
                          <a:stretch>
                            <a:fillRect l="-143519" t="-92982" r="-762963" b="-689474"/>
                          </a:stretch>
                        </a:blipFill>
                      </a:tcPr>
                    </a:tc>
                    <a:tc>
                      <a:txBody>
                        <a:bodyPr/>
                        <a:lstStyle/>
                        <a:p>
                          <a:endParaRPr lang="zh-CN"/>
                        </a:p>
                      </a:txBody>
                      <a:tcPr marL="68580" marR="68580" marT="0" marB="0" anchor="ctr">
                        <a:blipFill rotWithShape="0">
                          <a:blip r:embed="rId3"/>
                          <a:stretch>
                            <a:fillRect l="-309412" t="-92982" r="-869412" b="-689474"/>
                          </a:stretch>
                        </a:blipFill>
                      </a:tcPr>
                    </a:tc>
                    <a:tc>
                      <a:txBody>
                        <a:bodyPr/>
                        <a:lstStyle/>
                        <a:p>
                          <a:endParaRPr lang="zh-CN"/>
                        </a:p>
                      </a:txBody>
                      <a:tcPr marL="68580" marR="68580" marT="0" marB="0" anchor="ctr">
                        <a:blipFill rotWithShape="0">
                          <a:blip r:embed="rId3"/>
                          <a:stretch>
                            <a:fillRect l="-370213" t="-92982" r="-686170" b="-689474"/>
                          </a:stretch>
                        </a:blipFill>
                      </a:tcPr>
                    </a:tc>
                    <a:tc>
                      <a:txBody>
                        <a:bodyPr/>
                        <a:lstStyle/>
                        <a:p>
                          <a:endParaRPr lang="zh-CN"/>
                        </a:p>
                      </a:txBody>
                      <a:tcPr marL="68580" marR="68580" marT="0" marB="0" anchor="ctr">
                        <a:blipFill rotWithShape="0">
                          <a:blip r:embed="rId3"/>
                          <a:stretch>
                            <a:fillRect l="-749153" t="-92982" r="-993220" b="-689474"/>
                          </a:stretch>
                        </a:blipFill>
                      </a:tcPr>
                    </a:tc>
                    <a:tc>
                      <a:txBody>
                        <a:bodyPr/>
                        <a:lstStyle/>
                        <a:p>
                          <a:endParaRPr lang="zh-CN"/>
                        </a:p>
                      </a:txBody>
                      <a:tcPr marL="68580" marR="68580" marT="0" marB="0" anchor="ctr">
                        <a:blipFill rotWithShape="0">
                          <a:blip r:embed="rId3"/>
                          <a:stretch>
                            <a:fillRect l="-894643" t="-92982" r="-946429" b="-689474"/>
                          </a:stretch>
                        </a:blipFill>
                      </a:tcPr>
                    </a:tc>
                    <a:tc>
                      <a:txBody>
                        <a:bodyPr/>
                        <a:lstStyle/>
                        <a:p>
                          <a:endParaRPr lang="zh-CN"/>
                        </a:p>
                      </a:txBody>
                      <a:tcPr marL="68580" marR="68580" marT="0" marB="0" anchor="ctr">
                        <a:blipFill rotWithShape="0">
                          <a:blip r:embed="rId3"/>
                          <a:stretch>
                            <a:fillRect l="-994643" t="-92982" r="-846429" b="-689474"/>
                          </a:stretch>
                        </a:blipFill>
                      </a:tcPr>
                    </a:tc>
                    <a:tc>
                      <a:txBody>
                        <a:bodyPr/>
                        <a:lstStyle/>
                        <a:p>
                          <a:endParaRPr lang="zh-CN"/>
                        </a:p>
                      </a:txBody>
                      <a:tcPr marL="68580" marR="68580" marT="0" marB="0" anchor="ctr">
                        <a:blipFill rotWithShape="0">
                          <a:blip r:embed="rId3"/>
                          <a:stretch>
                            <a:fillRect l="-973016" t="-92982" r="-652381" b="-689474"/>
                          </a:stretch>
                        </a:blipFill>
                      </a:tcPr>
                    </a:tc>
                    <a:tc>
                      <a:txBody>
                        <a:bodyPr/>
                        <a:lstStyle/>
                        <a:p>
                          <a:endParaRPr lang="zh-CN"/>
                        </a:p>
                      </a:txBody>
                      <a:tcPr marL="68580" marR="68580" marT="0" marB="0" anchor="ctr">
                        <a:blipFill rotWithShape="0">
                          <a:blip r:embed="rId3"/>
                          <a:stretch>
                            <a:fillRect l="-1126667" t="-92982" r="-585000" b="-689474"/>
                          </a:stretch>
                        </a:blipFill>
                      </a:tcPr>
                    </a:tc>
                    <a:tc>
                      <a:txBody>
                        <a:bodyPr/>
                        <a:lstStyle/>
                        <a:p>
                          <a:endParaRPr lang="zh-CN"/>
                        </a:p>
                      </a:txBody>
                      <a:tcPr marL="68580" marR="68580" marT="0" marB="0" anchor="ctr">
                        <a:blipFill rotWithShape="0">
                          <a:blip r:embed="rId3"/>
                          <a:stretch>
                            <a:fillRect l="-1206557" t="-92982" r="-475410" b="-689474"/>
                          </a:stretch>
                        </a:blipFill>
                      </a:tcPr>
                    </a:tc>
                    <a:tc>
                      <a:txBody>
                        <a:bodyPr/>
                        <a:lstStyle/>
                        <a:p>
                          <a:endParaRPr lang="zh-CN"/>
                        </a:p>
                      </a:txBody>
                      <a:tcPr marL="68580" marR="68580" marT="0" marB="0" anchor="ctr">
                        <a:blipFill rotWithShape="0">
                          <a:blip r:embed="rId3"/>
                          <a:stretch>
                            <a:fillRect l="-1328333" t="-92982" r="-383333" b="-689474"/>
                          </a:stretch>
                        </a:blipFill>
                      </a:tcPr>
                    </a:tc>
                    <a:tc>
                      <a:txBody>
                        <a:bodyPr/>
                        <a:lstStyle/>
                        <a:p>
                          <a:endParaRPr lang="zh-CN"/>
                        </a:p>
                      </a:txBody>
                      <a:tcPr marL="68580" marR="68580" marT="0" marB="0" anchor="ctr">
                        <a:blipFill rotWithShape="0">
                          <a:blip r:embed="rId3"/>
                          <a:stretch>
                            <a:fillRect l="-1452542" t="-92982" r="-289831" b="-689474"/>
                          </a:stretch>
                        </a:blipFill>
                      </a:tcPr>
                    </a:tc>
                    <a:tc vMerge="1">
                      <a:txBody>
                        <a:bodyPr/>
                        <a:lstStyle/>
                        <a:p>
                          <a:endParaRPr lang="zh-CN" altLang="en-US"/>
                        </a:p>
                      </a:txBody>
                      <a:tcPr/>
                    </a:tc>
                    <a:extLst>
                      <a:ext uri="{0D108BD9-81ED-4DB2-BD59-A6C34878D82A}">
                        <a16:rowId xmlns:a16="http://schemas.microsoft.com/office/drawing/2014/main" xmlns:a14="http://schemas.microsoft.com/office/drawing/2010/main" xmlns="" val="1366683405"/>
                      </a:ext>
                    </a:extLst>
                  </a:tr>
                  <a:tr h="651284">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异步清零</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a14="http://schemas.microsoft.com/office/drawing/2010/main" xmlns="" val="1342414231"/>
                      </a:ext>
                    </a:extLst>
                  </a:tr>
                  <a:tr h="651284">
                    <a:tc>
                      <a:txBody>
                        <a:bodyPr/>
                        <a:lstStyle/>
                        <a:p>
                          <a:endParaRPr lang="zh-CN"/>
                        </a:p>
                      </a:txBody>
                      <a:tcPr marL="68580" marR="68580" marT="0" marB="0" anchor="ctr">
                        <a:blipFill rotWithShape="0">
                          <a:blip r:embed="rId3"/>
                          <a:stretch>
                            <a:fillRect l="-1282" t="-202804" r="-1292308" b="-167290"/>
                          </a:stretch>
                        </a:blipFill>
                      </a:tcP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rotWithShape="0">
                          <a:blip r:embed="rId3"/>
                          <a:stretch>
                            <a:fillRect l="-749153" t="-202804" r="-993220" b="-167290"/>
                          </a:stretch>
                        </a:blipFill>
                      </a:tcPr>
                    </a:tc>
                    <a:tc>
                      <a:txBody>
                        <a:bodyPr/>
                        <a:lstStyle/>
                        <a:p>
                          <a:endParaRPr lang="zh-CN"/>
                        </a:p>
                      </a:txBody>
                      <a:tcPr marL="68580" marR="68580" marT="0" marB="0" anchor="ctr">
                        <a:blipFill rotWithShape="0">
                          <a:blip r:embed="rId3"/>
                          <a:stretch>
                            <a:fillRect l="-894643" t="-202804" r="-946429" b="-167290"/>
                          </a:stretch>
                        </a:blipFill>
                      </a:tcPr>
                    </a:tc>
                    <a:tc>
                      <a:txBody>
                        <a:bodyPr/>
                        <a:lstStyle/>
                        <a:p>
                          <a:endParaRPr lang="zh-CN"/>
                        </a:p>
                      </a:txBody>
                      <a:tcPr marL="68580" marR="68580" marT="0" marB="0" anchor="ctr">
                        <a:blipFill rotWithShape="0">
                          <a:blip r:embed="rId3"/>
                          <a:stretch>
                            <a:fillRect l="-994643" t="-202804" r="-846429" b="-167290"/>
                          </a:stretch>
                        </a:blipFill>
                      </a:tcPr>
                    </a:tc>
                    <a:tc>
                      <a:txBody>
                        <a:bodyPr/>
                        <a:lstStyle/>
                        <a:p>
                          <a:endParaRPr lang="zh-CN"/>
                        </a:p>
                      </a:txBody>
                      <a:tcPr marL="68580" marR="68580" marT="0" marB="0" anchor="ctr">
                        <a:blipFill rotWithShape="0">
                          <a:blip r:embed="rId3"/>
                          <a:stretch>
                            <a:fillRect l="-973016" t="-202804" r="-652381" b="-167290"/>
                          </a:stretch>
                        </a:blipFill>
                      </a:tcPr>
                    </a:tc>
                    <a:tc>
                      <a:txBody>
                        <a:bodyPr/>
                        <a:lstStyle/>
                        <a:p>
                          <a:endParaRPr lang="zh-CN"/>
                        </a:p>
                      </a:txBody>
                      <a:tcPr marL="68580" marR="68580" marT="0" marB="0" anchor="ctr">
                        <a:blipFill rotWithShape="0">
                          <a:blip r:embed="rId3"/>
                          <a:stretch>
                            <a:fillRect l="-1126667" t="-202804" r="-585000" b="-167290"/>
                          </a:stretch>
                        </a:blipFill>
                      </a:tcPr>
                    </a:tc>
                    <a:tc>
                      <a:txBody>
                        <a:bodyPr/>
                        <a:lstStyle/>
                        <a:p>
                          <a:endParaRPr lang="zh-CN"/>
                        </a:p>
                      </a:txBody>
                      <a:tcPr marL="68580" marR="68580" marT="0" marB="0" anchor="ctr">
                        <a:blipFill rotWithShape="0">
                          <a:blip r:embed="rId3"/>
                          <a:stretch>
                            <a:fillRect l="-1206557" t="-202804" r="-475410" b="-167290"/>
                          </a:stretch>
                        </a:blipFill>
                      </a:tcPr>
                    </a:tc>
                    <a:tc>
                      <a:txBody>
                        <a:bodyPr/>
                        <a:lstStyle/>
                        <a:p>
                          <a:endParaRPr lang="zh-CN"/>
                        </a:p>
                      </a:txBody>
                      <a:tcPr marL="68580" marR="68580" marT="0" marB="0" anchor="ctr">
                        <a:blipFill rotWithShape="0">
                          <a:blip r:embed="rId3"/>
                          <a:stretch>
                            <a:fillRect l="-1328333" t="-202804" r="-383333" b="-167290"/>
                          </a:stretch>
                        </a:blipFill>
                      </a:tcPr>
                    </a:tc>
                    <a:tc>
                      <a:txBody>
                        <a:bodyPr/>
                        <a:lstStyle/>
                        <a:p>
                          <a:endParaRPr lang="zh-CN"/>
                        </a:p>
                      </a:txBody>
                      <a:tcPr marL="68580" marR="68580" marT="0" marB="0" anchor="ctr">
                        <a:blipFill rotWithShape="0">
                          <a:blip r:embed="rId3"/>
                          <a:stretch>
                            <a:fillRect l="-1452542" t="-202804" r="-289831" b="-167290"/>
                          </a:stretch>
                        </a:blipFill>
                      </a:tcPr>
                    </a:tc>
                    <a:tc>
                      <a:txBody>
                        <a:bodyPr/>
                        <a:lstStyle/>
                        <a:p>
                          <a:pPr indent="127000" algn="ctr">
                            <a:lnSpc>
                              <a:spcPts val="2000"/>
                            </a:lnSpc>
                            <a:spcAft>
                              <a:spcPts val="0"/>
                            </a:spcAft>
                          </a:pPr>
                          <a:r>
                            <a:rPr lang="zh-CN" sz="1400" kern="100">
                              <a:effectLst/>
                            </a:rPr>
                            <a:t>并行置数</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a14="http://schemas.microsoft.com/office/drawing/2010/main" xmlns="" val="2117024240"/>
                      </a:ext>
                    </a:extLst>
                  </a:tr>
                  <a:tr h="348326">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rotWithShape="0">
                          <a:blip r:embed="rId3"/>
                          <a:stretch>
                            <a:fillRect l="-1126667" t="-568421" r="-585000" b="-214035"/>
                          </a:stretch>
                        </a:blipFill>
                      </a:tcPr>
                    </a:tc>
                    <a:tc>
                      <a:txBody>
                        <a:bodyPr/>
                        <a:lstStyle/>
                        <a:p>
                          <a:endParaRPr lang="zh-CN"/>
                        </a:p>
                      </a:txBody>
                      <a:tcPr marL="68580" marR="68580" marT="0" marB="0" anchor="ctr">
                        <a:blipFill rotWithShape="0">
                          <a:blip r:embed="rId3"/>
                          <a:stretch>
                            <a:fillRect l="-1206557" t="-568421" r="-475410" b="-214035"/>
                          </a:stretch>
                        </a:blipFill>
                      </a:tcPr>
                    </a:tc>
                    <a:tc>
                      <a:txBody>
                        <a:bodyPr/>
                        <a:lstStyle/>
                        <a:p>
                          <a:endParaRPr lang="zh-CN"/>
                        </a:p>
                      </a:txBody>
                      <a:tcPr marL="68580" marR="68580" marT="0" marB="0" anchor="ctr">
                        <a:blipFill rotWithShape="0">
                          <a:blip r:embed="rId3"/>
                          <a:stretch>
                            <a:fillRect l="-1328333" t="-568421" r="-383333" b="-214035"/>
                          </a:stretch>
                        </a:blipFill>
                      </a:tcPr>
                    </a:tc>
                    <a:tc>
                      <a:txBody>
                        <a:bodyPr/>
                        <a:lstStyle/>
                        <a:p>
                          <a:endParaRPr lang="zh-CN"/>
                        </a:p>
                      </a:txBody>
                      <a:tcPr marL="68580" marR="68580" marT="0" marB="0" anchor="ctr">
                        <a:blipFill rotWithShape="0">
                          <a:blip r:embed="rId3"/>
                          <a:stretch>
                            <a:fillRect l="-1452542" t="-568421" r="-289831" b="-214035"/>
                          </a:stretch>
                        </a:blipFill>
                      </a:tcPr>
                    </a:tc>
                    <a:tc>
                      <a:txBody>
                        <a:bodyPr/>
                        <a:lstStyle/>
                        <a:p>
                          <a:pPr indent="127000" algn="ctr">
                            <a:lnSpc>
                              <a:spcPts val="2000"/>
                            </a:lnSpc>
                            <a:spcAft>
                              <a:spcPts val="0"/>
                            </a:spcAft>
                          </a:pPr>
                          <a:r>
                            <a:rPr lang="zh-CN" sz="1400" kern="100">
                              <a:effectLst/>
                            </a:rPr>
                            <a:t>保持</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a14="http://schemas.microsoft.com/office/drawing/2010/main" xmlns="" val="2440054921"/>
                      </a:ext>
                    </a:extLst>
                  </a:tr>
                  <a:tr h="348326">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rotWithShape="0">
                          <a:blip r:embed="rId3"/>
                          <a:stretch>
                            <a:fillRect l="-1126667" t="-656897" r="-585000" b="-110345"/>
                          </a:stretch>
                        </a:blipFill>
                      </a:tcPr>
                    </a:tc>
                    <a:tc>
                      <a:txBody>
                        <a:bodyPr/>
                        <a:lstStyle/>
                        <a:p>
                          <a:endParaRPr lang="zh-CN"/>
                        </a:p>
                      </a:txBody>
                      <a:tcPr marL="68580" marR="68580" marT="0" marB="0" anchor="ctr">
                        <a:blipFill rotWithShape="0">
                          <a:blip r:embed="rId3"/>
                          <a:stretch>
                            <a:fillRect l="-1206557" t="-656897" r="-475410" b="-110345"/>
                          </a:stretch>
                        </a:blipFill>
                      </a:tcPr>
                    </a:tc>
                    <a:tc>
                      <a:txBody>
                        <a:bodyPr/>
                        <a:lstStyle/>
                        <a:p>
                          <a:endParaRPr lang="zh-CN"/>
                        </a:p>
                      </a:txBody>
                      <a:tcPr marL="68580" marR="68580" marT="0" marB="0" anchor="ctr">
                        <a:blipFill rotWithShape="0">
                          <a:blip r:embed="rId3"/>
                          <a:stretch>
                            <a:fillRect l="-1328333" t="-656897" r="-383333" b="-110345"/>
                          </a:stretch>
                        </a:blipFill>
                      </a:tcPr>
                    </a:tc>
                    <a:tc>
                      <a:txBody>
                        <a:bodyPr/>
                        <a:lstStyle/>
                        <a:p>
                          <a:endParaRPr lang="zh-CN"/>
                        </a:p>
                      </a:txBody>
                      <a:tcPr marL="68580" marR="68580" marT="0" marB="0" anchor="ctr">
                        <a:blipFill rotWithShape="0">
                          <a:blip r:embed="rId3"/>
                          <a:stretch>
                            <a:fillRect l="-1452542" t="-656897" r="-289831" b="-110345"/>
                          </a:stretch>
                        </a:blipFill>
                      </a:tcPr>
                    </a:tc>
                    <a:tc>
                      <a:txBody>
                        <a:bodyPr/>
                        <a:lstStyle/>
                        <a:p>
                          <a:pPr indent="127000" algn="ctr">
                            <a:lnSpc>
                              <a:spcPts val="2000"/>
                            </a:lnSpc>
                            <a:spcAft>
                              <a:spcPts val="0"/>
                            </a:spcAft>
                          </a:pPr>
                          <a:r>
                            <a:rPr lang="zh-CN" sz="1400" kern="100" dirty="0">
                              <a:effectLst/>
                            </a:rPr>
                            <a:t>保持</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a14="http://schemas.microsoft.com/office/drawing/2010/main" xmlns="" val="628864322"/>
                      </a:ext>
                    </a:extLst>
                  </a:tr>
                  <a:tr h="348326">
                    <a:tc>
                      <a:txBody>
                        <a:bodyPr/>
                        <a:lstStyle/>
                        <a:p>
                          <a:endParaRPr lang="zh-CN"/>
                        </a:p>
                      </a:txBody>
                      <a:tcPr marL="68580" marR="68580" marT="0" marB="0" anchor="ctr">
                        <a:blipFill rotWithShape="0">
                          <a:blip r:embed="rId3"/>
                          <a:stretch>
                            <a:fillRect l="-1282" t="-770175" r="-1292308" b="-12281"/>
                          </a:stretch>
                        </a:blipFill>
                      </a:tcP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4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400" kern="100" dirty="0">
                              <a:effectLst/>
                            </a:rPr>
                            <a:t>计数</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a14="http://schemas.microsoft.com/office/drawing/2010/main" xmlns="" val="2355795320"/>
                      </a:ext>
                    </a:extLst>
                  </a:tr>
                </a:tbl>
              </a:graphicData>
            </a:graphic>
          </p:graphicFrame>
        </mc:Fallback>
      </mc:AlternateContent>
      <p:pic>
        <p:nvPicPr>
          <p:cNvPr id="17" name="图片 506927"/>
          <p:cNvPicPr>
            <a:picLocks noChangeAspect="1"/>
          </p:cNvPicPr>
          <p:nvPr/>
        </p:nvPicPr>
        <p:blipFill>
          <a:blip r:embed="rId4"/>
          <a:stretch>
            <a:fillRect/>
          </a:stretch>
        </p:blipFill>
        <p:spPr>
          <a:xfrm>
            <a:off x="7181852" y="3198318"/>
            <a:ext cx="4470218" cy="2697022"/>
          </a:xfrm>
          <a:prstGeom prst="rect">
            <a:avLst/>
          </a:prstGeom>
        </p:spPr>
      </p:pic>
      <p:sp>
        <p:nvSpPr>
          <p:cNvPr id="18" name="文本框 17"/>
          <p:cNvSpPr txBox="1"/>
          <p:nvPr/>
        </p:nvSpPr>
        <p:spPr>
          <a:xfrm>
            <a:off x="8163593" y="6042463"/>
            <a:ext cx="2489784" cy="338554"/>
          </a:xfrm>
          <a:prstGeom prst="rect">
            <a:avLst/>
          </a:prstGeom>
          <a:noFill/>
        </p:spPr>
        <p:txBody>
          <a:bodyPr wrap="none" rtlCol="0" anchor="t">
            <a:spAutoFit/>
          </a:bodyPr>
          <a:lstStyle/>
          <a:p>
            <a:r>
              <a:rPr lang="zh-CN" altLang="en-US" sz="1600" dirty="0">
                <a:latin typeface="微软雅黑" charset="0"/>
                <a:ea typeface="微软雅黑" charset="0"/>
                <a:cs typeface="微软雅黑" charset="0"/>
                <a:sym typeface="+mn-ea"/>
              </a:rPr>
              <a:t>图4-2-5  </a:t>
            </a:r>
            <a:r>
              <a:rPr lang="en-US" altLang="zh-CN" sz="1600" dirty="0">
                <a:latin typeface="微软雅黑" charset="0"/>
                <a:ea typeface="微软雅黑" charset="0"/>
                <a:cs typeface="微软雅黑" charset="0"/>
                <a:sym typeface="+mn-ea"/>
              </a:rPr>
              <a:t>74LS161</a:t>
            </a:r>
            <a:r>
              <a:rPr lang="zh-CN" altLang="en-US" sz="1600" dirty="0">
                <a:latin typeface="微软雅黑" charset="0"/>
                <a:ea typeface="微软雅黑" charset="0"/>
                <a:cs typeface="微软雅黑" charset="0"/>
                <a:sym typeface="+mn-ea"/>
              </a:rPr>
              <a:t>管脚图</a:t>
            </a:r>
          </a:p>
        </p:txBody>
      </p:sp>
      <p:sp>
        <p:nvSpPr>
          <p:cNvPr id="19" name="文本框 18"/>
          <p:cNvSpPr txBox="1"/>
          <p:nvPr/>
        </p:nvSpPr>
        <p:spPr>
          <a:xfrm>
            <a:off x="2760644" y="6159965"/>
            <a:ext cx="2428870" cy="338554"/>
          </a:xfrm>
          <a:prstGeom prst="rect">
            <a:avLst/>
          </a:prstGeom>
          <a:noFill/>
        </p:spPr>
        <p:txBody>
          <a:bodyPr wrap="none" rtlCol="0" anchor="t">
            <a:spAutoFit/>
          </a:bodyPr>
          <a:lstStyle/>
          <a:p>
            <a:r>
              <a:rPr lang="zh-CN" altLang="en-US" sz="1600">
                <a:latin typeface="微软雅黑" charset="0"/>
                <a:ea typeface="微软雅黑" charset="0"/>
                <a:cs typeface="微软雅黑" charset="0"/>
                <a:sym typeface="+mn-ea"/>
              </a:rPr>
              <a:t>表4-2-5 </a:t>
            </a:r>
            <a:r>
              <a:rPr lang="en-US" altLang="zh-CN" sz="1600">
                <a:latin typeface="微软雅黑" charset="0"/>
                <a:ea typeface="微软雅黑" charset="0"/>
                <a:cs typeface="微软雅黑" charset="0"/>
                <a:sym typeface="+mn-ea"/>
              </a:rPr>
              <a:t>74LS161</a:t>
            </a:r>
            <a:r>
              <a:rPr lang="zh-CN" altLang="en-US" sz="1600">
                <a:latin typeface="微软雅黑" charset="0"/>
                <a:ea typeface="微软雅黑" charset="0"/>
                <a:cs typeface="微软雅黑" charset="0"/>
                <a:sym typeface="+mn-ea"/>
              </a:rPr>
              <a:t>功能表</a:t>
            </a:r>
          </a:p>
        </p:txBody>
      </p:sp>
      <p:sp>
        <p:nvSpPr>
          <p:cNvPr id="20"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9" name="矩形 18">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1.1.4</a:t>
            </a:r>
            <a:r>
              <a:rPr lang="zh-CN" altLang="en-US" sz="2000" b="1" dirty="0" smtClean="0">
                <a:solidFill>
                  <a:schemeClr val="accent2">
                    <a:lumMod val="50000"/>
                  </a:schemeClr>
                </a:solidFill>
                <a:latin typeface="微软雅黑" pitchFamily="34" charset="-122"/>
                <a:ea typeface="微软雅黑" pitchFamily="34" charset="-122"/>
              </a:rPr>
              <a:t>计数器</a:t>
            </a:r>
            <a:endParaRPr lang="zh-CN" altLang="en-US" sz="2000" b="1" dirty="0">
              <a:solidFill>
                <a:schemeClr val="accent2">
                  <a:lumMod val="50000"/>
                </a:schemeClr>
              </a:solidFill>
              <a:latin typeface="微软雅黑" pitchFamily="34" charset="-122"/>
              <a:ea typeface="微软雅黑" pitchFamily="34" charset="-122"/>
            </a:endParaRPr>
          </a:p>
        </p:txBody>
      </p:sp>
      <mc:AlternateContent xmlns:mc="http://schemas.openxmlformats.org/markup-compatibility/2006">
        <mc:Choice xmlns:a14="http://schemas.microsoft.com/office/drawing/2010/main" Requires="a14">
          <p:sp>
            <p:nvSpPr>
              <p:cNvPr id="14" name="矩形 13"/>
              <p:cNvSpPr/>
              <p:nvPr/>
            </p:nvSpPr>
            <p:spPr>
              <a:xfrm>
                <a:off x="636814" y="1393459"/>
                <a:ext cx="11142809" cy="4450962"/>
              </a:xfrm>
              <a:prstGeom prst="rect">
                <a:avLst/>
              </a:prstGeom>
            </p:spPr>
            <p:txBody>
              <a:bodyPr wrap="square">
                <a:spAutoFit/>
              </a:bodyPr>
              <a:lstStyle/>
              <a:p>
                <a:pPr indent="432000" algn="just">
                  <a:lnSpc>
                    <a:spcPct val="150000"/>
                  </a:lnSpc>
                  <a:spcBef>
                    <a:spcPts val="600"/>
                  </a:spcBef>
                  <a:spcAft>
                    <a:spcPts val="600"/>
                  </a:spcAft>
                </a:pPr>
                <a:r>
                  <a:rPr lang="zh-CN" altLang="en-US" dirty="0"/>
                  <a:t>由表</a:t>
                </a:r>
                <a:r>
                  <a:rPr lang="en-US" altLang="zh-CN" dirty="0"/>
                  <a:t>4-2-5</a:t>
                </a:r>
                <a:r>
                  <a:rPr lang="zh-CN" altLang="en-US" dirty="0"/>
                  <a:t>可知，</a:t>
                </a:r>
                <a:r>
                  <a:rPr lang="en-US" altLang="zh-CN" dirty="0"/>
                  <a:t>74LS161</a:t>
                </a:r>
                <a:r>
                  <a:rPr lang="zh-CN" altLang="en-US" dirty="0"/>
                  <a:t>具有如下功能：</a:t>
                </a:r>
              </a:p>
              <a:p>
                <a:pPr indent="432000" algn="just">
                  <a:lnSpc>
                    <a:spcPct val="150000"/>
                  </a:lnSpc>
                  <a:spcBef>
                    <a:spcPts val="600"/>
                  </a:spcBef>
                  <a:spcAft>
                    <a:spcPts val="600"/>
                  </a:spcAft>
                </a:pPr>
                <a:r>
                  <a:rPr lang="en-US" altLang="zh-CN" kern="100" dirty="0" smtClean="0">
                    <a:latin typeface="Times New Roman" panose="02020603050405020304" pitchFamily="18" charset="0"/>
                    <a:ea typeface="宋体" panose="02010600030101010101" pitchFamily="2" charset="-122"/>
                    <a:cs typeface="Times New Roman" panose="02020603050405020304" pitchFamily="18" charset="0"/>
                  </a:rPr>
                  <a:t>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）异步清零。当清零端</a:t>
                </a:r>
                <a14:m>
                  <m:oMath xmlns:m="http://schemas.openxmlformats.org/officeDocument/2006/math">
                    <m:acc>
                      <m:accPr>
                        <m:chr m:val="̅"/>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𝐶𝐿𝑅</m:t>
                        </m:r>
                      </m:e>
                    </m:acc>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=0</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时，输出端清零，与时钟脚</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𝐶𝐿𝐾</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无关。</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32000" algn="just">
                  <a:lnSpc>
                    <a:spcPct val="150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）同步预置数。在</a:t>
                </a:r>
                <a14:m>
                  <m:oMath xmlns:m="http://schemas.openxmlformats.org/officeDocument/2006/math">
                    <m:acc>
                      <m:accPr>
                        <m:chr m:val="̅"/>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𝐶𝐿𝑅</m:t>
                        </m:r>
                      </m:e>
                    </m:acc>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的前提下，当预置数端</a:t>
                </a:r>
                <a14:m>
                  <m:oMath xmlns:m="http://schemas.openxmlformats.org/officeDocument/2006/math">
                    <m:acc>
                      <m:accPr>
                        <m:chr m:val="̅"/>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𝐿𝑂𝐴𝐷</m:t>
                        </m:r>
                      </m:e>
                    </m:acc>
                    <m:r>
                      <a:rPr lang="en-US" altLang="zh-CN" i="1" kern="100">
                        <a:latin typeface="Cambria Math" panose="02040503050406030204" pitchFamily="18" charset="0"/>
                        <a:ea typeface="宋体" panose="02010600030101010101" pitchFamily="2" charset="-122"/>
                        <a:cs typeface="Times New Roman" panose="02020603050405020304" pitchFamily="18" charset="0"/>
                      </a:rPr>
                      <m:t>=0</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时，在输入端预置某四位二进制数，</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𝐶𝐿𝐾</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的上升沿的作用下，将输入</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ABCD</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端的数据置于输出端。</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32000" algn="just">
                  <a:lnSpc>
                    <a:spcPct val="150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）保持。当</a:t>
                </a:r>
                <a14:m>
                  <m:oMath xmlns:m="http://schemas.openxmlformats.org/officeDocument/2006/math">
                    <m:acc>
                      <m:accPr>
                        <m:chr m:val="̅"/>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𝐶𝐿𝑅</m:t>
                        </m:r>
                      </m:e>
                    </m:acc>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acc>
                      <m:accPr>
                        <m:chr m:val="̅"/>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𝐿𝑂𝐴𝐷</m:t>
                        </m:r>
                      </m:e>
                    </m:acc>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时，只要使能端</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𝐸𝑁𝑃</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和</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𝐸𝑁𝑇</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中有一个为低电平，就使计数器处于保持状态，在保持状态下</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𝐶𝐿𝐾</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不起作用。</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32000" algn="just">
                  <a:lnSpc>
                    <a:spcPct val="150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）计数。当</a:t>
                </a:r>
                <a14:m>
                  <m:oMath xmlns:m="http://schemas.openxmlformats.org/officeDocument/2006/math">
                    <m:acc>
                      <m:accPr>
                        <m:chr m:val="̅"/>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𝐶𝐿𝑅</m:t>
                        </m:r>
                      </m:e>
                    </m:acc>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acc>
                      <m:accPr>
                        <m:chr m:val="̅"/>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𝐿𝑂𝐴𝐷</m:t>
                        </m:r>
                      </m:e>
                    </m:acc>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𝐸𝑁𝑃</m:t>
                    </m:r>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𝐸𝑁𝑇</m:t>
                    </m:r>
                    <m:r>
                      <a:rPr lang="en-US" altLang="zh-CN" i="1" kern="100">
                        <a:latin typeface="Cambria Math" panose="02040503050406030204" pitchFamily="18" charset="0"/>
                        <a:ea typeface="宋体" panose="02010600030101010101" pitchFamily="2" charset="-122"/>
                        <a:cs typeface="Times New Roman" panose="02020603050405020304" pitchFamily="18" charset="0"/>
                      </a:rPr>
                      <m:t>=1</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时，电路为四位二进制加法计数器。在</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𝐶𝐿𝐾</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上升沿的作用下，电路按自然二进制数递加，即由</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0000</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0001</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1111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。当计数到</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1111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时，进位输出端</a:t>
                </a:r>
                <a:r>
                  <a:rPr lang="en-US" altLang="zh-CN" i="1" kern="100" dirty="0">
                    <a:latin typeface="Times New Roman" panose="02020603050405020304" pitchFamily="18" charset="0"/>
                    <a:ea typeface="宋体" panose="02010600030101010101" pitchFamily="2" charset="-122"/>
                    <a:cs typeface="Times New Roman" panose="02020603050405020304" pitchFamily="18" charset="0"/>
                  </a:rPr>
                  <a:t>RCO</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送出进位信号，即</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RCO=1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mc:Choice>
        <mc:Fallback>
          <p:sp>
            <p:nvSpPr>
              <p:cNvPr id="14" name="矩形 13"/>
              <p:cNvSpPr>
                <a:spLocks noRot="1" noChangeAspect="1" noMove="1" noResize="1" noEditPoints="1" noAdjustHandles="1" noChangeArrowheads="1" noChangeShapeType="1" noTextEdit="1"/>
              </p:cNvSpPr>
              <p:nvPr/>
            </p:nvSpPr>
            <p:spPr>
              <a:xfrm>
                <a:off x="636814" y="1393459"/>
                <a:ext cx="11142809" cy="4450962"/>
              </a:xfrm>
              <a:prstGeom prst="rect">
                <a:avLst/>
              </a:prstGeom>
              <a:blipFill rotWithShape="0">
                <a:blip r:embed="rId3"/>
                <a:stretch>
                  <a:fillRect l="-438" r="-492" b="-137"/>
                </a:stretch>
              </a:blipFill>
            </p:spPr>
            <p:txBody>
              <a:bodyPr/>
              <a:lstStyle/>
              <a:p>
                <a:r>
                  <a:rPr lang="zh-CN" altLang="en-US">
                    <a:noFill/>
                  </a:rPr>
                  <a:t> </a:t>
                </a:r>
              </a:p>
            </p:txBody>
          </p:sp>
        </mc:Fallback>
      </mc:AlternateContent>
      <p:sp>
        <p:nvSpPr>
          <p:cNvPr id="21"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1" name="文本框 10"/>
          <p:cNvSpPr txBox="1"/>
          <p:nvPr/>
        </p:nvSpPr>
        <p:spPr>
          <a:xfrm>
            <a:off x="401956" y="1289685"/>
            <a:ext cx="5971950" cy="4816703"/>
          </a:xfrm>
          <a:prstGeom prst="rect">
            <a:avLst/>
          </a:prstGeom>
        </p:spPr>
        <p:txBody>
          <a:bodyPr wrap="square">
            <a:spAutoFit/>
          </a:bodyPr>
          <a:lstStyle>
            <a:defPPr>
              <a:defRPr lang="zh-CN"/>
            </a:defPPr>
            <a:lvl1pPr indent="432000" algn="just">
              <a:lnSpc>
                <a:spcPct val="150000"/>
              </a:lnSpc>
              <a:spcBef>
                <a:spcPts val="600"/>
              </a:spcBef>
              <a:spcAft>
                <a:spcPts val="600"/>
              </a:spcAft>
            </a:lvl1pPr>
          </a:lstStyle>
          <a:p>
            <a:r>
              <a:rPr lang="en-US" altLang="zh-CN" dirty="0"/>
              <a:t>(</a:t>
            </a:r>
            <a:r>
              <a:rPr lang="zh-CN" altLang="en-US" dirty="0"/>
              <a:t>1）电路</a:t>
            </a:r>
            <a:r>
              <a:rPr lang="zh-CN" altLang="en-US" dirty="0"/>
              <a:t>结构</a:t>
            </a:r>
            <a:endParaRPr lang="en-US" altLang="zh-CN" dirty="0"/>
          </a:p>
          <a:p>
            <a:r>
              <a:rPr lang="zh-CN" altLang="en-US" dirty="0"/>
              <a:t>如</a:t>
            </a:r>
            <a:r>
              <a:rPr lang="zh-CN" altLang="en-US" dirty="0"/>
              <a:t>图4-2-6所示分别为555芯片的内部结构图和管脚图。它包括三个5的电阻构成的电阻分压电路，两个比较器A1和A2，一个基本RS触发器，以及一个开关晶体管VT和一个非门。电阻分压电路为两个比较器A1和A2提供基本基准电平。如5脚悬空，则比较器A1的基准电平为，比较器A2的基准电平为，如果5脚外接电压，则可以改变A1、A2的基准电平。当引脚5不外接电压时，一般接一个0.01的电容到地以抑制干扰。2脚是低电平信号输入端，6脚是高电平触发信号输入端，4脚是复位脚，接低电平时，输出清0，3脚是输出端，7脚是放电端，8脚是电源端，1脚是接地脚。</a:t>
            </a:r>
          </a:p>
        </p:txBody>
      </p:sp>
      <p:pic>
        <p:nvPicPr>
          <p:cNvPr id="68660" name="图片 68660"/>
          <p:cNvPicPr>
            <a:picLocks noChangeAspect="1"/>
          </p:cNvPicPr>
          <p:nvPr/>
        </p:nvPicPr>
        <p:blipFill>
          <a:blip r:embed="rId3"/>
          <a:srcRect l="1746" t="1923" r="2906"/>
          <a:stretch>
            <a:fillRect/>
          </a:stretch>
        </p:blipFill>
        <p:spPr>
          <a:xfrm>
            <a:off x="7090411" y="1567800"/>
            <a:ext cx="4160063" cy="3881420"/>
          </a:xfrm>
          <a:prstGeom prst="rect">
            <a:avLst/>
          </a:prstGeom>
          <a:ln>
            <a:noFill/>
          </a:ln>
        </p:spPr>
      </p:pic>
      <p:sp>
        <p:nvSpPr>
          <p:cNvPr id="167" name="文本框 166"/>
          <p:cNvSpPr txBox="1"/>
          <p:nvPr/>
        </p:nvSpPr>
        <p:spPr>
          <a:xfrm>
            <a:off x="6883401" y="5713888"/>
            <a:ext cx="5080000" cy="369332"/>
          </a:xfrm>
          <a:prstGeom prst="rect">
            <a:avLst/>
          </a:prstGeom>
          <a:noFill/>
          <a:ln w="9525">
            <a:noFill/>
          </a:ln>
        </p:spPr>
        <p:txBody>
          <a:bodyPr>
            <a:spAutoFit/>
          </a:bodyPr>
          <a:lstStyle/>
          <a:p>
            <a:pPr marL="0" indent="108585" algn="ctr"/>
            <a:r>
              <a:rPr lang="zh-CN" altLang="en-US" b="0" dirty="0" smtClean="0">
                <a:latin typeface="+mn-ea"/>
                <a:cs typeface="微软雅黑" charset="0"/>
              </a:rPr>
              <a:t>右图</a:t>
            </a:r>
            <a:r>
              <a:rPr lang="en-US" altLang="zh-CN" b="0" dirty="0" smtClean="0">
                <a:latin typeface="+mn-ea"/>
                <a:cs typeface="微软雅黑" charset="0"/>
              </a:rPr>
              <a:t>4-2-6 </a:t>
            </a:r>
            <a:r>
              <a:rPr lang="en-US" altLang="zh-CN" b="0" dirty="0">
                <a:latin typeface="+mn-ea"/>
                <a:cs typeface="微软雅黑" charset="0"/>
              </a:rPr>
              <a:t>555</a:t>
            </a:r>
            <a:r>
              <a:rPr lang="zh-CN" altLang="en-US" b="0" dirty="0">
                <a:latin typeface="+mn-ea"/>
                <a:cs typeface="微软雅黑" charset="0"/>
              </a:rPr>
              <a:t>芯片内部结构图</a:t>
            </a:r>
            <a:endParaRPr lang="zh-CN" altLang="en-US" dirty="0">
              <a:latin typeface="+mn-ea"/>
              <a:cs typeface="微软雅黑" charset="0"/>
            </a:endParaRPr>
          </a:p>
        </p:txBody>
      </p:sp>
      <p:sp>
        <p:nvSpPr>
          <p:cNvPr id="15" name="矩形 14">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1.1.5 </a:t>
            </a:r>
            <a:r>
              <a:rPr lang="zh-CN" altLang="en-US" sz="2000" b="1" dirty="0" smtClean="0">
                <a:solidFill>
                  <a:schemeClr val="accent2">
                    <a:lumMod val="50000"/>
                  </a:schemeClr>
                </a:solidFill>
                <a:latin typeface="微软雅黑" pitchFamily="34" charset="-122"/>
                <a:ea typeface="微软雅黑" pitchFamily="34" charset="-122"/>
              </a:rPr>
              <a:t>555</a:t>
            </a:r>
            <a:r>
              <a:rPr lang="zh-CN" altLang="en-US" sz="2000" b="1" dirty="0">
                <a:solidFill>
                  <a:schemeClr val="accent2">
                    <a:lumMod val="50000"/>
                  </a:schemeClr>
                </a:solidFill>
                <a:latin typeface="微软雅黑" pitchFamily="34" charset="-122"/>
                <a:ea typeface="微软雅黑" pitchFamily="34" charset="-122"/>
              </a:rPr>
              <a:t>集成电路</a:t>
            </a:r>
          </a:p>
        </p:txBody>
      </p:sp>
      <p:sp>
        <p:nvSpPr>
          <p:cNvPr id="18"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8" name="文本框 17"/>
          <p:cNvSpPr txBox="1"/>
          <p:nvPr/>
        </p:nvSpPr>
        <p:spPr>
          <a:xfrm>
            <a:off x="871018" y="1452362"/>
            <a:ext cx="9777095" cy="4031873"/>
          </a:xfrm>
          <a:prstGeom prst="rect">
            <a:avLst/>
          </a:prstGeom>
          <a:noFill/>
        </p:spPr>
        <p:txBody>
          <a:bodyPr wrap="square" rtlCol="0">
            <a:spAutoFit/>
          </a:bodyPr>
          <a:lstStyle/>
          <a:p>
            <a:pPr lvl="0" algn="l">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en-US" altLang="zh-CN" dirty="0">
                <a:latin typeface="+mn-ea"/>
                <a:sym typeface="+mn-ea"/>
              </a:rPr>
              <a:t>（2）功能分析</a:t>
            </a:r>
          </a:p>
          <a:p>
            <a:pPr lvl="0" indent="457200" algn="l">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en-US" altLang="zh-CN" dirty="0">
                <a:latin typeface="+mn-ea"/>
                <a:sym typeface="+mn-ea"/>
              </a:rPr>
              <a:t>555芯片的功能取决于两个比较器输入端所加信号的电平。</a:t>
            </a:r>
          </a:p>
          <a:p>
            <a:pPr lvl="0" indent="457200" algn="l">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en-US" altLang="zh-CN" dirty="0">
                <a:latin typeface="+mn-ea"/>
                <a:sym typeface="+mn-ea"/>
              </a:rPr>
              <a:t>当6脚电位V</a:t>
            </a:r>
            <a:r>
              <a:rPr lang="en-US" altLang="zh-CN" baseline="-25000" dirty="0">
                <a:latin typeface="+mn-ea"/>
                <a:sym typeface="+mn-ea"/>
              </a:rPr>
              <a:t>6</a:t>
            </a:r>
            <a:r>
              <a:rPr lang="en-US" altLang="zh-CN" dirty="0">
                <a:latin typeface="+mn-ea"/>
                <a:sym typeface="+mn-ea"/>
              </a:rPr>
              <a:t>&gt;2/3Vcc、2脚电位V</a:t>
            </a:r>
            <a:r>
              <a:rPr lang="en-US" altLang="zh-CN" baseline="-25000" dirty="0">
                <a:latin typeface="+mn-ea"/>
                <a:sym typeface="+mn-ea"/>
              </a:rPr>
              <a:t>2</a:t>
            </a:r>
            <a:r>
              <a:rPr lang="en-US" altLang="zh-CN" dirty="0">
                <a:latin typeface="+mn-ea"/>
                <a:sym typeface="+mn-ea"/>
              </a:rPr>
              <a:t>&lt;1/3Vcc时，比较器A1输出为0，A2输出为1，基本RS触发器被置0，VT饱和导通，3脚输出低电平。</a:t>
            </a:r>
          </a:p>
          <a:p>
            <a:pPr lvl="0" indent="457200" algn="l">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en-US" altLang="zh-CN" dirty="0">
                <a:latin typeface="+mn-ea"/>
                <a:sym typeface="+mn-ea"/>
              </a:rPr>
              <a:t>当6脚电位V</a:t>
            </a:r>
            <a:r>
              <a:rPr lang="en-US" altLang="zh-CN" baseline="-25000" dirty="0">
                <a:latin typeface="+mn-ea"/>
                <a:sym typeface="+mn-ea"/>
              </a:rPr>
              <a:t>6</a:t>
            </a:r>
            <a:r>
              <a:rPr lang="en-US" altLang="zh-CN" dirty="0">
                <a:latin typeface="+mn-ea"/>
                <a:sym typeface="+mn-ea"/>
              </a:rPr>
              <a:t>&lt;2/3Vcc、2脚电位V</a:t>
            </a:r>
            <a:r>
              <a:rPr lang="en-US" altLang="zh-CN" baseline="-25000" dirty="0">
                <a:latin typeface="+mn-ea"/>
                <a:sym typeface="+mn-ea"/>
              </a:rPr>
              <a:t>2</a:t>
            </a:r>
            <a:r>
              <a:rPr lang="en-US" altLang="zh-CN" dirty="0">
                <a:latin typeface="+mn-ea"/>
                <a:sym typeface="+mn-ea"/>
              </a:rPr>
              <a:t>&lt;1/3Vcc时，比较器A1输出为1，A2输出为0，基本RS触发器被置1，VT截止，3脚输出高电平。</a:t>
            </a:r>
          </a:p>
          <a:p>
            <a:pPr lvl="0" indent="457200" algn="l">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en-US" altLang="zh-CN" dirty="0">
                <a:latin typeface="+mn-ea"/>
                <a:sym typeface="+mn-ea"/>
              </a:rPr>
              <a:t>当6脚电位V</a:t>
            </a:r>
            <a:r>
              <a:rPr lang="en-US" altLang="zh-CN" baseline="-25000" dirty="0">
                <a:latin typeface="+mn-ea"/>
                <a:sym typeface="+mn-ea"/>
              </a:rPr>
              <a:t>6</a:t>
            </a:r>
            <a:r>
              <a:rPr lang="en-US" altLang="zh-CN" dirty="0">
                <a:latin typeface="+mn-ea"/>
                <a:sym typeface="+mn-ea"/>
              </a:rPr>
              <a:t>&lt;2/3Vcc、2脚电位V</a:t>
            </a:r>
            <a:r>
              <a:rPr lang="en-US" altLang="zh-CN" baseline="-25000" dirty="0">
                <a:latin typeface="+mn-ea"/>
                <a:sym typeface="+mn-ea"/>
              </a:rPr>
              <a:t>2</a:t>
            </a:r>
            <a:r>
              <a:rPr lang="en-US" altLang="zh-CN" dirty="0">
                <a:latin typeface="+mn-ea"/>
                <a:sym typeface="+mn-ea"/>
              </a:rPr>
              <a:t>&gt;1/3Vcc时，比较器A1输出为1，A2输出为1，基本RS触发器的状态保持不变，因而VT、3脚输出状态也保持不变。</a:t>
            </a:r>
          </a:p>
        </p:txBody>
      </p:sp>
      <p:sp>
        <p:nvSpPr>
          <p:cNvPr id="11" name="矩形 10">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1.1.5 </a:t>
            </a:r>
            <a:r>
              <a:rPr lang="zh-CN" altLang="en-US" sz="2000" b="1" dirty="0" smtClean="0">
                <a:solidFill>
                  <a:schemeClr val="accent2">
                    <a:lumMod val="50000"/>
                  </a:schemeClr>
                </a:solidFill>
                <a:latin typeface="微软雅黑" pitchFamily="34" charset="-122"/>
                <a:ea typeface="微软雅黑" pitchFamily="34" charset="-122"/>
              </a:rPr>
              <a:t>555</a:t>
            </a:r>
            <a:r>
              <a:rPr lang="zh-CN" altLang="en-US" sz="2000" b="1" dirty="0">
                <a:solidFill>
                  <a:schemeClr val="accent2">
                    <a:lumMod val="50000"/>
                  </a:schemeClr>
                </a:solidFill>
                <a:latin typeface="微软雅黑" pitchFamily="34" charset="-122"/>
                <a:ea typeface="微软雅黑" pitchFamily="34" charset="-122"/>
              </a:rPr>
              <a:t>集成电路</a:t>
            </a:r>
          </a:p>
        </p:txBody>
      </p:sp>
      <p:sp>
        <p:nvSpPr>
          <p:cNvPr id="12"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3" name="文本框 172"/>
          <p:cNvSpPr txBox="1"/>
          <p:nvPr/>
        </p:nvSpPr>
        <p:spPr>
          <a:xfrm>
            <a:off x="3675981" y="1574518"/>
            <a:ext cx="5080000" cy="506730"/>
          </a:xfrm>
          <a:prstGeom prst="rect">
            <a:avLst/>
          </a:prstGeom>
          <a:noFill/>
        </p:spPr>
        <p:txBody>
          <a:bodyPr wrap="square" rtlCol="0">
            <a:spAutoFit/>
          </a:bodyPr>
          <a:lstStyle/>
          <a:p>
            <a:pPr indent="457200">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en-US" altLang="zh-CN" dirty="0">
                <a:sym typeface="+mn-ea"/>
              </a:rPr>
              <a:t>555芯片的功能表如表所示。</a:t>
            </a:r>
          </a:p>
        </p:txBody>
      </p:sp>
      <p:pic>
        <p:nvPicPr>
          <p:cNvPr id="2" name="图片 1"/>
          <p:cNvPicPr>
            <a:picLocks noChangeAspect="1"/>
          </p:cNvPicPr>
          <p:nvPr/>
        </p:nvPicPr>
        <p:blipFill>
          <a:blip r:embed="rId3"/>
          <a:stretch>
            <a:fillRect/>
          </a:stretch>
        </p:blipFill>
        <p:spPr>
          <a:xfrm>
            <a:off x="1079466" y="2260948"/>
            <a:ext cx="10109270" cy="3431251"/>
          </a:xfrm>
          <a:prstGeom prst="rect">
            <a:avLst/>
          </a:prstGeom>
        </p:spPr>
      </p:pic>
      <p:sp>
        <p:nvSpPr>
          <p:cNvPr id="11" name="文本框 10"/>
          <p:cNvSpPr txBox="1"/>
          <p:nvPr/>
        </p:nvSpPr>
        <p:spPr>
          <a:xfrm>
            <a:off x="3748220" y="5977032"/>
            <a:ext cx="5080000" cy="369332"/>
          </a:xfrm>
          <a:prstGeom prst="rect">
            <a:avLst/>
          </a:prstGeom>
          <a:noFill/>
          <a:ln w="9525">
            <a:noFill/>
          </a:ln>
        </p:spPr>
        <p:txBody>
          <a:bodyPr>
            <a:spAutoFit/>
          </a:bodyPr>
          <a:lstStyle/>
          <a:p>
            <a:pPr marL="0" indent="108585" algn="ctr"/>
            <a:r>
              <a:rPr lang="zh-CN" altLang="en-US" b="0" dirty="0">
                <a:latin typeface="+mn-ea"/>
                <a:cs typeface="微软雅黑" charset="0"/>
              </a:rPr>
              <a:t>表</a:t>
            </a:r>
            <a:r>
              <a:rPr lang="en-US" altLang="zh-CN" b="0" dirty="0">
                <a:latin typeface="+mn-ea"/>
                <a:cs typeface="微软雅黑" charset="0"/>
              </a:rPr>
              <a:t>4-2-6 555</a:t>
            </a:r>
            <a:r>
              <a:rPr lang="zh-CN" altLang="en-US" b="0" dirty="0">
                <a:latin typeface="+mn-ea"/>
                <a:cs typeface="微软雅黑" charset="0"/>
              </a:rPr>
              <a:t>芯片功能表</a:t>
            </a:r>
            <a:endParaRPr lang="zh-CN" altLang="en-US" dirty="0">
              <a:latin typeface="+mn-ea"/>
              <a:cs typeface="微软雅黑" charset="0"/>
            </a:endParaRPr>
          </a:p>
        </p:txBody>
      </p:sp>
      <p:sp>
        <p:nvSpPr>
          <p:cNvPr id="13" name="矩形 12">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1.1.5 </a:t>
            </a:r>
            <a:r>
              <a:rPr lang="zh-CN" altLang="en-US" sz="2000" b="1" dirty="0" smtClean="0">
                <a:solidFill>
                  <a:schemeClr val="accent2">
                    <a:lumMod val="50000"/>
                  </a:schemeClr>
                </a:solidFill>
                <a:latin typeface="微软雅黑" pitchFamily="34" charset="-122"/>
                <a:ea typeface="微软雅黑" pitchFamily="34" charset="-122"/>
              </a:rPr>
              <a:t>555</a:t>
            </a:r>
            <a:r>
              <a:rPr lang="zh-CN" altLang="en-US" sz="2000" b="1" dirty="0">
                <a:solidFill>
                  <a:schemeClr val="accent2">
                    <a:lumMod val="50000"/>
                  </a:schemeClr>
                </a:solidFill>
                <a:latin typeface="微软雅黑" pitchFamily="34" charset="-122"/>
                <a:ea typeface="微软雅黑" pitchFamily="34" charset="-122"/>
              </a:rPr>
              <a:t>集成电路</a:t>
            </a:r>
          </a:p>
        </p:txBody>
      </p:sp>
      <p:sp>
        <p:nvSpPr>
          <p:cNvPr id="14"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 name="文本框 1"/>
          <p:cNvSpPr txBox="1"/>
          <p:nvPr/>
        </p:nvSpPr>
        <p:spPr>
          <a:xfrm>
            <a:off x="915375" y="2250517"/>
            <a:ext cx="3654556" cy="3519938"/>
          </a:xfrm>
          <a:prstGeom prst="rect">
            <a:avLst/>
          </a:prstGeom>
          <a:noFill/>
          <a:ln w="9525">
            <a:noFill/>
          </a:ln>
        </p:spPr>
        <p:txBody>
          <a:bodyPr wrap="square" rtlCol="0">
            <a:spAutoFit/>
          </a:bodyPr>
          <a:lstStyle/>
          <a:p>
            <a:pPr indent="457200" fontAlgn="auto">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zh-CN" altLang="en-US" b="1" dirty="0">
                <a:latin typeface="等线" panose="02010600030101010101" pitchFamily="2" charset="-122"/>
                <a:ea typeface="等线" panose="02010600030101010101" pitchFamily="2" charset="-122"/>
                <a:cs typeface="宋体" charset="0"/>
                <a:sym typeface="+mn-ea"/>
              </a:rPr>
              <a:t>1）555组成的单稳态触发器。</a:t>
            </a:r>
          </a:p>
          <a:p>
            <a:pPr indent="457200" fontAlgn="auto">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宋体" charset="0"/>
                <a:sym typeface="+mn-ea"/>
              </a:rPr>
              <a:t>如图4-2-7的a图所示为555构成的单稳态触发器，其中输入触发脉冲接在低电平触发端，6、7脚短接并与阻容RC相接。清0端4脚接直流电源（即高电平），电压控制端5脚通过一个0.01μF的电容接地。</a:t>
            </a:r>
          </a:p>
        </p:txBody>
      </p:sp>
      <p:sp>
        <p:nvSpPr>
          <p:cNvPr id="11" name="文本框 10"/>
          <p:cNvSpPr txBox="1"/>
          <p:nvPr/>
        </p:nvSpPr>
        <p:spPr>
          <a:xfrm>
            <a:off x="890550" y="1322803"/>
            <a:ext cx="3916457" cy="369332"/>
          </a:xfrm>
          <a:prstGeom prst="rect">
            <a:avLst/>
          </a:prstGeom>
          <a:noFill/>
        </p:spPr>
        <p:txBody>
          <a:bodyPr wrap="none" rtlCol="0" anchor="t">
            <a:spAutoFit/>
          </a:bodyPr>
          <a:lstStyle/>
          <a:p>
            <a:r>
              <a:rPr lang="en-US" altLang="zh-CN" b="1" dirty="0" smtClean="0">
                <a:solidFill>
                  <a:schemeClr val="accent2">
                    <a:lumMod val="50000"/>
                  </a:schemeClr>
                </a:solidFill>
                <a:latin typeface="等线" panose="02010600030101010101" pitchFamily="2" charset="-122"/>
                <a:ea typeface="等线" panose="02010600030101010101" pitchFamily="2" charset="-122"/>
                <a:sym typeface="+mn-ea"/>
              </a:rPr>
              <a:t>-</a:t>
            </a:r>
            <a:r>
              <a:rPr lang="zh-CN" altLang="en-US" b="1" dirty="0" smtClean="0">
                <a:solidFill>
                  <a:schemeClr val="accent2">
                    <a:lumMod val="50000"/>
                  </a:schemeClr>
                </a:solidFill>
                <a:latin typeface="等线" panose="02010600030101010101" pitchFamily="2" charset="-122"/>
                <a:ea typeface="等线" panose="02010600030101010101" pitchFamily="2" charset="-122"/>
                <a:sym typeface="+mn-ea"/>
              </a:rPr>
              <a:t>555</a:t>
            </a:r>
            <a:r>
              <a:rPr lang="zh-CN" altLang="en-US" b="1" dirty="0">
                <a:solidFill>
                  <a:schemeClr val="accent2">
                    <a:lumMod val="50000"/>
                  </a:schemeClr>
                </a:solidFill>
                <a:latin typeface="等线" panose="02010600030101010101" pitchFamily="2" charset="-122"/>
                <a:ea typeface="等线" panose="02010600030101010101" pitchFamily="2" charset="-122"/>
                <a:sym typeface="+mn-ea"/>
              </a:rPr>
              <a:t>芯片构成的三种基本数字电路。</a:t>
            </a:r>
            <a:endParaRPr lang="zh-CN" altLang="en-US" b="1" dirty="0">
              <a:solidFill>
                <a:schemeClr val="accent2">
                  <a:lumMod val="50000"/>
                </a:schemeClr>
              </a:solidFill>
              <a:latin typeface="等线" panose="02010600030101010101" pitchFamily="2" charset="-122"/>
              <a:ea typeface="等线" panose="02010600030101010101" pitchFamily="2" charset="-122"/>
            </a:endParaRPr>
          </a:p>
        </p:txBody>
      </p:sp>
      <p:pic>
        <p:nvPicPr>
          <p:cNvPr id="68666" name="图片 68666"/>
          <p:cNvPicPr>
            <a:picLocks noChangeAspect="1"/>
          </p:cNvPicPr>
          <p:nvPr/>
        </p:nvPicPr>
        <p:blipFill>
          <a:blip r:embed="rId3"/>
          <a:stretch>
            <a:fillRect/>
          </a:stretch>
        </p:blipFill>
        <p:spPr>
          <a:xfrm>
            <a:off x="5190192" y="1911624"/>
            <a:ext cx="5450385" cy="2891824"/>
          </a:xfrm>
          <a:prstGeom prst="rect">
            <a:avLst/>
          </a:prstGeom>
        </p:spPr>
      </p:pic>
      <p:sp>
        <p:nvSpPr>
          <p:cNvPr id="173" name="文本框 172"/>
          <p:cNvSpPr txBox="1"/>
          <p:nvPr/>
        </p:nvSpPr>
        <p:spPr>
          <a:xfrm>
            <a:off x="6075834" y="4894563"/>
            <a:ext cx="1486218" cy="369332"/>
          </a:xfrm>
          <a:prstGeom prst="rect">
            <a:avLst/>
          </a:prstGeom>
          <a:noFill/>
          <a:ln w="9525">
            <a:noFill/>
          </a:ln>
        </p:spPr>
        <p:txBody>
          <a:bodyPr wrap="square">
            <a:spAutoFit/>
          </a:bodyPr>
          <a:lstStyle>
            <a:defPPr>
              <a:defRPr lang="zh-CN"/>
            </a:defPPr>
            <a:lvl1pPr indent="127000" algn="ctr">
              <a:defRPr b="0">
                <a:solidFill>
                  <a:srgbClr val="000000"/>
                </a:solidFill>
                <a:latin typeface="微软雅黑" charset="0"/>
                <a:ea typeface="等线" panose="02010600030101010101"/>
                <a:cs typeface="微软雅黑" charset="0"/>
              </a:defRPr>
            </a:lvl1pPr>
          </a:lstStyle>
          <a:p>
            <a:r>
              <a:rPr lang="zh-CN" altLang="en-US" dirty="0"/>
              <a:t>（</a:t>
            </a:r>
            <a:r>
              <a:rPr lang="en-US" altLang="zh-CN" dirty="0"/>
              <a:t>a)</a:t>
            </a:r>
            <a:r>
              <a:rPr lang="zh-CN" altLang="en-US" dirty="0"/>
              <a:t>电路 </a:t>
            </a:r>
          </a:p>
        </p:txBody>
      </p:sp>
      <p:sp>
        <p:nvSpPr>
          <p:cNvPr id="12" name="文本框 11"/>
          <p:cNvSpPr txBox="1"/>
          <p:nvPr/>
        </p:nvSpPr>
        <p:spPr>
          <a:xfrm>
            <a:off x="8375651" y="4940121"/>
            <a:ext cx="1725930" cy="369332"/>
          </a:xfrm>
          <a:prstGeom prst="rect">
            <a:avLst/>
          </a:prstGeom>
          <a:noFill/>
          <a:ln w="9525">
            <a:noFill/>
          </a:ln>
        </p:spPr>
        <p:txBody>
          <a:bodyPr wrap="square">
            <a:spAutoFit/>
          </a:bodyPr>
          <a:lstStyle>
            <a:defPPr>
              <a:defRPr lang="zh-CN"/>
            </a:defPPr>
            <a:lvl1pPr indent="127000" algn="ctr">
              <a:defRPr b="0">
                <a:solidFill>
                  <a:srgbClr val="000000"/>
                </a:solidFill>
                <a:latin typeface="微软雅黑" charset="0"/>
                <a:ea typeface="等线" panose="02010600030101010101"/>
                <a:cs typeface="微软雅黑" charset="0"/>
              </a:defRPr>
            </a:lvl1pPr>
          </a:lstStyle>
          <a:p>
            <a:r>
              <a:rPr lang="en-US" altLang="zh-CN" dirty="0"/>
              <a:t>b)</a:t>
            </a:r>
            <a:r>
              <a:rPr lang="zh-CN" altLang="en-US" dirty="0"/>
              <a:t>工作波形</a:t>
            </a:r>
          </a:p>
        </p:txBody>
      </p:sp>
      <p:sp>
        <p:nvSpPr>
          <p:cNvPr id="13" name="文本框 12"/>
          <p:cNvSpPr txBox="1"/>
          <p:nvPr/>
        </p:nvSpPr>
        <p:spPr>
          <a:xfrm>
            <a:off x="5648208" y="5375896"/>
            <a:ext cx="5080000" cy="369332"/>
          </a:xfrm>
          <a:prstGeom prst="rect">
            <a:avLst/>
          </a:prstGeom>
          <a:noFill/>
          <a:ln w="9525">
            <a:noFill/>
          </a:ln>
        </p:spPr>
        <p:txBody>
          <a:bodyPr>
            <a:spAutoFit/>
          </a:bodyPr>
          <a:lstStyle/>
          <a:p>
            <a:pPr marL="0" indent="127000" algn="ctr"/>
            <a:r>
              <a:rPr lang="zh-CN" altLang="en-US" b="0" dirty="0">
                <a:solidFill>
                  <a:srgbClr val="000000"/>
                </a:solidFill>
                <a:latin typeface="微软雅黑" charset="0"/>
                <a:ea typeface="等线" panose="02010600030101010101"/>
                <a:cs typeface="微软雅黑" charset="0"/>
              </a:rPr>
              <a:t>图</a:t>
            </a:r>
            <a:r>
              <a:rPr lang="en-US" altLang="zh-CN" b="0" dirty="0">
                <a:solidFill>
                  <a:srgbClr val="000000"/>
                </a:solidFill>
                <a:latin typeface="微软雅黑" charset="0"/>
                <a:ea typeface="等线" panose="02010600030101010101"/>
                <a:cs typeface="微软雅黑" charset="0"/>
              </a:rPr>
              <a:t>4-2-7 555</a:t>
            </a:r>
            <a:r>
              <a:rPr lang="zh-CN" altLang="en-US" b="0" dirty="0">
                <a:solidFill>
                  <a:srgbClr val="000000"/>
                </a:solidFill>
                <a:latin typeface="微软雅黑" charset="0"/>
                <a:ea typeface="等线" panose="02010600030101010101"/>
                <a:cs typeface="微软雅黑" charset="0"/>
              </a:rPr>
              <a:t>构成的单稳态触发器</a:t>
            </a:r>
            <a:endParaRPr lang="zh-CN" altLang="en-US" dirty="0">
              <a:latin typeface="微软雅黑" charset="0"/>
              <a:ea typeface="等线" panose="02010600030101010101"/>
              <a:cs typeface="微软雅黑" charset="0"/>
            </a:endParaRPr>
          </a:p>
        </p:txBody>
      </p:sp>
      <p:sp>
        <p:nvSpPr>
          <p:cNvPr id="16" name="矩形 15">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1.1.5 </a:t>
            </a:r>
            <a:r>
              <a:rPr lang="zh-CN" altLang="en-US" sz="2000" b="1" dirty="0" smtClean="0">
                <a:solidFill>
                  <a:schemeClr val="accent2">
                    <a:lumMod val="50000"/>
                  </a:schemeClr>
                </a:solidFill>
                <a:latin typeface="微软雅黑" pitchFamily="34" charset="-122"/>
                <a:ea typeface="微软雅黑" pitchFamily="34" charset="-122"/>
              </a:rPr>
              <a:t>555</a:t>
            </a:r>
            <a:r>
              <a:rPr lang="zh-CN" altLang="en-US" sz="2000" b="1" dirty="0">
                <a:solidFill>
                  <a:schemeClr val="accent2">
                    <a:lumMod val="50000"/>
                  </a:schemeClr>
                </a:solidFill>
                <a:latin typeface="微软雅黑" pitchFamily="34" charset="-122"/>
                <a:ea typeface="微软雅黑" pitchFamily="34" charset="-122"/>
              </a:rPr>
              <a:t>集成电路</a:t>
            </a:r>
          </a:p>
        </p:txBody>
      </p:sp>
      <p:sp>
        <p:nvSpPr>
          <p:cNvPr id="18"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itchFamily="34" charset="-122"/>
                <a:ea typeface="微软雅黑"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6" name="矩形 15">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1.1.5 </a:t>
            </a:r>
            <a:r>
              <a:rPr lang="zh-CN" altLang="en-US" sz="2000" b="1" dirty="0" smtClean="0">
                <a:solidFill>
                  <a:schemeClr val="accent2">
                    <a:lumMod val="50000"/>
                  </a:schemeClr>
                </a:solidFill>
                <a:latin typeface="微软雅黑" pitchFamily="34" charset="-122"/>
                <a:ea typeface="微软雅黑" pitchFamily="34" charset="-122"/>
              </a:rPr>
              <a:t>555</a:t>
            </a:r>
            <a:r>
              <a:rPr lang="zh-CN" altLang="en-US" sz="2000" b="1" dirty="0">
                <a:solidFill>
                  <a:schemeClr val="accent2">
                    <a:lumMod val="50000"/>
                  </a:schemeClr>
                </a:solidFill>
                <a:latin typeface="微软雅黑" pitchFamily="34" charset="-122"/>
                <a:ea typeface="微软雅黑" pitchFamily="34" charset="-122"/>
              </a:rPr>
              <a:t>集成电路</a:t>
            </a:r>
          </a:p>
        </p:txBody>
      </p:sp>
      <p:sp>
        <p:nvSpPr>
          <p:cNvPr id="14" name="矩形 13"/>
          <p:cNvSpPr/>
          <p:nvPr/>
        </p:nvSpPr>
        <p:spPr>
          <a:xfrm>
            <a:off x="702934" y="1629132"/>
            <a:ext cx="10564720" cy="3570208"/>
          </a:xfrm>
          <a:prstGeom prst="rect">
            <a:avLst/>
          </a:prstGeom>
        </p:spPr>
        <p:txBody>
          <a:bodyPr wrap="square">
            <a:spAutoFit/>
          </a:bodyPr>
          <a:lstStyle/>
          <a:p>
            <a:pPr lvl="0" indent="457200">
              <a:lnSpc>
                <a:spcPct val="150000"/>
              </a:lnSpc>
              <a:spcBef>
                <a:spcPts val="600"/>
              </a:spcBef>
              <a:spcAft>
                <a:spcPts val="600"/>
              </a:spcAft>
              <a:extLst>
                <a:ext uri="{35155182-B16C-46BC-9424-99874614C6A1}">
                  <wpsdc:indentchars xmlns="" xmlns:wpsdc="http://www.wps.cn/officeDocument/2017/drawingmlCustomData" xmlns:lc="http://schemas.openxmlformats.org/drawingml/2006/lockedCanva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在尚未加入触发脉冲时</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i</a:t>
            </a:r>
            <a:r>
              <a:rPr lang="en-US" altLang="zh-CN" dirty="0">
                <a:latin typeface="等线" panose="02010600030101010101" pitchFamily="2" charset="-122"/>
                <a:ea typeface="等线" panose="02010600030101010101" pitchFamily="2" charset="-122"/>
                <a:cs typeface="微软雅黑" charset="0"/>
                <a:sym typeface="+mn-ea"/>
              </a:rPr>
              <a:t>=1</a:t>
            </a:r>
            <a:r>
              <a:rPr lang="zh-CN" altLang="en-US" dirty="0">
                <a:latin typeface="等线" panose="02010600030101010101" pitchFamily="2" charset="-122"/>
                <a:ea typeface="等线" panose="02010600030101010101" pitchFamily="2" charset="-122"/>
                <a:cs typeface="微软雅黑" charset="0"/>
                <a:sym typeface="+mn-ea"/>
              </a:rPr>
              <a:t>，</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o</a:t>
            </a:r>
            <a:r>
              <a:rPr lang="en-US" altLang="zh-CN" dirty="0">
                <a:latin typeface="等线" panose="02010600030101010101" pitchFamily="2" charset="-122"/>
                <a:ea typeface="等线" panose="02010600030101010101" pitchFamily="2" charset="-122"/>
                <a:cs typeface="微软雅黑" charset="0"/>
                <a:sym typeface="+mn-ea"/>
              </a:rPr>
              <a:t>=0</a:t>
            </a:r>
            <a:r>
              <a:rPr lang="zh-CN" altLang="en-US" dirty="0">
                <a:latin typeface="等线" panose="02010600030101010101" pitchFamily="2" charset="-122"/>
                <a:ea typeface="等线" panose="02010600030101010101" pitchFamily="2" charset="-122"/>
                <a:cs typeface="微软雅黑" charset="0"/>
                <a:sym typeface="+mn-ea"/>
              </a:rPr>
              <a:t>。接通电源后，电源通过R对电容C充电，不断升高。当</a:t>
            </a:r>
            <a:r>
              <a:rPr lang="en-US" altLang="zh-CN" dirty="0" err="1">
                <a:latin typeface="等线" panose="02010600030101010101" pitchFamily="2" charset="-122"/>
                <a:ea typeface="等线" panose="02010600030101010101" pitchFamily="2" charset="-122"/>
                <a:cs typeface="微软雅黑" charset="0"/>
                <a:sym typeface="+mn-ea"/>
              </a:rPr>
              <a:t>Uc</a:t>
            </a:r>
            <a:r>
              <a:rPr lang="en-US" altLang="zh-CN" dirty="0">
                <a:latin typeface="等线" panose="02010600030101010101" pitchFamily="2" charset="-122"/>
                <a:ea typeface="等线" panose="02010600030101010101" pitchFamily="2" charset="-122"/>
                <a:cs typeface="微软雅黑" charset="0"/>
                <a:sym typeface="+mn-ea"/>
              </a:rPr>
              <a:t>&gt;2/3Vcc</a:t>
            </a:r>
            <a:r>
              <a:rPr lang="zh-CN" altLang="en-US" dirty="0">
                <a:latin typeface="等线" panose="02010600030101010101" pitchFamily="2" charset="-122"/>
                <a:ea typeface="等线" panose="02010600030101010101" pitchFamily="2" charset="-122"/>
                <a:cs typeface="微软雅黑" charset="0"/>
                <a:sym typeface="+mn-ea"/>
              </a:rPr>
              <a:t>时，输出，开关管（放电管）饱和导通。随后，电容C经7脚迅速放电，使</a:t>
            </a:r>
            <a:r>
              <a:rPr lang="en-US" altLang="zh-CN" dirty="0" err="1">
                <a:latin typeface="等线" panose="02010600030101010101" pitchFamily="2" charset="-122"/>
                <a:ea typeface="等线" panose="02010600030101010101" pitchFamily="2" charset="-122"/>
                <a:cs typeface="微软雅黑" charset="0"/>
                <a:sym typeface="+mn-ea"/>
              </a:rPr>
              <a:t>Uc</a:t>
            </a:r>
            <a:r>
              <a:rPr lang="zh-CN" altLang="en-US" dirty="0">
                <a:latin typeface="等线" panose="02010600030101010101" pitchFamily="2" charset="-122"/>
                <a:ea typeface="等线" panose="02010600030101010101" pitchFamily="2" charset="-122"/>
                <a:cs typeface="微软雅黑" charset="0"/>
                <a:sym typeface="+mn-ea"/>
              </a:rPr>
              <a:t>迅速减少到0V。一旦放电管导通，电容被旁路，无法充电，这就是接通电源后电路所处的稳定状态。这时电路输出为低电平，即</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o</a:t>
            </a:r>
            <a:r>
              <a:rPr lang="en-US" altLang="zh-CN" dirty="0">
                <a:latin typeface="等线" panose="02010600030101010101" pitchFamily="2" charset="-122"/>
                <a:ea typeface="等线" panose="02010600030101010101" pitchFamily="2" charset="-122"/>
                <a:cs typeface="微软雅黑" charset="0"/>
                <a:sym typeface="+mn-ea"/>
              </a:rPr>
              <a:t>=0</a:t>
            </a:r>
            <a:r>
              <a:rPr lang="zh-CN" altLang="en-US" dirty="0">
                <a:latin typeface="等线" panose="02010600030101010101" pitchFamily="2" charset="-122"/>
                <a:ea typeface="等线" panose="02010600030101010101" pitchFamily="2" charset="-122"/>
                <a:cs typeface="微软雅黑" charset="0"/>
                <a:sym typeface="+mn-ea"/>
              </a:rPr>
              <a:t>。</a:t>
            </a:r>
          </a:p>
          <a:p>
            <a:pPr lvl="0" indent="457200">
              <a:lnSpc>
                <a:spcPct val="150000"/>
              </a:lnSpc>
              <a:spcBef>
                <a:spcPts val="600"/>
              </a:spcBef>
              <a:spcAft>
                <a:spcPts val="600"/>
              </a:spcAft>
              <a:extLst>
                <a:ext uri="{35155182-B16C-46BC-9424-99874614C6A1}">
                  <wpsdc:indentchars xmlns="" xmlns:wpsdc="http://www.wps.cn/officeDocument/2017/drawingmlCustomData" xmlns:lc="http://schemas.openxmlformats.org/drawingml/2006/lockedCanva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当2脚输入一个幅值低于</a:t>
            </a:r>
            <a:r>
              <a:rPr lang="en-US" altLang="zh-CN" dirty="0">
                <a:latin typeface="等线" panose="02010600030101010101" pitchFamily="2" charset="-122"/>
                <a:ea typeface="等线" panose="02010600030101010101" pitchFamily="2" charset="-122"/>
                <a:cs typeface="微软雅黑" charset="0"/>
                <a:sym typeface="+mn-ea"/>
              </a:rPr>
              <a:t>1/3Vcc</a:t>
            </a:r>
            <a:r>
              <a:rPr lang="zh-CN" altLang="en-US" dirty="0">
                <a:latin typeface="等线" panose="02010600030101010101" pitchFamily="2" charset="-122"/>
                <a:ea typeface="等线" panose="02010600030101010101" pitchFamily="2" charset="-122"/>
                <a:cs typeface="微软雅黑" charset="0"/>
                <a:sym typeface="+mn-ea"/>
              </a:rPr>
              <a:t>的窄负脉冲触发信号，即</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i</a:t>
            </a:r>
            <a:r>
              <a:rPr lang="en-US" altLang="zh-CN" dirty="0">
                <a:latin typeface="等线" panose="02010600030101010101" pitchFamily="2" charset="-122"/>
                <a:ea typeface="等线" panose="02010600030101010101" pitchFamily="2" charset="-122"/>
                <a:cs typeface="微软雅黑" charset="0"/>
                <a:sym typeface="+mn-ea"/>
              </a:rPr>
              <a:t>=0</a:t>
            </a:r>
            <a:r>
              <a:rPr lang="zh-CN" altLang="en-US" dirty="0">
                <a:latin typeface="等线" panose="02010600030101010101" pitchFamily="2" charset="-122"/>
                <a:ea typeface="等线" panose="02010600030101010101" pitchFamily="2" charset="-122"/>
                <a:cs typeface="微软雅黑" charset="0"/>
                <a:sym typeface="+mn-ea"/>
              </a:rPr>
              <a:t>时，输出</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o</a:t>
            </a:r>
            <a:r>
              <a:rPr lang="zh-CN" altLang="en-US" dirty="0">
                <a:latin typeface="等线" panose="02010600030101010101" pitchFamily="2" charset="-122"/>
                <a:ea typeface="等线" panose="02010600030101010101" pitchFamily="2" charset="-122"/>
                <a:cs typeface="微软雅黑" charset="0"/>
                <a:sym typeface="+mn-ea"/>
              </a:rPr>
              <a:t>为高电平，放电管截止，电路由稳态进入暂态。随后电容C开始被充电，当</a:t>
            </a:r>
            <a:r>
              <a:rPr lang="en-US" altLang="zh-CN" dirty="0" err="1">
                <a:latin typeface="等线" panose="02010600030101010101" pitchFamily="2" charset="-122"/>
                <a:ea typeface="等线" panose="02010600030101010101" pitchFamily="2" charset="-122"/>
                <a:cs typeface="微软雅黑" charset="0"/>
                <a:sym typeface="+mn-ea"/>
              </a:rPr>
              <a:t>Uc</a:t>
            </a:r>
            <a:r>
              <a:rPr lang="zh-CN" altLang="en-US" dirty="0">
                <a:latin typeface="等线" panose="02010600030101010101" pitchFamily="2" charset="-122"/>
                <a:ea typeface="等线" panose="02010600030101010101" pitchFamily="2" charset="-122"/>
                <a:cs typeface="微软雅黑" charset="0"/>
                <a:sym typeface="+mn-ea"/>
              </a:rPr>
              <a:t>上升到略大于</a:t>
            </a:r>
            <a:r>
              <a:rPr lang="en-US" altLang="zh-CN" dirty="0">
                <a:latin typeface="等线" panose="02010600030101010101" pitchFamily="2" charset="-122"/>
                <a:ea typeface="等线" panose="02010600030101010101" pitchFamily="2" charset="-122"/>
                <a:cs typeface="微软雅黑" charset="0"/>
                <a:sym typeface="+mn-ea"/>
              </a:rPr>
              <a:t>2/3Vcc</a:t>
            </a:r>
            <a:r>
              <a:rPr lang="zh-CN" altLang="en-US" dirty="0">
                <a:latin typeface="等线" panose="02010600030101010101" pitchFamily="2" charset="-122"/>
                <a:ea typeface="等线" panose="02010600030101010101" pitchFamily="2" charset="-122"/>
                <a:cs typeface="微软雅黑" charset="0"/>
                <a:sym typeface="+mn-ea"/>
              </a:rPr>
              <a:t>时，输出</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o</a:t>
            </a:r>
            <a:r>
              <a:rPr lang="zh-CN" altLang="en-US" dirty="0">
                <a:latin typeface="等线" panose="02010600030101010101" pitchFamily="2" charset="-122"/>
                <a:ea typeface="等线" panose="02010600030101010101" pitchFamily="2" charset="-122"/>
                <a:cs typeface="微软雅黑" charset="0"/>
                <a:sym typeface="+mn-ea"/>
              </a:rPr>
              <a:t>变为低电平，放电管饱和导通，电容充电结束，又经7脚迅速放电，</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c</a:t>
            </a:r>
            <a:r>
              <a:rPr lang="zh-CN" altLang="en-US" dirty="0">
                <a:latin typeface="等线" panose="02010600030101010101" pitchFamily="2" charset="-122"/>
                <a:ea typeface="等线" panose="02010600030101010101" pitchFamily="2" charset="-122"/>
                <a:cs typeface="微软雅黑" charset="0"/>
                <a:sym typeface="+mn-ea"/>
              </a:rPr>
              <a:t>迅速下降为0，电路又由暂态返回到稳态时的低电平状态。工作波形图4-2-7的b图所示，暂态时高电平时间约为</a:t>
            </a:r>
            <a:r>
              <a:rPr lang="en-US" altLang="zh-CN" dirty="0">
                <a:latin typeface="等线" panose="02010600030101010101" pitchFamily="2" charset="-122"/>
                <a:ea typeface="等线" panose="02010600030101010101" pitchFamily="2" charset="-122"/>
                <a:cs typeface="微软雅黑" charset="0"/>
                <a:sym typeface="+mn-ea"/>
              </a:rPr>
              <a:t>TW≈1.1RC</a:t>
            </a:r>
            <a:r>
              <a:rPr lang="zh-CN" altLang="en-US" dirty="0">
                <a:latin typeface="等线" panose="02010600030101010101" pitchFamily="2" charset="-122"/>
                <a:ea typeface="等线" panose="02010600030101010101" pitchFamily="2" charset="-122"/>
                <a:cs typeface="微软雅黑" charset="0"/>
                <a:sym typeface="+mn-ea"/>
              </a:rPr>
              <a:t>。</a:t>
            </a:r>
          </a:p>
        </p:txBody>
      </p:sp>
      <p:sp>
        <p:nvSpPr>
          <p:cNvPr id="18"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19629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88" name="文本框 187"/>
          <p:cNvSpPr txBox="1"/>
          <p:nvPr/>
        </p:nvSpPr>
        <p:spPr>
          <a:xfrm>
            <a:off x="581863" y="1625135"/>
            <a:ext cx="5080000" cy="465640"/>
          </a:xfrm>
          <a:prstGeom prst="rect">
            <a:avLst/>
          </a:prstGeom>
          <a:noFill/>
          <a:ln w="9525">
            <a:noFill/>
          </a:ln>
        </p:spPr>
        <p:txBody>
          <a:bodyPr wrap="square" rtlCol="0">
            <a:spAutoFit/>
          </a:bodyPr>
          <a:lstStyle/>
          <a:p>
            <a:pPr indent="457200">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b="1" dirty="0">
                <a:latin typeface="等线" panose="02010600030101010101" pitchFamily="2" charset="-122"/>
                <a:ea typeface="等线" panose="02010600030101010101" pitchFamily="2" charset="-122"/>
                <a:cs typeface="微软雅黑" charset="0"/>
                <a:sym typeface="+mn-ea"/>
              </a:rPr>
              <a:t>2）555组成的多谐振荡器。</a:t>
            </a:r>
          </a:p>
        </p:txBody>
      </p:sp>
      <p:sp>
        <p:nvSpPr>
          <p:cNvPr id="15" name="文本框 14"/>
          <p:cNvSpPr txBox="1"/>
          <p:nvPr/>
        </p:nvSpPr>
        <p:spPr>
          <a:xfrm>
            <a:off x="761073" y="2288116"/>
            <a:ext cx="4064404" cy="2169825"/>
          </a:xfrm>
          <a:prstGeom prst="rect">
            <a:avLst/>
          </a:prstGeom>
          <a:noFill/>
          <a:ln w="9525">
            <a:noFill/>
          </a:ln>
        </p:spPr>
        <p:txBody>
          <a:bodyPr wrap="square" rtlCol="0">
            <a:spAutoFit/>
          </a:bodyPr>
          <a:lstStyle/>
          <a:p>
            <a:pPr indent="457200">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如图4-2-7的a图是由555构成的多谐振荡器，其中2脚和6脚短接，7脚和8脚间接入电阻，6脚和7脚接入电阻，直接清0端4脚接直流电源，电压控制端5脚通过一个0.01μF的电容接地。</a:t>
            </a:r>
          </a:p>
        </p:txBody>
      </p:sp>
      <p:pic>
        <p:nvPicPr>
          <p:cNvPr id="68666" name="图片 68666"/>
          <p:cNvPicPr>
            <a:picLocks noChangeAspect="1"/>
          </p:cNvPicPr>
          <p:nvPr/>
        </p:nvPicPr>
        <p:blipFill>
          <a:blip r:embed="rId3"/>
          <a:stretch>
            <a:fillRect/>
          </a:stretch>
        </p:blipFill>
        <p:spPr>
          <a:xfrm>
            <a:off x="5421232" y="1458221"/>
            <a:ext cx="5250977" cy="3351721"/>
          </a:xfrm>
          <a:prstGeom prst="rect">
            <a:avLst/>
          </a:prstGeom>
        </p:spPr>
      </p:pic>
      <p:sp>
        <p:nvSpPr>
          <p:cNvPr id="17" name="文本框 16"/>
          <p:cNvSpPr txBox="1"/>
          <p:nvPr/>
        </p:nvSpPr>
        <p:spPr>
          <a:xfrm>
            <a:off x="5661863" y="5533369"/>
            <a:ext cx="5080000" cy="369332"/>
          </a:xfrm>
          <a:prstGeom prst="rect">
            <a:avLst/>
          </a:prstGeom>
          <a:noFill/>
          <a:ln w="9525">
            <a:noFill/>
          </a:ln>
        </p:spPr>
        <p:txBody>
          <a:bodyPr>
            <a:spAutoFit/>
          </a:bodyPr>
          <a:lstStyle/>
          <a:p>
            <a:pPr marL="0" indent="127000" algn="ctr"/>
            <a:r>
              <a:rPr b="0" dirty="0">
                <a:solidFill>
                  <a:srgbClr val="000000"/>
                </a:solidFill>
                <a:latin typeface="微软雅黑" charset="0"/>
                <a:ea typeface="等线" panose="02010600030101010101"/>
                <a:cs typeface="微软雅黑" charset="0"/>
              </a:rPr>
              <a:t>图4-2-8 555构成的多谐振荡器</a:t>
            </a:r>
            <a:endParaRPr lang="zh-CN" altLang="en-US" dirty="0">
              <a:latin typeface="微软雅黑" charset="0"/>
              <a:ea typeface="等线" panose="02010600030101010101"/>
              <a:cs typeface="微软雅黑" charset="0"/>
            </a:endParaRPr>
          </a:p>
        </p:txBody>
      </p:sp>
      <p:sp>
        <p:nvSpPr>
          <p:cNvPr id="173" name="文本框 172"/>
          <p:cNvSpPr txBox="1"/>
          <p:nvPr/>
        </p:nvSpPr>
        <p:spPr>
          <a:xfrm>
            <a:off x="6350572" y="4938456"/>
            <a:ext cx="1479677" cy="369332"/>
          </a:xfrm>
          <a:prstGeom prst="rect">
            <a:avLst/>
          </a:prstGeom>
          <a:noFill/>
          <a:ln w="9525">
            <a:noFill/>
          </a:ln>
        </p:spPr>
        <p:txBody>
          <a:bodyPr wrap="square">
            <a:spAutoFit/>
          </a:bodyPr>
          <a:lstStyle/>
          <a:p>
            <a:pPr indent="127000"/>
            <a:r>
              <a:rPr lang="zh-CN" altLang="en-US" b="0" dirty="0">
                <a:latin typeface="微软雅黑" charset="0"/>
                <a:ea typeface="等线" panose="02010600030101010101"/>
                <a:cs typeface="微软雅黑" charset="0"/>
              </a:rPr>
              <a:t>（</a:t>
            </a:r>
            <a:r>
              <a:rPr lang="en-US" altLang="zh-CN" b="0" dirty="0">
                <a:latin typeface="微软雅黑" charset="0"/>
                <a:ea typeface="等线" panose="02010600030101010101"/>
                <a:cs typeface="微软雅黑" charset="0"/>
              </a:rPr>
              <a:t>a)</a:t>
            </a:r>
            <a:r>
              <a:rPr lang="zh-CN" altLang="en-US" b="0" dirty="0">
                <a:latin typeface="微软雅黑" charset="0"/>
                <a:ea typeface="等线" panose="02010600030101010101"/>
                <a:cs typeface="微软雅黑" charset="0"/>
              </a:rPr>
              <a:t>电路 </a:t>
            </a:r>
            <a:endParaRPr lang="zh-CN" altLang="en-US" dirty="0">
              <a:latin typeface="微软雅黑" charset="0"/>
              <a:ea typeface="等线" panose="02010600030101010101"/>
              <a:cs typeface="微软雅黑" charset="0"/>
            </a:endParaRPr>
          </a:p>
        </p:txBody>
      </p:sp>
      <p:sp>
        <p:nvSpPr>
          <p:cNvPr id="18" name="文本框 17"/>
          <p:cNvSpPr txBox="1"/>
          <p:nvPr/>
        </p:nvSpPr>
        <p:spPr>
          <a:xfrm>
            <a:off x="8599409" y="4979887"/>
            <a:ext cx="1725930" cy="369332"/>
          </a:xfrm>
          <a:prstGeom prst="rect">
            <a:avLst/>
          </a:prstGeom>
          <a:noFill/>
          <a:ln w="9525">
            <a:noFill/>
          </a:ln>
        </p:spPr>
        <p:txBody>
          <a:bodyPr wrap="square">
            <a:spAutoFit/>
          </a:bodyPr>
          <a:lstStyle/>
          <a:p>
            <a:pPr indent="127000"/>
            <a:r>
              <a:rPr lang="en-US" altLang="zh-CN" b="0" dirty="0">
                <a:latin typeface="微软雅黑" charset="0"/>
                <a:ea typeface="等线" panose="02010600030101010101"/>
                <a:cs typeface="微软雅黑" charset="0"/>
              </a:rPr>
              <a:t>(b)</a:t>
            </a:r>
            <a:r>
              <a:rPr lang="zh-CN" altLang="en-US" b="0" dirty="0">
                <a:latin typeface="微软雅黑" charset="0"/>
                <a:ea typeface="等线" panose="02010600030101010101"/>
                <a:cs typeface="微软雅黑" charset="0"/>
              </a:rPr>
              <a:t>工作波形</a:t>
            </a:r>
            <a:endParaRPr lang="zh-CN" altLang="en-US" dirty="0">
              <a:latin typeface="微软雅黑" charset="0"/>
              <a:ea typeface="等线" panose="02010600030101010101"/>
              <a:cs typeface="微软雅黑" charset="0"/>
            </a:endParaRPr>
          </a:p>
        </p:txBody>
      </p:sp>
      <p:sp>
        <p:nvSpPr>
          <p:cNvPr id="16" name="矩形 15">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1.1.5 </a:t>
            </a:r>
            <a:r>
              <a:rPr lang="zh-CN" altLang="en-US" sz="2000" b="1" dirty="0" smtClean="0">
                <a:solidFill>
                  <a:schemeClr val="accent2">
                    <a:lumMod val="50000"/>
                  </a:schemeClr>
                </a:solidFill>
                <a:latin typeface="微软雅黑" pitchFamily="34" charset="-122"/>
                <a:ea typeface="微软雅黑" pitchFamily="34" charset="-122"/>
              </a:rPr>
              <a:t>555</a:t>
            </a:r>
            <a:r>
              <a:rPr lang="zh-CN" altLang="en-US" sz="2000" b="1" dirty="0">
                <a:solidFill>
                  <a:schemeClr val="accent2">
                    <a:lumMod val="50000"/>
                  </a:schemeClr>
                </a:solidFill>
                <a:latin typeface="微软雅黑" pitchFamily="34" charset="-122"/>
                <a:ea typeface="微软雅黑" pitchFamily="34" charset="-122"/>
              </a:rPr>
              <a:t>集成电路</a:t>
            </a:r>
          </a:p>
        </p:txBody>
      </p:sp>
      <p:sp>
        <p:nvSpPr>
          <p:cNvPr id="19"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6" name="矩形 15">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1.1.5 </a:t>
            </a:r>
            <a:r>
              <a:rPr lang="zh-CN" altLang="en-US" sz="2000" b="1" dirty="0" smtClean="0">
                <a:solidFill>
                  <a:schemeClr val="accent2">
                    <a:lumMod val="50000"/>
                  </a:schemeClr>
                </a:solidFill>
                <a:latin typeface="微软雅黑" pitchFamily="34" charset="-122"/>
                <a:ea typeface="微软雅黑" pitchFamily="34" charset="-122"/>
              </a:rPr>
              <a:t>555</a:t>
            </a:r>
            <a:r>
              <a:rPr lang="zh-CN" altLang="en-US" sz="2000" b="1" dirty="0">
                <a:solidFill>
                  <a:schemeClr val="accent2">
                    <a:lumMod val="50000"/>
                  </a:schemeClr>
                </a:solidFill>
                <a:latin typeface="微软雅黑" pitchFamily="34" charset="-122"/>
                <a:ea typeface="微软雅黑" pitchFamily="34" charset="-122"/>
              </a:rPr>
              <a:t>集成电路</a:t>
            </a:r>
          </a:p>
        </p:txBody>
      </p:sp>
      <p:sp>
        <p:nvSpPr>
          <p:cNvPr id="2" name="矩形 1"/>
          <p:cNvSpPr/>
          <p:nvPr/>
        </p:nvSpPr>
        <p:spPr>
          <a:xfrm>
            <a:off x="762419" y="1519097"/>
            <a:ext cx="10244672" cy="3416320"/>
          </a:xfrm>
          <a:prstGeom prst="rect">
            <a:avLst/>
          </a:prstGeom>
        </p:spPr>
        <p:txBody>
          <a:bodyPr wrap="square">
            <a:spAutoFit/>
          </a:bodyPr>
          <a:lstStyle/>
          <a:p>
            <a:pPr indent="457200">
              <a:lnSpc>
                <a:spcPct val="200000"/>
              </a:lnSpc>
              <a:spcBef>
                <a:spcPts val="600"/>
              </a:spcBef>
              <a:spcAft>
                <a:spcPts val="600"/>
              </a:spcAft>
              <a:extLst>
                <a:ext uri="{35155182-B16C-46BC-9424-99874614C6A1}">
                  <wpsdc:indentchars xmlns="" xmlns:wpsdc="http://www.wps.cn/officeDocument/2017/drawingmlCustomData" xmlns:lc="http://schemas.openxmlformats.org/drawingml/2006/lockedCanvas" val="200" checksum="59296752"/>
                </a:ext>
              </a:extLst>
            </a:pPr>
            <a:r>
              <a:rPr lang="zh-CN" altLang="en-US" dirty="0">
                <a:latin typeface="+mn-ea"/>
                <a:cs typeface="微软雅黑" charset="0"/>
                <a:sym typeface="+mn-ea"/>
              </a:rPr>
              <a:t>接通电源后，+</a:t>
            </a:r>
            <a:r>
              <a:rPr lang="en-US" altLang="zh-CN" dirty="0" err="1">
                <a:latin typeface="+mn-ea"/>
                <a:cs typeface="微软雅黑" charset="0"/>
                <a:sym typeface="+mn-ea"/>
              </a:rPr>
              <a:t>Vcc</a:t>
            </a:r>
            <a:r>
              <a:rPr lang="zh-CN" altLang="en-US" dirty="0">
                <a:latin typeface="+mn-ea"/>
                <a:cs typeface="微软雅黑" charset="0"/>
                <a:sym typeface="+mn-ea"/>
              </a:rPr>
              <a:t>经</a:t>
            </a:r>
            <a:r>
              <a:rPr lang="en-US" altLang="zh-CN" dirty="0">
                <a:latin typeface="+mn-ea"/>
                <a:cs typeface="微软雅黑" charset="0"/>
                <a:sym typeface="+mn-ea"/>
              </a:rPr>
              <a:t>R1</a:t>
            </a:r>
            <a:r>
              <a:rPr lang="zh-CN" altLang="en-US" dirty="0">
                <a:latin typeface="+mn-ea"/>
                <a:cs typeface="微软雅黑" charset="0"/>
                <a:sym typeface="+mn-ea"/>
              </a:rPr>
              <a:t>、</a:t>
            </a:r>
            <a:r>
              <a:rPr lang="en-US" altLang="zh-CN" dirty="0">
                <a:latin typeface="+mn-ea"/>
                <a:cs typeface="微软雅黑" charset="0"/>
                <a:sym typeface="+mn-ea"/>
              </a:rPr>
              <a:t>R2</a:t>
            </a:r>
            <a:r>
              <a:rPr lang="zh-CN" altLang="en-US" dirty="0">
                <a:latin typeface="+mn-ea"/>
                <a:cs typeface="微软雅黑" charset="0"/>
                <a:sym typeface="+mn-ea"/>
              </a:rPr>
              <a:t>给电容C充电，使</a:t>
            </a:r>
            <a:r>
              <a:rPr lang="en-US" altLang="zh-CN" dirty="0" err="1">
                <a:latin typeface="+mn-ea"/>
                <a:cs typeface="微软雅黑" charset="0"/>
                <a:sym typeface="+mn-ea"/>
              </a:rPr>
              <a:t>Uc</a:t>
            </a:r>
            <a:r>
              <a:rPr lang="zh-CN" altLang="en-US" dirty="0">
                <a:latin typeface="+mn-ea"/>
                <a:cs typeface="微软雅黑" charset="0"/>
                <a:sym typeface="+mn-ea"/>
              </a:rPr>
              <a:t>逐渐升高，在</a:t>
            </a:r>
            <a:r>
              <a:rPr lang="en-US" altLang="zh-CN" dirty="0" err="1">
                <a:latin typeface="+mn-ea"/>
                <a:cs typeface="微软雅黑" charset="0"/>
                <a:sym typeface="+mn-ea"/>
              </a:rPr>
              <a:t>Uc</a:t>
            </a:r>
            <a:r>
              <a:rPr lang="en-US" altLang="zh-CN" dirty="0">
                <a:latin typeface="+mn-ea"/>
                <a:cs typeface="微软雅黑" charset="0"/>
                <a:sym typeface="+mn-ea"/>
              </a:rPr>
              <a:t>&lt;1/3Vcc</a:t>
            </a:r>
            <a:r>
              <a:rPr lang="zh-CN" altLang="en-US" dirty="0">
                <a:latin typeface="+mn-ea"/>
                <a:cs typeface="微软雅黑" charset="0"/>
                <a:sym typeface="+mn-ea"/>
              </a:rPr>
              <a:t>时，</a:t>
            </a:r>
            <a:r>
              <a:rPr lang="en-US" altLang="zh-CN" dirty="0" err="1">
                <a:latin typeface="+mn-ea"/>
                <a:cs typeface="微软雅黑" charset="0"/>
                <a:sym typeface="+mn-ea"/>
              </a:rPr>
              <a:t>Uo</a:t>
            </a:r>
            <a:r>
              <a:rPr lang="zh-CN" altLang="en-US" dirty="0">
                <a:latin typeface="+mn-ea"/>
                <a:cs typeface="微软雅黑" charset="0"/>
                <a:sym typeface="+mn-ea"/>
              </a:rPr>
              <a:t>输出高电平；当</a:t>
            </a:r>
            <a:r>
              <a:rPr lang="en-US" altLang="zh-CN" dirty="0" err="1">
                <a:latin typeface="+mn-ea"/>
                <a:cs typeface="微软雅黑" charset="0"/>
                <a:sym typeface="+mn-ea"/>
              </a:rPr>
              <a:t>Uc</a:t>
            </a:r>
            <a:r>
              <a:rPr lang="zh-CN" altLang="en-US" dirty="0">
                <a:latin typeface="+mn-ea"/>
                <a:cs typeface="微软雅黑" charset="0"/>
                <a:sym typeface="+mn-ea"/>
              </a:rPr>
              <a:t>上升大于</a:t>
            </a:r>
            <a:r>
              <a:rPr lang="en-US" altLang="zh-CN" dirty="0">
                <a:latin typeface="+mn-ea"/>
                <a:cs typeface="微软雅黑" charset="0"/>
                <a:sym typeface="+mn-ea"/>
              </a:rPr>
              <a:t>1/3Vcc</a:t>
            </a:r>
            <a:r>
              <a:rPr lang="zh-CN" altLang="en-US" dirty="0">
                <a:latin typeface="+mn-ea"/>
                <a:cs typeface="微软雅黑" charset="0"/>
                <a:sym typeface="+mn-ea"/>
              </a:rPr>
              <a:t>时，电路仍保持输出高电平；当</a:t>
            </a:r>
            <a:r>
              <a:rPr lang="en-US" altLang="zh-CN" dirty="0" err="1">
                <a:latin typeface="+mn-ea"/>
                <a:cs typeface="微软雅黑" charset="0"/>
                <a:sym typeface="+mn-ea"/>
              </a:rPr>
              <a:t>Uc</a:t>
            </a:r>
            <a:r>
              <a:rPr lang="zh-CN" altLang="en-US" dirty="0">
                <a:latin typeface="+mn-ea"/>
                <a:cs typeface="微软雅黑" charset="0"/>
                <a:sym typeface="+mn-ea"/>
              </a:rPr>
              <a:t>继续上升略超过</a:t>
            </a:r>
            <a:r>
              <a:rPr lang="en-US" altLang="zh-CN" dirty="0">
                <a:latin typeface="+mn-ea"/>
                <a:cs typeface="微软雅黑" charset="0"/>
                <a:sym typeface="+mn-ea"/>
              </a:rPr>
              <a:t>2/31/3Vcc</a:t>
            </a:r>
            <a:r>
              <a:rPr lang="zh-CN" altLang="en-US" dirty="0">
                <a:latin typeface="+mn-ea"/>
                <a:cs typeface="微软雅黑" charset="0"/>
                <a:sym typeface="+mn-ea"/>
              </a:rPr>
              <a:t>时，输出变为低电平，放电管饱和导通。随后，电容C经</a:t>
            </a:r>
            <a:r>
              <a:rPr lang="en-US" altLang="zh-CN" dirty="0">
                <a:latin typeface="+mn-ea"/>
                <a:cs typeface="微软雅黑" charset="0"/>
                <a:sym typeface="+mn-ea"/>
              </a:rPr>
              <a:t>R2</a:t>
            </a:r>
            <a:r>
              <a:rPr lang="zh-CN" altLang="en-US" dirty="0">
                <a:latin typeface="+mn-ea"/>
                <a:cs typeface="微软雅黑" charset="0"/>
                <a:sym typeface="+mn-ea"/>
              </a:rPr>
              <a:t>及放电管放电，</a:t>
            </a:r>
            <a:r>
              <a:rPr lang="en-US" altLang="zh-CN" dirty="0" err="1">
                <a:latin typeface="+mn-ea"/>
                <a:cs typeface="微软雅黑" charset="0"/>
                <a:sym typeface="+mn-ea"/>
              </a:rPr>
              <a:t>Uc</a:t>
            </a:r>
            <a:r>
              <a:rPr lang="zh-CN" altLang="en-US" dirty="0">
                <a:latin typeface="+mn-ea"/>
                <a:cs typeface="微软雅黑" charset="0"/>
                <a:sym typeface="+mn-ea"/>
              </a:rPr>
              <a:t>开始下降。当下降到略低于</a:t>
            </a:r>
            <a:r>
              <a:rPr lang="en-US" altLang="zh-CN" dirty="0">
                <a:latin typeface="+mn-ea"/>
                <a:cs typeface="微软雅黑" charset="0"/>
                <a:sym typeface="+mn-ea"/>
              </a:rPr>
              <a:t>1/3Vcc</a:t>
            </a:r>
            <a:r>
              <a:rPr lang="zh-CN" altLang="en-US" dirty="0">
                <a:latin typeface="+mn-ea"/>
                <a:cs typeface="微软雅黑" charset="0"/>
                <a:sym typeface="+mn-ea"/>
              </a:rPr>
              <a:t>时，输出又变为高电平，同时放电管截止，电容C放电结束，又开始再次充电，</a:t>
            </a:r>
            <a:r>
              <a:rPr lang="en-US" altLang="zh-CN" dirty="0" err="1">
                <a:latin typeface="+mn-ea"/>
                <a:cs typeface="微软雅黑" charset="0"/>
                <a:sym typeface="+mn-ea"/>
              </a:rPr>
              <a:t>Uc</a:t>
            </a:r>
            <a:r>
              <a:rPr lang="zh-CN" altLang="en-US" dirty="0">
                <a:latin typeface="+mn-ea"/>
                <a:cs typeface="微软雅黑" charset="0"/>
                <a:sym typeface="+mn-ea"/>
              </a:rPr>
              <a:t>再次上升。如此循环下去，输出端就得到如图4-2-8的b图的矩形波。矩形波的振荡周期</a:t>
            </a:r>
            <a:r>
              <a:rPr lang="en-US" altLang="zh-CN" dirty="0">
                <a:latin typeface="+mn-ea"/>
                <a:cs typeface="微软雅黑" charset="0"/>
                <a:sym typeface="+mn-ea"/>
              </a:rPr>
              <a:t>T0.7(R</a:t>
            </a:r>
            <a:r>
              <a:rPr lang="en-US" altLang="zh-CN" baseline="-25000" dirty="0">
                <a:latin typeface="+mn-ea"/>
                <a:cs typeface="微软雅黑" charset="0"/>
                <a:sym typeface="+mn-ea"/>
              </a:rPr>
              <a:t>1</a:t>
            </a:r>
            <a:r>
              <a:rPr lang="en-US" altLang="zh-CN" dirty="0">
                <a:latin typeface="+mn-ea"/>
                <a:cs typeface="微软雅黑" charset="0"/>
                <a:sym typeface="+mn-ea"/>
              </a:rPr>
              <a:t>+2R</a:t>
            </a:r>
            <a:r>
              <a:rPr lang="en-US" altLang="zh-CN" baseline="-25000" dirty="0">
                <a:latin typeface="+mn-ea"/>
                <a:cs typeface="微软雅黑" charset="0"/>
                <a:sym typeface="+mn-ea"/>
              </a:rPr>
              <a:t>2</a:t>
            </a:r>
            <a:r>
              <a:rPr lang="en-US" altLang="zh-CN" dirty="0">
                <a:latin typeface="+mn-ea"/>
                <a:cs typeface="微软雅黑" charset="0"/>
                <a:sym typeface="+mn-ea"/>
              </a:rPr>
              <a:t>)C</a:t>
            </a:r>
            <a:r>
              <a:rPr lang="zh-CN" altLang="en-US" dirty="0">
                <a:latin typeface="+mn-ea"/>
                <a:cs typeface="微软雅黑" charset="0"/>
                <a:sym typeface="+mn-ea"/>
              </a:rPr>
              <a:t>，振荡频率</a:t>
            </a:r>
            <a:r>
              <a:rPr lang="en-US" altLang="zh-CN" dirty="0">
                <a:latin typeface="+mn-ea"/>
                <a:cs typeface="微软雅黑" charset="0"/>
                <a:sym typeface="+mn-ea"/>
              </a:rPr>
              <a:t>f=1/T=1.43/(R</a:t>
            </a:r>
            <a:r>
              <a:rPr lang="en-US" altLang="zh-CN" baseline="-25000" dirty="0">
                <a:latin typeface="+mn-ea"/>
                <a:cs typeface="微软雅黑" charset="0"/>
                <a:sym typeface="+mn-ea"/>
              </a:rPr>
              <a:t>1</a:t>
            </a:r>
            <a:r>
              <a:rPr lang="en-US" altLang="zh-CN" dirty="0">
                <a:latin typeface="+mn-ea"/>
                <a:cs typeface="微软雅黑" charset="0"/>
                <a:sym typeface="+mn-ea"/>
              </a:rPr>
              <a:t>+2R</a:t>
            </a:r>
            <a:r>
              <a:rPr lang="en-US" altLang="zh-CN" baseline="-25000" dirty="0">
                <a:latin typeface="+mn-ea"/>
                <a:cs typeface="微软雅黑" charset="0"/>
                <a:sym typeface="+mn-ea"/>
              </a:rPr>
              <a:t>2</a:t>
            </a:r>
            <a:r>
              <a:rPr lang="en-US" altLang="zh-CN" dirty="0">
                <a:latin typeface="+mn-ea"/>
                <a:cs typeface="微软雅黑" charset="0"/>
                <a:sym typeface="+mn-ea"/>
              </a:rPr>
              <a:t>)C)</a:t>
            </a:r>
            <a:r>
              <a:rPr lang="zh-CN" altLang="en-US" dirty="0">
                <a:latin typeface="+mn-ea"/>
                <a:cs typeface="微软雅黑" charset="0"/>
                <a:sym typeface="+mn-ea"/>
              </a:rPr>
              <a:t>。</a:t>
            </a:r>
          </a:p>
        </p:txBody>
      </p:sp>
      <p:sp>
        <p:nvSpPr>
          <p:cNvPr id="19"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5912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08" name="文本框 207"/>
          <p:cNvSpPr txBox="1"/>
          <p:nvPr/>
        </p:nvSpPr>
        <p:spPr>
          <a:xfrm>
            <a:off x="566420" y="1289685"/>
            <a:ext cx="5080000" cy="465640"/>
          </a:xfrm>
          <a:prstGeom prst="rect">
            <a:avLst/>
          </a:prstGeom>
          <a:noFill/>
          <a:ln w="9525">
            <a:noFill/>
          </a:ln>
        </p:spPr>
        <p:txBody>
          <a:bodyPr wrap="square" rtlCol="0">
            <a:spAutoFit/>
          </a:bodyPr>
          <a:lstStyle/>
          <a:p>
            <a:pPr lvl="0" indent="457200" algn="l">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b="1" dirty="0">
                <a:latin typeface="等线" panose="02010600030101010101" pitchFamily="2" charset="-122"/>
                <a:ea typeface="等线" panose="02010600030101010101" pitchFamily="2" charset="-122"/>
                <a:cs typeface="微软雅黑" charset="0"/>
                <a:sym typeface="+mn-ea"/>
              </a:rPr>
              <a:t>3）555组成的施密特触发器。</a:t>
            </a:r>
          </a:p>
        </p:txBody>
      </p:sp>
      <p:sp>
        <p:nvSpPr>
          <p:cNvPr id="12" name="文本框 11"/>
          <p:cNvSpPr txBox="1"/>
          <p:nvPr/>
        </p:nvSpPr>
        <p:spPr>
          <a:xfrm>
            <a:off x="655659" y="1997755"/>
            <a:ext cx="4869158" cy="2688941"/>
          </a:xfrm>
          <a:prstGeom prst="rect">
            <a:avLst/>
          </a:prstGeom>
          <a:noFill/>
          <a:ln w="9525">
            <a:noFill/>
          </a:ln>
        </p:spPr>
        <p:txBody>
          <a:bodyPr wrap="square" rtlCol="0">
            <a:spAutoFit/>
          </a:bodyPr>
          <a:lstStyle/>
          <a:p>
            <a:pPr lvl="0" indent="457200" algn="l">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zh-CN" altLang="en-US" dirty="0">
                <a:latin typeface="+mn-ea"/>
                <a:cs typeface="微软雅黑" charset="0"/>
                <a:sym typeface="+mn-ea"/>
              </a:rPr>
              <a:t>施密特触发器可以把变化缓慢的脉冲波形变换成数字电路所需要的矩形脉冲。</a:t>
            </a:r>
          </a:p>
          <a:p>
            <a:pPr lvl="0" indent="457200" algn="l">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zh-CN" altLang="en-US" dirty="0">
                <a:latin typeface="+mn-ea"/>
                <a:cs typeface="微软雅黑" charset="0"/>
                <a:sym typeface="+mn-ea"/>
              </a:rPr>
              <a:t>如图4-2-9的a图所示为555构成的施密特触发器，其中6脚和2脚连接在一起作为电路信号的输入端；直接清0端4脚接直流电源，电压控制端5脚通过一个0.01μF的电容接地。</a:t>
            </a:r>
          </a:p>
        </p:txBody>
      </p:sp>
      <p:sp>
        <p:nvSpPr>
          <p:cNvPr id="14" name="矩形 13">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1.1.5 </a:t>
            </a:r>
            <a:r>
              <a:rPr lang="zh-CN" altLang="en-US" sz="2000" b="1" dirty="0" smtClean="0">
                <a:solidFill>
                  <a:schemeClr val="accent2">
                    <a:lumMod val="50000"/>
                  </a:schemeClr>
                </a:solidFill>
                <a:latin typeface="微软雅黑" pitchFamily="34" charset="-122"/>
                <a:ea typeface="微软雅黑" pitchFamily="34" charset="-122"/>
              </a:rPr>
              <a:t>555</a:t>
            </a:r>
            <a:r>
              <a:rPr lang="zh-CN" altLang="en-US" sz="2000" b="1" dirty="0">
                <a:solidFill>
                  <a:schemeClr val="accent2">
                    <a:lumMod val="50000"/>
                  </a:schemeClr>
                </a:solidFill>
                <a:latin typeface="微软雅黑" pitchFamily="34" charset="-122"/>
                <a:ea typeface="微软雅黑" pitchFamily="34" charset="-122"/>
              </a:rPr>
              <a:t>集成电路</a:t>
            </a:r>
          </a:p>
        </p:txBody>
      </p:sp>
      <p:sp>
        <p:nvSpPr>
          <p:cNvPr id="15"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pic>
        <p:nvPicPr>
          <p:cNvPr id="16" name="图片 15"/>
          <p:cNvPicPr/>
          <p:nvPr/>
        </p:nvPicPr>
        <p:blipFill>
          <a:blip r:embed="rId3"/>
          <a:stretch>
            <a:fillRect/>
          </a:stretch>
        </p:blipFill>
        <p:spPr>
          <a:xfrm>
            <a:off x="6120859" y="1522505"/>
            <a:ext cx="4899474" cy="3399119"/>
          </a:xfrm>
          <a:prstGeom prst="rect">
            <a:avLst/>
          </a:prstGeom>
        </p:spPr>
      </p:pic>
      <p:sp>
        <p:nvSpPr>
          <p:cNvPr id="10" name="矩形 9"/>
          <p:cNvSpPr/>
          <p:nvPr/>
        </p:nvSpPr>
        <p:spPr>
          <a:xfrm>
            <a:off x="5867401" y="4921624"/>
            <a:ext cx="6096000" cy="938719"/>
          </a:xfrm>
          <a:prstGeom prst="rect">
            <a:avLst/>
          </a:prstGeom>
        </p:spPr>
        <p:txBody>
          <a:bodyPr>
            <a:spAutoFit/>
          </a:bodyPr>
          <a:lstStyle/>
          <a:p>
            <a:pPr indent="1180465">
              <a:lnSpc>
                <a:spcPts val="2000"/>
              </a:lnSpc>
            </a:pPr>
            <a:r>
              <a:rPr lang="en-US" altLang="zh-CN" kern="100" dirty="0">
                <a:latin typeface="+mn-ea"/>
                <a:cs typeface="Times New Roman" panose="02020603050405020304" pitchFamily="18" charset="0"/>
              </a:rPr>
              <a:t>a)</a:t>
            </a:r>
            <a:r>
              <a:rPr lang="zh-CN" altLang="zh-CN" kern="100" dirty="0">
                <a:latin typeface="+mn-ea"/>
                <a:cs typeface="Times New Roman" panose="02020603050405020304" pitchFamily="18" charset="0"/>
              </a:rPr>
              <a:t>电路</a:t>
            </a:r>
            <a:r>
              <a:rPr lang="en-US" altLang="zh-CN" kern="100" dirty="0">
                <a:latin typeface="+mn-ea"/>
                <a:cs typeface="Times New Roman" panose="02020603050405020304" pitchFamily="18" charset="0"/>
              </a:rPr>
              <a:t>                 </a:t>
            </a:r>
            <a:r>
              <a:rPr lang="en-US" altLang="zh-CN" kern="100" dirty="0" smtClean="0">
                <a:latin typeface="+mn-ea"/>
                <a:cs typeface="Times New Roman" panose="02020603050405020304" pitchFamily="18" charset="0"/>
              </a:rPr>
              <a:t>  </a:t>
            </a: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工作波形</a:t>
            </a:r>
          </a:p>
          <a:p>
            <a:pPr indent="266700" algn="ctr">
              <a:lnSpc>
                <a:spcPts val="2000"/>
              </a:lnSpc>
              <a:spcBef>
                <a:spcPts val="240"/>
              </a:spcBef>
              <a:spcAft>
                <a:spcPts val="240"/>
              </a:spcAft>
            </a:pPr>
            <a:endParaRPr lang="en-US" altLang="zh-CN" dirty="0" smtClean="0">
              <a:latin typeface="+mn-ea"/>
              <a:cs typeface="Times New Roman" panose="02020603050405020304" pitchFamily="18" charset="0"/>
            </a:endParaRPr>
          </a:p>
          <a:p>
            <a:pPr indent="266700" algn="ctr">
              <a:lnSpc>
                <a:spcPts val="2000"/>
              </a:lnSpc>
              <a:spcBef>
                <a:spcPts val="240"/>
              </a:spcBef>
              <a:spcAft>
                <a:spcPts val="240"/>
              </a:spcAft>
            </a:pPr>
            <a:r>
              <a:rPr lang="zh-CN" altLang="zh-CN" dirty="0" smtClean="0">
                <a:latin typeface="+mn-ea"/>
                <a:cs typeface="Times New Roman" panose="02020603050405020304" pitchFamily="18" charset="0"/>
              </a:rPr>
              <a:t>图</a:t>
            </a:r>
            <a:r>
              <a:rPr lang="en-US" altLang="zh-CN" dirty="0">
                <a:latin typeface="+mn-ea"/>
                <a:cs typeface="Times New Roman" panose="02020603050405020304" pitchFamily="18" charset="0"/>
              </a:rPr>
              <a:t>4-2-9 555</a:t>
            </a:r>
            <a:r>
              <a:rPr lang="zh-CN" altLang="zh-CN" dirty="0">
                <a:latin typeface="+mn-ea"/>
                <a:cs typeface="Times New Roman" panose="02020603050405020304" pitchFamily="18" charset="0"/>
              </a:rPr>
              <a:t>构成的施密特触发器</a:t>
            </a:r>
            <a:endParaRPr lang="zh-CN" altLang="zh-CN" dirty="0">
              <a:effectLst/>
              <a:latin typeface="+mn-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08" name="文本框 207"/>
          <p:cNvSpPr txBox="1"/>
          <p:nvPr/>
        </p:nvSpPr>
        <p:spPr>
          <a:xfrm>
            <a:off x="566420" y="1289685"/>
            <a:ext cx="5080000" cy="465640"/>
          </a:xfrm>
          <a:prstGeom prst="rect">
            <a:avLst/>
          </a:prstGeom>
          <a:noFill/>
          <a:ln w="9525">
            <a:noFill/>
          </a:ln>
        </p:spPr>
        <p:txBody>
          <a:bodyPr wrap="square" rtlCol="0">
            <a:spAutoFit/>
          </a:bodyPr>
          <a:lstStyle/>
          <a:p>
            <a:pPr lvl="0" indent="457200" algn="l">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b="1" dirty="0">
                <a:latin typeface="等线" panose="02010600030101010101" pitchFamily="2" charset="-122"/>
                <a:ea typeface="等线" panose="02010600030101010101" pitchFamily="2" charset="-122"/>
                <a:cs typeface="微软雅黑" charset="0"/>
                <a:sym typeface="+mn-ea"/>
              </a:rPr>
              <a:t>3）555组成的施密特触发器。</a:t>
            </a:r>
          </a:p>
        </p:txBody>
      </p:sp>
      <p:sp>
        <p:nvSpPr>
          <p:cNvPr id="14" name="矩形 13">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1.1.5 </a:t>
            </a:r>
            <a:r>
              <a:rPr lang="zh-CN" altLang="en-US" sz="2000" b="1" dirty="0" smtClean="0">
                <a:solidFill>
                  <a:schemeClr val="accent2">
                    <a:lumMod val="50000"/>
                  </a:schemeClr>
                </a:solidFill>
                <a:latin typeface="微软雅黑" pitchFamily="34" charset="-122"/>
                <a:ea typeface="微软雅黑" pitchFamily="34" charset="-122"/>
              </a:rPr>
              <a:t>555</a:t>
            </a:r>
            <a:r>
              <a:rPr lang="zh-CN" altLang="en-US" sz="2000" b="1" dirty="0">
                <a:solidFill>
                  <a:schemeClr val="accent2">
                    <a:lumMod val="50000"/>
                  </a:schemeClr>
                </a:solidFill>
                <a:latin typeface="微软雅黑" pitchFamily="34" charset="-122"/>
                <a:ea typeface="微软雅黑" pitchFamily="34" charset="-122"/>
              </a:rPr>
              <a:t>集成电路</a:t>
            </a:r>
          </a:p>
        </p:txBody>
      </p:sp>
      <mc:AlternateContent xmlns:mc="http://schemas.openxmlformats.org/markup-compatibility/2006">
        <mc:Choice xmlns:a14="http://schemas.microsoft.com/office/drawing/2010/main" Requires="a14">
          <p:sp>
            <p:nvSpPr>
              <p:cNvPr id="2" name="矩形 1"/>
              <p:cNvSpPr/>
              <p:nvPr/>
            </p:nvSpPr>
            <p:spPr>
              <a:xfrm>
                <a:off x="702933" y="1755325"/>
                <a:ext cx="10740513" cy="3924151"/>
              </a:xfrm>
              <a:prstGeom prst="rect">
                <a:avLst/>
              </a:prstGeom>
            </p:spPr>
            <p:txBody>
              <a:bodyPr wrap="square">
                <a:spAutoFit/>
              </a:bodyPr>
              <a:lstStyle/>
              <a:p>
                <a:pPr lvl="0" indent="457200">
                  <a:lnSpc>
                    <a:spcPct val="150000"/>
                  </a:lnSpc>
                  <a:spcBef>
                    <a:spcPts val="600"/>
                  </a:spcBef>
                  <a:spcAft>
                    <a:spcPts val="600"/>
                  </a:spcAft>
                  <a:extLst>
                    <a:ext uri="{35155182-B16C-46BC-9424-99874614C6A1}">
                      <wpsdc:indentchars xmlns="" xmlns:wpsdc="http://www.wps.cn/officeDocument/2017/drawingmlCustomData" xmlns:lc="http://schemas.openxmlformats.org/drawingml/2006/lockedCanvas" val="200" checksum="59296752"/>
                    </a:ext>
                  </a:extLst>
                </a:pPr>
                <a:r>
                  <a:rPr lang="zh-CN" altLang="en-US" dirty="0" smtClean="0">
                    <a:latin typeface="等线" panose="02010600030101010101" pitchFamily="2" charset="-122"/>
                    <a:ea typeface="等线" panose="02010600030101010101" pitchFamily="2" charset="-122"/>
                    <a:cs typeface="微软雅黑" charset="0"/>
                    <a:sym typeface="+mn-ea"/>
                  </a:rPr>
                  <a:t>当输入信号</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i</a:t>
                </a:r>
                <a:r>
                  <a:rPr lang="en-US" altLang="zh-CN" dirty="0">
                    <a:latin typeface="等线" panose="02010600030101010101" pitchFamily="2" charset="-122"/>
                    <a:ea typeface="等线" panose="02010600030101010101" pitchFamily="2" charset="-122"/>
                    <a:cs typeface="微软雅黑" charset="0"/>
                    <a:sym typeface="+mn-ea"/>
                  </a:rPr>
                  <a:t>&lt;1/3Vcc</a:t>
                </a:r>
                <a:r>
                  <a:rPr lang="zh-CN" altLang="en-US" dirty="0">
                    <a:latin typeface="等线" panose="02010600030101010101" pitchFamily="2" charset="-122"/>
                    <a:ea typeface="等线" panose="02010600030101010101" pitchFamily="2" charset="-122"/>
                    <a:cs typeface="微软雅黑" charset="0"/>
                    <a:sym typeface="+mn-ea"/>
                  </a:rPr>
                  <a:t>时，输出</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o</a:t>
                </a:r>
                <a:r>
                  <a:rPr lang="zh-CN" altLang="en-US" dirty="0">
                    <a:latin typeface="等线" panose="02010600030101010101" pitchFamily="2" charset="-122"/>
                    <a:ea typeface="等线" panose="02010600030101010101" pitchFamily="2" charset="-122"/>
                    <a:cs typeface="微软雅黑" charset="0"/>
                    <a:sym typeface="+mn-ea"/>
                  </a:rPr>
                  <a:t>高电平。</a:t>
                </a:r>
              </a:p>
              <a:p>
                <a:pPr lvl="0" indent="457200">
                  <a:lnSpc>
                    <a:spcPct val="150000"/>
                  </a:lnSpc>
                  <a:spcBef>
                    <a:spcPts val="600"/>
                  </a:spcBef>
                  <a:spcAft>
                    <a:spcPts val="600"/>
                  </a:spcAft>
                  <a:extLst>
                    <a:ext uri="{35155182-B16C-46BC-9424-99874614C6A1}">
                      <wpsdc:indentchars xmlns="" xmlns:wpsdc="http://www.wps.cn/officeDocument/2017/drawingmlCustomData" xmlns:lc="http://schemas.openxmlformats.org/drawingml/2006/lockedCanva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若</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i</a:t>
                </a:r>
                <a:r>
                  <a:rPr lang="zh-CN" altLang="en-US" dirty="0">
                    <a:latin typeface="等线" panose="02010600030101010101" pitchFamily="2" charset="-122"/>
                    <a:ea typeface="等线" panose="02010600030101010101" pitchFamily="2" charset="-122"/>
                    <a:cs typeface="微软雅黑" charset="0"/>
                    <a:sym typeface="+mn-ea"/>
                  </a:rPr>
                  <a:t>增加，在</a:t>
                </a:r>
                <a:r>
                  <a:rPr lang="en-US" altLang="zh-CN" dirty="0">
                    <a:latin typeface="等线" panose="02010600030101010101" pitchFamily="2" charset="-122"/>
                    <a:ea typeface="等线" panose="02010600030101010101" pitchFamily="2" charset="-122"/>
                    <a:cs typeface="微软雅黑" charset="0"/>
                    <a:sym typeface="+mn-ea"/>
                  </a:rPr>
                  <a:t>1/3Vcc&lt;</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i</a:t>
                </a:r>
                <a:r>
                  <a:rPr lang="en-US" altLang="zh-CN" dirty="0">
                    <a:latin typeface="等线" panose="02010600030101010101" pitchFamily="2" charset="-122"/>
                    <a:ea typeface="等线" panose="02010600030101010101" pitchFamily="2" charset="-122"/>
                    <a:cs typeface="微软雅黑" charset="0"/>
                    <a:sym typeface="+mn-ea"/>
                  </a:rPr>
                  <a:t>&lt;2/3Vcc</a:t>
                </a:r>
                <a:r>
                  <a:rPr lang="zh-CN" altLang="en-US" dirty="0">
                    <a:latin typeface="等线" panose="02010600030101010101" pitchFamily="2" charset="-122"/>
                    <a:ea typeface="等线" panose="02010600030101010101" pitchFamily="2" charset="-122"/>
                    <a:cs typeface="微软雅黑" charset="0"/>
                    <a:sym typeface="+mn-ea"/>
                  </a:rPr>
                  <a:t>时，电路维持原态不变，输出</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o</a:t>
                </a:r>
                <a:r>
                  <a:rPr lang="zh-CN" altLang="en-US" dirty="0">
                    <a:latin typeface="等线" panose="02010600030101010101" pitchFamily="2" charset="-122"/>
                    <a:ea typeface="等线" panose="02010600030101010101" pitchFamily="2" charset="-122"/>
                    <a:cs typeface="微软雅黑" charset="0"/>
                    <a:sym typeface="+mn-ea"/>
                  </a:rPr>
                  <a:t>仍为高电平。</a:t>
                </a:r>
              </a:p>
              <a:p>
                <a:pPr lvl="0" indent="457200">
                  <a:lnSpc>
                    <a:spcPct val="150000"/>
                  </a:lnSpc>
                  <a:spcBef>
                    <a:spcPts val="600"/>
                  </a:spcBef>
                  <a:spcAft>
                    <a:spcPts val="600"/>
                  </a:spcAft>
                  <a:extLst>
                    <a:ext uri="{35155182-B16C-46BC-9424-99874614C6A1}">
                      <wpsdc:indentchars xmlns="" xmlns:wpsdc="http://www.wps.cn/officeDocument/2017/drawingmlCustomData" xmlns:lc="http://schemas.openxmlformats.org/drawingml/2006/lockedCanva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若</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i</a:t>
                </a:r>
                <a:r>
                  <a:rPr lang="zh-CN" altLang="en-US" dirty="0">
                    <a:latin typeface="等线" panose="02010600030101010101" pitchFamily="2" charset="-122"/>
                    <a:ea typeface="等线" panose="02010600030101010101" pitchFamily="2" charset="-122"/>
                    <a:cs typeface="微软雅黑" charset="0"/>
                    <a:sym typeface="+mn-ea"/>
                  </a:rPr>
                  <a:t>增加到大于</a:t>
                </a:r>
                <a:r>
                  <a:rPr lang="en-US" altLang="zh-CN" dirty="0">
                    <a:latin typeface="等线" panose="02010600030101010101" pitchFamily="2" charset="-122"/>
                    <a:ea typeface="等线" panose="02010600030101010101" pitchFamily="2" charset="-122"/>
                    <a:cs typeface="微软雅黑" charset="0"/>
                    <a:sym typeface="+mn-ea"/>
                  </a:rPr>
                  <a:t>2/3Vcc</a:t>
                </a:r>
                <a:r>
                  <a:rPr lang="zh-CN" altLang="en-US" dirty="0">
                    <a:latin typeface="等线" panose="02010600030101010101" pitchFamily="2" charset="-122"/>
                    <a:ea typeface="等线" panose="02010600030101010101" pitchFamily="2" charset="-122"/>
                    <a:cs typeface="微软雅黑" charset="0"/>
                    <a:sym typeface="+mn-ea"/>
                  </a:rPr>
                  <a:t>，输出</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o</a:t>
                </a:r>
                <a:r>
                  <a:rPr lang="zh-CN" altLang="en-US" dirty="0">
                    <a:latin typeface="等线" panose="02010600030101010101" pitchFamily="2" charset="-122"/>
                    <a:ea typeface="等线" panose="02010600030101010101" pitchFamily="2" charset="-122"/>
                    <a:cs typeface="微软雅黑" charset="0"/>
                    <a:sym typeface="+mn-ea"/>
                  </a:rPr>
                  <a:t>为低电平；</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i</a:t>
                </a:r>
                <a:r>
                  <a:rPr lang="zh-CN" altLang="en-US" dirty="0">
                    <a:latin typeface="等线" panose="02010600030101010101" pitchFamily="2" charset="-122"/>
                    <a:ea typeface="等线" panose="02010600030101010101" pitchFamily="2" charset="-122"/>
                    <a:cs typeface="微软雅黑" charset="0"/>
                    <a:sym typeface="+mn-ea"/>
                  </a:rPr>
                  <a:t>再增加，电路维持该状态不变。</a:t>
                </a:r>
              </a:p>
              <a:p>
                <a:pPr lvl="0" indent="457200">
                  <a:lnSpc>
                    <a:spcPct val="150000"/>
                  </a:lnSpc>
                  <a:spcBef>
                    <a:spcPts val="600"/>
                  </a:spcBef>
                  <a:spcAft>
                    <a:spcPts val="600"/>
                  </a:spcAft>
                  <a:extLst>
                    <a:ext uri="{35155182-B16C-46BC-9424-99874614C6A1}">
                      <wpsdc:indentchars xmlns="" xmlns:wpsdc="http://www.wps.cn/officeDocument/2017/drawingmlCustomData" xmlns:lc="http://schemas.openxmlformats.org/drawingml/2006/lockedCanva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若</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i</a:t>
                </a:r>
                <a:r>
                  <a:rPr lang="zh-CN" altLang="en-US" dirty="0">
                    <a:latin typeface="等线" panose="02010600030101010101" pitchFamily="2" charset="-122"/>
                    <a:ea typeface="等线" panose="02010600030101010101" pitchFamily="2" charset="-122"/>
                    <a:cs typeface="微软雅黑" charset="0"/>
                    <a:sym typeface="+mn-ea"/>
                  </a:rPr>
                  <a:t>下降，只要满足</a:t>
                </a:r>
                <a:r>
                  <a:rPr lang="en-US" altLang="zh-CN" dirty="0">
                    <a:latin typeface="等线" panose="02010600030101010101" pitchFamily="2" charset="-122"/>
                    <a:ea typeface="等线" panose="02010600030101010101" pitchFamily="2" charset="-122"/>
                    <a:cs typeface="微软雅黑" charset="0"/>
                    <a:sym typeface="+mn-ea"/>
                  </a:rPr>
                  <a:t>1/3Vcc&lt;</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i</a:t>
                </a:r>
                <a:r>
                  <a:rPr lang="en-US" altLang="zh-CN" dirty="0">
                    <a:latin typeface="等线" panose="02010600030101010101" pitchFamily="2" charset="-122"/>
                    <a:ea typeface="等线" panose="02010600030101010101" pitchFamily="2" charset="-122"/>
                    <a:cs typeface="微软雅黑" charset="0"/>
                    <a:sym typeface="+mn-ea"/>
                  </a:rPr>
                  <a:t>&lt;2/3Vcc</a:t>
                </a:r>
                <a:r>
                  <a:rPr lang="zh-CN" altLang="en-US" dirty="0">
                    <a:latin typeface="等线" panose="02010600030101010101" pitchFamily="2" charset="-122"/>
                    <a:ea typeface="等线" panose="02010600030101010101" pitchFamily="2" charset="-122"/>
                    <a:cs typeface="微软雅黑" charset="0"/>
                    <a:sym typeface="+mn-ea"/>
                  </a:rPr>
                  <a:t>，电路状态仍然维持不变。</a:t>
                </a:r>
              </a:p>
              <a:p>
                <a:pPr lvl="0" indent="457200">
                  <a:lnSpc>
                    <a:spcPct val="150000"/>
                  </a:lnSpc>
                  <a:spcBef>
                    <a:spcPts val="600"/>
                  </a:spcBef>
                  <a:spcAft>
                    <a:spcPts val="600"/>
                  </a:spcAft>
                  <a:extLst>
                    <a:ext uri="{35155182-B16C-46BC-9424-99874614C6A1}">
                      <wpsdc:indentchars xmlns="" xmlns:wpsdc="http://www.wps.cn/officeDocument/2017/drawingmlCustomData" xmlns:lc="http://schemas.openxmlformats.org/drawingml/2006/lockedCanva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若</a:t>
                </a:r>
                <a:r>
                  <a:rPr lang="en-US" altLang="zh-CN" dirty="0" err="1">
                    <a:latin typeface="等线" panose="02010600030101010101" pitchFamily="2" charset="-122"/>
                    <a:ea typeface="等线" panose="02010600030101010101" pitchFamily="2" charset="-122"/>
                    <a:cs typeface="微软雅黑" charset="0"/>
                    <a:sym typeface="+mn-ea"/>
                  </a:rPr>
                  <a:t>U</a:t>
                </a:r>
                <a:r>
                  <a:rPr lang="en-US" altLang="zh-CN" baseline="-25000" dirty="0" err="1">
                    <a:latin typeface="等线" panose="02010600030101010101" pitchFamily="2" charset="-122"/>
                    <a:ea typeface="等线" panose="02010600030101010101" pitchFamily="2" charset="-122"/>
                    <a:cs typeface="微软雅黑" charset="0"/>
                    <a:sym typeface="+mn-ea"/>
                  </a:rPr>
                  <a:t>i</a:t>
                </a:r>
                <a:r>
                  <a:rPr lang="zh-CN" altLang="en-US" dirty="0">
                    <a:latin typeface="等线" panose="02010600030101010101" pitchFamily="2" charset="-122"/>
                    <a:ea typeface="等线" panose="02010600030101010101" pitchFamily="2" charset="-122"/>
                    <a:cs typeface="微软雅黑" charset="0"/>
                    <a:sym typeface="+mn-ea"/>
                  </a:rPr>
                  <a:t>下降到小于</a:t>
                </a:r>
                <a:r>
                  <a:rPr lang="en-US" altLang="zh-CN" dirty="0">
                    <a:latin typeface="等线" panose="02010600030101010101" pitchFamily="2" charset="-122"/>
                    <a:ea typeface="等线" panose="02010600030101010101" pitchFamily="2" charset="-122"/>
                    <a:cs typeface="微软雅黑" charset="0"/>
                    <a:sym typeface="+mn-ea"/>
                  </a:rPr>
                  <a:t>1/3Vcc</a:t>
                </a:r>
                <a:r>
                  <a:rPr lang="zh-CN" altLang="en-US" dirty="0">
                    <a:latin typeface="等线" panose="02010600030101010101" pitchFamily="2" charset="-122"/>
                    <a:ea typeface="等线" panose="02010600030101010101" pitchFamily="2" charset="-122"/>
                    <a:cs typeface="微软雅黑" charset="0"/>
                    <a:sym typeface="+mn-ea"/>
                  </a:rPr>
                  <a:t>，触发器再次置1，电路有翻转回输出高电平的状态。</a:t>
                </a:r>
              </a:p>
              <a:p>
                <a:pPr indent="457200">
                  <a:lnSpc>
                    <a:spcPct val="150000"/>
                  </a:lnSpc>
                  <a:spcBef>
                    <a:spcPts val="600"/>
                  </a:spcBef>
                  <a:spcAft>
                    <a:spcPts val="600"/>
                  </a:spcAft>
                </a:pPr>
                <a:r>
                  <a:rPr lang="zh-CN" altLang="en-US" dirty="0">
                    <a:latin typeface="等线" panose="02010600030101010101" pitchFamily="2" charset="-122"/>
                    <a:ea typeface="等线" panose="02010600030101010101" pitchFamily="2" charset="-122"/>
                    <a:cs typeface="微软雅黑" charset="0"/>
                    <a:sym typeface="+mn-ea"/>
                  </a:rPr>
                  <a:t>显然555构成的施密特触发器，其上限触发阈值电压为</a:t>
                </a:r>
                <a:r>
                  <a:rPr lang="en-US" altLang="zh-CN" dirty="0">
                    <a:latin typeface="等线" panose="02010600030101010101" pitchFamily="2" charset="-122"/>
                    <a:ea typeface="等线" panose="02010600030101010101" pitchFamily="2" charset="-122"/>
                    <a:cs typeface="微软雅黑" charset="0"/>
                    <a:sym typeface="+mn-ea"/>
                  </a:rPr>
                  <a:t>U</a:t>
                </a:r>
                <a:r>
                  <a:rPr lang="en-US" altLang="zh-CN" baseline="-25000" dirty="0">
                    <a:latin typeface="等线" panose="02010600030101010101" pitchFamily="2" charset="-122"/>
                    <a:ea typeface="等线" panose="02010600030101010101" pitchFamily="2" charset="-122"/>
                    <a:cs typeface="微软雅黑" charset="0"/>
                    <a:sym typeface="+mn-ea"/>
                  </a:rPr>
                  <a:t>T+</a:t>
                </a:r>
                <a:r>
                  <a:rPr lang="en-US" altLang="zh-CN" dirty="0">
                    <a:latin typeface="等线" panose="02010600030101010101" pitchFamily="2" charset="-122"/>
                    <a:ea typeface="等线" panose="02010600030101010101" pitchFamily="2" charset="-122"/>
                    <a:cs typeface="微软雅黑" charset="0"/>
                    <a:sym typeface="+mn-ea"/>
                  </a:rPr>
                  <a:t>=2/3Vcc</a:t>
                </a:r>
                <a:r>
                  <a:rPr lang="zh-CN" altLang="en-US" dirty="0">
                    <a:latin typeface="等线" panose="02010600030101010101" pitchFamily="2" charset="-122"/>
                    <a:ea typeface="等线" panose="02010600030101010101" pitchFamily="2" charset="-122"/>
                    <a:cs typeface="微软雅黑" charset="0"/>
                    <a:sym typeface="+mn-ea"/>
                  </a:rPr>
                  <a:t>，下限触发阈值的电压</a:t>
                </a:r>
                <a:r>
                  <a:rPr lang="zh-CN" altLang="en-US" dirty="0" smtClean="0">
                    <a:latin typeface="等线" panose="02010600030101010101" pitchFamily="2" charset="-122"/>
                    <a:ea typeface="等线" panose="02010600030101010101" pitchFamily="2" charset="-122"/>
                    <a:cs typeface="微软雅黑" charset="0"/>
                    <a:sym typeface="+mn-ea"/>
                  </a:rPr>
                  <a:t>为</a:t>
                </a:r>
                <a:endParaRPr lang="en-US" altLang="zh-CN" dirty="0" smtClean="0">
                  <a:latin typeface="等线" panose="02010600030101010101" pitchFamily="2" charset="-122"/>
                  <a:ea typeface="等线" panose="02010600030101010101" pitchFamily="2" charset="-122"/>
                  <a:cs typeface="微软雅黑" charset="0"/>
                  <a:sym typeface="+mn-ea"/>
                </a:endParaRPr>
              </a:p>
              <a:p>
                <a:pPr indent="457200">
                  <a:lnSpc>
                    <a:spcPct val="150000"/>
                  </a:lnSpc>
                  <a:spcBef>
                    <a:spcPts val="600"/>
                  </a:spcBef>
                  <a:spcAft>
                    <a:spcPts val="600"/>
                  </a:spcAft>
                </a:pPr>
                <a:r>
                  <a:rPr lang="en-US" altLang="zh-CN" dirty="0" smtClean="0">
                    <a:latin typeface="等线" panose="02010600030101010101" pitchFamily="2" charset="-122"/>
                    <a:ea typeface="等线" panose="02010600030101010101" pitchFamily="2" charset="-122"/>
                    <a:cs typeface="微软雅黑" charset="0"/>
                    <a:sym typeface="+mn-ea"/>
                  </a:rPr>
                  <a:t>U</a:t>
                </a:r>
                <a:r>
                  <a:rPr lang="en-US" altLang="zh-CN" baseline="-25000" dirty="0" smtClean="0">
                    <a:latin typeface="等线" panose="02010600030101010101" pitchFamily="2" charset="-122"/>
                    <a:ea typeface="等线" panose="02010600030101010101" pitchFamily="2" charset="-122"/>
                    <a:cs typeface="微软雅黑" charset="0"/>
                    <a:sym typeface="+mn-ea"/>
                  </a:rPr>
                  <a:t>T-</a:t>
                </a:r>
                <a:r>
                  <a:rPr lang="en-US" altLang="zh-CN" dirty="0">
                    <a:latin typeface="等线" panose="02010600030101010101" pitchFamily="2" charset="-122"/>
                    <a:ea typeface="等线" panose="02010600030101010101" pitchFamily="2" charset="-122"/>
                    <a:cs typeface="微软雅黑" charset="0"/>
                    <a:sym typeface="+mn-ea"/>
                  </a:rPr>
                  <a:t>=1/3Vcc</a:t>
                </a:r>
                <a:r>
                  <a:rPr lang="zh-CN" altLang="en-US" dirty="0">
                    <a:latin typeface="等线" panose="02010600030101010101" pitchFamily="2" charset="-122"/>
                    <a:ea typeface="等线" panose="02010600030101010101" pitchFamily="2" charset="-122"/>
                    <a:cs typeface="微软雅黑" charset="0"/>
                    <a:sym typeface="+mn-ea"/>
                  </a:rPr>
                  <a:t>，回差电压</a:t>
                </a:r>
                <a:r>
                  <a:rPr lang="zh-CN" altLang="zh-CN" dirty="0"/>
                  <a:t>为</a:t>
                </a:r>
                <a14:m>
                  <m:oMath xmlns:m="http://schemas.openxmlformats.org/officeDocument/2006/math">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𝑈</m:t>
                        </m:r>
                      </m:e>
                      <m:sub>
                        <m:r>
                          <a:rPr lang="en-US" altLang="zh-CN" i="1">
                            <a:latin typeface="Cambria Math" panose="02040503050406030204" pitchFamily="18" charset="0"/>
                          </a:rPr>
                          <m:t>𝑇</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𝑈</m:t>
                        </m:r>
                      </m:e>
                      <m:sub>
                        <m:r>
                          <a:rPr lang="en-US" altLang="zh-CN" i="1">
                            <a:latin typeface="Cambria Math" panose="02040503050406030204" pitchFamily="18" charset="0"/>
                          </a:rPr>
                          <m:t>𝑇</m:t>
                        </m:r>
                        <m:r>
                          <a:rPr lang="en-US" altLang="zh-CN" i="1">
                            <a:latin typeface="Cambria Math" panose="02040503050406030204" pitchFamily="18" charset="0"/>
                          </a:rPr>
                          <m:t>+</m:t>
                        </m:r>
                      </m:sub>
                    </m:sSub>
                    <m:r>
                      <a:rPr lang="zh-CN" altLang="en-US"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𝑈</m:t>
                        </m:r>
                      </m:e>
                      <m:sub>
                        <m:r>
                          <a:rPr lang="en-US" altLang="zh-CN" i="1">
                            <a:latin typeface="Cambria Math" panose="02040503050406030204" pitchFamily="18" charset="0"/>
                          </a:rPr>
                          <m:t>𝑇</m:t>
                        </m:r>
                        <m:r>
                          <a:rPr lang="zh-CN" altLang="en-US" i="1">
                            <a:latin typeface="Cambria Math" panose="02040503050406030204" pitchFamily="18" charset="0"/>
                          </a:rPr>
                          <m:t>−</m:t>
                        </m:r>
                      </m:sub>
                    </m:sSub>
                    <m:r>
                      <a:rPr lang="en-US" altLang="zh-CN" i="1">
                        <a:latin typeface="Cambria Math" panose="02040503050406030204" pitchFamily="18" charset="0"/>
                      </a:rPr>
                      <m:t>=</m:t>
                    </m:r>
                    <m:f>
                      <m:fPr>
                        <m:type m:val="lin"/>
                        <m:ctrlPr>
                          <a:rPr lang="zh-CN" altLang="zh-CN" i="1">
                            <a:latin typeface="Cambria Math" panose="02040503050406030204" pitchFamily="18" charset="0"/>
                          </a:rPr>
                        </m:ctrlPr>
                      </m:fPr>
                      <m:num>
                        <m:r>
                          <a:rPr lang="en-US" altLang="zh-CN" i="1">
                            <a:latin typeface="Cambria Math" panose="02040503050406030204" pitchFamily="18" charset="0"/>
                          </a:rPr>
                          <m:t>1</m:t>
                        </m:r>
                      </m:num>
                      <m:den>
                        <m:r>
                          <a:rPr lang="en-US" altLang="zh-CN" i="1">
                            <a:latin typeface="Cambria Math" panose="02040503050406030204" pitchFamily="18" charset="0"/>
                          </a:rPr>
                          <m:t>3</m:t>
                        </m:r>
                      </m:den>
                    </m:f>
                    <m:sSub>
                      <m:sSubPr>
                        <m:ctrlPr>
                          <a:rPr lang="zh-CN" altLang="zh-CN" i="1">
                            <a:latin typeface="Cambria Math" panose="02040503050406030204" pitchFamily="18" charset="0"/>
                          </a:rPr>
                        </m:ctrlPr>
                      </m:sSubPr>
                      <m:e>
                        <m:r>
                          <a:rPr lang="en-US" altLang="zh-CN" i="1">
                            <a:latin typeface="Cambria Math" panose="02040503050406030204" pitchFamily="18" charset="0"/>
                          </a:rPr>
                          <m:t>𝑉</m:t>
                        </m:r>
                      </m:e>
                      <m:sub>
                        <m:r>
                          <a:rPr lang="en-US" altLang="zh-CN" i="1">
                            <a:latin typeface="Cambria Math" panose="02040503050406030204" pitchFamily="18" charset="0"/>
                          </a:rPr>
                          <m:t>𝐶𝐶</m:t>
                        </m:r>
                      </m:sub>
                    </m:sSub>
                  </m:oMath>
                </a14:m>
                <a:r>
                  <a:rPr lang="zh-CN" altLang="zh-CN" dirty="0"/>
                  <a:t>。</a:t>
                </a:r>
              </a:p>
            </p:txBody>
          </p:sp>
        </mc:Choice>
        <mc:Fallback>
          <p:sp>
            <p:nvSpPr>
              <p:cNvPr id="2" name="矩形 1"/>
              <p:cNvSpPr>
                <a:spLocks noRot="1" noChangeAspect="1" noMove="1" noResize="1" noEditPoints="1" noAdjustHandles="1" noChangeArrowheads="1" noChangeShapeType="1" noTextEdit="1"/>
              </p:cNvSpPr>
              <p:nvPr/>
            </p:nvSpPr>
            <p:spPr>
              <a:xfrm>
                <a:off x="702933" y="1755325"/>
                <a:ext cx="10740513" cy="3924151"/>
              </a:xfrm>
              <a:prstGeom prst="rect">
                <a:avLst/>
              </a:prstGeom>
              <a:blipFill rotWithShape="0">
                <a:blip r:embed="rId3"/>
                <a:stretch>
                  <a:fillRect b="-14752"/>
                </a:stretch>
              </a:blipFill>
            </p:spPr>
            <p:txBody>
              <a:bodyPr/>
              <a:lstStyle/>
              <a:p>
                <a:r>
                  <a:rPr lang="zh-CN" altLang="en-US">
                    <a:noFill/>
                  </a:rPr>
                  <a:t> </a:t>
                </a:r>
              </a:p>
            </p:txBody>
          </p:sp>
        </mc:Fallback>
      </mc:AlternateContent>
      <p:sp>
        <p:nvSpPr>
          <p:cNvPr id="15"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12421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 name="文本框 1"/>
          <p:cNvSpPr txBox="1"/>
          <p:nvPr/>
        </p:nvSpPr>
        <p:spPr>
          <a:xfrm>
            <a:off x="638811" y="1424854"/>
            <a:ext cx="9844405" cy="3339504"/>
          </a:xfrm>
          <a:prstGeom prst="rect">
            <a:avLst/>
          </a:prstGeom>
          <a:noFill/>
        </p:spPr>
        <p:txBody>
          <a:bodyPr wrap="square" rtlCol="0">
            <a:spAutoFit/>
          </a:bodyPr>
          <a:lstStyle/>
          <a:p>
            <a:pPr indent="457200" fontAlgn="auto">
              <a:lnSpc>
                <a:spcPct val="200000"/>
              </a:lnSpc>
              <a:spcBef>
                <a:spcPts val="1800"/>
              </a:spcBef>
              <a:spcAft>
                <a:spcPts val="18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微软雅黑" charset="0"/>
              </a:rPr>
              <a:t>在嵌入式控制系统中的单片机（MCU）一般需要一个稳定的工作电压才能可靠工作。针对这个问题，一般可以采用两个方案设计稳压电路。一种是可以采用线性稳压器件（如78XX系列三端稳压器件）作为电压调节将较高的直流电压转为单片机所需要的工作电压，这种方案电路简单，但是线性稳压器本身需要消耗一部分能量，电源效率偏低。还有一种是采用开关稳压器件，开关稳压调节器工作时，开关稳压器件本身所消耗的能量极低，电源效率高，下面主要介绍开关稳压芯片LM2576的典型应用电路。</a:t>
            </a:r>
          </a:p>
        </p:txBody>
      </p:sp>
      <p:sp>
        <p:nvSpPr>
          <p:cNvPr id="13" name="矩形 12">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1.1.6</a:t>
            </a:r>
            <a:r>
              <a:rPr lang="zh-CN" altLang="en-US" sz="2000" b="1" dirty="0">
                <a:solidFill>
                  <a:schemeClr val="accent2">
                    <a:lumMod val="50000"/>
                  </a:schemeClr>
                </a:solidFill>
                <a:latin typeface="微软雅黑" pitchFamily="34" charset="-122"/>
                <a:ea typeface="微软雅黑" pitchFamily="34" charset="-122"/>
              </a:rPr>
              <a:t>开关稳压电路</a:t>
            </a:r>
          </a:p>
        </p:txBody>
      </p:sp>
      <p:sp>
        <p:nvSpPr>
          <p:cNvPr id="15"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 name="文本框 1"/>
          <p:cNvSpPr txBox="1"/>
          <p:nvPr/>
        </p:nvSpPr>
        <p:spPr>
          <a:xfrm>
            <a:off x="452295" y="1227394"/>
            <a:ext cx="11246645" cy="873060"/>
          </a:xfrm>
          <a:prstGeom prst="rect">
            <a:avLst/>
          </a:prstGeom>
          <a:noFill/>
        </p:spPr>
        <p:txBody>
          <a:bodyPr wrap="square" rtlCol="0">
            <a:spAutoFit/>
          </a:bodyPr>
          <a:lstStyle/>
          <a:p>
            <a:pPr indent="432000">
              <a:lnSpc>
                <a:spcPct val="150000"/>
              </a:lnSpc>
              <a:spcBef>
                <a:spcPts val="1200"/>
              </a:spcBef>
              <a:spcAft>
                <a:spcPts val="1200"/>
              </a:spcAft>
              <a:extLst>
                <a:ext uri="{35155182-B16C-46BC-9424-99874614C6A1}">
                  <wpsdc:indentchars xmlns:wpsdc="http://www.wps.cn/officeDocument/2017/drawingmlCustomData" xmlns="" val="200" checksum="1077528236"/>
                </a:ext>
              </a:extLst>
            </a:pPr>
            <a:r>
              <a:rPr lang="zh-CN" altLang="en-US" dirty="0">
                <a:latin typeface="等线" panose="02010600030101010101" pitchFamily="2" charset="-122"/>
                <a:ea typeface="等线" panose="02010600030101010101" pitchFamily="2" charset="-122"/>
                <a:cs typeface="微软雅黑" charset="0"/>
                <a:sym typeface="+mn-ea"/>
              </a:rPr>
              <a:t>图4-2-10为LM2576的管脚图，1脚为电源输入脚VIN，2脚为电源输出脚VOUT，3脚为电源地脚GND，4脚为反馈脚，5脚为芯片启动电路，低电平</a:t>
            </a:r>
            <a:r>
              <a:rPr lang="zh-CN" altLang="en-US" dirty="0" smtClean="0">
                <a:latin typeface="等线" panose="02010600030101010101" pitchFamily="2" charset="-122"/>
                <a:ea typeface="等线" panose="02010600030101010101" pitchFamily="2" charset="-122"/>
                <a:cs typeface="微软雅黑" charset="0"/>
                <a:sym typeface="+mn-ea"/>
              </a:rPr>
              <a:t>有效；</a:t>
            </a:r>
            <a:r>
              <a:rPr lang="zh-CN" altLang="en-US" dirty="0">
                <a:latin typeface="微软雅黑" charset="0"/>
                <a:cs typeface="微软雅黑" charset="0"/>
                <a:sym typeface="+mn-ea"/>
              </a:rPr>
              <a:t>图4-2-11为LM2576典型的5V输出电路图</a:t>
            </a:r>
            <a:r>
              <a:rPr lang="zh-CN" altLang="en-US" dirty="0" smtClean="0">
                <a:latin typeface="微软雅黑" charset="0"/>
                <a:cs typeface="微软雅黑" charset="0"/>
                <a:sym typeface="+mn-ea"/>
              </a:rPr>
              <a:t>。</a:t>
            </a:r>
            <a:endParaRPr lang="zh-CN" altLang="en-US" dirty="0">
              <a:latin typeface="微软雅黑" charset="0"/>
              <a:cs typeface="微软雅黑" charset="0"/>
              <a:sym typeface="+mn-ea"/>
            </a:endParaRPr>
          </a:p>
        </p:txBody>
      </p:sp>
      <p:sp>
        <p:nvSpPr>
          <p:cNvPr id="15" name="文本框 14"/>
          <p:cNvSpPr txBox="1"/>
          <p:nvPr/>
        </p:nvSpPr>
        <p:spPr>
          <a:xfrm>
            <a:off x="552944" y="5013929"/>
            <a:ext cx="11145995" cy="1338828"/>
          </a:xfrm>
          <a:prstGeom prst="rect">
            <a:avLst/>
          </a:prstGeom>
          <a:noFill/>
        </p:spPr>
        <p:txBody>
          <a:bodyPr wrap="square" rtlCol="0">
            <a:spAutoFit/>
          </a:bodyPr>
          <a:lstStyle/>
          <a:p>
            <a:pPr lvl="0" indent="457200" algn="l">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工作原理分析：LM2576的1脚接一个100μF的电容，主要是起到滤波作用，2脚接电感起到储能作用，接一个肖基特二极管到地，目的是电感释放能量的时候起到续流作用，电容起到储能和滤波作用，反馈端4脚接到输出5V处，这样不断的监测输出电压，控制芯片内部的开关管开通和关断，使其输出电压稳定在5V左右。</a:t>
            </a:r>
          </a:p>
        </p:txBody>
      </p:sp>
      <p:sp>
        <p:nvSpPr>
          <p:cNvPr id="16" name="矩形 15">
            <a:extLst>
              <a:ext uri="{FF2B5EF4-FFF2-40B4-BE49-F238E27FC236}">
                <a16:creationId xmlns:a16="http://schemas.microsoft.com/office/drawing/2014/main" xmlns="" id="{E8595C05-5439-49D7-B6BB-BC2775EDEAB0}"/>
              </a:ext>
            </a:extLst>
          </p:cNvPr>
          <p:cNvSpPr/>
          <p:nvPr/>
        </p:nvSpPr>
        <p:spPr>
          <a:xfrm>
            <a:off x="490494" y="889575"/>
            <a:ext cx="3606843"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1.1.6</a:t>
            </a:r>
            <a:r>
              <a:rPr lang="zh-CN" altLang="en-US" sz="2000" b="1" dirty="0">
                <a:solidFill>
                  <a:schemeClr val="accent2">
                    <a:lumMod val="50000"/>
                  </a:schemeClr>
                </a:solidFill>
                <a:latin typeface="微软雅黑" pitchFamily="34" charset="-122"/>
                <a:ea typeface="微软雅黑" pitchFamily="34" charset="-122"/>
              </a:rPr>
              <a:t>开关稳压电路</a:t>
            </a:r>
          </a:p>
        </p:txBody>
      </p:sp>
      <p:sp>
        <p:nvSpPr>
          <p:cNvPr id="17"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pic>
        <p:nvPicPr>
          <p:cNvPr id="18" name="图片 17"/>
          <p:cNvPicPr/>
          <p:nvPr/>
        </p:nvPicPr>
        <p:blipFill>
          <a:blip r:embed="rId3"/>
          <a:stretch>
            <a:fillRect/>
          </a:stretch>
        </p:blipFill>
        <p:spPr>
          <a:xfrm>
            <a:off x="1608113" y="2475852"/>
            <a:ext cx="2354753" cy="1846174"/>
          </a:xfrm>
          <a:prstGeom prst="rect">
            <a:avLst/>
          </a:prstGeom>
        </p:spPr>
      </p:pic>
      <p:pic>
        <p:nvPicPr>
          <p:cNvPr id="19" name="图片 18"/>
          <p:cNvPicPr/>
          <p:nvPr/>
        </p:nvPicPr>
        <p:blipFill>
          <a:blip r:embed="rId4" cstate="print">
            <a:extLst>
              <a:ext uri="{28A0092B-C50C-407E-A947-70E740481C1C}">
                <a14:useLocalDpi xmlns:a14="http://schemas.microsoft.com/office/drawing/2010/main" val="0"/>
              </a:ext>
            </a:extLst>
          </a:blip>
          <a:stretch>
            <a:fillRect/>
          </a:stretch>
        </p:blipFill>
        <p:spPr>
          <a:xfrm>
            <a:off x="5210678" y="2320842"/>
            <a:ext cx="5237687" cy="2172729"/>
          </a:xfrm>
          <a:prstGeom prst="rect">
            <a:avLst/>
          </a:prstGeom>
        </p:spPr>
      </p:pic>
      <p:sp>
        <p:nvSpPr>
          <p:cNvPr id="10" name="矩形 9"/>
          <p:cNvSpPr/>
          <p:nvPr/>
        </p:nvSpPr>
        <p:spPr>
          <a:xfrm>
            <a:off x="6038527" y="4493571"/>
            <a:ext cx="3748142" cy="369332"/>
          </a:xfrm>
          <a:prstGeom prst="rect">
            <a:avLst/>
          </a:prstGeom>
        </p:spPr>
        <p:txBody>
          <a:bodyPr wrap="none">
            <a:spAutoFit/>
          </a:bodyPr>
          <a:lstStyle/>
          <a:p>
            <a:r>
              <a:rPr lang="zh-CN" altLang="zh-CN" dirty="0"/>
              <a:t>图</a:t>
            </a:r>
            <a:r>
              <a:rPr lang="en-US" altLang="zh-CN" dirty="0"/>
              <a:t>4-2-11 LM2576 </a:t>
            </a:r>
            <a:r>
              <a:rPr lang="zh-CN" altLang="zh-CN" dirty="0"/>
              <a:t>输出</a:t>
            </a:r>
            <a:r>
              <a:rPr lang="en-US" altLang="zh-CN" dirty="0"/>
              <a:t>5V</a:t>
            </a:r>
            <a:r>
              <a:rPr lang="zh-CN" altLang="zh-CN" dirty="0"/>
              <a:t>电路图</a:t>
            </a:r>
          </a:p>
        </p:txBody>
      </p:sp>
      <p:sp>
        <p:nvSpPr>
          <p:cNvPr id="14" name="矩形 13"/>
          <p:cNvSpPr/>
          <p:nvPr/>
        </p:nvSpPr>
        <p:spPr>
          <a:xfrm>
            <a:off x="1465755" y="4493571"/>
            <a:ext cx="2698816" cy="348813"/>
          </a:xfrm>
          <a:prstGeom prst="rect">
            <a:avLst/>
          </a:prstGeom>
        </p:spPr>
        <p:txBody>
          <a:bodyPr wrap="none">
            <a:spAutoFit/>
          </a:bodyPr>
          <a:lstStyle/>
          <a:p>
            <a:pPr indent="108585" algn="ctr">
              <a:lnSpc>
                <a:spcPts val="2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4-2-10 LM2576</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管脚图</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038725" y="4273111"/>
            <a:ext cx="6077104" cy="874407"/>
          </a:xfrm>
          <a:prstGeom prst="rect">
            <a:avLst/>
          </a:prstGeom>
        </p:spPr>
        <p:txBody>
          <a:bodyPr wrap="square">
            <a:spAutoFit/>
          </a:bodyPr>
          <a:lstStyle/>
          <a:p>
            <a:pPr marL="285750" indent="-285750" algn="just">
              <a:lnSpc>
                <a:spcPct val="150000"/>
              </a:lnSpc>
              <a:spcAft>
                <a:spcPts val="0"/>
              </a:spcAft>
              <a:buFont typeface="Arial" panose="020B0604020202020204" pitchFamily="34" charset="0"/>
              <a:buChar char="•"/>
            </a:pPr>
            <a:r>
              <a:rPr lang="zh-CN" altLang="en-US" b="1" dirty="0" smtClean="0">
                <a:solidFill>
                  <a:schemeClr val="bg1"/>
                </a:solidFill>
                <a:latin typeface="微软雅黑" pitchFamily="34" charset="-122"/>
                <a:ea typeface="微软雅黑" pitchFamily="34" charset="-122"/>
              </a:rPr>
              <a:t>故障诊断</a:t>
            </a:r>
            <a:r>
              <a:rPr lang="zh-CN" altLang="en-US" b="1" dirty="0">
                <a:solidFill>
                  <a:schemeClr val="bg1"/>
                </a:solidFill>
                <a:latin typeface="微软雅黑" pitchFamily="34" charset="-122"/>
                <a:ea typeface="微软雅黑" pitchFamily="34" charset="-122"/>
              </a:rPr>
              <a:t>与</a:t>
            </a:r>
            <a:r>
              <a:rPr lang="zh-CN" altLang="en-US" b="1" dirty="0" smtClean="0">
                <a:solidFill>
                  <a:schemeClr val="bg1"/>
                </a:solidFill>
                <a:latin typeface="微软雅黑" pitchFamily="34" charset="-122"/>
                <a:ea typeface="微软雅黑" pitchFamily="34" charset="-122"/>
              </a:rPr>
              <a:t>排除、</a:t>
            </a:r>
            <a:r>
              <a:rPr lang="zh-CN" altLang="zh-CN" b="1" dirty="0" smtClean="0">
                <a:solidFill>
                  <a:schemeClr val="bg1"/>
                </a:solidFill>
                <a:latin typeface="微软雅黑" pitchFamily="34" charset="-122"/>
                <a:ea typeface="微软雅黑" pitchFamily="34" charset="-122"/>
              </a:rPr>
              <a:t>常用</a:t>
            </a:r>
            <a:r>
              <a:rPr lang="zh-CN" altLang="zh-CN" b="1" dirty="0">
                <a:solidFill>
                  <a:schemeClr val="bg1"/>
                </a:solidFill>
                <a:latin typeface="微软雅黑" pitchFamily="34" charset="-122"/>
                <a:ea typeface="微软雅黑" pitchFamily="34" charset="-122"/>
              </a:rPr>
              <a:t>电子电路的功能、用途。</a:t>
            </a:r>
            <a:endParaRPr lang="en-US" altLang="zh-CN" b="1" dirty="0">
              <a:solidFill>
                <a:schemeClr val="bg1"/>
              </a:solidFill>
              <a:latin typeface="微软雅黑" pitchFamily="34" charset="-122"/>
              <a:ea typeface="微软雅黑" pitchFamily="34" charset="-122"/>
            </a:endParaRPr>
          </a:p>
          <a:p>
            <a:pPr marL="285750" indent="-285750" algn="just">
              <a:lnSpc>
                <a:spcPct val="150000"/>
              </a:lnSpc>
              <a:spcAft>
                <a:spcPts val="0"/>
              </a:spcAft>
              <a:buFont typeface="Arial" panose="020B0604020202020204" pitchFamily="34" charset="0"/>
              <a:buChar char="•"/>
            </a:pPr>
            <a:r>
              <a:rPr lang="zh-CN" altLang="zh-CN" b="1" dirty="0" smtClean="0">
                <a:solidFill>
                  <a:schemeClr val="bg1"/>
                </a:solidFill>
                <a:latin typeface="微软雅黑" pitchFamily="34" charset="-122"/>
                <a:ea typeface="微软雅黑" pitchFamily="34" charset="-122"/>
              </a:rPr>
              <a:t>能够</a:t>
            </a:r>
            <a:r>
              <a:rPr lang="zh-CN" altLang="zh-CN" b="1" dirty="0">
                <a:solidFill>
                  <a:schemeClr val="bg1"/>
                </a:solidFill>
                <a:latin typeface="微软雅黑" pitchFamily="34" charset="-122"/>
                <a:ea typeface="微软雅黑" pitchFamily="34" charset="-122"/>
              </a:rPr>
              <a:t>进行电路</a:t>
            </a:r>
            <a:r>
              <a:rPr lang="zh-CN" altLang="zh-CN" b="1" dirty="0" smtClean="0">
                <a:solidFill>
                  <a:schemeClr val="bg1"/>
                </a:solidFill>
                <a:latin typeface="微软雅黑" pitchFamily="34" charset="-122"/>
                <a:ea typeface="微软雅黑" pitchFamily="34" charset="-122"/>
              </a:rPr>
              <a:t>设计</a:t>
            </a:r>
            <a:endParaRPr lang="zh-CN" altLang="zh-CN" b="1" dirty="0">
              <a:solidFill>
                <a:schemeClr val="bg1"/>
              </a:solidFill>
              <a:latin typeface="微软雅黑" pitchFamily="34" charset="-122"/>
              <a:ea typeface="微软雅黑" pitchFamily="34" charset="-122"/>
            </a:endParaRP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947759" y="194846"/>
            <a:ext cx="4876844" cy="34881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2.1</a:t>
            </a:r>
            <a:r>
              <a:rPr lang="zh-CN" altLang="en-US" sz="1600" b="1" dirty="0" smtClean="0">
                <a:solidFill>
                  <a:schemeClr val="bg1"/>
                </a:solidFill>
                <a:latin typeface="微软雅黑" pitchFamily="34" charset="-122"/>
                <a:ea typeface="微软雅黑" pitchFamily="34" charset="-122"/>
              </a:rPr>
              <a:t>故障诊断</a:t>
            </a:r>
            <a:r>
              <a:rPr lang="zh-CN" altLang="en-US" sz="1600" b="1" dirty="0">
                <a:solidFill>
                  <a:schemeClr val="bg1"/>
                </a:solidFill>
                <a:latin typeface="微软雅黑" pitchFamily="34" charset="-122"/>
                <a:ea typeface="微软雅黑" pitchFamily="34" charset="-122"/>
              </a:rPr>
              <a:t>与排除、</a:t>
            </a:r>
            <a:r>
              <a:rPr lang="zh-CN" altLang="zh-CN" sz="1600" b="1" dirty="0">
                <a:solidFill>
                  <a:schemeClr val="bg1"/>
                </a:solidFill>
                <a:latin typeface="微软雅黑" pitchFamily="34" charset="-122"/>
                <a:ea typeface="微软雅黑" pitchFamily="34" charset="-122"/>
              </a:rPr>
              <a:t>常用电子电路的功能、</a:t>
            </a:r>
            <a:r>
              <a:rPr lang="zh-CN" altLang="zh-CN" sz="1600" b="1" dirty="0" smtClean="0">
                <a:solidFill>
                  <a:schemeClr val="bg1"/>
                </a:solidFill>
                <a:latin typeface="微软雅黑" pitchFamily="34" charset="-122"/>
                <a:ea typeface="微软雅黑" pitchFamily="34" charset="-122"/>
              </a:rPr>
              <a:t>用途</a:t>
            </a:r>
            <a:endParaRPr lang="en-US" altLang="zh-CN" sz="1600" b="1" dirty="0">
              <a:solidFill>
                <a:schemeClr val="bg1"/>
              </a:solidFill>
              <a:latin typeface="微软雅黑" pitchFamily="34" charset="-122"/>
              <a:ea typeface="微软雅黑" pitchFamily="34" charset="-122"/>
            </a:endParaRPr>
          </a:p>
        </p:txBody>
      </p:sp>
      <p:sp>
        <p:nvSpPr>
          <p:cNvPr id="13" name="文本框 12"/>
          <p:cNvSpPr txBox="1"/>
          <p:nvPr/>
        </p:nvSpPr>
        <p:spPr>
          <a:xfrm>
            <a:off x="463600" y="1083053"/>
            <a:ext cx="11141212" cy="3000821"/>
          </a:xfrm>
          <a:prstGeom prst="rect">
            <a:avLst/>
          </a:prstGeom>
          <a:noFill/>
        </p:spPr>
        <p:txBody>
          <a:bodyPr wrap="square" rtlCol="0">
            <a:spAutoFit/>
          </a:bodyPr>
          <a:lstStyle/>
          <a:p>
            <a:pPr lvl="0" indent="457200" algn="l">
              <a:lnSpc>
                <a:spcPct val="150000"/>
              </a:lnSpc>
              <a:extLst>
                <a:ext uri="{35155182-B16C-46BC-9424-99874614C6A1}">
                  <wpsdc:indentchars xmlns:wpsdc="http://www.wps.cn/officeDocument/2017/drawingmlCustomData" xmlns="" val="200" checksum="59296752"/>
                </a:ext>
              </a:extLst>
            </a:pPr>
            <a:r>
              <a:rPr lang="zh-CN" altLang="en-US" b="1" dirty="0" smtClean="0">
                <a:latin typeface="等线" panose="02010600030101010101" pitchFamily="2" charset="-122"/>
                <a:ea typeface="等线" panose="02010600030101010101" pitchFamily="2" charset="-122"/>
                <a:cs typeface="微软雅黑" charset="0"/>
                <a:sym typeface="+mn-ea"/>
              </a:rPr>
              <a:t>任务（1）：如图所示为74LS48共阴极数码管译码器测试电路，设定线路没有短路以及断路现象，回答如下问题</a:t>
            </a:r>
          </a:p>
          <a:p>
            <a:pPr lvl="0" indent="457200" algn="l">
              <a:lnSpc>
                <a:spcPct val="150000"/>
              </a:lnSpc>
              <a:extLst>
                <a:ext uri="{35155182-B16C-46BC-9424-99874614C6A1}">
                  <wpsdc:indentchars xmlns:wpsdc="http://www.wps.cn/officeDocument/2017/drawingmlCustomData" xmlns="" val="200" checksum="59296752"/>
                </a:ext>
              </a:extLst>
            </a:pPr>
            <a:r>
              <a:rPr lang="zh-CN" altLang="en-US" dirty="0" smtClean="0">
                <a:latin typeface="等线" panose="02010600030101010101" pitchFamily="2" charset="-122"/>
                <a:ea typeface="等线" panose="02010600030101010101" pitchFamily="2" charset="-122"/>
                <a:cs typeface="微软雅黑" charset="0"/>
                <a:sym typeface="+mn-ea"/>
              </a:rPr>
              <a:t>1）、当S5开关闭合、S6及其他开关均断开时，假设数码管是完好的，那么现象应该是什么呢？假设数码管某一段坏掉，则此时现象又是什么呢 ？请说明原因。</a:t>
            </a:r>
          </a:p>
          <a:p>
            <a:pPr lvl="0" indent="457200" algn="l">
              <a:lnSpc>
                <a:spcPct val="150000"/>
              </a:lnSpc>
              <a:extLst>
                <a:ext uri="{35155182-B16C-46BC-9424-99874614C6A1}">
                  <wpsdc:indentchars xmlns:wpsdc="http://www.wps.cn/officeDocument/2017/drawingmlCustomData" xmlns="" val="200" checksum="59296752"/>
                </a:ext>
              </a:extLst>
            </a:pPr>
            <a:r>
              <a:rPr lang="zh-CN" altLang="en-US" dirty="0" smtClean="0">
                <a:latin typeface="等线" panose="02010600030101010101" pitchFamily="2" charset="-122"/>
                <a:ea typeface="等线" panose="02010600030101010101" pitchFamily="2" charset="-122"/>
                <a:cs typeface="微软雅黑" charset="0"/>
                <a:sym typeface="+mn-ea"/>
              </a:rPr>
              <a:t>2）、要使数码管能够显示“0-9”数字，那么S5、S6、S7开关是要闭合还是断开呢？ </a:t>
            </a:r>
          </a:p>
          <a:p>
            <a:pPr lvl="0" indent="457200" algn="l">
              <a:lnSpc>
                <a:spcPct val="150000"/>
              </a:lnSpc>
              <a:extLst>
                <a:ext uri="{35155182-B16C-46BC-9424-99874614C6A1}">
                  <wpsdc:indentchars xmlns:wpsdc="http://www.wps.cn/officeDocument/2017/drawingmlCustomData" xmlns="" val="200" checksum="59296752"/>
                </a:ext>
              </a:extLst>
            </a:pPr>
            <a:r>
              <a:rPr lang="zh-CN" altLang="en-US" dirty="0" smtClean="0">
                <a:latin typeface="等线" panose="02010600030101010101" pitchFamily="2" charset="-122"/>
                <a:ea typeface="等线" panose="02010600030101010101" pitchFamily="2" charset="-122"/>
                <a:cs typeface="微软雅黑" charset="0"/>
                <a:sym typeface="+mn-ea"/>
              </a:rPr>
              <a:t>3）当S5、S6、S7开关均断开、并且S4、S3、S2、S1的状态分别是闭合、断开、闭合、断开，则数码管显示的数字是什么呢？请说明原因。</a:t>
            </a:r>
            <a:endParaRPr lang="zh-CN" altLang="en-US" dirty="0">
              <a:latin typeface="等线" panose="02010600030101010101" pitchFamily="2" charset="-122"/>
              <a:ea typeface="等线" panose="02010600030101010101" pitchFamily="2" charset="-122"/>
              <a:cs typeface="微软雅黑" charset="0"/>
              <a:sym typeface="+mn-ea"/>
            </a:endParaRPr>
          </a:p>
        </p:txBody>
      </p:sp>
      <p:pic>
        <p:nvPicPr>
          <p:cNvPr id="12" name="图片 506918"/>
          <p:cNvPicPr>
            <a:picLocks noChangeAspect="1" noChangeArrowheads="1"/>
          </p:cNvPicPr>
          <p:nvPr/>
        </p:nvPicPr>
        <p:blipFill>
          <a:blip r:embed="rId3" cstate="print">
            <a:clrChange>
              <a:clrFrom>
                <a:srgbClr val="FFFFB0"/>
              </a:clrFrom>
              <a:clrTo>
                <a:srgbClr val="FFFFB0">
                  <a:alpha val="0"/>
                </a:srgbClr>
              </a:clrTo>
            </a:clrChange>
            <a:grayscl/>
            <a:extLst>
              <a:ext uri="{28A0092B-C50C-407E-A947-70E740481C1C}">
                <a14:useLocalDpi xmlns:a14="http://schemas.microsoft.com/office/drawing/2010/main" val="0"/>
              </a:ext>
            </a:extLst>
          </a:blip>
          <a:srcRect/>
          <a:stretch>
            <a:fillRect/>
          </a:stretch>
        </p:blipFill>
        <p:spPr>
          <a:xfrm>
            <a:off x="2312036" y="4016639"/>
            <a:ext cx="8171180" cy="2547620"/>
          </a:xfrm>
          <a:prstGeom prst="rect">
            <a:avLst/>
          </a:prstGeom>
          <a:noFill/>
          <a:ln>
            <a:noFill/>
          </a:ln>
        </p:spPr>
      </p:pic>
      <p:sp>
        <p:nvSpPr>
          <p:cNvPr id="15" name="矩形 14">
            <a:extLst>
              <a:ext uri="{FF2B5EF4-FFF2-40B4-BE49-F238E27FC236}">
                <a16:creationId xmlns:a16="http://schemas.microsoft.com/office/drawing/2014/main" xmlns="" id="{E8595C05-5439-49D7-B6BB-BC2775EDEAB0}"/>
              </a:ext>
            </a:extLst>
          </p:cNvPr>
          <p:cNvSpPr/>
          <p:nvPr/>
        </p:nvSpPr>
        <p:spPr>
          <a:xfrm>
            <a:off x="915375" y="777972"/>
            <a:ext cx="387250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2.1.1</a:t>
            </a:r>
            <a:r>
              <a:rPr lang="zh-CN" altLang="zh-CN" sz="2000" b="1" dirty="0" smtClean="0">
                <a:solidFill>
                  <a:schemeClr val="accent2">
                    <a:lumMod val="50000"/>
                  </a:schemeClr>
                </a:solidFill>
                <a:latin typeface="微软雅黑" pitchFamily="34" charset="-122"/>
                <a:ea typeface="微软雅黑" pitchFamily="34" charset="-122"/>
              </a:rPr>
              <a:t>常用</a:t>
            </a:r>
            <a:r>
              <a:rPr lang="zh-CN" altLang="zh-CN" sz="2000" b="1" dirty="0">
                <a:solidFill>
                  <a:schemeClr val="accent2">
                    <a:lumMod val="50000"/>
                  </a:schemeClr>
                </a:solidFill>
                <a:latin typeface="微软雅黑" pitchFamily="34" charset="-122"/>
                <a:ea typeface="微软雅黑" pitchFamily="34" charset="-122"/>
              </a:rPr>
              <a:t>电子电路的功能、用途</a:t>
            </a:r>
            <a:endParaRPr lang="zh-CN" altLang="en-US" sz="2000" b="1" dirty="0">
              <a:solidFill>
                <a:schemeClr val="accent2">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mc:AlternateContent xmlns:mc="http://schemas.openxmlformats.org/markup-compatibility/2006">
        <mc:Choice xmlns:a14="http://schemas.microsoft.com/office/drawing/2010/main" Requires="a14">
          <p:sp>
            <p:nvSpPr>
              <p:cNvPr id="18" name="文本框 17"/>
              <p:cNvSpPr txBox="1"/>
              <p:nvPr/>
            </p:nvSpPr>
            <p:spPr>
              <a:xfrm>
                <a:off x="821968" y="1178082"/>
                <a:ext cx="10809738" cy="4666790"/>
              </a:xfrm>
              <a:prstGeom prst="rect">
                <a:avLst/>
              </a:prstGeom>
              <a:noFill/>
            </p:spPr>
            <p:txBody>
              <a:bodyPr wrap="square" rtlCol="0">
                <a:spAutoFit/>
              </a:bodyPr>
              <a:lstStyle/>
              <a:p>
                <a:pPr indent="457200">
                  <a:lnSpc>
                    <a:spcPct val="150000"/>
                  </a:lnSpc>
                  <a:spcBef>
                    <a:spcPts val="600"/>
                  </a:spcBef>
                  <a:spcAft>
                    <a:spcPts val="600"/>
                  </a:spcAft>
                </a:pPr>
                <a:r>
                  <a:rPr lang="zh-CN" altLang="en-US" dirty="0">
                    <a:latin typeface="+mn-ea"/>
                    <a:cs typeface="微软雅黑" charset="0"/>
                    <a:sym typeface="+mn-ea"/>
                  </a:rPr>
                  <a:t>解</a:t>
                </a:r>
                <a:r>
                  <a:rPr lang="zh-CN" altLang="en-US" dirty="0" smtClean="0">
                    <a:latin typeface="+mn-ea"/>
                    <a:cs typeface="微软雅黑" charset="0"/>
                    <a:sym typeface="+mn-ea"/>
                  </a:rPr>
                  <a:t>：</a:t>
                </a:r>
                <a:r>
                  <a:rPr lang="zh-CN" altLang="zh-CN" dirty="0">
                    <a:latin typeface="+mn-ea"/>
                  </a:rPr>
                  <a:t>由电路图可知，开关断开时，</a:t>
                </a:r>
                <a:r>
                  <a:rPr lang="en-US" altLang="zh-CN" dirty="0">
                    <a:latin typeface="+mn-ea"/>
                  </a:rPr>
                  <a:t>74LS48</a:t>
                </a:r>
                <a:r>
                  <a:rPr lang="zh-CN" altLang="zh-CN" dirty="0">
                    <a:latin typeface="+mn-ea"/>
                  </a:rPr>
                  <a:t>的输入端得到高电平“</a:t>
                </a:r>
                <a:r>
                  <a:rPr lang="en-US" altLang="zh-CN" dirty="0">
                    <a:latin typeface="+mn-ea"/>
                  </a:rPr>
                  <a:t>1</a:t>
                </a:r>
                <a:r>
                  <a:rPr lang="zh-CN" altLang="zh-CN" dirty="0">
                    <a:latin typeface="+mn-ea"/>
                  </a:rPr>
                  <a:t>”，开关闭合时，输入端得到低电平“</a:t>
                </a:r>
                <a:r>
                  <a:rPr lang="en-US" altLang="zh-CN" dirty="0">
                    <a:latin typeface="+mn-ea"/>
                  </a:rPr>
                  <a:t>0</a:t>
                </a:r>
                <a:r>
                  <a:rPr lang="zh-CN" altLang="zh-CN" dirty="0">
                    <a:latin typeface="+mn-ea"/>
                  </a:rPr>
                  <a:t>”。</a:t>
                </a:r>
              </a:p>
              <a:p>
                <a:pPr indent="457200">
                  <a:lnSpc>
                    <a:spcPct val="150000"/>
                  </a:lnSpc>
                  <a:spcBef>
                    <a:spcPts val="600"/>
                  </a:spcBef>
                  <a:spcAft>
                    <a:spcPts val="600"/>
                  </a:spcAft>
                </a:pPr>
                <a:r>
                  <a:rPr lang="en-US" altLang="zh-CN" dirty="0">
                    <a:latin typeface="+mn-ea"/>
                  </a:rPr>
                  <a:t>1</a:t>
                </a:r>
                <a:r>
                  <a:rPr lang="zh-CN" altLang="zh-CN" dirty="0">
                    <a:latin typeface="+mn-ea"/>
                  </a:rPr>
                  <a:t>）、</a:t>
                </a:r>
                <a:r>
                  <a:rPr lang="en-US" altLang="zh-CN" dirty="0">
                    <a:latin typeface="+mn-ea"/>
                  </a:rPr>
                  <a:t>S5</a:t>
                </a:r>
                <a:r>
                  <a:rPr lang="zh-CN" altLang="zh-CN" dirty="0">
                    <a:latin typeface="+mn-ea"/>
                  </a:rPr>
                  <a:t>开关闭合、</a:t>
                </a:r>
                <a:r>
                  <a:rPr lang="en-US" altLang="zh-CN" dirty="0">
                    <a:latin typeface="+mn-ea"/>
                  </a:rPr>
                  <a:t>S6</a:t>
                </a:r>
                <a:r>
                  <a:rPr lang="zh-CN" altLang="zh-CN" dirty="0">
                    <a:latin typeface="+mn-ea"/>
                  </a:rPr>
                  <a:t>及其他开关均断开，则此时</a:t>
                </a:r>
                <a14:m>
                  <m:oMath xmlns:m="http://schemas.openxmlformats.org/officeDocument/2006/math">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𝐿</m:t>
                            </m:r>
                          </m:e>
                        </m:acc>
                      </m:e>
                      <m:sub>
                        <m:r>
                          <a:rPr lang="en-US" altLang="zh-CN" i="1">
                            <a:latin typeface="Cambria Math" panose="02040503050406030204" pitchFamily="18" charset="0"/>
                          </a:rPr>
                          <m:t>𝑇</m:t>
                        </m:r>
                      </m:sub>
                    </m:sSub>
                    <m:r>
                      <a:rPr lang="en-US" altLang="zh-CN" i="1">
                        <a:latin typeface="Cambria Math" panose="02040503050406030204" pitchFamily="18" charset="0"/>
                      </a:rPr>
                      <m:t>=0</m:t>
                    </m:r>
                  </m:oMath>
                </a14:m>
                <a:r>
                  <a:rPr lang="zh-CN" altLang="zh-CN" dirty="0">
                    <a:latin typeface="+mn-ea"/>
                  </a:rPr>
                  <a:t>且</a:t>
                </a:r>
                <a14:m>
                  <m:oMath xmlns:m="http://schemas.openxmlformats.org/officeDocument/2006/math">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𝐼</m:t>
                            </m:r>
                          </m:e>
                        </m:acc>
                      </m:e>
                      <m:sub>
                        <m:r>
                          <a:rPr lang="en-US" altLang="zh-CN" i="1">
                            <a:latin typeface="Cambria Math" panose="02040503050406030204" pitchFamily="18" charset="0"/>
                          </a:rPr>
                          <m:t>𝐵</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𝑌</m:t>
                            </m:r>
                          </m:e>
                        </m:acc>
                      </m:e>
                      <m:sub>
                        <m:r>
                          <a:rPr lang="en-US" altLang="zh-CN" i="1">
                            <a:latin typeface="Cambria Math" panose="02040503050406030204" pitchFamily="18" charset="0"/>
                          </a:rPr>
                          <m:t>𝐵𝑅</m:t>
                        </m:r>
                      </m:sub>
                    </m:sSub>
                  </m:oMath>
                </a14:m>
                <a:r>
                  <a:rPr lang="en-US" altLang="zh-CN" dirty="0">
                    <a:latin typeface="+mn-ea"/>
                  </a:rPr>
                  <a:t>=1</a:t>
                </a:r>
                <a:r>
                  <a:rPr lang="zh-CN" altLang="zh-CN" dirty="0">
                    <a:latin typeface="+mn-ea"/>
                  </a:rPr>
                  <a:t>，功能是测试所接入数码管的好坏，如果数码管是完好的，则此时数码管</a:t>
                </a:r>
                <a:r>
                  <a:rPr lang="en-US" altLang="zh-CN" dirty="0">
                    <a:latin typeface="+mn-ea"/>
                  </a:rPr>
                  <a:t>a-g</a:t>
                </a:r>
                <a:r>
                  <a:rPr lang="zh-CN" altLang="zh-CN" dirty="0">
                    <a:latin typeface="+mn-ea"/>
                  </a:rPr>
                  <a:t>段全亮；如果数码管某一段坏掉，则此时数码管某一段是不亮的。</a:t>
                </a:r>
              </a:p>
              <a:p>
                <a:pPr indent="457200">
                  <a:lnSpc>
                    <a:spcPct val="150000"/>
                  </a:lnSpc>
                  <a:spcBef>
                    <a:spcPts val="600"/>
                  </a:spcBef>
                  <a:spcAft>
                    <a:spcPts val="600"/>
                  </a:spcAft>
                </a:pPr>
                <a:r>
                  <a:rPr lang="en-US" altLang="zh-CN" dirty="0">
                    <a:latin typeface="+mn-ea"/>
                  </a:rPr>
                  <a:t>2</a:t>
                </a:r>
                <a:r>
                  <a:rPr lang="zh-CN" altLang="zh-CN" dirty="0">
                    <a:latin typeface="+mn-ea"/>
                  </a:rPr>
                  <a:t>）、当要使数码管能够显示“</a:t>
                </a:r>
                <a:r>
                  <a:rPr lang="en-US" altLang="zh-CN" dirty="0">
                    <a:latin typeface="+mn-ea"/>
                  </a:rPr>
                  <a:t>0-9</a:t>
                </a:r>
                <a:r>
                  <a:rPr lang="zh-CN" altLang="zh-CN" dirty="0">
                    <a:latin typeface="+mn-ea"/>
                  </a:rPr>
                  <a:t>”数字时，则</a:t>
                </a:r>
                <a14:m>
                  <m:oMath xmlns:m="http://schemas.openxmlformats.org/officeDocument/2006/math">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𝐿</m:t>
                            </m:r>
                          </m:e>
                        </m:acc>
                      </m:e>
                      <m:sub>
                        <m:r>
                          <a:rPr lang="en-US" altLang="zh-CN" i="1">
                            <a:latin typeface="Cambria Math" panose="02040503050406030204" pitchFamily="18" charset="0"/>
                          </a:rPr>
                          <m:t>𝑇</m:t>
                        </m:r>
                      </m:sub>
                    </m:sSub>
                  </m:oMath>
                </a14:m>
                <a:r>
                  <a:rPr lang="zh-CN" altLang="zh-CN" dirty="0">
                    <a:latin typeface="+mn-ea"/>
                  </a:rPr>
                  <a:t>、</a:t>
                </a:r>
                <a14:m>
                  <m:oMath xmlns:m="http://schemas.openxmlformats.org/officeDocument/2006/math">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𝐼</m:t>
                            </m:r>
                          </m:e>
                        </m:acc>
                      </m:e>
                      <m:sub>
                        <m:r>
                          <a:rPr lang="en-US" altLang="zh-CN" i="1">
                            <a:latin typeface="Cambria Math" panose="02040503050406030204" pitchFamily="18" charset="0"/>
                          </a:rPr>
                          <m:t>𝐵</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𝑌</m:t>
                            </m:r>
                          </m:e>
                        </m:acc>
                      </m:e>
                      <m:sub>
                        <m:r>
                          <a:rPr lang="en-US" altLang="zh-CN" i="1">
                            <a:latin typeface="Cambria Math" panose="02040503050406030204" pitchFamily="18" charset="0"/>
                          </a:rPr>
                          <m:t>𝐵𝑅</m:t>
                        </m:r>
                      </m:sub>
                    </m:sSub>
                  </m:oMath>
                </a14:m>
                <a:r>
                  <a:rPr lang="zh-CN" altLang="zh-CN" dirty="0">
                    <a:latin typeface="+mn-ea"/>
                  </a:rPr>
                  <a:t>、</a:t>
                </a:r>
                <a14:m>
                  <m:oMath xmlns:m="http://schemas.openxmlformats.org/officeDocument/2006/math">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𝐼</m:t>
                            </m:r>
                          </m:e>
                        </m:acc>
                      </m:e>
                      <m:sub>
                        <m:r>
                          <a:rPr lang="en-US" altLang="zh-CN" i="1">
                            <a:latin typeface="Cambria Math" panose="02040503050406030204" pitchFamily="18" charset="0"/>
                          </a:rPr>
                          <m:t>𝐵𝑅</m:t>
                        </m:r>
                      </m:sub>
                    </m:sSub>
                  </m:oMath>
                </a14:m>
                <a:r>
                  <a:rPr lang="zh-CN" altLang="zh-CN" dirty="0">
                    <a:latin typeface="+mn-ea"/>
                  </a:rPr>
                  <a:t>端通常均接入高电平，即此时</a:t>
                </a:r>
                <a:r>
                  <a:rPr lang="en-US" altLang="zh-CN" dirty="0">
                    <a:latin typeface="+mn-ea"/>
                  </a:rPr>
                  <a:t>S5</a:t>
                </a:r>
                <a:r>
                  <a:rPr lang="zh-CN" altLang="zh-CN" dirty="0">
                    <a:latin typeface="+mn-ea"/>
                  </a:rPr>
                  <a:t>、</a:t>
                </a:r>
                <a:r>
                  <a:rPr lang="en-US" altLang="zh-CN" dirty="0">
                    <a:latin typeface="+mn-ea"/>
                  </a:rPr>
                  <a:t>S6</a:t>
                </a:r>
                <a:r>
                  <a:rPr lang="zh-CN" altLang="zh-CN" dirty="0">
                    <a:latin typeface="+mn-ea"/>
                  </a:rPr>
                  <a:t>、</a:t>
                </a:r>
                <a:r>
                  <a:rPr lang="en-US" altLang="zh-CN" dirty="0">
                    <a:latin typeface="+mn-ea"/>
                  </a:rPr>
                  <a:t>S7</a:t>
                </a:r>
                <a:r>
                  <a:rPr lang="zh-CN" altLang="zh-CN" dirty="0">
                    <a:latin typeface="+mn-ea"/>
                  </a:rPr>
                  <a:t>开关均断开。</a:t>
                </a:r>
              </a:p>
              <a:p>
                <a:pPr indent="457200">
                  <a:lnSpc>
                    <a:spcPct val="150000"/>
                  </a:lnSpc>
                  <a:spcBef>
                    <a:spcPts val="600"/>
                  </a:spcBef>
                  <a:spcAft>
                    <a:spcPts val="600"/>
                  </a:spcAft>
                </a:pPr>
                <a:r>
                  <a:rPr lang="en-US" altLang="zh-CN" dirty="0">
                    <a:latin typeface="+mn-ea"/>
                  </a:rPr>
                  <a:t>3</a:t>
                </a:r>
                <a:r>
                  <a:rPr lang="zh-CN" altLang="zh-CN" dirty="0">
                    <a:latin typeface="+mn-ea"/>
                  </a:rPr>
                  <a:t>）、</a:t>
                </a:r>
                <a:r>
                  <a:rPr lang="en-US" altLang="zh-CN" dirty="0">
                    <a:latin typeface="+mn-ea"/>
                  </a:rPr>
                  <a:t>S5</a:t>
                </a:r>
                <a:r>
                  <a:rPr lang="zh-CN" altLang="zh-CN" dirty="0">
                    <a:latin typeface="+mn-ea"/>
                  </a:rPr>
                  <a:t>、</a:t>
                </a:r>
                <a:r>
                  <a:rPr lang="en-US" altLang="zh-CN" dirty="0">
                    <a:latin typeface="+mn-ea"/>
                  </a:rPr>
                  <a:t>S6</a:t>
                </a:r>
                <a:r>
                  <a:rPr lang="zh-CN" altLang="zh-CN" dirty="0">
                    <a:latin typeface="+mn-ea"/>
                  </a:rPr>
                  <a:t>、</a:t>
                </a:r>
                <a:r>
                  <a:rPr lang="en-US" altLang="zh-CN" dirty="0">
                    <a:latin typeface="+mn-ea"/>
                  </a:rPr>
                  <a:t>S7</a:t>
                </a:r>
                <a:r>
                  <a:rPr lang="zh-CN" altLang="zh-CN" dirty="0">
                    <a:latin typeface="+mn-ea"/>
                  </a:rPr>
                  <a:t>开关均断开，</a:t>
                </a:r>
                <a14:m>
                  <m:oMath xmlns:m="http://schemas.openxmlformats.org/officeDocument/2006/math">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𝐿</m:t>
                            </m:r>
                          </m:e>
                        </m:acc>
                      </m:e>
                      <m:sub>
                        <m:r>
                          <a:rPr lang="en-US" altLang="zh-CN" i="1">
                            <a:latin typeface="Cambria Math" panose="02040503050406030204" pitchFamily="18" charset="0"/>
                          </a:rPr>
                          <m:t>𝑇</m:t>
                        </m:r>
                      </m:sub>
                    </m:sSub>
                  </m:oMath>
                </a14:m>
                <a:r>
                  <a:rPr lang="zh-CN" altLang="zh-CN" dirty="0">
                    <a:latin typeface="+mn-ea"/>
                  </a:rPr>
                  <a:t>、</a:t>
                </a:r>
                <a14:m>
                  <m:oMath xmlns:m="http://schemas.openxmlformats.org/officeDocument/2006/math">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𝐼</m:t>
                            </m:r>
                          </m:e>
                        </m:acc>
                      </m:e>
                      <m:sub>
                        <m:r>
                          <a:rPr lang="en-US" altLang="zh-CN" i="1">
                            <a:latin typeface="Cambria Math" panose="02040503050406030204" pitchFamily="18" charset="0"/>
                          </a:rPr>
                          <m:t>𝐵</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𝑌</m:t>
                            </m:r>
                          </m:e>
                        </m:acc>
                      </m:e>
                      <m:sub>
                        <m:r>
                          <a:rPr lang="en-US" altLang="zh-CN" i="1">
                            <a:latin typeface="Cambria Math" panose="02040503050406030204" pitchFamily="18" charset="0"/>
                          </a:rPr>
                          <m:t>𝐵𝑅</m:t>
                        </m:r>
                      </m:sub>
                    </m:sSub>
                  </m:oMath>
                </a14:m>
                <a:r>
                  <a:rPr lang="zh-CN" altLang="zh-CN" dirty="0">
                    <a:latin typeface="+mn-ea"/>
                  </a:rPr>
                  <a:t>、</a:t>
                </a:r>
                <a14:m>
                  <m:oMath xmlns:m="http://schemas.openxmlformats.org/officeDocument/2006/math">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𝐼</m:t>
                            </m:r>
                          </m:e>
                        </m:acc>
                      </m:e>
                      <m:sub>
                        <m:r>
                          <a:rPr lang="en-US" altLang="zh-CN" i="1">
                            <a:latin typeface="Cambria Math" panose="02040503050406030204" pitchFamily="18" charset="0"/>
                          </a:rPr>
                          <m:t>𝐵𝑅</m:t>
                        </m:r>
                      </m:sub>
                    </m:sSub>
                  </m:oMath>
                </a14:m>
                <a:r>
                  <a:rPr lang="zh-CN" altLang="zh-CN" dirty="0">
                    <a:latin typeface="+mn-ea"/>
                  </a:rPr>
                  <a:t>端均接入高电平，此时数码管显示的数字由</a:t>
                </a:r>
                <a:r>
                  <a:rPr lang="en-US" altLang="zh-CN" dirty="0">
                    <a:latin typeface="+mn-ea"/>
                  </a:rPr>
                  <a:t>D</a:t>
                </a:r>
                <a:r>
                  <a:rPr lang="zh-CN" altLang="zh-CN" dirty="0">
                    <a:latin typeface="+mn-ea"/>
                  </a:rPr>
                  <a:t>、</a:t>
                </a:r>
                <a:r>
                  <a:rPr lang="en-US" altLang="zh-CN" dirty="0">
                    <a:latin typeface="+mn-ea"/>
                  </a:rPr>
                  <a:t>C</a:t>
                </a:r>
                <a:r>
                  <a:rPr lang="zh-CN" altLang="zh-CN" dirty="0">
                    <a:latin typeface="+mn-ea"/>
                  </a:rPr>
                  <a:t>、</a:t>
                </a:r>
                <a:r>
                  <a:rPr lang="en-US" altLang="zh-CN" dirty="0">
                    <a:latin typeface="+mn-ea"/>
                  </a:rPr>
                  <a:t>B</a:t>
                </a:r>
                <a:r>
                  <a:rPr lang="zh-CN" altLang="zh-CN" dirty="0">
                    <a:latin typeface="+mn-ea"/>
                  </a:rPr>
                  <a:t>、</a:t>
                </a:r>
                <a:r>
                  <a:rPr lang="en-US" altLang="zh-CN" dirty="0">
                    <a:latin typeface="+mn-ea"/>
                  </a:rPr>
                  <a:t>A</a:t>
                </a:r>
                <a:r>
                  <a:rPr lang="zh-CN" altLang="zh-CN" dirty="0">
                    <a:latin typeface="+mn-ea"/>
                  </a:rPr>
                  <a:t>端口决定，当</a:t>
                </a:r>
                <a:r>
                  <a:rPr lang="en-US" altLang="zh-CN" dirty="0">
                    <a:latin typeface="+mn-ea"/>
                  </a:rPr>
                  <a:t>S4</a:t>
                </a:r>
                <a:r>
                  <a:rPr lang="zh-CN" altLang="zh-CN" dirty="0">
                    <a:latin typeface="+mn-ea"/>
                  </a:rPr>
                  <a:t>、</a:t>
                </a:r>
                <a:r>
                  <a:rPr lang="en-US" altLang="zh-CN" dirty="0">
                    <a:latin typeface="+mn-ea"/>
                  </a:rPr>
                  <a:t>S3</a:t>
                </a:r>
                <a:r>
                  <a:rPr lang="zh-CN" altLang="zh-CN" dirty="0">
                    <a:latin typeface="+mn-ea"/>
                  </a:rPr>
                  <a:t>、</a:t>
                </a:r>
                <a:r>
                  <a:rPr lang="en-US" altLang="zh-CN" dirty="0">
                    <a:latin typeface="+mn-ea"/>
                  </a:rPr>
                  <a:t>S2</a:t>
                </a:r>
                <a:r>
                  <a:rPr lang="zh-CN" altLang="zh-CN" dirty="0">
                    <a:latin typeface="+mn-ea"/>
                  </a:rPr>
                  <a:t>、</a:t>
                </a:r>
                <a:r>
                  <a:rPr lang="en-US" altLang="zh-CN" dirty="0">
                    <a:latin typeface="+mn-ea"/>
                  </a:rPr>
                  <a:t>S1</a:t>
                </a:r>
                <a:r>
                  <a:rPr lang="zh-CN" altLang="zh-CN" dirty="0">
                    <a:latin typeface="+mn-ea"/>
                  </a:rPr>
                  <a:t>的状态分别是闭合、断开、闭合、断开，即此时</a:t>
                </a:r>
                <a:r>
                  <a:rPr lang="en-US" altLang="zh-CN" dirty="0">
                    <a:latin typeface="+mn-ea"/>
                  </a:rPr>
                  <a:t>D</a:t>
                </a:r>
                <a:r>
                  <a:rPr lang="zh-CN" altLang="zh-CN" dirty="0">
                    <a:latin typeface="+mn-ea"/>
                  </a:rPr>
                  <a:t>、</a:t>
                </a:r>
                <a:r>
                  <a:rPr lang="en-US" altLang="zh-CN" dirty="0">
                    <a:latin typeface="+mn-ea"/>
                  </a:rPr>
                  <a:t>C</a:t>
                </a:r>
                <a:r>
                  <a:rPr lang="zh-CN" altLang="zh-CN" dirty="0">
                    <a:latin typeface="+mn-ea"/>
                  </a:rPr>
                  <a:t>、</a:t>
                </a:r>
                <a:r>
                  <a:rPr lang="en-US" altLang="zh-CN" dirty="0">
                    <a:latin typeface="+mn-ea"/>
                  </a:rPr>
                  <a:t>B</a:t>
                </a:r>
                <a:r>
                  <a:rPr lang="zh-CN" altLang="zh-CN" dirty="0">
                    <a:latin typeface="+mn-ea"/>
                  </a:rPr>
                  <a:t>、</a:t>
                </a:r>
                <a:r>
                  <a:rPr lang="en-US" altLang="zh-CN" dirty="0">
                    <a:latin typeface="+mn-ea"/>
                  </a:rPr>
                  <a:t>A</a:t>
                </a:r>
                <a:r>
                  <a:rPr lang="zh-CN" altLang="zh-CN" dirty="0">
                    <a:latin typeface="+mn-ea"/>
                  </a:rPr>
                  <a:t>端口的电平为“</a:t>
                </a:r>
                <a:r>
                  <a:rPr lang="en-US" altLang="zh-CN" dirty="0">
                    <a:latin typeface="+mn-ea"/>
                  </a:rPr>
                  <a:t>0101</a:t>
                </a:r>
                <a:r>
                  <a:rPr lang="zh-CN" altLang="zh-CN" dirty="0">
                    <a:latin typeface="+mn-ea"/>
                  </a:rPr>
                  <a:t>”对应的是</a:t>
                </a:r>
                <a:r>
                  <a:rPr lang="en-US" altLang="zh-CN" dirty="0">
                    <a:latin typeface="+mn-ea"/>
                  </a:rPr>
                  <a:t>10</a:t>
                </a:r>
                <a:r>
                  <a:rPr lang="zh-CN" altLang="zh-CN" dirty="0">
                    <a:latin typeface="+mn-ea"/>
                  </a:rPr>
                  <a:t>进制数字</a:t>
                </a:r>
                <a:r>
                  <a:rPr lang="en-US" altLang="zh-CN" dirty="0">
                    <a:latin typeface="+mn-ea"/>
                  </a:rPr>
                  <a:t>5</a:t>
                </a:r>
                <a:r>
                  <a:rPr lang="zh-CN" altLang="zh-CN" dirty="0">
                    <a:latin typeface="+mn-ea"/>
                  </a:rPr>
                  <a:t>，即此时数码管显示的数字为“</a:t>
                </a:r>
                <a:r>
                  <a:rPr lang="en-US" altLang="zh-CN" dirty="0">
                    <a:latin typeface="+mn-ea"/>
                  </a:rPr>
                  <a:t>5</a:t>
                </a:r>
                <a:r>
                  <a:rPr lang="zh-CN" altLang="zh-CN" dirty="0">
                    <a:latin typeface="+mn-ea"/>
                  </a:rPr>
                  <a:t>”</a:t>
                </a:r>
                <a:r>
                  <a:rPr lang="zh-CN" altLang="zh-CN" dirty="0" smtClean="0">
                    <a:latin typeface="+mn-ea"/>
                  </a:rPr>
                  <a:t>。</a:t>
                </a:r>
                <a:endParaRPr lang="zh-CN" altLang="zh-CN" dirty="0">
                  <a:latin typeface="+mn-ea"/>
                </a:endParaRPr>
              </a:p>
            </p:txBody>
          </p:sp>
        </mc:Choice>
        <mc:Fallback>
          <p:sp>
            <p:nvSpPr>
              <p:cNvPr id="18" name="文本框 17"/>
              <p:cNvSpPr txBox="1">
                <a:spLocks noRot="1" noChangeAspect="1" noMove="1" noResize="1" noEditPoints="1" noAdjustHandles="1" noChangeArrowheads="1" noChangeShapeType="1" noTextEdit="1"/>
              </p:cNvSpPr>
              <p:nvPr/>
            </p:nvSpPr>
            <p:spPr>
              <a:xfrm>
                <a:off x="821968" y="1178082"/>
                <a:ext cx="10809738" cy="4666790"/>
              </a:xfrm>
              <a:prstGeom prst="rect">
                <a:avLst/>
              </a:prstGeom>
              <a:blipFill rotWithShape="0">
                <a:blip r:embed="rId3"/>
                <a:stretch>
                  <a:fillRect l="-508" r="-2538" b="-914"/>
                </a:stretch>
              </a:blipFill>
            </p:spPr>
            <p:txBody>
              <a:bodyPr/>
              <a:lstStyle/>
              <a:p>
                <a:r>
                  <a:rPr lang="zh-CN" altLang="en-US">
                    <a:noFill/>
                  </a:rPr>
                  <a:t> </a:t>
                </a:r>
              </a:p>
            </p:txBody>
          </p:sp>
        </mc:Fallback>
      </mc:AlternateContent>
      <p:sp>
        <p:nvSpPr>
          <p:cNvPr id="12" name="矩形 11">
            <a:extLst>
              <a:ext uri="{FF2B5EF4-FFF2-40B4-BE49-F238E27FC236}">
                <a16:creationId xmlns:a16="http://schemas.microsoft.com/office/drawing/2014/main" xmlns="" id="{E8595C05-5439-49D7-B6BB-BC2775EDEAB0}"/>
              </a:ext>
            </a:extLst>
          </p:cNvPr>
          <p:cNvSpPr/>
          <p:nvPr/>
        </p:nvSpPr>
        <p:spPr>
          <a:xfrm>
            <a:off x="915375" y="777972"/>
            <a:ext cx="387250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2.1.1</a:t>
            </a:r>
            <a:r>
              <a:rPr lang="zh-CN" altLang="zh-CN" sz="2000" b="1" dirty="0" smtClean="0">
                <a:solidFill>
                  <a:schemeClr val="accent2">
                    <a:lumMod val="50000"/>
                  </a:schemeClr>
                </a:solidFill>
                <a:latin typeface="微软雅黑" pitchFamily="34" charset="-122"/>
                <a:ea typeface="微软雅黑" pitchFamily="34" charset="-122"/>
              </a:rPr>
              <a:t>常用</a:t>
            </a:r>
            <a:r>
              <a:rPr lang="zh-CN" altLang="zh-CN" sz="2000" b="1" dirty="0">
                <a:solidFill>
                  <a:schemeClr val="accent2">
                    <a:lumMod val="50000"/>
                  </a:schemeClr>
                </a:solidFill>
                <a:latin typeface="微软雅黑" pitchFamily="34" charset="-122"/>
                <a:ea typeface="微软雅黑" pitchFamily="34" charset="-122"/>
              </a:rPr>
              <a:t>电子电路的功能、用途</a:t>
            </a:r>
            <a:endParaRPr lang="zh-CN" altLang="en-US" sz="2000" b="1" dirty="0">
              <a:solidFill>
                <a:schemeClr val="accent2">
                  <a:lumMod val="50000"/>
                </a:schemeClr>
              </a:solidFill>
              <a:latin typeface="微软雅黑" pitchFamily="34" charset="-122"/>
              <a:ea typeface="微软雅黑" pitchFamily="34" charset="-122"/>
            </a:endParaRPr>
          </a:p>
        </p:txBody>
      </p:sp>
      <p:sp>
        <p:nvSpPr>
          <p:cNvPr id="15" name="TextBox 8"/>
          <p:cNvSpPr txBox="1"/>
          <p:nvPr/>
        </p:nvSpPr>
        <p:spPr>
          <a:xfrm>
            <a:off x="947759" y="194846"/>
            <a:ext cx="4876844" cy="34881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2.1</a:t>
            </a:r>
            <a:r>
              <a:rPr lang="zh-CN" altLang="en-US" sz="1600" b="1" dirty="0" smtClean="0">
                <a:solidFill>
                  <a:schemeClr val="bg1"/>
                </a:solidFill>
                <a:latin typeface="微软雅黑" pitchFamily="34" charset="-122"/>
                <a:ea typeface="微软雅黑" pitchFamily="34" charset="-122"/>
              </a:rPr>
              <a:t>故障诊断</a:t>
            </a:r>
            <a:r>
              <a:rPr lang="zh-CN" altLang="en-US" sz="1600" b="1" dirty="0">
                <a:solidFill>
                  <a:schemeClr val="bg1"/>
                </a:solidFill>
                <a:latin typeface="微软雅黑" pitchFamily="34" charset="-122"/>
                <a:ea typeface="微软雅黑" pitchFamily="34" charset="-122"/>
              </a:rPr>
              <a:t>与排除、</a:t>
            </a:r>
            <a:r>
              <a:rPr lang="zh-CN" altLang="zh-CN" sz="1600" b="1" dirty="0">
                <a:solidFill>
                  <a:schemeClr val="bg1"/>
                </a:solidFill>
                <a:latin typeface="微软雅黑" pitchFamily="34" charset="-122"/>
                <a:ea typeface="微软雅黑" pitchFamily="34" charset="-122"/>
              </a:rPr>
              <a:t>常用电子电路的功能、</a:t>
            </a:r>
            <a:r>
              <a:rPr lang="zh-CN" altLang="zh-CN" sz="1600" b="1" dirty="0" smtClean="0">
                <a:solidFill>
                  <a:schemeClr val="bg1"/>
                </a:solidFill>
                <a:latin typeface="微软雅黑" pitchFamily="34" charset="-122"/>
                <a:ea typeface="微软雅黑" pitchFamily="34" charset="-122"/>
              </a:rPr>
              <a:t>用途</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 name="文本框 1"/>
          <p:cNvSpPr txBox="1"/>
          <p:nvPr/>
        </p:nvSpPr>
        <p:spPr>
          <a:xfrm>
            <a:off x="516028" y="1281568"/>
            <a:ext cx="10718800" cy="1953260"/>
          </a:xfrm>
          <a:prstGeom prst="rect">
            <a:avLst/>
          </a:prstGeom>
          <a:noFill/>
        </p:spPr>
        <p:txBody>
          <a:bodyPr wrap="square" rtlCol="0">
            <a:spAutoFit/>
          </a:bodyPr>
          <a:lstStyle/>
          <a:p>
            <a:pPr indent="457200">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b="1" dirty="0">
                <a:latin typeface="等线" panose="02010600030101010101" pitchFamily="2" charset="-122"/>
                <a:ea typeface="等线" panose="02010600030101010101" pitchFamily="2" charset="-122"/>
                <a:cs typeface="微软雅黑" charset="0"/>
                <a:sym typeface="+mn-ea"/>
              </a:rPr>
              <a:t>任务（2）：如下图所示是一个基于74LS161的10进制计数器电路。</a:t>
            </a:r>
          </a:p>
          <a:p>
            <a:pPr indent="457200">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1</a:t>
            </a:r>
            <a:r>
              <a:rPr lang="zh-CN" altLang="en-US" dirty="0" smtClean="0">
                <a:latin typeface="等线" panose="02010600030101010101" pitchFamily="2" charset="-122"/>
                <a:ea typeface="等线" panose="02010600030101010101" pitchFamily="2" charset="-122"/>
                <a:cs typeface="微软雅黑" charset="0"/>
                <a:sym typeface="+mn-ea"/>
              </a:rPr>
              <a:t>）分析</a:t>
            </a:r>
            <a:r>
              <a:rPr lang="zh-CN" altLang="en-US" dirty="0">
                <a:latin typeface="等线" panose="02010600030101010101" pitchFamily="2" charset="-122"/>
                <a:ea typeface="等线" panose="02010600030101010101" pitchFamily="2" charset="-122"/>
                <a:cs typeface="微软雅黑" charset="0"/>
                <a:sym typeface="+mn-ea"/>
              </a:rPr>
              <a:t>其工作原理。</a:t>
            </a:r>
          </a:p>
          <a:p>
            <a:pPr indent="457200">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2</a:t>
            </a:r>
            <a:r>
              <a:rPr lang="zh-CN" altLang="en-US" dirty="0" smtClean="0">
                <a:latin typeface="等线" panose="02010600030101010101" pitchFamily="2" charset="-122"/>
                <a:ea typeface="等线" panose="02010600030101010101" pitchFamily="2" charset="-122"/>
                <a:cs typeface="微软雅黑" charset="0"/>
                <a:sym typeface="+mn-ea"/>
              </a:rPr>
              <a:t>）将</a:t>
            </a:r>
            <a:r>
              <a:rPr lang="zh-CN" altLang="en-US" dirty="0">
                <a:latin typeface="等线" panose="02010600030101010101" pitchFamily="2" charset="-122"/>
                <a:ea typeface="等线" panose="02010600030101010101" pitchFamily="2" charset="-122"/>
                <a:cs typeface="微软雅黑" charset="0"/>
                <a:sym typeface="+mn-ea"/>
              </a:rPr>
              <a:t>该10进制计数器电路改为6进制电路，则如何去修改？请绘制修改后的电路图。</a:t>
            </a:r>
          </a:p>
        </p:txBody>
      </p:sp>
      <p:pic>
        <p:nvPicPr>
          <p:cNvPr id="506919" name="图片 506919"/>
          <p:cNvPicPr>
            <a:picLocks noChangeAspect="1" noChangeArrowheads="1"/>
          </p:cNvPicPr>
          <p:nvPr/>
        </p:nvPicPr>
        <p:blipFill>
          <a:blip r:embed="rId4" cstate="print">
            <a:clrChange>
              <a:clrFrom>
                <a:srgbClr val="FFFFB0"/>
              </a:clrFrom>
              <a:clrTo>
                <a:srgbClr val="FFFFB0">
                  <a:alpha val="0"/>
                </a:srgbClr>
              </a:clrTo>
            </a:clrChange>
            <a:grayscl/>
            <a:extLst>
              <a:ext uri="{28A0092B-C50C-407E-A947-70E740481C1C}">
                <a14:useLocalDpi xmlns:a14="http://schemas.microsoft.com/office/drawing/2010/main" val="0"/>
              </a:ext>
            </a:extLst>
          </a:blip>
          <a:srcRect/>
          <a:stretch>
            <a:fillRect/>
          </a:stretch>
        </p:blipFill>
        <p:spPr>
          <a:xfrm>
            <a:off x="2426744" y="3479938"/>
            <a:ext cx="7611792" cy="2611512"/>
          </a:xfrm>
          <a:prstGeom prst="rect">
            <a:avLst/>
          </a:prstGeom>
          <a:noFill/>
          <a:ln>
            <a:noFill/>
          </a:ln>
        </p:spPr>
      </p:pic>
      <p:sp>
        <p:nvSpPr>
          <p:cNvPr id="100" name="文本框 99"/>
          <p:cNvSpPr txBox="1"/>
          <p:nvPr/>
        </p:nvSpPr>
        <p:spPr>
          <a:xfrm>
            <a:off x="3152291" y="6091450"/>
            <a:ext cx="5080000" cy="369332"/>
          </a:xfrm>
          <a:prstGeom prst="rect">
            <a:avLst/>
          </a:prstGeom>
          <a:noFill/>
          <a:ln w="9525">
            <a:noFill/>
          </a:ln>
        </p:spPr>
        <p:txBody>
          <a:bodyPr>
            <a:spAutoFit/>
          </a:bodyPr>
          <a:lstStyle/>
          <a:p>
            <a:pPr marL="0" indent="0" algn="ctr"/>
            <a:r>
              <a:rPr lang="zh-CN" altLang="en-US" b="0" dirty="0">
                <a:latin typeface="微软雅黑" charset="0"/>
                <a:ea typeface="等线" panose="02010600030101010101"/>
                <a:cs typeface="微软雅黑" charset="0"/>
              </a:rPr>
              <a:t>图</a:t>
            </a:r>
            <a:r>
              <a:rPr lang="en-US" altLang="zh-CN" b="0" dirty="0">
                <a:latin typeface="微软雅黑" charset="0"/>
                <a:ea typeface="等线" panose="02010600030101010101"/>
                <a:cs typeface="微软雅黑" charset="0"/>
              </a:rPr>
              <a:t>4-2-13  10</a:t>
            </a:r>
            <a:r>
              <a:rPr lang="zh-CN" altLang="en-US" b="0" dirty="0">
                <a:latin typeface="微软雅黑" charset="0"/>
                <a:ea typeface="等线" panose="02010600030101010101"/>
                <a:cs typeface="微软雅黑" charset="0"/>
              </a:rPr>
              <a:t>进制计数电路</a:t>
            </a:r>
            <a:endParaRPr lang="zh-CN" altLang="en-US" dirty="0">
              <a:latin typeface="微软雅黑" charset="0"/>
              <a:ea typeface="等线" panose="02010600030101010101"/>
              <a:cs typeface="微软雅黑" charset="0"/>
            </a:endParaRPr>
          </a:p>
        </p:txBody>
      </p:sp>
      <p:sp>
        <p:nvSpPr>
          <p:cNvPr id="17" name="矩形 16">
            <a:extLst>
              <a:ext uri="{FF2B5EF4-FFF2-40B4-BE49-F238E27FC236}">
                <a16:creationId xmlns:a16="http://schemas.microsoft.com/office/drawing/2014/main" xmlns="" id="{E8595C05-5439-49D7-B6BB-BC2775EDEAB0}"/>
              </a:ext>
            </a:extLst>
          </p:cNvPr>
          <p:cNvSpPr/>
          <p:nvPr/>
        </p:nvSpPr>
        <p:spPr>
          <a:xfrm>
            <a:off x="915375" y="859099"/>
            <a:ext cx="3872500" cy="348813"/>
          </a:xfrm>
          <a:prstGeom prst="rect">
            <a:avLst/>
          </a:prstGeom>
        </p:spPr>
        <p:txBody>
          <a:bodyPr wrap="square">
            <a:spAutoFit/>
          </a:bodyPr>
          <a:lstStyle/>
          <a:p>
            <a:pPr algn="just">
              <a:lnSpc>
                <a:spcPts val="2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2.2.1</a:t>
            </a:r>
            <a:r>
              <a:rPr lang="zh-CN" altLang="zh-CN" sz="2000" b="1" dirty="0" smtClean="0">
                <a:solidFill>
                  <a:schemeClr val="accent2">
                    <a:lumMod val="50000"/>
                  </a:schemeClr>
                </a:solidFill>
                <a:latin typeface="微软雅黑" pitchFamily="34" charset="-122"/>
                <a:ea typeface="微软雅黑" pitchFamily="34" charset="-122"/>
              </a:rPr>
              <a:t>进行</a:t>
            </a:r>
            <a:r>
              <a:rPr lang="zh-CN" altLang="zh-CN" sz="2000" b="1" dirty="0">
                <a:solidFill>
                  <a:schemeClr val="accent2">
                    <a:lumMod val="50000"/>
                  </a:schemeClr>
                </a:solidFill>
                <a:latin typeface="微软雅黑" pitchFamily="34" charset="-122"/>
                <a:ea typeface="微软雅黑" pitchFamily="34" charset="-122"/>
              </a:rPr>
              <a:t>电路设计</a:t>
            </a:r>
          </a:p>
        </p:txBody>
      </p:sp>
      <p:sp>
        <p:nvSpPr>
          <p:cNvPr id="19" name="TextBox 8"/>
          <p:cNvSpPr txBox="1"/>
          <p:nvPr/>
        </p:nvSpPr>
        <p:spPr>
          <a:xfrm>
            <a:off x="947759" y="194846"/>
            <a:ext cx="4876844"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2.2 </a:t>
            </a:r>
            <a:r>
              <a:rPr lang="zh-CN" altLang="zh-CN" sz="1600" b="1" dirty="0" smtClean="0">
                <a:solidFill>
                  <a:schemeClr val="bg1"/>
                </a:solidFill>
                <a:latin typeface="微软雅黑" pitchFamily="34" charset="-122"/>
                <a:ea typeface="微软雅黑" pitchFamily="34" charset="-122"/>
              </a:rPr>
              <a:t>电路</a:t>
            </a:r>
            <a:r>
              <a:rPr lang="zh-CN" altLang="zh-CN" sz="1600" b="1" dirty="0">
                <a:solidFill>
                  <a:schemeClr val="bg1"/>
                </a:solidFill>
                <a:latin typeface="微软雅黑" pitchFamily="34" charset="-122"/>
                <a:ea typeface="微软雅黑" pitchFamily="34" charset="-122"/>
              </a:rPr>
              <a:t>设计</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pic>
        <p:nvPicPr>
          <p:cNvPr id="506920" name="图片 506920"/>
          <p:cNvPicPr>
            <a:picLocks noChangeAspect="1" noChangeArrowheads="1"/>
          </p:cNvPicPr>
          <p:nvPr/>
        </p:nvPicPr>
        <p:blipFill>
          <a:blip r:embed="rId3" cstate="print">
            <a:clrChange>
              <a:clrFrom>
                <a:srgbClr val="FFFFB0"/>
              </a:clrFrom>
              <a:clrTo>
                <a:srgbClr val="FFFFB0">
                  <a:alpha val="0"/>
                </a:srgbClr>
              </a:clrTo>
            </a:clrChange>
            <a:grayscl/>
            <a:extLst>
              <a:ext uri="{28A0092B-C50C-407E-A947-70E740481C1C}">
                <a14:useLocalDpi xmlns:a14="http://schemas.microsoft.com/office/drawing/2010/main" val="0"/>
              </a:ext>
            </a:extLst>
          </a:blip>
          <a:srcRect/>
          <a:stretch>
            <a:fillRect/>
          </a:stretch>
        </p:blipFill>
        <p:spPr>
          <a:xfrm>
            <a:off x="4346576" y="4739308"/>
            <a:ext cx="5180330" cy="1778000"/>
          </a:xfrm>
          <a:prstGeom prst="rect">
            <a:avLst/>
          </a:prstGeom>
          <a:noFill/>
          <a:ln>
            <a:noFill/>
          </a:ln>
        </p:spPr>
      </p:pic>
      <p:sp>
        <p:nvSpPr>
          <p:cNvPr id="16" name="矩形 15">
            <a:extLst>
              <a:ext uri="{FF2B5EF4-FFF2-40B4-BE49-F238E27FC236}">
                <a16:creationId xmlns:a16="http://schemas.microsoft.com/office/drawing/2014/main" xmlns="" id="{E8595C05-5439-49D7-B6BB-BC2775EDEAB0}"/>
              </a:ext>
            </a:extLst>
          </p:cNvPr>
          <p:cNvSpPr/>
          <p:nvPr/>
        </p:nvSpPr>
        <p:spPr>
          <a:xfrm>
            <a:off x="915375" y="805212"/>
            <a:ext cx="3872500" cy="348813"/>
          </a:xfrm>
          <a:prstGeom prst="rect">
            <a:avLst/>
          </a:prstGeom>
        </p:spPr>
        <p:txBody>
          <a:bodyPr wrap="square">
            <a:spAutoFit/>
          </a:bodyPr>
          <a:lstStyle/>
          <a:p>
            <a:pPr algn="just">
              <a:lnSpc>
                <a:spcPts val="2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2.2.1</a:t>
            </a:r>
            <a:r>
              <a:rPr lang="zh-CN" altLang="zh-CN" sz="2000" b="1" dirty="0" smtClean="0">
                <a:solidFill>
                  <a:schemeClr val="accent2">
                    <a:lumMod val="50000"/>
                  </a:schemeClr>
                </a:solidFill>
                <a:latin typeface="微软雅黑" pitchFamily="34" charset="-122"/>
                <a:ea typeface="微软雅黑" pitchFamily="34" charset="-122"/>
              </a:rPr>
              <a:t>进行</a:t>
            </a:r>
            <a:r>
              <a:rPr lang="zh-CN" altLang="zh-CN" sz="2000" b="1" dirty="0">
                <a:solidFill>
                  <a:schemeClr val="accent2">
                    <a:lumMod val="50000"/>
                  </a:schemeClr>
                </a:solidFill>
                <a:latin typeface="微软雅黑" pitchFamily="34" charset="-122"/>
                <a:ea typeface="微软雅黑" pitchFamily="34" charset="-122"/>
              </a:rPr>
              <a:t>电路设计</a:t>
            </a:r>
          </a:p>
        </p:txBody>
      </p:sp>
      <mc:AlternateContent xmlns:mc="http://schemas.openxmlformats.org/markup-compatibility/2006">
        <mc:Choice xmlns:a14="http://schemas.microsoft.com/office/drawing/2010/main" Requires="a14">
          <p:sp>
            <p:nvSpPr>
              <p:cNvPr id="14" name="矩形 13"/>
              <p:cNvSpPr/>
              <p:nvPr/>
            </p:nvSpPr>
            <p:spPr>
              <a:xfrm>
                <a:off x="464235" y="1154025"/>
                <a:ext cx="11355730" cy="3990195"/>
              </a:xfrm>
              <a:prstGeom prst="rect">
                <a:avLst/>
              </a:prstGeom>
            </p:spPr>
            <p:txBody>
              <a:bodyPr wrap="square">
                <a:spAutoFit/>
              </a:bodyPr>
              <a:lstStyle/>
              <a:p>
                <a:pPr indent="457200" algn="just">
                  <a:lnSpc>
                    <a:spcPct val="150000"/>
                  </a:lnSpc>
                  <a:spcBef>
                    <a:spcPts val="600"/>
                  </a:spcBef>
                  <a:spcAft>
                    <a:spcPts val="600"/>
                  </a:spcAft>
                </a:pPr>
                <a:r>
                  <a:rPr lang="zh-CN" altLang="zh-CN" b="1" kern="100" dirty="0">
                    <a:latin typeface="+mn-ea"/>
                    <a:cs typeface="Times New Roman" panose="02020603050405020304" pitchFamily="18" charset="0"/>
                  </a:rPr>
                  <a:t>解</a:t>
                </a:r>
                <a:r>
                  <a:rPr lang="zh-CN" altLang="zh-CN" kern="100" dirty="0" smtClean="0">
                    <a:latin typeface="+mn-ea"/>
                    <a:cs typeface="Times New Roman" panose="02020603050405020304" pitchFamily="18" charset="0"/>
                  </a:rPr>
                  <a:t>：</a:t>
                </a:r>
                <a:r>
                  <a:rPr lang="en-US" altLang="zh-CN" kern="100" dirty="0" smtClean="0">
                    <a:latin typeface="+mn-ea"/>
                    <a:cs typeface="Times New Roman" panose="02020603050405020304" pitchFamily="18" charset="0"/>
                  </a:rPr>
                  <a:t>1</a:t>
                </a:r>
                <a:r>
                  <a:rPr lang="zh-CN" altLang="zh-CN" kern="100" dirty="0">
                    <a:latin typeface="+mn-ea"/>
                    <a:cs typeface="Times New Roman" panose="02020603050405020304" pitchFamily="18" charset="0"/>
                  </a:rPr>
                  <a:t>）电路上电后，</a:t>
                </a:r>
                <a:r>
                  <a:rPr lang="en-US" altLang="zh-CN" kern="100" dirty="0">
                    <a:latin typeface="+mn-ea"/>
                    <a:cs typeface="Times New Roman" panose="02020603050405020304" pitchFamily="18" charset="0"/>
                  </a:rPr>
                  <a:t>74LS161</a:t>
                </a:r>
                <a:r>
                  <a:rPr lang="zh-CN" altLang="zh-CN" kern="100" dirty="0">
                    <a:latin typeface="+mn-ea"/>
                    <a:cs typeface="Times New Roman" panose="02020603050405020304" pitchFamily="18" charset="0"/>
                  </a:rPr>
                  <a:t>集成计数器芯片的</a:t>
                </a:r>
                <a14:m>
                  <m:oMath xmlns:m="http://schemas.openxmlformats.org/officeDocument/2006/math">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𝐶𝐿𝑅</m:t>
                        </m:r>
                      </m:e>
                    </m:acc>
                    <m:r>
                      <a:rPr lang="en-US" altLang="zh-CN" i="1" kern="100">
                        <a:latin typeface="Cambria Math" panose="02040503050406030204" pitchFamily="18" charset="0"/>
                        <a:cs typeface="Times New Roman" panose="02020603050405020304" pitchFamily="18" charset="0"/>
                      </a:rPr>
                      <m:t>=1</m:t>
                    </m:r>
                  </m:oMath>
                </a14:m>
                <a:r>
                  <a:rPr lang="zh-CN" altLang="zh-CN" kern="100" dirty="0">
                    <a:latin typeface="+mn-ea"/>
                    <a:cs typeface="Times New Roman" panose="02020603050405020304" pitchFamily="18" charset="0"/>
                  </a:rPr>
                  <a:t>、</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𝐸𝑁𝑃</m:t>
                    </m:r>
                  </m:oMath>
                </a14:m>
                <a:r>
                  <a:rPr lang="en-US" altLang="zh-CN" kern="100" dirty="0">
                    <a:latin typeface="+mn-ea"/>
                    <a:cs typeface="Times New Roman" panose="02020603050405020304" pitchFamily="18" charset="0"/>
                  </a:rPr>
                  <a:t>=</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𝐸𝑁𝑇</m:t>
                    </m:r>
                    <m:r>
                      <a:rPr lang="en-US" altLang="zh-CN" i="1" kern="100">
                        <a:latin typeface="Cambria Math" panose="02040503050406030204" pitchFamily="18" charset="0"/>
                        <a:cs typeface="Times New Roman" panose="02020603050405020304" pitchFamily="18" charset="0"/>
                      </a:rPr>
                      <m:t>=1</m:t>
                    </m:r>
                  </m:oMath>
                </a14:m>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QA</a:t>
                </a:r>
                <a:r>
                  <a:rPr lang="zh-CN" altLang="zh-CN" kern="100" dirty="0">
                    <a:latin typeface="+mn-ea"/>
                    <a:cs typeface="Times New Roman" panose="02020603050405020304" pitchFamily="18" charset="0"/>
                  </a:rPr>
                  <a:t>和</a:t>
                </a:r>
                <a:r>
                  <a:rPr lang="en-US" altLang="zh-CN" kern="100" dirty="0">
                    <a:latin typeface="+mn-ea"/>
                    <a:cs typeface="Times New Roman" panose="02020603050405020304" pitchFamily="18" charset="0"/>
                  </a:rPr>
                  <a:t>QD</a:t>
                </a:r>
                <a:r>
                  <a:rPr lang="zh-CN" altLang="zh-CN" kern="100" dirty="0">
                    <a:latin typeface="+mn-ea"/>
                    <a:cs typeface="Times New Roman" panose="02020603050405020304" pitchFamily="18" charset="0"/>
                  </a:rPr>
                  <a:t>输出低电平“</a:t>
                </a:r>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”，经过与非门后输出高电平“</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”到</a:t>
                </a:r>
                <a14:m>
                  <m:oMath xmlns:m="http://schemas.openxmlformats.org/officeDocument/2006/math">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𝐿𝑂𝐴𝐷</m:t>
                        </m:r>
                      </m:e>
                    </m:acc>
                  </m:oMath>
                </a14:m>
                <a:r>
                  <a:rPr lang="zh-CN" altLang="zh-CN" kern="100" dirty="0">
                    <a:latin typeface="+mn-ea"/>
                    <a:cs typeface="Times New Roman" panose="02020603050405020304" pitchFamily="18" charset="0"/>
                  </a:rPr>
                  <a:t>端，可见此时满足其工作在计数功能条件。随着脉冲上升沿的不断增加，输出</a:t>
                </a:r>
                <a:r>
                  <a:rPr lang="en-US" altLang="zh-CN" kern="100" dirty="0">
                    <a:latin typeface="+mn-ea"/>
                    <a:cs typeface="Times New Roman" panose="02020603050405020304" pitchFamily="18" charset="0"/>
                  </a:rPr>
                  <a:t>QD</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QC</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QB</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QA</a:t>
                </a:r>
                <a:r>
                  <a:rPr lang="zh-CN" altLang="zh-CN" kern="100" dirty="0">
                    <a:latin typeface="+mn-ea"/>
                    <a:cs typeface="Times New Roman" panose="02020603050405020304" pitchFamily="18" charset="0"/>
                  </a:rPr>
                  <a:t>从二进制“</a:t>
                </a:r>
                <a:r>
                  <a:rPr lang="en-US" altLang="zh-CN" kern="100" dirty="0">
                    <a:latin typeface="+mn-ea"/>
                    <a:cs typeface="Times New Roman" panose="02020603050405020304" pitchFamily="18" charset="0"/>
                  </a:rPr>
                  <a:t>0000</a:t>
                </a:r>
                <a:r>
                  <a:rPr lang="zh-CN" altLang="zh-CN" kern="100" dirty="0">
                    <a:latin typeface="+mn-ea"/>
                    <a:cs typeface="Times New Roman" panose="02020603050405020304" pitchFamily="18" charset="0"/>
                  </a:rPr>
                  <a:t>”不断加</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，当加到“</a:t>
                </a:r>
                <a:r>
                  <a:rPr lang="en-US" altLang="zh-CN" kern="100" dirty="0">
                    <a:latin typeface="+mn-ea"/>
                    <a:cs typeface="Times New Roman" panose="02020603050405020304" pitchFamily="18" charset="0"/>
                  </a:rPr>
                  <a:t>1001</a:t>
                </a:r>
                <a:r>
                  <a:rPr lang="zh-CN" altLang="zh-CN" kern="100" dirty="0">
                    <a:latin typeface="+mn-ea"/>
                    <a:cs typeface="Times New Roman" panose="02020603050405020304" pitchFamily="18" charset="0"/>
                  </a:rPr>
                  <a:t>”后，</a:t>
                </a:r>
                <a:r>
                  <a:rPr lang="en-US" altLang="zh-CN" kern="100" dirty="0">
                    <a:latin typeface="+mn-ea"/>
                    <a:cs typeface="Times New Roman" panose="02020603050405020304" pitchFamily="18" charset="0"/>
                  </a:rPr>
                  <a:t>QD</a:t>
                </a:r>
                <a:r>
                  <a:rPr lang="zh-CN" altLang="zh-CN" kern="100" dirty="0">
                    <a:latin typeface="+mn-ea"/>
                    <a:cs typeface="Times New Roman" panose="02020603050405020304" pitchFamily="18" charset="0"/>
                  </a:rPr>
                  <a:t>和</a:t>
                </a:r>
                <a:r>
                  <a:rPr lang="en-US" altLang="zh-CN" kern="100" dirty="0">
                    <a:latin typeface="+mn-ea"/>
                    <a:cs typeface="Times New Roman" panose="02020603050405020304" pitchFamily="18" charset="0"/>
                  </a:rPr>
                  <a:t>QA</a:t>
                </a:r>
                <a:r>
                  <a:rPr lang="zh-CN" altLang="zh-CN" kern="100" dirty="0">
                    <a:latin typeface="+mn-ea"/>
                    <a:cs typeface="Times New Roman" panose="02020603050405020304" pitchFamily="18" charset="0"/>
                  </a:rPr>
                  <a:t>输出高电平“</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”，经过与非门后输出低电平“</a:t>
                </a:r>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”到</a:t>
                </a:r>
                <a14:m>
                  <m:oMath xmlns:m="http://schemas.openxmlformats.org/officeDocument/2006/math">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𝐿𝑂𝐴𝐷</m:t>
                        </m:r>
                      </m:e>
                    </m:acc>
                  </m:oMath>
                </a14:m>
                <a:r>
                  <a:rPr lang="zh-CN" altLang="zh-CN" kern="100" dirty="0">
                    <a:latin typeface="+mn-ea"/>
                    <a:cs typeface="Times New Roman" panose="02020603050405020304" pitchFamily="18" charset="0"/>
                  </a:rPr>
                  <a:t>端，此时工作为同步预置数功能，当下一个脉冲上升沿作用下，将</a:t>
                </a:r>
                <a:r>
                  <a:rPr lang="en-US" altLang="zh-CN" kern="100" dirty="0">
                    <a:latin typeface="+mn-ea"/>
                    <a:cs typeface="Times New Roman" panose="02020603050405020304" pitchFamily="18" charset="0"/>
                  </a:rPr>
                  <a:t>A</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C</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D</a:t>
                </a:r>
                <a:r>
                  <a:rPr lang="zh-CN" altLang="zh-CN" kern="100" dirty="0">
                    <a:latin typeface="+mn-ea"/>
                    <a:cs typeface="Times New Roman" panose="02020603050405020304" pitchFamily="18" charset="0"/>
                  </a:rPr>
                  <a:t>输入端“</a:t>
                </a:r>
                <a:r>
                  <a:rPr lang="en-US" altLang="zh-CN" kern="100" dirty="0">
                    <a:latin typeface="+mn-ea"/>
                    <a:cs typeface="Times New Roman" panose="02020603050405020304" pitchFamily="18" charset="0"/>
                  </a:rPr>
                  <a:t>0000</a:t>
                </a:r>
                <a:r>
                  <a:rPr lang="zh-CN" altLang="zh-CN" kern="100" dirty="0">
                    <a:latin typeface="+mn-ea"/>
                    <a:cs typeface="Times New Roman" panose="02020603050405020304" pitchFamily="18" charset="0"/>
                  </a:rPr>
                  <a:t>”的数据置入计数器，即此时</a:t>
                </a:r>
                <a:r>
                  <a:rPr lang="en-US" altLang="zh-CN" kern="100" dirty="0">
                    <a:latin typeface="+mn-ea"/>
                    <a:cs typeface="Times New Roman" panose="02020603050405020304" pitchFamily="18" charset="0"/>
                  </a:rPr>
                  <a:t>QD</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QC</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QB</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QA</a:t>
                </a:r>
                <a:r>
                  <a:rPr lang="zh-CN" altLang="zh-CN" kern="100" dirty="0">
                    <a:latin typeface="+mn-ea"/>
                    <a:cs typeface="Times New Roman" panose="02020603050405020304" pitchFamily="18" charset="0"/>
                  </a:rPr>
                  <a:t>输出为“</a:t>
                </a:r>
                <a:r>
                  <a:rPr lang="en-US" altLang="zh-CN" kern="100" dirty="0">
                    <a:latin typeface="+mn-ea"/>
                    <a:cs typeface="Times New Roman" panose="02020603050405020304" pitchFamily="18" charset="0"/>
                  </a:rPr>
                  <a:t>0000</a:t>
                </a:r>
                <a:r>
                  <a:rPr lang="zh-CN" altLang="zh-CN" kern="100" dirty="0">
                    <a:latin typeface="+mn-ea"/>
                    <a:cs typeface="Times New Roman" panose="02020603050405020304" pitchFamily="18" charset="0"/>
                  </a:rPr>
                  <a:t>”，因此实现了</a:t>
                </a:r>
                <a:r>
                  <a:rPr lang="en-US" altLang="zh-CN" kern="100" dirty="0">
                    <a:latin typeface="+mn-ea"/>
                    <a:cs typeface="Times New Roman" panose="02020603050405020304" pitchFamily="18" charset="0"/>
                  </a:rPr>
                  <a:t>0000</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0001</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0010</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1001</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0000</a:t>
                </a:r>
                <a:r>
                  <a:rPr lang="zh-CN" altLang="zh-CN" kern="100" dirty="0">
                    <a:latin typeface="+mn-ea"/>
                    <a:cs typeface="Times New Roman" panose="02020603050405020304" pitchFamily="18" charset="0"/>
                  </a:rPr>
                  <a:t>的不断循环计数，即实现了十进制“</a:t>
                </a:r>
                <a:r>
                  <a:rPr lang="en-US" altLang="zh-CN" kern="100" dirty="0">
                    <a:latin typeface="+mn-ea"/>
                    <a:cs typeface="Times New Roman" panose="02020603050405020304" pitchFamily="18" charset="0"/>
                  </a:rPr>
                  <a:t>0-9</a:t>
                </a:r>
                <a:r>
                  <a:rPr lang="zh-CN" altLang="zh-CN" kern="100" dirty="0">
                    <a:latin typeface="+mn-ea"/>
                    <a:cs typeface="Times New Roman" panose="02020603050405020304" pitchFamily="18" charset="0"/>
                  </a:rPr>
                  <a:t>”的计数。</a:t>
                </a:r>
              </a:p>
              <a:p>
                <a:pPr indent="457200" algn="just">
                  <a:lnSpc>
                    <a:spcPct val="150000"/>
                  </a:lnSpc>
                  <a:spcBef>
                    <a:spcPts val="600"/>
                  </a:spcBef>
                  <a:spcAft>
                    <a:spcPts val="60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）由上述分析可知，</a:t>
                </a:r>
                <a:r>
                  <a:rPr lang="en-US" altLang="zh-CN" kern="100" dirty="0">
                    <a:latin typeface="+mn-ea"/>
                    <a:cs typeface="Times New Roman" panose="02020603050405020304" pitchFamily="18" charset="0"/>
                  </a:rPr>
                  <a:t>10</a:t>
                </a:r>
                <a:r>
                  <a:rPr lang="zh-CN" altLang="zh-CN" kern="100" dirty="0">
                    <a:latin typeface="+mn-ea"/>
                    <a:cs typeface="Times New Roman" panose="02020603050405020304" pitchFamily="18" charset="0"/>
                  </a:rPr>
                  <a:t>进制计数电路是将数字“</a:t>
                </a:r>
                <a:r>
                  <a:rPr lang="en-US" altLang="zh-CN" kern="100" dirty="0">
                    <a:latin typeface="+mn-ea"/>
                    <a:cs typeface="Times New Roman" panose="02020603050405020304" pitchFamily="18" charset="0"/>
                  </a:rPr>
                  <a:t>9</a:t>
                </a:r>
                <a:r>
                  <a:rPr lang="zh-CN" altLang="zh-CN" kern="100" dirty="0">
                    <a:latin typeface="+mn-ea"/>
                    <a:cs typeface="Times New Roman" panose="02020603050405020304" pitchFamily="18" charset="0"/>
                  </a:rPr>
                  <a:t>”即二进制“</a:t>
                </a:r>
                <a:r>
                  <a:rPr lang="en-US" altLang="zh-CN" kern="100" dirty="0">
                    <a:latin typeface="+mn-ea"/>
                    <a:cs typeface="Times New Roman" panose="02020603050405020304" pitchFamily="18" charset="0"/>
                  </a:rPr>
                  <a:t>1001</a:t>
                </a:r>
                <a:r>
                  <a:rPr lang="zh-CN" altLang="zh-CN" kern="100" dirty="0">
                    <a:latin typeface="+mn-ea"/>
                    <a:cs typeface="Times New Roman" panose="02020603050405020304" pitchFamily="18" charset="0"/>
                  </a:rPr>
                  <a:t>”的输出为“</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”的端口</a:t>
                </a:r>
                <a:r>
                  <a:rPr lang="en-US" altLang="zh-CN" kern="100" dirty="0">
                    <a:latin typeface="+mn-ea"/>
                    <a:cs typeface="Times New Roman" panose="02020603050405020304" pitchFamily="18" charset="0"/>
                  </a:rPr>
                  <a:t>QD</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QA</a:t>
                </a:r>
                <a:r>
                  <a:rPr lang="zh-CN" altLang="zh-CN" kern="100" dirty="0">
                    <a:latin typeface="+mn-ea"/>
                    <a:cs typeface="Times New Roman" panose="02020603050405020304" pitchFamily="18" charset="0"/>
                  </a:rPr>
                  <a:t>经过与非门接入</a:t>
                </a:r>
                <a14:m>
                  <m:oMath xmlns:m="http://schemas.openxmlformats.org/officeDocument/2006/math">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𝐿𝑂𝐴𝐷</m:t>
                        </m:r>
                      </m:e>
                    </m:acc>
                  </m:oMath>
                </a14:m>
                <a:r>
                  <a:rPr lang="zh-CN" altLang="zh-CN" kern="100" dirty="0">
                    <a:latin typeface="+mn-ea"/>
                    <a:cs typeface="Times New Roman" panose="02020603050405020304" pitchFamily="18" charset="0"/>
                  </a:rPr>
                  <a:t>端。可见实现</a:t>
                </a:r>
                <a:r>
                  <a:rPr lang="en-US" altLang="zh-CN" kern="100" dirty="0">
                    <a:latin typeface="+mn-ea"/>
                    <a:cs typeface="Times New Roman" panose="02020603050405020304" pitchFamily="18" charset="0"/>
                  </a:rPr>
                  <a:t>6</a:t>
                </a:r>
                <a:r>
                  <a:rPr lang="zh-CN" altLang="zh-CN" kern="100" dirty="0">
                    <a:latin typeface="+mn-ea"/>
                    <a:cs typeface="Times New Roman" panose="02020603050405020304" pitchFamily="18" charset="0"/>
                  </a:rPr>
                  <a:t>进制计数电路，可将数字“</a:t>
                </a:r>
                <a:r>
                  <a:rPr lang="en-US" altLang="zh-CN" kern="100" dirty="0">
                    <a:latin typeface="+mn-ea"/>
                    <a:cs typeface="Times New Roman" panose="02020603050405020304" pitchFamily="18" charset="0"/>
                  </a:rPr>
                  <a:t>5</a:t>
                </a:r>
                <a:r>
                  <a:rPr lang="zh-CN" altLang="zh-CN" kern="100" dirty="0">
                    <a:latin typeface="+mn-ea"/>
                    <a:cs typeface="Times New Roman" panose="02020603050405020304" pitchFamily="18" charset="0"/>
                  </a:rPr>
                  <a:t>”即二进制的“</a:t>
                </a:r>
                <a:r>
                  <a:rPr lang="en-US" altLang="zh-CN" kern="100" dirty="0">
                    <a:latin typeface="+mn-ea"/>
                    <a:cs typeface="Times New Roman" panose="02020603050405020304" pitchFamily="18" charset="0"/>
                  </a:rPr>
                  <a:t>0101</a:t>
                </a:r>
                <a:r>
                  <a:rPr lang="zh-CN" altLang="zh-CN" kern="100" dirty="0">
                    <a:latin typeface="+mn-ea"/>
                    <a:cs typeface="Times New Roman" panose="02020603050405020304" pitchFamily="18" charset="0"/>
                  </a:rPr>
                  <a:t>” 输出为“</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”的端口</a:t>
                </a:r>
                <a:r>
                  <a:rPr lang="en-US" altLang="zh-CN" kern="100" dirty="0">
                    <a:latin typeface="+mn-ea"/>
                    <a:cs typeface="Times New Roman" panose="02020603050405020304" pitchFamily="18" charset="0"/>
                  </a:rPr>
                  <a:t>QC</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QA</a:t>
                </a:r>
                <a:r>
                  <a:rPr lang="zh-CN" altLang="zh-CN" kern="100" dirty="0">
                    <a:latin typeface="+mn-ea"/>
                    <a:cs typeface="Times New Roman" panose="02020603050405020304" pitchFamily="18" charset="0"/>
                  </a:rPr>
                  <a:t>经过与非门接入</a:t>
                </a:r>
                <a14:m>
                  <m:oMath xmlns:m="http://schemas.openxmlformats.org/officeDocument/2006/math">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𝐿𝑂𝐴𝐷</m:t>
                        </m:r>
                      </m:e>
                    </m:acc>
                  </m:oMath>
                </a14:m>
                <a:r>
                  <a:rPr lang="zh-CN" altLang="zh-CN" kern="100" dirty="0">
                    <a:latin typeface="+mn-ea"/>
                    <a:cs typeface="Times New Roman" panose="02020603050405020304" pitchFamily="18" charset="0"/>
                  </a:rPr>
                  <a:t>端。电路设计如下图所示。</a:t>
                </a:r>
              </a:p>
            </p:txBody>
          </p:sp>
        </mc:Choice>
        <mc:Fallback>
          <p:sp>
            <p:nvSpPr>
              <p:cNvPr id="14" name="矩形 13"/>
              <p:cNvSpPr>
                <a:spLocks noRot="1" noChangeAspect="1" noMove="1" noResize="1" noEditPoints="1" noAdjustHandles="1" noChangeArrowheads="1" noChangeShapeType="1" noTextEdit="1"/>
              </p:cNvSpPr>
              <p:nvPr/>
            </p:nvSpPr>
            <p:spPr>
              <a:xfrm>
                <a:off x="464235" y="1154025"/>
                <a:ext cx="11355730" cy="3990195"/>
              </a:xfrm>
              <a:prstGeom prst="rect">
                <a:avLst/>
              </a:prstGeom>
              <a:blipFill rotWithShape="0">
                <a:blip r:embed="rId4"/>
                <a:stretch>
                  <a:fillRect l="-429" r="-483" b="-153"/>
                </a:stretch>
              </a:blipFill>
            </p:spPr>
            <p:txBody>
              <a:bodyPr/>
              <a:lstStyle/>
              <a:p>
                <a:r>
                  <a:rPr lang="zh-CN" altLang="en-US">
                    <a:noFill/>
                  </a:rPr>
                  <a:t> </a:t>
                </a:r>
              </a:p>
            </p:txBody>
          </p:sp>
        </mc:Fallback>
      </mc:AlternateContent>
      <p:sp>
        <p:nvSpPr>
          <p:cNvPr id="20" name="TextBox 8"/>
          <p:cNvSpPr txBox="1"/>
          <p:nvPr/>
        </p:nvSpPr>
        <p:spPr>
          <a:xfrm>
            <a:off x="947759" y="194846"/>
            <a:ext cx="4876844" cy="333553"/>
          </a:xfrm>
          <a:prstGeom prst="rect">
            <a:avLst/>
          </a:prstGeom>
          <a:noFill/>
        </p:spPr>
        <p:txBody>
          <a:bodyPr wrap="square" rtlCol="0">
            <a:spAutoFit/>
          </a:bodyPr>
          <a:lstStyle/>
          <a:p>
            <a:pPr algn="just">
              <a:lnSpc>
                <a:spcPts val="2000"/>
              </a:lnSpc>
              <a:spcAft>
                <a:spcPts val="0"/>
              </a:spcAft>
            </a:pPr>
            <a:r>
              <a:rPr lang="en-US" altLang="zh-CN" sz="1600" b="1" dirty="0" smtClean="0">
                <a:solidFill>
                  <a:schemeClr val="bg1"/>
                </a:solidFill>
                <a:latin typeface="微软雅黑" pitchFamily="34" charset="-122"/>
                <a:ea typeface="微软雅黑" pitchFamily="34" charset="-122"/>
              </a:rPr>
              <a:t>2.2 </a:t>
            </a:r>
            <a:r>
              <a:rPr lang="zh-CN" altLang="zh-CN" sz="1600" b="1" dirty="0" smtClean="0">
                <a:solidFill>
                  <a:schemeClr val="bg1"/>
                </a:solidFill>
                <a:latin typeface="微软雅黑" pitchFamily="34" charset="-122"/>
                <a:ea typeface="微软雅黑" pitchFamily="34" charset="-122"/>
              </a:rPr>
              <a:t>电路</a:t>
            </a:r>
            <a:r>
              <a:rPr lang="zh-CN" altLang="zh-CN" sz="1600" b="1" dirty="0">
                <a:solidFill>
                  <a:schemeClr val="bg1"/>
                </a:solidFill>
                <a:latin typeface="微软雅黑" pitchFamily="34" charset="-122"/>
                <a:ea typeface="微软雅黑" pitchFamily="34" charset="-122"/>
              </a:rPr>
              <a:t>设计</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学习总结及评价</a:t>
            </a:r>
          </a:p>
        </p:txBody>
      </p:sp>
      <p:sp>
        <p:nvSpPr>
          <p:cNvPr id="2" name="矩形 1"/>
          <p:cNvSpPr/>
          <p:nvPr/>
        </p:nvSpPr>
        <p:spPr>
          <a:xfrm>
            <a:off x="915375" y="939922"/>
            <a:ext cx="8441055" cy="1169551"/>
          </a:xfrm>
          <a:prstGeom prst="rect">
            <a:avLst/>
          </a:prstGeom>
        </p:spPr>
        <p:txBody>
          <a:bodyPr wrap="square">
            <a:spAutoFit/>
          </a:bodyPr>
          <a:lstStyle/>
          <a:p>
            <a:pPr indent="266700" algn="just">
              <a:lnSpc>
                <a:spcPts val="2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1.74LS48</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优先编码器以及</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74LS138</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译码器、</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74LS48</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数码管译码器的工作原理</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2.74LS175</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寄存器以及</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74LS161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计数器的工作原理以及简单应用。</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spcBef>
                <a:spcPts val="600"/>
              </a:spcBef>
              <a:spcAft>
                <a:spcPts val="6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3.555</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芯片的内部结构三种基本应用电路的原理。</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5" name="表格 14">
            <a:extLst>
              <a:ext uri="{FF2B5EF4-FFF2-40B4-BE49-F238E27FC236}">
                <a16:creationId xmlns:a16="http://schemas.microsoft.com/office/drawing/2014/main" xmlns="" id="{D47A81D8-0FEE-4650-8128-AB76850B5588}"/>
              </a:ext>
            </a:extLst>
          </p:cNvPr>
          <p:cNvGraphicFramePr>
            <a:graphicFrameLocks noGrp="1"/>
          </p:cNvGraphicFramePr>
          <p:nvPr>
            <p:extLst>
              <p:ext uri="{D42A27DB-BD31-4B8C-83A1-F6EECF244321}">
                <p14:modId xmlns:p14="http://schemas.microsoft.com/office/powerpoint/2010/main" val="1033053027"/>
              </p:ext>
            </p:extLst>
          </p:nvPr>
        </p:nvGraphicFramePr>
        <p:xfrm>
          <a:off x="1190608" y="2260111"/>
          <a:ext cx="9550751" cy="3671153"/>
        </p:xfrm>
        <a:graphic>
          <a:graphicData uri="http://schemas.openxmlformats.org/drawingml/2006/table">
            <a:tbl>
              <a:tblPr firstRow="1" firstCol="1" bandRow="1">
                <a:tableStyleId>{ED083AE6-46FA-4A59-8FB0-9F97EB10719F}</a:tableStyleId>
              </a:tblPr>
              <a:tblGrid>
                <a:gridCol w="999883">
                  <a:extLst>
                    <a:ext uri="{9D8B030D-6E8A-4147-A177-3AD203B41FA5}">
                      <a16:colId xmlns:a16="http://schemas.microsoft.com/office/drawing/2014/main" xmlns="" val="20000"/>
                    </a:ext>
                  </a:extLst>
                </a:gridCol>
                <a:gridCol w="1610537">
                  <a:extLst>
                    <a:ext uri="{9D8B030D-6E8A-4147-A177-3AD203B41FA5}">
                      <a16:colId xmlns:a16="http://schemas.microsoft.com/office/drawing/2014/main" xmlns="" val="20001"/>
                    </a:ext>
                  </a:extLst>
                </a:gridCol>
                <a:gridCol w="3567180">
                  <a:extLst>
                    <a:ext uri="{9D8B030D-6E8A-4147-A177-3AD203B41FA5}">
                      <a16:colId xmlns:a16="http://schemas.microsoft.com/office/drawing/2014/main" xmlns="" val="20002"/>
                    </a:ext>
                  </a:extLst>
                </a:gridCol>
                <a:gridCol w="935007">
                  <a:extLst>
                    <a:ext uri="{9D8B030D-6E8A-4147-A177-3AD203B41FA5}">
                      <a16:colId xmlns:a16="http://schemas.microsoft.com/office/drawing/2014/main" xmlns="" val="20003"/>
                    </a:ext>
                  </a:extLst>
                </a:gridCol>
                <a:gridCol w="1219072">
                  <a:extLst>
                    <a:ext uri="{9D8B030D-6E8A-4147-A177-3AD203B41FA5}">
                      <a16:colId xmlns:a16="http://schemas.microsoft.com/office/drawing/2014/main" xmlns="" val="20004"/>
                    </a:ext>
                  </a:extLst>
                </a:gridCol>
                <a:gridCol w="1219072">
                  <a:extLst>
                    <a:ext uri="{9D8B030D-6E8A-4147-A177-3AD203B41FA5}">
                      <a16:colId xmlns:a16="http://schemas.microsoft.com/office/drawing/2014/main" xmlns=""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a16="http://schemas.microsoft.com/office/drawing/2014/main" xmlns="" val="10000"/>
                  </a:ext>
                </a:extLst>
              </a:tr>
              <a:tr h="1140646">
                <a:tc rowSpan="2">
                  <a:txBody>
                    <a:bodyPr/>
                    <a:lstStyle/>
                    <a:p>
                      <a:pPr indent="127000" algn="l">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a:t>
                      </a:r>
                      <a:r>
                        <a:rPr 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4.2</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p>
                      <a:pPr indent="127000" algn="l">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电子电路调试</a:t>
                      </a:r>
                      <a:r>
                        <a:rPr 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维修</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操作评价</a:t>
                      </a:r>
                    </a:p>
                  </a:txBody>
                  <a:tcPr marL="68580" marR="68580" marT="0" marB="0" anchor="ctr">
                    <a:solidFill>
                      <a:schemeClr val="bg1"/>
                    </a:solidFill>
                  </a:tcPr>
                </a:tc>
                <a:tc>
                  <a:txBody>
                    <a:bodyPr/>
                    <a:lstStyle/>
                    <a:p>
                      <a:pPr indent="127000" algn="just">
                        <a:lnSpc>
                          <a:spcPts val="2000"/>
                        </a:lnSpc>
                        <a:spcAft>
                          <a:spcPts val="0"/>
                        </a:spcAft>
                      </a:pPr>
                      <a:r>
                        <a:rPr lang="en-US"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能够对编码器、译码器等组合逻辑电路进行调试和维修。</a:t>
                      </a:r>
                    </a:p>
                    <a:p>
                      <a:pPr indent="127000" algn="just">
                        <a:lnSpc>
                          <a:spcPts val="2000"/>
                        </a:lnSpc>
                        <a:spcAft>
                          <a:spcPts val="0"/>
                        </a:spcAft>
                      </a:pPr>
                      <a:r>
                        <a:rPr lang="en-US"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能够对寄存器、计数器灯时序逻辑电路进行调试和维修。</a:t>
                      </a:r>
                    </a:p>
                    <a:p>
                      <a:pPr indent="127000" algn="just">
                        <a:lnSpc>
                          <a:spcPts val="2000"/>
                        </a:lnSpc>
                        <a:spcAft>
                          <a:spcPts val="0"/>
                        </a:spcAft>
                      </a:pPr>
                      <a:r>
                        <a:rPr lang="en-US"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3</a:t>
                      </a:r>
                      <a:r>
                        <a:rPr lang="zh-CN"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、能分析由</a:t>
                      </a:r>
                      <a:r>
                        <a:rPr lang="en-US"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555</a:t>
                      </a:r>
                      <a:r>
                        <a:rPr lang="zh-CN"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集成电路组成的定时器灯常用电子电路的功能、用途。</a:t>
                      </a:r>
                    </a:p>
                    <a:p>
                      <a:pPr indent="127000" algn="just">
                        <a:lnSpc>
                          <a:spcPts val="2000"/>
                        </a:lnSpc>
                        <a:spcAft>
                          <a:spcPts val="0"/>
                        </a:spcAft>
                      </a:pPr>
                      <a:r>
                        <a:rPr lang="en-US"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4</a:t>
                      </a:r>
                      <a:r>
                        <a:rPr lang="zh-CN"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、能够对小型开关稳压电路调试和维修。</a:t>
                      </a: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50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1"/>
                  </a:ext>
                </a:extLst>
              </a:tr>
              <a:tr h="1021590">
                <a:tc vMerge="1">
                  <a:txBody>
                    <a:bodyPr/>
                    <a:lstStyle/>
                    <a:p>
                      <a:pPr indent="127000" algn="l">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成果评价</a:t>
                      </a:r>
                    </a:p>
                  </a:txBody>
                  <a:tcPr marL="68580" marR="68580" marT="0" marB="0" anchor="ctr">
                    <a:solidFill>
                      <a:schemeClr val="bg1"/>
                    </a:solidFill>
                  </a:tcPr>
                </a:tc>
                <a:tc>
                  <a:txBody>
                    <a:bodyPr/>
                    <a:lstStyle/>
                    <a:p>
                      <a:pPr indent="127000" algn="just">
                        <a:lnSpc>
                          <a:spcPts val="2000"/>
                        </a:lnSpc>
                        <a:spcAft>
                          <a:spcPts val="0"/>
                        </a:spcAft>
                      </a:pPr>
                      <a:r>
                        <a:rPr lang="en-US"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掌握编码器、译码器的原理以及电路设计调试以及维修。</a:t>
                      </a:r>
                    </a:p>
                    <a:p>
                      <a:pPr indent="127000" algn="just">
                        <a:lnSpc>
                          <a:spcPts val="2000"/>
                        </a:lnSpc>
                        <a:spcAft>
                          <a:spcPts val="0"/>
                        </a:spcAft>
                      </a:pPr>
                      <a:r>
                        <a:rPr lang="en-US"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掌握寄存器、计数器的原理以及电路设计调试以及维修。</a:t>
                      </a:r>
                    </a:p>
                    <a:p>
                      <a:pPr indent="127000" algn="just">
                        <a:lnSpc>
                          <a:spcPts val="2000"/>
                        </a:lnSpc>
                        <a:spcAft>
                          <a:spcPts val="0"/>
                        </a:spcAft>
                      </a:pPr>
                      <a:r>
                        <a:rPr lang="en-US"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3.</a:t>
                      </a:r>
                      <a:r>
                        <a:rPr lang="zh-CN"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a:t>
                      </a:r>
                      <a:r>
                        <a:rPr lang="en-US"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555</a:t>
                      </a:r>
                      <a:r>
                        <a:rPr lang="zh-CN"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集成电路的三种基本电路的原理以及应用。</a:t>
                      </a:r>
                    </a:p>
                    <a:p>
                      <a:pPr indent="127000" algn="just">
                        <a:lnSpc>
                          <a:spcPts val="2000"/>
                        </a:lnSpc>
                        <a:spcAft>
                          <a:spcPts val="0"/>
                        </a:spcAft>
                      </a:pPr>
                      <a:r>
                        <a:rPr lang="en-US"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4.</a:t>
                      </a:r>
                      <a:r>
                        <a:rPr lang="zh-CN" sz="10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了解小型开关稳压电路的原理以及能够进行电路设计。</a:t>
                      </a: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50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6" name="文本框 5"/>
          <p:cNvSpPr txBox="1"/>
          <p:nvPr/>
        </p:nvSpPr>
        <p:spPr>
          <a:xfrm>
            <a:off x="618984" y="1072143"/>
            <a:ext cx="10115550" cy="2368550"/>
          </a:xfrm>
          <a:prstGeom prst="rect">
            <a:avLst/>
          </a:prstGeom>
          <a:noFill/>
        </p:spPr>
        <p:txBody>
          <a:bodyPr wrap="square" rtlCol="0">
            <a:spAutoFit/>
          </a:bodyPr>
          <a:lstStyle/>
          <a:p>
            <a:pPr indent="457200">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b="1" dirty="0">
                <a:latin typeface="等线" panose="02010600030101010101" pitchFamily="2" charset="-122"/>
                <a:ea typeface="等线" panose="02010600030101010101" pitchFamily="2" charset="-122"/>
                <a:cs typeface="微软雅黑" charset="0"/>
                <a:sym typeface="+mn-ea"/>
              </a:rPr>
              <a:t>任务（3）：如下图所示是一个防盗报警电路。a、b两端被一细铜丝接通，此铜丝置于盗窃者必经之处。当窃贼闯入室内将铜丝碰断后，扬声器发出报警声。</a:t>
            </a:r>
          </a:p>
          <a:p>
            <a:pPr indent="457200">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1）、555接成了哪种电路？说明本报警电路的工作原理。</a:t>
            </a:r>
          </a:p>
          <a:p>
            <a:pPr indent="457200">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2）、估算报警声的频率。</a:t>
            </a:r>
          </a:p>
        </p:txBody>
      </p:sp>
      <p:pic>
        <p:nvPicPr>
          <p:cNvPr id="506930" name="图片 506930"/>
          <p:cNvPicPr>
            <a:picLocks noChangeAspect="1"/>
          </p:cNvPicPr>
          <p:nvPr/>
        </p:nvPicPr>
        <p:blipFill>
          <a:blip r:embed="rId3"/>
          <a:srcRect l="5822" t="6594" b="-17"/>
          <a:stretch>
            <a:fillRect/>
          </a:stretch>
        </p:blipFill>
        <p:spPr>
          <a:xfrm>
            <a:off x="4294949" y="2734193"/>
            <a:ext cx="5986390" cy="3295463"/>
          </a:xfrm>
          <a:prstGeom prst="rect">
            <a:avLst/>
          </a:prstGeom>
          <a:ln>
            <a:noFill/>
          </a:ln>
        </p:spPr>
      </p:pic>
      <p:sp>
        <p:nvSpPr>
          <p:cNvPr id="107" name="文本框 106"/>
          <p:cNvSpPr txBox="1"/>
          <p:nvPr/>
        </p:nvSpPr>
        <p:spPr>
          <a:xfrm>
            <a:off x="4748144" y="6029656"/>
            <a:ext cx="5080000" cy="369332"/>
          </a:xfrm>
          <a:prstGeom prst="rect">
            <a:avLst/>
          </a:prstGeom>
          <a:noFill/>
          <a:ln w="9525">
            <a:noFill/>
          </a:ln>
        </p:spPr>
        <p:txBody>
          <a:bodyPr>
            <a:spAutoFit/>
          </a:bodyPr>
          <a:lstStyle/>
          <a:p>
            <a:pPr marL="0" indent="0" algn="ctr"/>
            <a:r>
              <a:rPr lang="zh-CN" altLang="en-US" b="0" dirty="0">
                <a:latin typeface="微软雅黑" charset="0"/>
                <a:ea typeface="等线" panose="02010600030101010101"/>
                <a:cs typeface="微软雅黑" charset="0"/>
              </a:rPr>
              <a:t>图</a:t>
            </a:r>
            <a:r>
              <a:rPr lang="en-US" altLang="zh-CN" b="0" dirty="0">
                <a:latin typeface="微软雅黑" charset="0"/>
                <a:ea typeface="等线" panose="02010600030101010101"/>
                <a:cs typeface="微软雅黑" charset="0"/>
              </a:rPr>
              <a:t>4-2-15 </a:t>
            </a:r>
            <a:r>
              <a:rPr lang="zh-CN" altLang="en-US" b="0" dirty="0">
                <a:latin typeface="微软雅黑" charset="0"/>
                <a:ea typeface="等线" panose="02010600030101010101"/>
                <a:cs typeface="微软雅黑" charset="0"/>
              </a:rPr>
              <a:t>防盗报警电路</a:t>
            </a:r>
            <a:endParaRPr lang="zh-CN" altLang="en-US" dirty="0">
              <a:latin typeface="微软雅黑" charset="0"/>
              <a:ea typeface="等线" panose="02010600030101010101"/>
              <a:cs typeface="微软雅黑"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mc:AlternateContent xmlns:mc="http://schemas.openxmlformats.org/markup-compatibility/2006">
        <mc:Choice xmlns:a14="http://schemas.microsoft.com/office/drawing/2010/main" Requires="a14">
          <p:sp>
            <p:nvSpPr>
              <p:cNvPr id="3" name="矩形 2"/>
              <p:cNvSpPr/>
              <p:nvPr/>
            </p:nvSpPr>
            <p:spPr>
              <a:xfrm>
                <a:off x="702934" y="1086151"/>
                <a:ext cx="10901878" cy="3308598"/>
              </a:xfrm>
              <a:prstGeom prst="rect">
                <a:avLst/>
              </a:prstGeom>
            </p:spPr>
            <p:txBody>
              <a:bodyPr wrap="square">
                <a:spAutoFit/>
              </a:bodyPr>
              <a:lstStyle/>
              <a:p>
                <a:pPr indent="457200" algn="just">
                  <a:lnSpc>
                    <a:spcPct val="150000"/>
                  </a:lnSpc>
                  <a:spcBef>
                    <a:spcPts val="600"/>
                  </a:spcBef>
                  <a:spcAft>
                    <a:spcPts val="600"/>
                  </a:spcAft>
                </a:pPr>
                <a:r>
                  <a:rPr lang="zh-CN" altLang="zh-CN" b="1" kern="100" dirty="0">
                    <a:latin typeface="+mn-ea"/>
                    <a:cs typeface="Times New Roman" panose="02020603050405020304" pitchFamily="18" charset="0"/>
                  </a:rPr>
                  <a:t>解</a:t>
                </a:r>
                <a:r>
                  <a:rPr lang="zh-CN" altLang="zh-CN" kern="100" dirty="0">
                    <a:effectLst/>
                    <a:latin typeface="+mn-ea"/>
                    <a:cs typeface="Times New Roman" panose="02020603050405020304" pitchFamily="18" charset="0"/>
                  </a:rPr>
                  <a:t>： </a:t>
                </a:r>
              </a:p>
              <a:p>
                <a:pPr indent="457200" algn="just">
                  <a:lnSpc>
                    <a:spcPct val="150000"/>
                  </a:lnSpc>
                  <a:spcBef>
                    <a:spcPts val="600"/>
                  </a:spcBef>
                  <a:spcAft>
                    <a:spcPts val="600"/>
                  </a:spcAft>
                </a:pP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555</a:t>
                </a:r>
                <a:r>
                  <a:rPr lang="zh-CN" altLang="zh-CN" kern="100" dirty="0">
                    <a:latin typeface="+mn-ea"/>
                    <a:cs typeface="Times New Roman" panose="02020603050405020304" pitchFamily="18" charset="0"/>
                  </a:rPr>
                  <a:t>接成了多谐振荡器电路。工作原理：当</a:t>
                </a:r>
                <a:r>
                  <a:rPr lang="en-US" altLang="zh-CN" kern="100" dirty="0">
                    <a:latin typeface="+mn-ea"/>
                    <a:cs typeface="Times New Roman" panose="02020603050405020304" pitchFamily="18" charset="0"/>
                  </a:rPr>
                  <a:t>a</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两端接通时，</a:t>
                </a:r>
                <a:r>
                  <a:rPr lang="en-US" altLang="zh-CN" kern="100" dirty="0">
                    <a:latin typeface="+mn-ea"/>
                    <a:cs typeface="Times New Roman" panose="02020603050405020304" pitchFamily="18" charset="0"/>
                  </a:rPr>
                  <a:t>555</a:t>
                </a:r>
                <a:r>
                  <a:rPr lang="zh-CN" altLang="zh-CN" kern="100" dirty="0">
                    <a:latin typeface="+mn-ea"/>
                    <a:cs typeface="Times New Roman" panose="02020603050405020304" pitchFamily="18" charset="0"/>
                  </a:rPr>
                  <a:t>清零端</a:t>
                </a:r>
                <a:r>
                  <a:rPr lang="en-US" altLang="zh-CN" kern="100" dirty="0">
                    <a:latin typeface="+mn-ea"/>
                    <a:cs typeface="Times New Roman" panose="02020603050405020304" pitchFamily="18" charset="0"/>
                  </a:rPr>
                  <a:t>4</a:t>
                </a:r>
                <a:r>
                  <a:rPr lang="zh-CN" altLang="zh-CN" kern="100" dirty="0">
                    <a:latin typeface="+mn-ea"/>
                    <a:cs typeface="Times New Roman" panose="02020603050405020304" pitchFamily="18" charset="0"/>
                  </a:rPr>
                  <a:t>脚经过铜丝接到地，因此</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脚输出低电平，此时扬声器不发出声音；当铜丝被盗窃者碰断后，</a:t>
                </a:r>
                <a:r>
                  <a:rPr lang="en-US" altLang="zh-CN" kern="100" dirty="0">
                    <a:latin typeface="+mn-ea"/>
                    <a:cs typeface="Times New Roman" panose="02020603050405020304" pitchFamily="18" charset="0"/>
                  </a:rPr>
                  <a:t>555</a:t>
                </a:r>
                <a:r>
                  <a:rPr lang="zh-CN" altLang="zh-CN" kern="100" dirty="0">
                    <a:latin typeface="+mn-ea"/>
                    <a:cs typeface="Times New Roman" panose="02020603050405020304" pitchFamily="18" charset="0"/>
                  </a:rPr>
                  <a:t>清零端</a:t>
                </a:r>
                <a:r>
                  <a:rPr lang="en-US" altLang="zh-CN" kern="100" dirty="0">
                    <a:latin typeface="+mn-ea"/>
                    <a:cs typeface="Times New Roman" panose="02020603050405020304" pitchFamily="18" charset="0"/>
                  </a:rPr>
                  <a:t>4</a:t>
                </a:r>
                <a:r>
                  <a:rPr lang="zh-CN" altLang="zh-CN" kern="100" dirty="0">
                    <a:latin typeface="+mn-ea"/>
                    <a:cs typeface="Times New Roman" panose="02020603050405020304" pitchFamily="18" charset="0"/>
                  </a:rPr>
                  <a:t>脚经过</a:t>
                </a:r>
                <a:r>
                  <a:rPr lang="en-US" altLang="zh-CN" kern="100" dirty="0">
                    <a:latin typeface="+mn-ea"/>
                    <a:cs typeface="Times New Roman" panose="02020603050405020304" pitchFamily="18" charset="0"/>
                  </a:rPr>
                  <a:t>R3</a:t>
                </a:r>
                <a:r>
                  <a:rPr lang="zh-CN" altLang="zh-CN" kern="100" dirty="0">
                    <a:latin typeface="+mn-ea"/>
                    <a:cs typeface="Times New Roman" panose="02020603050405020304" pitchFamily="18" charset="0"/>
                  </a:rPr>
                  <a:t>电阻拉到电源电压，即</a:t>
                </a:r>
                <a:r>
                  <a:rPr lang="en-US" altLang="zh-CN" kern="100" dirty="0">
                    <a:latin typeface="+mn-ea"/>
                    <a:cs typeface="Times New Roman" panose="02020603050405020304" pitchFamily="18" charset="0"/>
                  </a:rPr>
                  <a:t>4</a:t>
                </a:r>
                <a:r>
                  <a:rPr lang="zh-CN" altLang="zh-CN" kern="100" dirty="0">
                    <a:latin typeface="+mn-ea"/>
                    <a:cs typeface="Times New Roman" panose="02020603050405020304" pitchFamily="18" charset="0"/>
                  </a:rPr>
                  <a:t>脚清零无效，</a:t>
                </a:r>
                <a:r>
                  <a:rPr lang="en-US" altLang="zh-CN" kern="100" dirty="0">
                    <a:latin typeface="+mn-ea"/>
                    <a:cs typeface="Times New Roman" panose="02020603050405020304" pitchFamily="18" charset="0"/>
                  </a:rPr>
                  <a:t>555</a:t>
                </a:r>
                <a:r>
                  <a:rPr lang="zh-CN" altLang="zh-CN" kern="100" dirty="0">
                    <a:latin typeface="+mn-ea"/>
                    <a:cs typeface="Times New Roman" panose="02020603050405020304" pitchFamily="18" charset="0"/>
                  </a:rPr>
                  <a:t>芯片此时多谐振荡器电路正常工作，</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脚输出矩形脉冲波，扬声器发出特定频率的声音。</a:t>
                </a:r>
                <a:endParaRPr lang="zh-CN" altLang="zh-CN" kern="100" dirty="0">
                  <a:effectLst/>
                  <a:latin typeface="+mn-ea"/>
                  <a:cs typeface="Times New Roman" panose="02020603050405020304" pitchFamily="18" charset="0"/>
                </a:endParaRPr>
              </a:p>
              <a:p>
                <a:pPr indent="457200" algn="just">
                  <a:lnSpc>
                    <a:spcPct val="150000"/>
                  </a:lnSpc>
                  <a:spcBef>
                    <a:spcPts val="600"/>
                  </a:spcBef>
                  <a:spcAft>
                    <a:spcPts val="60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）根据公式</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𝑓</m:t>
                    </m:r>
                    <m:r>
                      <a:rPr lang="en-US" altLang="zh-CN" i="1" kern="100">
                        <a:latin typeface="Cambria Math" panose="02040503050406030204" pitchFamily="18" charset="0"/>
                        <a:cs typeface="Times New Roman" panose="02020603050405020304" pitchFamily="18" charset="0"/>
                      </a:rPr>
                      <m:t>=</m:t>
                    </m:r>
                    <m:f>
                      <m:fPr>
                        <m:type m:val="lin"/>
                        <m:ctrlPr>
                          <a:rPr lang="zh-CN" altLang="zh-CN" i="1" kern="100">
                            <a:latin typeface="Cambria Math" panose="02040503050406030204" pitchFamily="18" charset="0"/>
                            <a:cs typeface="Times New Roman" panose="02020603050405020304" pitchFamily="18" charset="0"/>
                          </a:rPr>
                        </m:ctrlPr>
                      </m:fPr>
                      <m:num>
                        <m:r>
                          <a:rPr lang="en-US" altLang="zh-CN" i="1" kern="100">
                            <a:latin typeface="Cambria Math" panose="02040503050406030204" pitchFamily="18" charset="0"/>
                            <a:cs typeface="Times New Roman" panose="02020603050405020304" pitchFamily="18" charset="0"/>
                          </a:rPr>
                          <m:t>1.43</m:t>
                        </m:r>
                      </m:num>
                      <m:den>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1</m:t>
                            </m:r>
                          </m:sub>
                        </m:sSub>
                        <m:r>
                          <a:rPr lang="en-US" altLang="zh-CN" i="1" kern="100">
                            <a:latin typeface="Cambria Math" panose="02040503050406030204" pitchFamily="18" charset="0"/>
                            <a:cs typeface="Times New Roman" panose="02020603050405020304" pitchFamily="18" charset="0"/>
                          </a:rPr>
                          <m:t>+2</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2</m:t>
                            </m:r>
                          </m:sub>
                        </m:sSub>
                        <m:r>
                          <a:rPr lang="en-US"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𝐶</m:t>
                        </m:r>
                        <m:r>
                          <a:rPr lang="en-US" altLang="zh-CN" i="1" kern="100">
                            <a:latin typeface="Cambria Math" panose="02040503050406030204" pitchFamily="18" charset="0"/>
                            <a:cs typeface="Times New Roman" panose="02020603050405020304" pitchFamily="18" charset="0"/>
                          </a:rPr>
                          <m:t>)</m:t>
                        </m:r>
                      </m:den>
                    </m:f>
                  </m:oMath>
                </a14:m>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代入</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1</m:t>
                        </m:r>
                      </m:sub>
                    </m:sSub>
                    <m:r>
                      <a:rPr lang="en-US" altLang="zh-CN" i="1" kern="100">
                        <a:latin typeface="Cambria Math" panose="02040503050406030204" pitchFamily="18" charset="0"/>
                        <a:cs typeface="Times New Roman" panose="02020603050405020304" pitchFamily="18" charset="0"/>
                      </a:rPr>
                      <m:t>=5.1</m:t>
                    </m:r>
                    <m:r>
                      <a:rPr lang="en-US" altLang="zh-CN" i="1" kern="100">
                        <a:latin typeface="Cambria Math" panose="02040503050406030204" pitchFamily="18" charset="0"/>
                        <a:cs typeface="Times New Roman" panose="02020603050405020304" pitchFamily="18" charset="0"/>
                      </a:rPr>
                      <m:t>𝑘</m:t>
                    </m:r>
                    <m:r>
                      <a:rPr lang="en-US" altLang="zh-CN" i="1" kern="100">
                        <a:latin typeface="Cambria Math" panose="02040503050406030204" pitchFamily="18" charset="0"/>
                        <a:cs typeface="Times New Roman" panose="02020603050405020304" pitchFamily="18" charset="0"/>
                      </a:rPr>
                      <m:t>𝛺</m:t>
                    </m:r>
                    <m:r>
                      <a:rPr lang="zh-CN"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𝑅</m:t>
                        </m:r>
                      </m:e>
                      <m:sub>
                        <m:r>
                          <a:rPr lang="en-US" altLang="zh-CN" i="1" kern="100">
                            <a:latin typeface="Cambria Math" panose="02040503050406030204" pitchFamily="18" charset="0"/>
                            <a:cs typeface="Times New Roman" panose="02020603050405020304" pitchFamily="18" charset="0"/>
                          </a:rPr>
                          <m:t>2</m:t>
                        </m:r>
                      </m:sub>
                    </m:sSub>
                    <m:r>
                      <a:rPr lang="en-US" altLang="zh-CN" i="1" kern="100">
                        <a:latin typeface="Cambria Math" panose="02040503050406030204" pitchFamily="18" charset="0"/>
                        <a:cs typeface="Times New Roman" panose="02020603050405020304" pitchFamily="18" charset="0"/>
                      </a:rPr>
                      <m:t>=100</m:t>
                    </m:r>
                    <m:r>
                      <a:rPr lang="en-US" altLang="zh-CN" i="1" kern="100">
                        <a:latin typeface="Cambria Math" panose="02040503050406030204" pitchFamily="18" charset="0"/>
                        <a:cs typeface="Times New Roman" panose="02020603050405020304" pitchFamily="18" charset="0"/>
                      </a:rPr>
                      <m:t>𝑘</m:t>
                    </m:r>
                    <m:r>
                      <a:rPr lang="en-US" altLang="zh-CN" i="1" kern="100">
                        <a:latin typeface="Cambria Math" panose="02040503050406030204" pitchFamily="18" charset="0"/>
                        <a:cs typeface="Times New Roman" panose="02020603050405020304" pitchFamily="18" charset="0"/>
                      </a:rPr>
                      <m:t>𝛺</m:t>
                    </m:r>
                    <m:r>
                      <a:rPr lang="zh-CN" altLang="zh-CN" i="1" kern="100">
                        <a:latin typeface="Cambria Math" panose="02040503050406030204" pitchFamily="18" charset="0"/>
                        <a:cs typeface="Times New Roman" panose="02020603050405020304" pitchFamily="18" charset="0"/>
                      </a:rPr>
                      <m:t>，</m:t>
                    </m:r>
                    <m:r>
                      <a:rPr lang="en-US" altLang="zh-CN" i="1" kern="100">
                        <a:latin typeface="Cambria Math" panose="02040503050406030204" pitchFamily="18" charset="0"/>
                        <a:cs typeface="Times New Roman" panose="02020603050405020304" pitchFamily="18" charset="0"/>
                      </a:rPr>
                      <m:t>𝐶</m:t>
                    </m:r>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cs typeface="Times New Roman" panose="02020603050405020304" pitchFamily="18" charset="0"/>
                          </a:rPr>
                          <m:t>𝐶</m:t>
                        </m:r>
                      </m:e>
                      <m:sub>
                        <m:r>
                          <a:rPr lang="en-US" altLang="zh-CN" i="1" kern="100">
                            <a:latin typeface="Cambria Math" panose="02040503050406030204" pitchFamily="18" charset="0"/>
                            <a:cs typeface="Times New Roman" panose="02020603050405020304" pitchFamily="18" charset="0"/>
                          </a:rPr>
                          <m:t>2</m:t>
                        </m:r>
                      </m:sub>
                    </m:sSub>
                    <m:r>
                      <a:rPr lang="en-US" altLang="zh-CN" i="1" kern="100">
                        <a:latin typeface="Cambria Math" panose="02040503050406030204" pitchFamily="18" charset="0"/>
                        <a:cs typeface="Times New Roman" panose="02020603050405020304" pitchFamily="18" charset="0"/>
                      </a:rPr>
                      <m:t>=0.01</m:t>
                    </m:r>
                    <m:r>
                      <a:rPr lang="en-US" altLang="zh-CN" i="1" kern="100">
                        <a:latin typeface="Cambria Math" panose="02040503050406030204" pitchFamily="18" charset="0"/>
                        <a:cs typeface="Times New Roman" panose="02020603050405020304" pitchFamily="18" charset="0"/>
                      </a:rPr>
                      <m:t>𝜇</m:t>
                    </m:r>
                    <m:r>
                      <a:rPr lang="en-US" altLang="zh-CN" i="1" kern="100">
                        <a:latin typeface="Cambria Math" panose="02040503050406030204" pitchFamily="18" charset="0"/>
                        <a:cs typeface="Times New Roman" panose="02020603050405020304" pitchFamily="18" charset="0"/>
                      </a:rPr>
                      <m:t>𝐹</m:t>
                    </m:r>
                  </m:oMath>
                </a14:m>
                <a:r>
                  <a:rPr lang="zh-CN" altLang="zh-CN" kern="100" dirty="0">
                    <a:latin typeface="+mn-ea"/>
                    <a:cs typeface="Times New Roman" panose="02020603050405020304" pitchFamily="18" charset="0"/>
                  </a:rPr>
                  <a:t>，计算出</a:t>
                </a:r>
                <a14:m>
                  <m:oMath xmlns:m="http://schemas.openxmlformats.org/officeDocument/2006/math">
                    <m:r>
                      <a:rPr lang="en-US" altLang="zh-CN" i="1" kern="100">
                        <a:latin typeface="Cambria Math" panose="02040503050406030204" pitchFamily="18" charset="0"/>
                        <a:cs typeface="Times New Roman" panose="02020603050405020304" pitchFamily="18" charset="0"/>
                      </a:rPr>
                      <m:t>𝑓</m:t>
                    </m:r>
                    <m:r>
                      <a:rPr lang="en-US" altLang="zh-CN" i="1" kern="100">
                        <a:latin typeface="Cambria Math" panose="02040503050406030204" pitchFamily="18" charset="0"/>
                        <a:cs typeface="Times New Roman" panose="02020603050405020304" pitchFamily="18" charset="0"/>
                      </a:rPr>
                      <m:t>≈698</m:t>
                    </m:r>
                    <m:r>
                      <a:rPr lang="en-US" altLang="zh-CN" i="1" kern="100">
                        <a:latin typeface="Cambria Math" panose="02040503050406030204" pitchFamily="18" charset="0"/>
                        <a:cs typeface="Times New Roman" panose="02020603050405020304" pitchFamily="18" charset="0"/>
                      </a:rPr>
                      <m:t>𝐻𝑧</m:t>
                    </m:r>
                  </m:oMath>
                </a14:m>
                <a:r>
                  <a:rPr lang="zh-CN" altLang="zh-CN" kern="100" dirty="0">
                    <a:latin typeface="+mn-ea"/>
                    <a:cs typeface="Times New Roman" panose="02020603050405020304" pitchFamily="18" charset="0"/>
                  </a:rPr>
                  <a:t>。</a:t>
                </a:r>
                <a:endParaRPr lang="zh-CN" altLang="zh-CN" kern="100" dirty="0">
                  <a:effectLst/>
                  <a:latin typeface="+mn-ea"/>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702934" y="1086151"/>
                <a:ext cx="10901878" cy="3308598"/>
              </a:xfrm>
              <a:prstGeom prst="rect">
                <a:avLst/>
              </a:prstGeom>
              <a:blipFill rotWithShape="0">
                <a:blip r:embed="rId3"/>
                <a:stretch>
                  <a:fillRect l="-447" r="-447" b="-5157"/>
                </a:stretch>
              </a:blipFill>
            </p:spPr>
            <p:txBody>
              <a:bodyPr/>
              <a:lstStyle/>
              <a:p>
                <a:r>
                  <a:rPr lang="zh-CN" alt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2" name="文本框 1"/>
          <p:cNvSpPr txBox="1"/>
          <p:nvPr/>
        </p:nvSpPr>
        <p:spPr>
          <a:xfrm>
            <a:off x="702933" y="972329"/>
            <a:ext cx="11117031" cy="1753235"/>
          </a:xfrm>
          <a:prstGeom prst="rect">
            <a:avLst/>
          </a:prstGeom>
          <a:noFill/>
        </p:spPr>
        <p:txBody>
          <a:bodyPr wrap="square" rtlCol="0">
            <a:spAutoFit/>
          </a:bodyPr>
          <a:lstStyle/>
          <a:p>
            <a:pPr indent="457200">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b="1" dirty="0">
                <a:latin typeface="等线" panose="02010600030101010101" pitchFamily="2" charset="-122"/>
                <a:ea typeface="等线" panose="02010600030101010101" pitchFamily="2" charset="-122"/>
                <a:cs typeface="微软雅黑" charset="0"/>
                <a:sym typeface="+mn-ea"/>
              </a:rPr>
              <a:t>任务（4）：小明设计了一个基于LM2576的5V开关稳压电路，电路如果正确无误正常运行时输出5V，指示灯LED1亮。小明焊接完电路后上电，发现电源指示灯不亮，输出不是5V。于是开始排查错误。他已经排查的情况是这样的：芯片是好的，电源输入正常，电阻R1和LED1正常且焊接无误，电容C1和C2均正常且焊接无误，芯片的1、3脚均可靠焊接，请您帮忙继续排查问题。</a:t>
            </a:r>
          </a:p>
        </p:txBody>
      </p:sp>
      <p:pic>
        <p:nvPicPr>
          <p:cNvPr id="506922" name="图片 506922"/>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3496625" y="2819693"/>
            <a:ext cx="5508339" cy="3426733"/>
          </a:xfrm>
          <a:prstGeom prst="rect">
            <a:avLst/>
          </a:prstGeom>
        </p:spPr>
      </p:pic>
      <p:sp>
        <p:nvSpPr>
          <p:cNvPr id="113" name="文本框 112"/>
          <p:cNvSpPr txBox="1"/>
          <p:nvPr/>
        </p:nvSpPr>
        <p:spPr>
          <a:xfrm>
            <a:off x="4448839" y="6184487"/>
            <a:ext cx="5080000" cy="369332"/>
          </a:xfrm>
          <a:prstGeom prst="rect">
            <a:avLst/>
          </a:prstGeom>
          <a:noFill/>
          <a:ln w="9525">
            <a:noFill/>
          </a:ln>
        </p:spPr>
        <p:txBody>
          <a:bodyPr>
            <a:spAutoFit/>
          </a:bodyPr>
          <a:lstStyle/>
          <a:p>
            <a:pPr marL="0" indent="0" algn="ctr"/>
            <a:r>
              <a:rPr lang="zh-CN" altLang="en-US" b="0" dirty="0">
                <a:latin typeface="微软雅黑" charset="0"/>
                <a:ea typeface="等线" panose="02010600030101010101"/>
                <a:cs typeface="微软雅黑" charset="0"/>
              </a:rPr>
              <a:t>图</a:t>
            </a:r>
            <a:r>
              <a:rPr lang="en-US" altLang="zh-CN" b="0" dirty="0">
                <a:latin typeface="微软雅黑" charset="0"/>
                <a:ea typeface="等线" panose="02010600030101010101"/>
                <a:cs typeface="微软雅黑" charset="0"/>
              </a:rPr>
              <a:t>4-2-15 5V</a:t>
            </a:r>
            <a:r>
              <a:rPr lang="zh-CN" altLang="en-US" b="0" dirty="0">
                <a:latin typeface="微软雅黑" charset="0"/>
                <a:ea typeface="等线" panose="02010600030101010101"/>
                <a:cs typeface="微软雅黑" charset="0"/>
              </a:rPr>
              <a:t>开关稳压电路</a:t>
            </a:r>
            <a:endParaRPr lang="zh-CN" altLang="en-US" dirty="0">
              <a:latin typeface="微软雅黑" charset="0"/>
              <a:ea typeface="等线" panose="02010600030101010101"/>
              <a:cs typeface="微软雅黑"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2" name="文本框 1"/>
          <p:cNvSpPr txBox="1"/>
          <p:nvPr/>
        </p:nvSpPr>
        <p:spPr>
          <a:xfrm>
            <a:off x="915375" y="974718"/>
            <a:ext cx="10581860" cy="3816429"/>
          </a:xfrm>
          <a:prstGeom prst="rect">
            <a:avLst/>
          </a:prstGeom>
          <a:noFill/>
        </p:spPr>
        <p:txBody>
          <a:bodyPr wrap="square" rtlCol="0">
            <a:spAutoFit/>
          </a:bodyPr>
          <a:lstStyle/>
          <a:p>
            <a:pPr lvl="0" indent="457200" algn="l">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b="1" dirty="0">
                <a:latin typeface="等线" panose="02010600030101010101" pitchFamily="2" charset="-122"/>
                <a:ea typeface="等线" panose="02010600030101010101" pitchFamily="2" charset="-122"/>
                <a:cs typeface="微软雅黑" charset="0"/>
                <a:sym typeface="+mn-ea"/>
              </a:rPr>
              <a:t>解</a:t>
            </a:r>
            <a:r>
              <a:rPr lang="zh-CN" altLang="en-US" dirty="0">
                <a:latin typeface="等线" panose="02010600030101010101" pitchFamily="2" charset="-122"/>
                <a:ea typeface="等线" panose="02010600030101010101" pitchFamily="2" charset="-122"/>
                <a:cs typeface="微软雅黑" charset="0"/>
                <a:sym typeface="+mn-ea"/>
              </a:rPr>
              <a:t>：</a:t>
            </a:r>
          </a:p>
          <a:p>
            <a:pPr lvl="0" indent="457200" algn="l">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dirty="0" smtClean="0">
                <a:latin typeface="等线" panose="02010600030101010101" pitchFamily="2" charset="-122"/>
                <a:ea typeface="等线" panose="02010600030101010101" pitchFamily="2" charset="-122"/>
                <a:cs typeface="微软雅黑" charset="0"/>
                <a:sym typeface="+mn-ea"/>
              </a:rPr>
              <a:t>1</a:t>
            </a:r>
            <a:r>
              <a:rPr lang="zh-CN" altLang="en-US" dirty="0">
                <a:latin typeface="等线" panose="02010600030101010101" pitchFamily="2" charset="-122"/>
                <a:ea typeface="等线" panose="02010600030101010101" pitchFamily="2" charset="-122"/>
                <a:cs typeface="微软雅黑" charset="0"/>
                <a:sym typeface="+mn-ea"/>
              </a:rPr>
              <a:t>）确保D1二极管可靠焊接，检查是否有虚焊或者焊反现象，必要时拆下来检测二极管是否损坏，若损坏就更换二极管。</a:t>
            </a:r>
          </a:p>
          <a:p>
            <a:pPr lvl="0" indent="457200" algn="l">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dirty="0" smtClean="0">
                <a:latin typeface="等线" panose="02010600030101010101" pitchFamily="2" charset="-122"/>
                <a:ea typeface="等线" panose="02010600030101010101" pitchFamily="2" charset="-122"/>
                <a:cs typeface="微软雅黑" charset="0"/>
                <a:sym typeface="+mn-ea"/>
              </a:rPr>
              <a:t>2</a:t>
            </a:r>
            <a:r>
              <a:rPr lang="zh-CN" altLang="en-US" dirty="0">
                <a:latin typeface="等线" panose="02010600030101010101" pitchFamily="2" charset="-122"/>
                <a:ea typeface="等线" panose="02010600030101010101" pitchFamily="2" charset="-122"/>
                <a:cs typeface="微软雅黑" charset="0"/>
                <a:sym typeface="+mn-ea"/>
              </a:rPr>
              <a:t>）确保L1电感电感值是否正确，检查是否有虚焊现象，若损坏就更换电感。</a:t>
            </a:r>
          </a:p>
          <a:p>
            <a:pPr lvl="0" indent="457200" algn="l">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3）检查LM2576的3、4、5脚是否有虚焊或者短路现象，务必保证电路没有短路以及断路现象。</a:t>
            </a:r>
          </a:p>
          <a:p>
            <a:pPr lvl="0" indent="457200" algn="l">
              <a:lnSpc>
                <a:spcPct val="150000"/>
              </a:lnSpc>
              <a:spcBef>
                <a:spcPts val="1200"/>
              </a:spcBef>
              <a:spcAft>
                <a:spcPts val="1200"/>
              </a:spcAft>
              <a:extLst>
                <a:ext uri="{35155182-B16C-46BC-9424-99874614C6A1}">
                  <wpsdc:indentchars xmlns:wpsdc="http://www.wps.cn/officeDocument/2017/drawingmlCustomData" xmlns="" val="200" checksum="59296752"/>
                </a:ext>
              </a:extLst>
            </a:pPr>
            <a:r>
              <a:rPr lang="zh-CN" altLang="en-US" dirty="0">
                <a:latin typeface="等线" panose="02010600030101010101" pitchFamily="2" charset="-122"/>
                <a:ea typeface="等线" panose="02010600030101010101" pitchFamily="2" charset="-122"/>
                <a:cs typeface="微软雅黑" charset="0"/>
                <a:sym typeface="+mn-ea"/>
              </a:rPr>
              <a:t>排查结束后，再次测试电源和地是否有短路现象，若无才可上电。</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谢谢观看！</a:t>
            </a:r>
            <a:endParaRPr lang="zh-CN" altLang="en-US" sz="66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5547130" y="927804"/>
            <a:ext cx="6046932" cy="5632311"/>
          </a:xfrm>
          <a:prstGeom prst="rect">
            <a:avLst/>
          </a:prstGeom>
          <a:noFill/>
        </p:spPr>
        <p:txBody>
          <a:bodyPr vert="horz" wrap="square" lIns="91440" tIns="45720" rIns="91440" bIns="45720" numCol="1" anchor="t">
            <a:spAutoFit/>
          </a:bodyPr>
          <a:lstStyle>
            <a:defPPr>
              <a:defRPr lang="zh-CN"/>
            </a:defPPr>
            <a:lvl1pPr indent="0">
              <a:lnSpc>
                <a:spcPct val="200000"/>
              </a:lnSpc>
              <a:spcBef>
                <a:spcPts val="0"/>
              </a:spcBef>
              <a:spcAft>
                <a:spcPts val="0"/>
              </a:spcAft>
              <a:buFontTx/>
              <a:buNone/>
              <a:defRPr sz="20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zh-CN" dirty="0"/>
              <a:t>学生：电路里边如何处理和扩展一些开通和关断的信号、以及将这些信号累计以及显示呢？</a:t>
            </a:r>
          </a:p>
          <a:p>
            <a:r>
              <a:rPr lang="zh-CN" altLang="zh-CN" dirty="0"/>
              <a:t>教师：可以使用数字电路的编码器和译码器、计数器等电路实现。</a:t>
            </a:r>
          </a:p>
          <a:p>
            <a:r>
              <a:rPr lang="zh-CN" altLang="zh-CN" dirty="0"/>
              <a:t>学生：小区有的路灯，检测到有人来的时候打开，人走后会熄灭，可以使用什么芯片设计呢？</a:t>
            </a:r>
          </a:p>
          <a:p>
            <a:r>
              <a:rPr lang="zh-CN" altLang="zh-CN" dirty="0"/>
              <a:t>教师：可以使用555集成电路芯片为核心设计。</a:t>
            </a:r>
          </a:p>
          <a:p>
            <a:r>
              <a:rPr lang="zh-CN" altLang="zh-CN" dirty="0"/>
              <a:t>学生：稳压电路有哪些形式呢？</a:t>
            </a:r>
          </a:p>
          <a:p>
            <a:r>
              <a:rPr lang="zh-CN" altLang="zh-CN" dirty="0"/>
              <a:t>教师：有线性稳压和开关稳压等形式。</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itchFamily="34" charset="-122"/>
                <a:ea typeface="微软雅黑"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pic>
        <p:nvPicPr>
          <p:cNvPr id="1026" name="Picture 2" descr="https://ss3.bdstatic.com/70cFv8Sh_Q1YnxGkpoWK1HF6hhy/it/u=3861633493,2809781640&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092" y="1362709"/>
            <a:ext cx="4762500" cy="4762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itchFamily="34" charset="-122"/>
                <a:ea typeface="微软雅黑"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grpSp>
        <p:nvGrpSpPr>
          <p:cNvPr id="19" name="组合 1"/>
          <p:cNvGrpSpPr/>
          <p:nvPr/>
        </p:nvGrpSpPr>
        <p:grpSpPr bwMode="auto">
          <a:xfrm>
            <a:off x="807403" y="1826295"/>
            <a:ext cx="5654675" cy="990918"/>
            <a:chOff x="859536" y="1560675"/>
            <a:chExt cx="5653858" cy="990132"/>
          </a:xfrm>
        </p:grpSpPr>
        <p:sp>
          <p:nvSpPr>
            <p:cNvPr id="20" name="Title 1"/>
            <p:cNvSpPr txBox="1"/>
            <p:nvPr/>
          </p:nvSpPr>
          <p:spPr>
            <a:xfrm>
              <a:off x="1535713" y="1560675"/>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3"/>
            <p:cNvGrpSpPr/>
            <p:nvPr/>
          </p:nvGrpSpPr>
          <p:grpSpPr bwMode="auto">
            <a:xfrm>
              <a:off x="859536" y="1873482"/>
              <a:ext cx="676177" cy="677325"/>
              <a:chOff x="1218882" y="1600292"/>
              <a:chExt cx="406292" cy="406982"/>
            </a:xfrm>
          </p:grpSpPr>
          <p:sp>
            <p:nvSpPr>
              <p:cNvPr id="23" name="Freeform 16"/>
              <p:cNvSpPr/>
              <p:nvPr/>
            </p:nvSpPr>
            <p:spPr bwMode="auto">
              <a:xfrm>
                <a:off x="1310822"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4"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4"/>
            <p:cNvSpPr>
              <a:spLocks noChangeArrowheads="1"/>
            </p:cNvSpPr>
            <p:nvPr/>
          </p:nvSpPr>
          <p:spPr bwMode="auto">
            <a:xfrm>
              <a:off x="1722447" y="1618964"/>
              <a:ext cx="2999232"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理论原理</a:t>
              </a:r>
            </a:p>
          </p:txBody>
        </p:sp>
      </p:grpSp>
      <p:grpSp>
        <p:nvGrpSpPr>
          <p:cNvPr id="26" name="组合 9"/>
          <p:cNvGrpSpPr/>
          <p:nvPr/>
        </p:nvGrpSpPr>
        <p:grpSpPr bwMode="auto">
          <a:xfrm>
            <a:off x="807403" y="3551466"/>
            <a:ext cx="5743575" cy="1001206"/>
            <a:chOff x="859536" y="1549889"/>
            <a:chExt cx="5742745" cy="1000412"/>
          </a:xfrm>
        </p:grpSpPr>
        <p:sp>
          <p:nvSpPr>
            <p:cNvPr id="28"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9" name="组合 11"/>
            <p:cNvGrpSpPr/>
            <p:nvPr/>
          </p:nvGrpSpPr>
          <p:grpSpPr bwMode="auto">
            <a:xfrm>
              <a:off x="859536" y="1874121"/>
              <a:ext cx="676180" cy="676180"/>
              <a:chOff x="1218882" y="1600676"/>
              <a:chExt cx="406294" cy="406294"/>
            </a:xfrm>
          </p:grpSpPr>
          <p:sp>
            <p:nvSpPr>
              <p:cNvPr id="31"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32"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33"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30" name="矩形 12"/>
            <p:cNvSpPr>
              <a:spLocks noChangeArrowheads="1"/>
            </p:cNvSpPr>
            <p:nvPr/>
          </p:nvSpPr>
          <p:spPr bwMode="auto">
            <a:xfrm>
              <a:off x="1758879" y="1579076"/>
              <a:ext cx="2999232"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accent2">
                      <a:lumMod val="75000"/>
                    </a:schemeClr>
                  </a:solidFill>
                  <a:latin typeface="微软雅黑" pitchFamily="34" charset="-122"/>
                  <a:ea typeface="微软雅黑" pitchFamily="34" charset="-122"/>
                </a:rPr>
                <a:t>技能要求</a:t>
              </a:r>
            </a:p>
          </p:txBody>
        </p:sp>
      </p:grpSp>
      <p:sp>
        <p:nvSpPr>
          <p:cNvPr id="2" name="矩形 1"/>
          <p:cNvSpPr/>
          <p:nvPr/>
        </p:nvSpPr>
        <p:spPr>
          <a:xfrm>
            <a:off x="1670439" y="2202074"/>
            <a:ext cx="4290422" cy="1118255"/>
          </a:xfrm>
          <a:prstGeom prst="rect">
            <a:avLst/>
          </a:prstGeom>
        </p:spPr>
        <p:txBody>
          <a:bodyPr wrap="square">
            <a:spAutoFit/>
          </a:bodyPr>
          <a:lstStyle/>
          <a:p>
            <a:pPr indent="127000" algn="just">
              <a:lnSpc>
                <a:spcPts val="2000"/>
              </a:lnSpc>
              <a:spcAft>
                <a:spcPts val="0"/>
              </a:spcAft>
            </a:pPr>
            <a:r>
              <a:rPr lang="zh-CN" altLang="zh-CN" sz="1200" kern="100" dirty="0" smtClean="0">
                <a:latin typeface="+mn-ea"/>
                <a:cs typeface="Times New Roman" panose="02020603050405020304" pitchFamily="18" charset="0"/>
              </a:rPr>
              <a:t>对</a:t>
            </a:r>
            <a:r>
              <a:rPr lang="zh-CN" altLang="zh-CN" sz="1200" kern="100" dirty="0">
                <a:latin typeface="+mn-ea"/>
                <a:cs typeface="Times New Roman" panose="02020603050405020304" pitchFamily="18" charset="0"/>
              </a:rPr>
              <a:t>编码器、译码器等</a:t>
            </a:r>
            <a:r>
              <a:rPr lang="zh-CN" altLang="zh-CN" sz="1200" kern="100" dirty="0" smtClean="0">
                <a:latin typeface="+mn-ea"/>
                <a:cs typeface="Times New Roman" panose="02020603050405020304" pitchFamily="18" charset="0"/>
              </a:rPr>
              <a:t>组合逻辑电路</a:t>
            </a:r>
            <a:r>
              <a:rPr lang="zh-CN" altLang="en-US" sz="1200" kern="100" dirty="0" smtClean="0">
                <a:latin typeface="+mn-ea"/>
                <a:cs typeface="Times New Roman" panose="02020603050405020304" pitchFamily="18" charset="0"/>
              </a:rPr>
              <a:t>、</a:t>
            </a:r>
            <a:r>
              <a:rPr lang="zh-CN" altLang="zh-CN" sz="1200" kern="100" dirty="0" smtClean="0">
                <a:latin typeface="+mn-ea"/>
                <a:cs typeface="Times New Roman" panose="02020603050405020304" pitchFamily="18" charset="0"/>
              </a:rPr>
              <a:t>寄存器</a:t>
            </a:r>
            <a:r>
              <a:rPr lang="zh-CN" altLang="zh-CN" sz="1200" kern="100" dirty="0">
                <a:latin typeface="+mn-ea"/>
                <a:cs typeface="Times New Roman" panose="02020603050405020304" pitchFamily="18" charset="0"/>
              </a:rPr>
              <a:t>、计数器灯时序</a:t>
            </a:r>
            <a:r>
              <a:rPr lang="zh-CN" altLang="zh-CN" sz="1200" kern="100" dirty="0" smtClean="0">
                <a:latin typeface="+mn-ea"/>
                <a:cs typeface="Times New Roman" panose="02020603050405020304" pitchFamily="18" charset="0"/>
              </a:rPr>
              <a:t>逻辑电路</a:t>
            </a:r>
            <a:r>
              <a:rPr lang="zh-CN" altLang="en-US" sz="1200" kern="100" dirty="0" smtClean="0">
                <a:latin typeface="+mn-ea"/>
                <a:cs typeface="Times New Roman" panose="02020603050405020304" pitchFamily="18" charset="0"/>
              </a:rPr>
              <a:t>、</a:t>
            </a:r>
            <a:r>
              <a:rPr lang="zh-CN" altLang="zh-CN" sz="1200" dirty="0">
                <a:latin typeface="+mn-ea"/>
                <a:cs typeface="Times New Roman" panose="02020603050405020304" pitchFamily="18" charset="0"/>
              </a:rPr>
              <a:t>小型开关稳压电路</a:t>
            </a:r>
            <a:r>
              <a:rPr lang="zh-CN" altLang="zh-CN" sz="1200" kern="100" dirty="0" smtClean="0">
                <a:latin typeface="+mn-ea"/>
                <a:cs typeface="Times New Roman" panose="02020603050405020304" pitchFamily="18" charset="0"/>
              </a:rPr>
              <a:t>进行</a:t>
            </a:r>
            <a:r>
              <a:rPr lang="zh-CN" altLang="zh-CN" sz="1200" kern="100" dirty="0">
                <a:latin typeface="+mn-ea"/>
                <a:cs typeface="Times New Roman" panose="02020603050405020304" pitchFamily="18" charset="0"/>
              </a:rPr>
              <a:t>调试和维修。</a:t>
            </a:r>
          </a:p>
          <a:p>
            <a:pPr indent="127000" algn="just">
              <a:lnSpc>
                <a:spcPts val="2000"/>
              </a:lnSpc>
              <a:spcAft>
                <a:spcPts val="0"/>
              </a:spcAft>
            </a:pPr>
            <a:r>
              <a:rPr lang="zh-CN" altLang="zh-CN" sz="1200" kern="100" dirty="0" smtClean="0">
                <a:latin typeface="+mn-ea"/>
                <a:cs typeface="Times New Roman" panose="02020603050405020304" pitchFamily="18" charset="0"/>
              </a:rPr>
              <a:t>分析</a:t>
            </a:r>
            <a:r>
              <a:rPr lang="zh-CN" altLang="zh-CN" sz="1200" kern="100" dirty="0">
                <a:latin typeface="+mn-ea"/>
                <a:cs typeface="Times New Roman" panose="02020603050405020304" pitchFamily="18" charset="0"/>
              </a:rPr>
              <a:t>由</a:t>
            </a:r>
            <a:r>
              <a:rPr lang="en-US" altLang="zh-CN" sz="1200" kern="100" dirty="0">
                <a:latin typeface="+mn-ea"/>
                <a:cs typeface="Times New Roman" panose="02020603050405020304" pitchFamily="18" charset="0"/>
              </a:rPr>
              <a:t>555</a:t>
            </a:r>
            <a:r>
              <a:rPr lang="zh-CN" altLang="zh-CN" sz="1200" kern="100" dirty="0">
                <a:latin typeface="+mn-ea"/>
                <a:cs typeface="Times New Roman" panose="02020603050405020304" pitchFamily="18" charset="0"/>
              </a:rPr>
              <a:t>集成电路组成的定时器灯常用电子电路的功能、用途</a:t>
            </a:r>
            <a:r>
              <a:rPr lang="zh-CN" altLang="zh-CN" sz="1200" kern="100" dirty="0" smtClean="0">
                <a:latin typeface="+mn-ea"/>
                <a:cs typeface="Times New Roman" panose="02020603050405020304" pitchFamily="18" charset="0"/>
              </a:rPr>
              <a:t>。</a:t>
            </a:r>
            <a:endParaRPr lang="zh-CN" altLang="zh-CN" sz="1200" kern="100" dirty="0">
              <a:latin typeface="+mn-ea"/>
              <a:cs typeface="Times New Roman" panose="02020603050405020304" pitchFamily="18" charset="0"/>
            </a:endParaRPr>
          </a:p>
        </p:txBody>
      </p:sp>
      <p:sp>
        <p:nvSpPr>
          <p:cNvPr id="34" name="矩形 33"/>
          <p:cNvSpPr/>
          <p:nvPr/>
        </p:nvSpPr>
        <p:spPr>
          <a:xfrm>
            <a:off x="1577058" y="3979456"/>
            <a:ext cx="4477183" cy="1118255"/>
          </a:xfrm>
          <a:prstGeom prst="rect">
            <a:avLst/>
          </a:prstGeom>
        </p:spPr>
        <p:txBody>
          <a:bodyPr wrap="square">
            <a:spAutoFit/>
          </a:bodyPr>
          <a:lstStyle/>
          <a:p>
            <a:pPr indent="127000" algn="just">
              <a:lnSpc>
                <a:spcPts val="2000"/>
              </a:lnSpc>
              <a:spcAft>
                <a:spcPts val="0"/>
              </a:spcAft>
            </a:pPr>
            <a:r>
              <a:rPr lang="zh-CN" altLang="zh-CN" sz="1100" dirty="0" smtClean="0"/>
              <a:t>掌握</a:t>
            </a:r>
            <a:r>
              <a:rPr lang="zh-CN" altLang="zh-CN" sz="1100" kern="100" dirty="0" smtClean="0">
                <a:latin typeface="+mn-ea"/>
                <a:cs typeface="Times New Roman" panose="02020603050405020304" pitchFamily="18" charset="0"/>
              </a:rPr>
              <a:t>编码器</a:t>
            </a:r>
            <a:r>
              <a:rPr lang="zh-CN" altLang="zh-CN" sz="1100" kern="100" dirty="0">
                <a:latin typeface="+mn-ea"/>
                <a:cs typeface="Times New Roman" panose="02020603050405020304" pitchFamily="18" charset="0"/>
              </a:rPr>
              <a:t>、译码器等组合逻辑电路</a:t>
            </a:r>
            <a:r>
              <a:rPr lang="zh-CN" altLang="en-US" sz="1100" kern="100" dirty="0">
                <a:latin typeface="+mn-ea"/>
                <a:cs typeface="Times New Roman" panose="02020603050405020304" pitchFamily="18" charset="0"/>
              </a:rPr>
              <a:t>、</a:t>
            </a:r>
            <a:r>
              <a:rPr lang="zh-CN" altLang="zh-CN" sz="1100" kern="100" dirty="0">
                <a:latin typeface="+mn-ea"/>
                <a:cs typeface="Times New Roman" panose="02020603050405020304" pitchFamily="18" charset="0"/>
              </a:rPr>
              <a:t>寄存器、计数器灯时序逻辑电路</a:t>
            </a:r>
            <a:r>
              <a:rPr lang="zh-CN" altLang="en-US" sz="1100" kern="100" dirty="0">
                <a:latin typeface="+mn-ea"/>
                <a:cs typeface="Times New Roman" panose="02020603050405020304" pitchFamily="18" charset="0"/>
              </a:rPr>
              <a:t>、</a:t>
            </a:r>
            <a:r>
              <a:rPr lang="zh-CN" altLang="zh-CN" sz="1100" dirty="0">
                <a:latin typeface="+mn-ea"/>
                <a:cs typeface="Times New Roman" panose="02020603050405020304" pitchFamily="18" charset="0"/>
              </a:rPr>
              <a:t>小型开关稳压电路</a:t>
            </a:r>
            <a:r>
              <a:rPr lang="zh-CN" altLang="zh-CN" sz="1100" kern="100" dirty="0">
                <a:latin typeface="+mn-ea"/>
                <a:cs typeface="Times New Roman" panose="02020603050405020304" pitchFamily="18" charset="0"/>
              </a:rPr>
              <a:t>进行调试和维修。</a:t>
            </a:r>
          </a:p>
          <a:p>
            <a:pPr indent="127000" algn="just">
              <a:lnSpc>
                <a:spcPts val="2000"/>
              </a:lnSpc>
              <a:spcAft>
                <a:spcPts val="0"/>
              </a:spcAft>
            </a:pPr>
            <a:r>
              <a:rPr lang="zh-CN" altLang="zh-CN" sz="1100" dirty="0"/>
              <a:t>了解</a:t>
            </a:r>
            <a:r>
              <a:rPr lang="zh-CN" altLang="zh-CN" sz="1100" kern="100" dirty="0" smtClean="0">
                <a:latin typeface="+mn-ea"/>
                <a:cs typeface="Times New Roman" panose="02020603050405020304" pitchFamily="18" charset="0"/>
              </a:rPr>
              <a:t>由</a:t>
            </a:r>
            <a:r>
              <a:rPr lang="en-US" altLang="zh-CN" sz="1100" kern="100" dirty="0">
                <a:latin typeface="+mn-ea"/>
                <a:cs typeface="Times New Roman" panose="02020603050405020304" pitchFamily="18" charset="0"/>
              </a:rPr>
              <a:t>555</a:t>
            </a:r>
            <a:r>
              <a:rPr lang="zh-CN" altLang="zh-CN" sz="1100" kern="100" dirty="0">
                <a:latin typeface="+mn-ea"/>
                <a:cs typeface="Times New Roman" panose="02020603050405020304" pitchFamily="18" charset="0"/>
              </a:rPr>
              <a:t>集成电路组成的定时器灯常用电子电路的功能、用途</a:t>
            </a:r>
            <a:r>
              <a:rPr lang="zh-CN" altLang="zh-CN" sz="1100" kern="100" dirty="0" smtClean="0">
                <a:latin typeface="+mn-ea"/>
                <a:cs typeface="Times New Roman" panose="02020603050405020304" pitchFamily="18" charset="0"/>
              </a:rPr>
              <a:t>。</a:t>
            </a:r>
            <a:endParaRPr lang="en-US" altLang="zh-CN" sz="1100" kern="100" dirty="0" smtClean="0">
              <a:latin typeface="+mn-ea"/>
              <a:cs typeface="Times New Roman" panose="02020603050405020304" pitchFamily="18" charset="0"/>
            </a:endParaRPr>
          </a:p>
          <a:p>
            <a:pPr indent="127000" algn="just">
              <a:lnSpc>
                <a:spcPts val="2000"/>
              </a:lnSpc>
              <a:spcAft>
                <a:spcPts val="0"/>
              </a:spcAft>
            </a:pPr>
            <a:r>
              <a:rPr lang="zh-CN" altLang="zh-CN" sz="1100" dirty="0"/>
              <a:t>能够进行电路设计</a:t>
            </a:r>
          </a:p>
        </p:txBody>
      </p:sp>
      <p:sp>
        <p:nvSpPr>
          <p:cNvPr id="10" name="矩形 9"/>
          <p:cNvSpPr/>
          <p:nvPr/>
        </p:nvSpPr>
        <p:spPr>
          <a:xfrm>
            <a:off x="860994" y="189908"/>
            <a:ext cx="2954655" cy="369332"/>
          </a:xfrm>
          <a:prstGeom prst="rect">
            <a:avLst/>
          </a:prstGeom>
        </p:spPr>
        <p:txBody>
          <a:bodyPr wrap="none">
            <a:spAutoFit/>
          </a:bodyPr>
          <a:lstStyle/>
          <a:p>
            <a:pPr algn="ctr"/>
            <a:r>
              <a:rPr lang="zh-CN" altLang="en-US" b="1" dirty="0">
                <a:solidFill>
                  <a:schemeClr val="bg1"/>
                </a:solidFill>
                <a:latin typeface="微软雅黑" pitchFamily="34" charset="-122"/>
                <a:ea typeface="微软雅黑" pitchFamily="34" charset="-122"/>
              </a:rPr>
              <a:t>常见数字电路的调试与维修</a:t>
            </a:r>
          </a:p>
        </p:txBody>
      </p:sp>
      <p:pic>
        <p:nvPicPr>
          <p:cNvPr id="2050" name="Picture 2" descr="https://ss2.bdstatic.com/70cFvnSh_Q1YnxGkpoWK1HF6hhy/it/u=4255308686,746951110&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0796" y="1199426"/>
            <a:ext cx="4762500" cy="4762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4" name="矩形 3"/>
          <p:cNvSpPr/>
          <p:nvPr/>
        </p:nvSpPr>
        <p:spPr>
          <a:xfrm>
            <a:off x="5090495" y="4246510"/>
            <a:ext cx="5492324" cy="923330"/>
          </a:xfrm>
          <a:prstGeom prst="rect">
            <a:avLst/>
          </a:prstGeom>
        </p:spPr>
        <p:txBody>
          <a:bodyPr wrap="square">
            <a:spAutoFit/>
          </a:bodyPr>
          <a:lstStyle/>
          <a:p>
            <a:pPr marL="285750" indent="-285750" algn="just">
              <a:lnSpc>
                <a:spcPct val="150000"/>
              </a:lnSpc>
              <a:spcAft>
                <a:spcPts val="0"/>
              </a:spcAft>
              <a:buFont typeface="Arial" panose="020B0604020202020204" pitchFamily="34" charset="0"/>
              <a:buChar char="•"/>
            </a:pPr>
            <a:r>
              <a:rPr lang="zh-CN" altLang="zh-CN" b="1" dirty="0" smtClean="0">
                <a:solidFill>
                  <a:schemeClr val="bg1"/>
                </a:solidFill>
                <a:latin typeface="微软雅黑" pitchFamily="34" charset="-122"/>
                <a:ea typeface="微软雅黑" pitchFamily="34" charset="-122"/>
              </a:rPr>
              <a:t>逻辑电路</a:t>
            </a:r>
            <a:r>
              <a:rPr lang="zh-CN" altLang="zh-CN" b="1" dirty="0">
                <a:solidFill>
                  <a:schemeClr val="bg1"/>
                </a:solidFill>
                <a:latin typeface="微软雅黑" pitchFamily="34" charset="-122"/>
                <a:ea typeface="微软雅黑" pitchFamily="34" charset="-122"/>
              </a:rPr>
              <a:t>基础</a:t>
            </a:r>
            <a:r>
              <a:rPr lang="zh-CN" altLang="zh-CN" b="1" dirty="0" smtClean="0">
                <a:solidFill>
                  <a:schemeClr val="bg1"/>
                </a:solidFill>
                <a:latin typeface="微软雅黑" pitchFamily="34" charset="-122"/>
                <a:ea typeface="微软雅黑" pitchFamily="34" charset="-122"/>
              </a:rPr>
              <a:t>知识</a:t>
            </a:r>
            <a:r>
              <a:rPr lang="zh-CN" altLang="en-US" b="1" dirty="0">
                <a:solidFill>
                  <a:schemeClr val="bg1"/>
                </a:solidFill>
                <a:latin typeface="微软雅黑" pitchFamily="34" charset="-122"/>
                <a:ea typeface="微软雅黑" pitchFamily="34" charset="-122"/>
              </a:rPr>
              <a:t>、</a:t>
            </a:r>
            <a:r>
              <a:rPr lang="zh-CN" altLang="zh-CN" b="1" dirty="0" smtClean="0">
                <a:solidFill>
                  <a:schemeClr val="bg1"/>
                </a:solidFill>
                <a:latin typeface="微软雅黑" pitchFamily="34" charset="-122"/>
                <a:ea typeface="微软雅黑" pitchFamily="34" charset="-122"/>
              </a:rPr>
              <a:t>集成电路</a:t>
            </a:r>
            <a:r>
              <a:rPr lang="zh-CN" altLang="zh-CN" b="1" dirty="0">
                <a:solidFill>
                  <a:schemeClr val="bg1"/>
                </a:solidFill>
                <a:latin typeface="微软雅黑" pitchFamily="34" charset="-122"/>
                <a:ea typeface="微软雅黑" pitchFamily="34" charset="-122"/>
              </a:rPr>
              <a:t>基础</a:t>
            </a:r>
            <a:r>
              <a:rPr lang="zh-CN" altLang="zh-CN" b="1" dirty="0" smtClean="0">
                <a:solidFill>
                  <a:schemeClr val="bg1"/>
                </a:solidFill>
                <a:latin typeface="微软雅黑" pitchFamily="34" charset="-122"/>
                <a:ea typeface="微软雅黑" pitchFamily="34" charset="-122"/>
              </a:rPr>
              <a:t>知识</a:t>
            </a:r>
            <a:endParaRPr lang="en-US" altLang="zh-CN" b="1" dirty="0" smtClean="0">
              <a:solidFill>
                <a:schemeClr val="bg1"/>
              </a:solidFill>
              <a:latin typeface="微软雅黑" pitchFamily="34" charset="-122"/>
              <a:ea typeface="微软雅黑" pitchFamily="34" charset="-122"/>
            </a:endParaRPr>
          </a:p>
          <a:p>
            <a:pPr marL="285750" indent="-285750" algn="just">
              <a:lnSpc>
                <a:spcPct val="150000"/>
              </a:lnSpc>
              <a:buFont typeface="Arial" panose="020B0604020202020204" pitchFamily="34" charset="0"/>
              <a:buChar char="•"/>
            </a:pPr>
            <a:r>
              <a:rPr lang="zh-CN" altLang="zh-CN" b="1" dirty="0" smtClean="0">
                <a:solidFill>
                  <a:schemeClr val="bg1"/>
                </a:solidFill>
                <a:latin typeface="微软雅黑" pitchFamily="34" charset="-122"/>
                <a:ea typeface="微软雅黑" pitchFamily="34" charset="-122"/>
              </a:rPr>
              <a:t>小型</a:t>
            </a:r>
            <a:r>
              <a:rPr lang="zh-CN" altLang="zh-CN" b="1" dirty="0">
                <a:solidFill>
                  <a:schemeClr val="bg1"/>
                </a:solidFill>
                <a:latin typeface="微软雅黑" pitchFamily="34" charset="-122"/>
                <a:ea typeface="微软雅黑" pitchFamily="34" charset="-122"/>
              </a:rPr>
              <a:t>开关稳压电路的工作</a:t>
            </a:r>
            <a:r>
              <a:rPr lang="zh-CN" altLang="zh-CN" b="1" dirty="0" smtClean="0">
                <a:solidFill>
                  <a:schemeClr val="bg1"/>
                </a:solidFill>
                <a:latin typeface="微软雅黑" pitchFamily="34" charset="-122"/>
                <a:ea typeface="微软雅黑" pitchFamily="34" charset="-122"/>
              </a:rPr>
              <a:t>原理</a:t>
            </a:r>
            <a:endParaRPr lang="zh-CN"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6763191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1034925" y="201315"/>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
        <p:nvSpPr>
          <p:cNvPr id="18" name="文本框 17"/>
          <p:cNvSpPr txBox="1"/>
          <p:nvPr/>
        </p:nvSpPr>
        <p:spPr>
          <a:xfrm>
            <a:off x="783771" y="1370335"/>
            <a:ext cx="11025052" cy="923330"/>
          </a:xfrm>
          <a:prstGeom prst="rect">
            <a:avLst/>
          </a:prstGeom>
          <a:noFill/>
        </p:spPr>
        <p:txBody>
          <a:bodyPr wrap="square" rtlCol="0">
            <a:spAutoFit/>
          </a:bodyPr>
          <a:lstStyle/>
          <a:p>
            <a:pPr fontAlgn="auto">
              <a:lnSpc>
                <a:spcPct val="150000"/>
              </a:lnSpc>
            </a:pPr>
            <a:r>
              <a:rPr lang="en-US" altLang="zh-CN" dirty="0">
                <a:latin typeface="等线" panose="02010600030101010101" pitchFamily="2" charset="-122"/>
                <a:ea typeface="等线" panose="02010600030101010101" pitchFamily="2" charset="-122"/>
                <a:cs typeface="微软雅黑" charset="0"/>
              </a:rPr>
              <a:t>      </a:t>
            </a:r>
            <a:r>
              <a:rPr lang="zh-CN" altLang="en-US" dirty="0">
                <a:latin typeface="等线" panose="02010600030101010101" pitchFamily="2" charset="-122"/>
                <a:ea typeface="等线" panose="02010600030101010101" pitchFamily="2" charset="-122"/>
                <a:cs typeface="微软雅黑" charset="0"/>
              </a:rPr>
              <a:t>集能够实现编码操作过程的器件称为编码器。编码器有二进制编码器、优先编码器和BCD编码器等。下面主要介绍74LS148优先编码器。</a:t>
            </a:r>
          </a:p>
        </p:txBody>
      </p:sp>
      <p:sp>
        <p:nvSpPr>
          <p:cNvPr id="100" name="文本框 99"/>
          <p:cNvSpPr txBox="1"/>
          <p:nvPr/>
        </p:nvSpPr>
        <p:spPr>
          <a:xfrm>
            <a:off x="915375" y="2275726"/>
            <a:ext cx="6992620" cy="368300"/>
          </a:xfrm>
          <a:prstGeom prst="rect">
            <a:avLst/>
          </a:prstGeom>
          <a:noFill/>
          <a:ln w="9525">
            <a:noFill/>
          </a:ln>
        </p:spPr>
        <p:txBody>
          <a:bodyPr wrap="square">
            <a:spAutoFit/>
          </a:bodyPr>
          <a:lstStyle/>
          <a:p>
            <a:pPr indent="266700"/>
            <a:r>
              <a:rPr lang="zh-CN" altLang="en-US" b="0" dirty="0">
                <a:latin typeface="等线" panose="02010600030101010101" pitchFamily="2" charset="-122"/>
                <a:ea typeface="等线" panose="02010600030101010101" pitchFamily="2" charset="-122"/>
                <a:cs typeface="微软雅黑" charset="0"/>
              </a:rPr>
              <a:t>图</a:t>
            </a:r>
            <a:r>
              <a:rPr lang="en-US" altLang="zh-CN" b="0" dirty="0">
                <a:latin typeface="等线" panose="02010600030101010101" pitchFamily="2" charset="-122"/>
                <a:ea typeface="等线" panose="02010600030101010101" pitchFamily="2" charset="-122"/>
                <a:cs typeface="微软雅黑" charset="0"/>
              </a:rPr>
              <a:t>4-2-1</a:t>
            </a:r>
            <a:r>
              <a:rPr lang="zh-CN" altLang="en-US" b="0" dirty="0">
                <a:latin typeface="等线" panose="02010600030101010101" pitchFamily="2" charset="-122"/>
                <a:ea typeface="等线" panose="02010600030101010101" pitchFamily="2" charset="-122"/>
                <a:cs typeface="微软雅黑" charset="0"/>
              </a:rPr>
              <a:t>所示为</a:t>
            </a:r>
            <a:r>
              <a:rPr lang="en-US" altLang="zh-CN" b="0" dirty="0">
                <a:latin typeface="等线" panose="02010600030101010101" pitchFamily="2" charset="-122"/>
                <a:ea typeface="等线" panose="02010600030101010101" pitchFamily="2" charset="-122"/>
                <a:cs typeface="微软雅黑" charset="0"/>
              </a:rPr>
              <a:t>74LS148</a:t>
            </a:r>
            <a:r>
              <a:rPr lang="zh-CN" altLang="en-US" b="0" dirty="0">
                <a:latin typeface="等线" panose="02010600030101010101" pitchFamily="2" charset="-122"/>
                <a:ea typeface="等线" panose="02010600030101010101" pitchFamily="2" charset="-122"/>
                <a:cs typeface="微软雅黑" charset="0"/>
              </a:rPr>
              <a:t>管脚图，表</a:t>
            </a:r>
            <a:r>
              <a:rPr lang="en-US" altLang="zh-CN" b="0" dirty="0">
                <a:latin typeface="等线" panose="02010600030101010101" pitchFamily="2" charset="-122"/>
                <a:ea typeface="等线" panose="02010600030101010101" pitchFamily="2" charset="-122"/>
                <a:cs typeface="微软雅黑" charset="0"/>
              </a:rPr>
              <a:t>4-2-1</a:t>
            </a:r>
            <a:r>
              <a:rPr lang="zh-CN" altLang="en-US" b="0" dirty="0">
                <a:latin typeface="等线" panose="02010600030101010101" pitchFamily="2" charset="-122"/>
                <a:ea typeface="等线" panose="02010600030101010101" pitchFamily="2" charset="-122"/>
                <a:cs typeface="微软雅黑" charset="0"/>
              </a:rPr>
              <a:t>为</a:t>
            </a:r>
            <a:r>
              <a:rPr lang="en-US" altLang="zh-CN" b="0" dirty="0">
                <a:latin typeface="等线" panose="02010600030101010101" pitchFamily="2" charset="-122"/>
                <a:ea typeface="等线" panose="02010600030101010101" pitchFamily="2" charset="-122"/>
                <a:cs typeface="微软雅黑" charset="0"/>
              </a:rPr>
              <a:t>74LS148</a:t>
            </a:r>
            <a:r>
              <a:rPr lang="zh-CN" altLang="en-US" b="0" dirty="0">
                <a:latin typeface="等线" panose="02010600030101010101" pitchFamily="2" charset="-122"/>
                <a:ea typeface="等线" panose="02010600030101010101" pitchFamily="2" charset="-122"/>
                <a:cs typeface="微软雅黑" charset="0"/>
              </a:rPr>
              <a:t>真值表</a:t>
            </a:r>
            <a:endParaRPr lang="zh-CN" altLang="en-US" dirty="0">
              <a:latin typeface="等线" panose="02010600030101010101" pitchFamily="2" charset="-122"/>
              <a:ea typeface="等线" panose="02010600030101010101" pitchFamily="2" charset="-122"/>
              <a:cs typeface="微软雅黑" charset="0"/>
            </a:endParaRPr>
          </a:p>
        </p:txBody>
      </p:sp>
      <p:pic>
        <p:nvPicPr>
          <p:cNvPr id="506923" name="图片 506923"/>
          <p:cNvPicPr>
            <a:picLocks noChangeAspect="1"/>
          </p:cNvPicPr>
          <p:nvPr/>
        </p:nvPicPr>
        <p:blipFill>
          <a:blip r:embed="rId4"/>
          <a:stretch>
            <a:fillRect/>
          </a:stretch>
        </p:blipFill>
        <p:spPr>
          <a:xfrm>
            <a:off x="7494008" y="3028523"/>
            <a:ext cx="3945518" cy="2379773"/>
          </a:xfrm>
          <a:prstGeom prst="rect">
            <a:avLst/>
          </a:prstGeom>
        </p:spPr>
      </p:pic>
      <p:sp>
        <p:nvSpPr>
          <p:cNvPr id="19" name="文本框 18"/>
          <p:cNvSpPr txBox="1"/>
          <p:nvPr/>
        </p:nvSpPr>
        <p:spPr>
          <a:xfrm>
            <a:off x="7181851" y="5785037"/>
            <a:ext cx="5080000" cy="338554"/>
          </a:xfrm>
          <a:prstGeom prst="rect">
            <a:avLst/>
          </a:prstGeom>
          <a:noFill/>
          <a:ln w="9525">
            <a:noFill/>
          </a:ln>
        </p:spPr>
        <p:txBody>
          <a:bodyPr>
            <a:spAutoFit/>
          </a:bodyPr>
          <a:lstStyle>
            <a:defPPr>
              <a:defRPr lang="zh-CN"/>
            </a:defPPr>
            <a:lvl1pPr indent="108585" algn="ctr">
              <a:defRPr sz="1600" b="0">
                <a:latin typeface="微软雅黑" charset="0"/>
                <a:ea typeface="等线" panose="02010600030101010101"/>
                <a:cs typeface="微软雅黑" charset="0"/>
              </a:defRPr>
            </a:lvl1pPr>
          </a:lstStyle>
          <a:p>
            <a:r>
              <a:rPr lang="zh-CN" altLang="en-US" dirty="0"/>
              <a:t>图</a:t>
            </a:r>
            <a:r>
              <a:rPr lang="en-US" altLang="zh-CN" dirty="0"/>
              <a:t>4-2-1 74LS148</a:t>
            </a:r>
            <a:r>
              <a:rPr lang="zh-CN" altLang="en-US" dirty="0"/>
              <a:t>管脚图</a:t>
            </a:r>
          </a:p>
        </p:txBody>
      </p:sp>
      <mc:AlternateContent xmlns:mc="http://schemas.openxmlformats.org/markup-compatibility/2006">
        <mc:Choice xmlns:a14="http://schemas.microsoft.com/office/drawing/2010/main" Requires="a14">
          <p:graphicFrame>
            <p:nvGraphicFramePr>
              <p:cNvPr id="35" name="表格 34"/>
              <p:cNvGraphicFramePr/>
              <p:nvPr>
                <p:custDataLst>
                  <p:tags r:id="rId1"/>
                </p:custDataLst>
                <p:extLst>
                  <p:ext uri="{D42A27DB-BD31-4B8C-83A1-F6EECF244321}">
                    <p14:modId xmlns:p14="http://schemas.microsoft.com/office/powerpoint/2010/main" val="2792933372"/>
                  </p:ext>
                </p:extLst>
              </p:nvPr>
            </p:nvGraphicFramePr>
            <p:xfrm>
              <a:off x="915987" y="2795450"/>
              <a:ext cx="6265865" cy="3301759"/>
            </p:xfrm>
            <a:graphic>
              <a:graphicData uri="http://schemas.openxmlformats.org/drawingml/2006/table">
                <a:tbl>
                  <a:tblPr firstRow="1" bandRow="1">
                    <a:tableStyleId>{5940675A-B579-460E-94D1-54222C63F5DA}</a:tableStyleId>
                  </a:tblPr>
                  <a:tblGrid>
                    <a:gridCol w="447332">
                      <a:extLst>
                        <a:ext uri="{9D8B030D-6E8A-4147-A177-3AD203B41FA5}">
                          <a16:colId xmlns:a16="http://schemas.microsoft.com/office/drawing/2014/main" xmlns="" val="20000"/>
                        </a:ext>
                      </a:extLst>
                    </a:gridCol>
                    <a:gridCol w="447330">
                      <a:extLst>
                        <a:ext uri="{9D8B030D-6E8A-4147-A177-3AD203B41FA5}">
                          <a16:colId xmlns:a16="http://schemas.microsoft.com/office/drawing/2014/main" xmlns="" val="20001"/>
                        </a:ext>
                      </a:extLst>
                    </a:gridCol>
                    <a:gridCol w="449431">
                      <a:extLst>
                        <a:ext uri="{9D8B030D-6E8A-4147-A177-3AD203B41FA5}">
                          <a16:colId xmlns:a16="http://schemas.microsoft.com/office/drawing/2014/main" xmlns="" val="20002"/>
                        </a:ext>
                      </a:extLst>
                    </a:gridCol>
                    <a:gridCol w="447332">
                      <a:extLst>
                        <a:ext uri="{9D8B030D-6E8A-4147-A177-3AD203B41FA5}">
                          <a16:colId xmlns:a16="http://schemas.microsoft.com/office/drawing/2014/main" xmlns="" val="20003"/>
                        </a:ext>
                      </a:extLst>
                    </a:gridCol>
                    <a:gridCol w="447330">
                      <a:extLst>
                        <a:ext uri="{9D8B030D-6E8A-4147-A177-3AD203B41FA5}">
                          <a16:colId xmlns:a16="http://schemas.microsoft.com/office/drawing/2014/main" xmlns="" val="20004"/>
                        </a:ext>
                      </a:extLst>
                    </a:gridCol>
                    <a:gridCol w="447332">
                      <a:extLst>
                        <a:ext uri="{9D8B030D-6E8A-4147-A177-3AD203B41FA5}">
                          <a16:colId xmlns:a16="http://schemas.microsoft.com/office/drawing/2014/main" xmlns="" val="20005"/>
                        </a:ext>
                      </a:extLst>
                    </a:gridCol>
                    <a:gridCol w="447330">
                      <a:extLst>
                        <a:ext uri="{9D8B030D-6E8A-4147-A177-3AD203B41FA5}">
                          <a16:colId xmlns:a16="http://schemas.microsoft.com/office/drawing/2014/main" xmlns="" val="20006"/>
                        </a:ext>
                      </a:extLst>
                    </a:gridCol>
                    <a:gridCol w="445231">
                      <a:extLst>
                        <a:ext uri="{9D8B030D-6E8A-4147-A177-3AD203B41FA5}">
                          <a16:colId xmlns:a16="http://schemas.microsoft.com/office/drawing/2014/main" xmlns="" val="20007"/>
                        </a:ext>
                      </a:extLst>
                    </a:gridCol>
                    <a:gridCol w="447332">
                      <a:extLst>
                        <a:ext uri="{9D8B030D-6E8A-4147-A177-3AD203B41FA5}">
                          <a16:colId xmlns:a16="http://schemas.microsoft.com/office/drawing/2014/main" xmlns="" val="20008"/>
                        </a:ext>
                      </a:extLst>
                    </a:gridCol>
                    <a:gridCol w="448997">
                      <a:extLst>
                        <a:ext uri="{9D8B030D-6E8A-4147-A177-3AD203B41FA5}">
                          <a16:colId xmlns:a16="http://schemas.microsoft.com/office/drawing/2014/main" xmlns="" val="20009"/>
                        </a:ext>
                      </a:extLst>
                    </a:gridCol>
                    <a:gridCol w="419144">
                      <a:extLst>
                        <a:ext uri="{9D8B030D-6E8A-4147-A177-3AD203B41FA5}">
                          <a16:colId xmlns:a16="http://schemas.microsoft.com/office/drawing/2014/main" xmlns="" val="20011"/>
                        </a:ext>
                      </a:extLst>
                    </a:gridCol>
                    <a:gridCol w="381040">
                      <a:extLst>
                        <a:ext uri="{9D8B030D-6E8A-4147-A177-3AD203B41FA5}">
                          <a16:colId xmlns:a16="http://schemas.microsoft.com/office/drawing/2014/main" xmlns="" val="20012"/>
                        </a:ext>
                      </a:extLst>
                    </a:gridCol>
                    <a:gridCol w="457249">
                      <a:extLst>
                        <a:ext uri="{9D8B030D-6E8A-4147-A177-3AD203B41FA5}">
                          <a16:colId xmlns:a16="http://schemas.microsoft.com/office/drawing/2014/main" xmlns="" val="20013"/>
                        </a:ext>
                      </a:extLst>
                    </a:gridCol>
                    <a:gridCol w="533455">
                      <a:extLst>
                        <a:ext uri="{9D8B030D-6E8A-4147-A177-3AD203B41FA5}">
                          <a16:colId xmlns:a16="http://schemas.microsoft.com/office/drawing/2014/main" xmlns="" val="20014"/>
                        </a:ext>
                      </a:extLst>
                    </a:gridCol>
                  </a:tblGrid>
                  <a:tr h="277718">
                    <a:tc gridSpan="9">
                      <a:txBody>
                        <a:bodyPr/>
                        <a:lstStyle/>
                        <a:p>
                          <a:pPr indent="0" algn="ctr">
                            <a:buNone/>
                          </a:pPr>
                          <a:r>
                            <a:rPr lang="zh-CN" altLang="en-US" sz="1400" b="0" dirty="0">
                              <a:latin typeface="宋体" charset="0"/>
                              <a:cs typeface="宋体" charset="0"/>
                            </a:rPr>
                            <a:t>输入</a:t>
                          </a:r>
                          <a:endParaRPr lang="zh-CN" altLang="en-US" sz="1400" b="0" dirty="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5">
                      <a:txBody>
                        <a:bodyPr/>
                        <a:lstStyle/>
                        <a:p>
                          <a:pPr indent="0" algn="ctr">
                            <a:buNone/>
                          </a:pPr>
                          <a:r>
                            <a:rPr lang="zh-CN" altLang="en-US" sz="1400" b="0" dirty="0">
                              <a:latin typeface="宋体" charset="0"/>
                              <a:cs typeface="宋体" charset="0"/>
                            </a:rPr>
                            <a:t>输出</a:t>
                          </a:r>
                          <a:endParaRPr lang="zh-CN" altLang="en-US" sz="1400" b="0" dirty="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xmlns="" val="10000"/>
                      </a:ext>
                    </a:extLst>
                  </a:tr>
                  <a:tr h="277718">
                    <a:tc>
                      <a:txBody>
                        <a:bodyPr/>
                        <a:lstStyle/>
                        <a:p>
                          <a:pPr indent="0" algn="ctr">
                            <a:buNone/>
                          </a:pPr>
                          <a:r>
                            <a:rPr lang="en-US" altLang="zh-CN" sz="1400" b="0" dirty="0">
                              <a:latin typeface="Times New Roman" panose="02020503050405090304" charset="0"/>
                              <a:cs typeface="Times New Roman" panose="02020503050405090304" charset="0"/>
                            </a:rPr>
                            <a:t> </a:t>
                          </a: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𝑆</m:t>
                                      </m:r>
                                    </m:e>
                                  </m:acc>
                                </m:e>
                                <m:sub>
                                  <m:r>
                                    <a:rPr lang="en-US" altLang="zh-CN" sz="1800" i="1" kern="1200">
                                      <a:solidFill>
                                        <a:schemeClr val="tx1"/>
                                      </a:solidFill>
                                      <a:effectLst/>
                                      <a:latin typeface="+mn-lt"/>
                                      <a:ea typeface="+mn-ea"/>
                                      <a:cs typeface="+mn-cs"/>
                                    </a:rPr>
                                    <m:t>𝑇</m:t>
                                  </m:r>
                                </m:sub>
                              </m:sSub>
                            </m:oMath>
                          </a14:m>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14:m>
                            <m:oMathPara xmlns:m="http://schemas.openxmlformats.org/officeDocument/2006/math">
                              <m:oMathParaPr>
                                <m:jc m:val="centerGroup"/>
                              </m:oMathParaPr>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𝐼</m:t>
                                        </m:r>
                                      </m:e>
                                    </m:acc>
                                  </m:e>
                                  <m:sub>
                                    <m:r>
                                      <a:rPr lang="en-US" altLang="zh-CN" sz="1800" i="1" kern="1200">
                                        <a:solidFill>
                                          <a:schemeClr val="tx1"/>
                                        </a:solidFill>
                                        <a:effectLst/>
                                        <a:latin typeface="+mn-lt"/>
                                        <a:ea typeface="+mn-ea"/>
                                        <a:cs typeface="+mn-cs"/>
                                      </a:rPr>
                                      <m:t>0</m:t>
                                    </m:r>
                                  </m:sub>
                                </m:sSub>
                              </m:oMath>
                            </m:oMathPara>
                          </a14:m>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𝐼</m:t>
                                      </m:r>
                                    </m:e>
                                  </m:acc>
                                </m:e>
                                <m:sub>
                                  <m:r>
                                    <a:rPr lang="en-US" altLang="zh-CN" sz="1800" i="1" kern="1200">
                                      <a:solidFill>
                                        <a:schemeClr val="tx1"/>
                                      </a:solidFill>
                                      <a:effectLst/>
                                      <a:latin typeface="+mn-lt"/>
                                      <a:ea typeface="+mn-ea"/>
                                      <a:cs typeface="+mn-cs"/>
                                    </a:rPr>
                                    <m:t>1</m:t>
                                  </m:r>
                                </m:sub>
                              </m:sSub>
                            </m:oMath>
                          </a14:m>
                          <a:r>
                            <a:rPr lang="en-US" altLang="zh-CN" sz="1400" b="0" dirty="0" smtClean="0">
                              <a:latin typeface="Times New Roman" panose="02020503050405090304" charset="0"/>
                              <a:cs typeface="Times New Roman" panose="02020503050405090304" charset="0"/>
                            </a:rPr>
                            <a:t> </a:t>
                          </a:r>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𝐼</m:t>
                                      </m:r>
                                    </m:e>
                                  </m:acc>
                                </m:e>
                                <m:sub>
                                  <m:r>
                                    <a:rPr lang="en-US" altLang="zh-CN" sz="1800" i="1" kern="1200">
                                      <a:solidFill>
                                        <a:schemeClr val="tx1"/>
                                      </a:solidFill>
                                      <a:effectLst/>
                                      <a:latin typeface="+mn-lt"/>
                                      <a:ea typeface="+mn-ea"/>
                                      <a:cs typeface="+mn-cs"/>
                                    </a:rPr>
                                    <m:t>2</m:t>
                                  </m:r>
                                </m:sub>
                              </m:sSub>
                            </m:oMath>
                          </a14:m>
                          <a:r>
                            <a:rPr lang="en-US" altLang="zh-CN" sz="1400" b="0" dirty="0" smtClean="0">
                              <a:latin typeface="Times New Roman" panose="02020503050405090304" charset="0"/>
                              <a:cs typeface="Times New Roman" panose="02020503050405090304" charset="0"/>
                            </a:rPr>
                            <a:t> </a:t>
                          </a:r>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14:m>
                            <m:oMathPara xmlns:m="http://schemas.openxmlformats.org/officeDocument/2006/math">
                              <m:oMathParaPr>
                                <m:jc m:val="centerGroup"/>
                              </m:oMathParaPr>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𝐼</m:t>
                                        </m:r>
                                      </m:e>
                                    </m:acc>
                                  </m:e>
                                  <m:sub>
                                    <m:r>
                                      <a:rPr lang="en-US" altLang="zh-CN" sz="1800" i="1" kern="1200">
                                        <a:solidFill>
                                          <a:schemeClr val="tx1"/>
                                        </a:solidFill>
                                        <a:effectLst/>
                                        <a:latin typeface="+mn-lt"/>
                                        <a:ea typeface="+mn-ea"/>
                                        <a:cs typeface="+mn-cs"/>
                                      </a:rPr>
                                      <m:t>3</m:t>
                                    </m:r>
                                  </m:sub>
                                </m:sSub>
                              </m:oMath>
                            </m:oMathPara>
                          </a14:m>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𝐼</m:t>
                                      </m:r>
                                    </m:e>
                                  </m:acc>
                                </m:e>
                                <m:sub>
                                  <m:r>
                                    <a:rPr lang="en-US" altLang="zh-CN" sz="1800" i="1" kern="1200">
                                      <a:solidFill>
                                        <a:schemeClr val="tx1"/>
                                      </a:solidFill>
                                      <a:effectLst/>
                                      <a:latin typeface="+mn-lt"/>
                                      <a:ea typeface="+mn-ea"/>
                                      <a:cs typeface="+mn-cs"/>
                                    </a:rPr>
                                    <m:t>4</m:t>
                                  </m:r>
                                </m:sub>
                              </m:sSub>
                            </m:oMath>
                          </a14:m>
                          <a:r>
                            <a:rPr lang="en-US" altLang="zh-CN" sz="1400" b="0" dirty="0" smtClean="0">
                              <a:latin typeface="Times New Roman" panose="02020503050405090304" charset="0"/>
                              <a:cs typeface="Times New Roman" panose="02020503050405090304" charset="0"/>
                            </a:rPr>
                            <a:t> </a:t>
                          </a:r>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𝐼</m:t>
                                      </m:r>
                                    </m:e>
                                  </m:acc>
                                </m:e>
                                <m:sub>
                                  <m:r>
                                    <a:rPr lang="en-US" altLang="zh-CN" sz="1800" i="1" kern="1200">
                                      <a:solidFill>
                                        <a:schemeClr val="tx1"/>
                                      </a:solidFill>
                                      <a:effectLst/>
                                      <a:latin typeface="+mn-lt"/>
                                      <a:ea typeface="+mn-ea"/>
                                      <a:cs typeface="+mn-cs"/>
                                    </a:rPr>
                                    <m:t>5</m:t>
                                  </m:r>
                                </m:sub>
                              </m:sSub>
                            </m:oMath>
                          </a14:m>
                          <a:r>
                            <a:rPr lang="en-US" altLang="zh-CN" sz="1400" b="0" dirty="0" smtClean="0">
                              <a:latin typeface="Times New Roman" panose="02020503050405090304" charset="0"/>
                              <a:cs typeface="Times New Roman" panose="02020503050405090304" charset="0"/>
                            </a:rPr>
                            <a:t> </a:t>
                          </a:r>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𝐼</m:t>
                                      </m:r>
                                    </m:e>
                                  </m:acc>
                                </m:e>
                                <m:sub>
                                  <m:r>
                                    <a:rPr lang="en-US" altLang="zh-CN" sz="1800" i="1" kern="1200">
                                      <a:solidFill>
                                        <a:schemeClr val="tx1"/>
                                      </a:solidFill>
                                      <a:effectLst/>
                                      <a:latin typeface="+mn-lt"/>
                                      <a:ea typeface="+mn-ea"/>
                                      <a:cs typeface="+mn-cs"/>
                                    </a:rPr>
                                    <m:t>6</m:t>
                                  </m:r>
                                </m:sub>
                              </m:sSub>
                            </m:oMath>
                          </a14:m>
                          <a:r>
                            <a:rPr lang="en-US" altLang="zh-CN" sz="1400" b="0" dirty="0" smtClean="0">
                              <a:latin typeface="Times New Roman" panose="02020503050405090304" charset="0"/>
                              <a:cs typeface="Times New Roman" panose="02020503050405090304" charset="0"/>
                            </a:rPr>
                            <a:t> </a:t>
                          </a:r>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𝐼</m:t>
                                      </m:r>
                                    </m:e>
                                  </m:acc>
                                </m:e>
                                <m:sub>
                                  <m:r>
                                    <a:rPr lang="en-US" altLang="zh-CN" sz="1800" i="1" kern="1200">
                                      <a:solidFill>
                                        <a:schemeClr val="tx1"/>
                                      </a:solidFill>
                                      <a:effectLst/>
                                      <a:latin typeface="+mn-lt"/>
                                      <a:ea typeface="+mn-ea"/>
                                      <a:cs typeface="+mn-cs"/>
                                    </a:rPr>
                                    <m:t>7</m:t>
                                  </m:r>
                                </m:sub>
                              </m:sSub>
                            </m:oMath>
                          </a14:m>
                          <a:r>
                            <a:rPr lang="en-US" altLang="zh-CN" sz="1400" b="0" dirty="0" smtClean="0">
                              <a:latin typeface="Times New Roman" panose="02020503050405090304" charset="0"/>
                              <a:cs typeface="Times New Roman" panose="02020503050405090304" charset="0"/>
                            </a:rPr>
                            <a:t> </a:t>
                          </a:r>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Times New Roman" panose="02020503050405090304" charset="0"/>
                              <a:cs typeface="Times New Roman" panose="02020503050405090304" charset="0"/>
                            </a:rPr>
                            <a:t> </a:t>
                          </a: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𝑌</m:t>
                                      </m:r>
                                    </m:e>
                                  </m:acc>
                                </m:e>
                                <m:sub>
                                  <m:r>
                                    <a:rPr lang="en-US" altLang="zh-CN" sz="1800" i="1" kern="1200">
                                      <a:solidFill>
                                        <a:schemeClr val="tx1"/>
                                      </a:solidFill>
                                      <a:effectLst/>
                                      <a:latin typeface="+mn-lt"/>
                                      <a:ea typeface="+mn-ea"/>
                                      <a:cs typeface="+mn-cs"/>
                                    </a:rPr>
                                    <m:t>2</m:t>
                                  </m:r>
                                </m:sub>
                              </m:sSub>
                            </m:oMath>
                          </a14:m>
                          <a:endParaRPr lang="zh-CN" altLang="en-US" sz="1400" b="0" dirty="0">
                            <a:latin typeface="Calibri" pitchFamily="34" charset="0"/>
                            <a:ea typeface="Calibri" pitchFamily="34" charset="0"/>
                            <a:cs typeface="Calibri" pitchFamily="34"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𝑌</m:t>
                                      </m:r>
                                    </m:e>
                                  </m:acc>
                                </m:e>
                                <m:sub>
                                  <m:r>
                                    <a:rPr lang="en-US" altLang="zh-CN" sz="1800" i="1" kern="1200">
                                      <a:solidFill>
                                        <a:schemeClr val="tx1"/>
                                      </a:solidFill>
                                      <a:effectLst/>
                                      <a:latin typeface="+mn-lt"/>
                                      <a:ea typeface="+mn-ea"/>
                                      <a:cs typeface="+mn-cs"/>
                                    </a:rPr>
                                    <m:t>1</m:t>
                                  </m:r>
                                </m:sub>
                              </m:sSub>
                            </m:oMath>
                          </a14:m>
                          <a:r>
                            <a:rPr lang="en-US" altLang="zh-CN" sz="1400" b="0" dirty="0">
                              <a:latin typeface="Times New Roman" panose="02020503050405090304" charset="0"/>
                              <a:cs typeface="Times New Roman" panose="02020503050405090304" charset="0"/>
                            </a:rPr>
                            <a:t> </a:t>
                          </a:r>
                          <a:endParaRPr lang="zh-CN" altLang="en-US" sz="1400" b="0" dirty="0">
                            <a:latin typeface="Calibri" pitchFamily="34" charset="0"/>
                            <a:ea typeface="Calibri" pitchFamily="34" charset="0"/>
                            <a:cs typeface="Calibri" pitchFamily="34"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𝑌</m:t>
                                      </m:r>
                                    </m:e>
                                  </m:acc>
                                </m:e>
                                <m:sub>
                                  <m:r>
                                    <a:rPr lang="en-US" altLang="zh-CN" sz="1800" i="1" kern="1200">
                                      <a:solidFill>
                                        <a:schemeClr val="tx1"/>
                                      </a:solidFill>
                                      <a:effectLst/>
                                      <a:latin typeface="+mn-lt"/>
                                      <a:ea typeface="+mn-ea"/>
                                      <a:cs typeface="+mn-cs"/>
                                    </a:rPr>
                                    <m:t>0</m:t>
                                  </m:r>
                                </m:sub>
                              </m:sSub>
                            </m:oMath>
                          </a14:m>
                          <a:r>
                            <a:rPr lang="en-US" altLang="zh-CN" sz="1400" b="0" dirty="0">
                              <a:latin typeface="Times New Roman" panose="02020503050405090304" charset="0"/>
                              <a:cs typeface="Times New Roman" panose="02020503050405090304" charset="0"/>
                            </a:rPr>
                            <a:t> </a:t>
                          </a:r>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𝑌</m:t>
                                      </m:r>
                                    </m:e>
                                  </m:acc>
                                </m:e>
                                <m:sub>
                                  <m:r>
                                    <a:rPr lang="en-US" altLang="zh-CN" sz="1800" i="1" kern="1200">
                                      <a:solidFill>
                                        <a:schemeClr val="tx1"/>
                                      </a:solidFill>
                                      <a:effectLst/>
                                      <a:latin typeface="+mn-lt"/>
                                      <a:ea typeface="+mn-ea"/>
                                      <a:cs typeface="+mn-cs"/>
                                    </a:rPr>
                                    <m:t>𝐸𝑋</m:t>
                                  </m:r>
                                </m:sub>
                              </m:sSub>
                            </m:oMath>
                          </a14:m>
                          <a:r>
                            <a:rPr lang="en-US" altLang="zh-CN" sz="1400" b="0" dirty="0">
                              <a:latin typeface="Times New Roman" panose="02020503050405090304" charset="0"/>
                              <a:cs typeface="Times New Roman" panose="02020503050405090304" charset="0"/>
                            </a:rPr>
                            <a:t> </a:t>
                          </a:r>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14:m>
                            <m:oMath xmlns:m="http://schemas.openxmlformats.org/officeDocument/2006/math">
                              <m:sSub>
                                <m:sSubPr>
                                  <m:ctrlPr>
                                    <a:rPr lang="zh-CN" altLang="zh-CN" sz="1800" i="1" kern="1200" smtClean="0">
                                      <a:solidFill>
                                        <a:schemeClr val="tx1"/>
                                      </a:solidFill>
                                      <a:effectLst/>
                                      <a:latin typeface="+mn-lt"/>
                                      <a:ea typeface="+mn-ea"/>
                                      <a:cs typeface="+mn-cs"/>
                                    </a:rPr>
                                  </m:ctrlPr>
                                </m:sSubPr>
                                <m:e>
                                  <m:acc>
                                    <m:accPr>
                                      <m:chr m:val="̅"/>
                                      <m:ctrlPr>
                                        <a:rPr lang="zh-CN" altLang="zh-CN" sz="1800" i="1" kern="1200">
                                          <a:solidFill>
                                            <a:schemeClr val="tx1"/>
                                          </a:solidFill>
                                          <a:effectLst/>
                                          <a:latin typeface="+mn-lt"/>
                                          <a:ea typeface="+mn-ea"/>
                                          <a:cs typeface="+mn-cs"/>
                                        </a:rPr>
                                      </m:ctrlPr>
                                    </m:accPr>
                                    <m:e>
                                      <m:r>
                                        <a:rPr lang="en-US" altLang="zh-CN" sz="1800" i="1" kern="1200">
                                          <a:solidFill>
                                            <a:schemeClr val="tx1"/>
                                          </a:solidFill>
                                          <a:effectLst/>
                                          <a:latin typeface="+mn-lt"/>
                                          <a:ea typeface="+mn-ea"/>
                                          <a:cs typeface="+mn-cs"/>
                                        </a:rPr>
                                        <m:t>𝑌</m:t>
                                      </m:r>
                                    </m:e>
                                  </m:acc>
                                </m:e>
                                <m:sub>
                                  <m:r>
                                    <a:rPr lang="en-US" altLang="zh-CN" sz="1800" i="1" kern="1200">
                                      <a:solidFill>
                                        <a:schemeClr val="tx1"/>
                                      </a:solidFill>
                                      <a:effectLst/>
                                      <a:latin typeface="+mn-lt"/>
                                      <a:ea typeface="+mn-ea"/>
                                      <a:cs typeface="+mn-cs"/>
                                    </a:rPr>
                                    <m:t>𝑆</m:t>
                                  </m:r>
                                </m:sub>
                              </m:sSub>
                            </m:oMath>
                          </a14:m>
                          <a:r>
                            <a:rPr lang="en-US" altLang="zh-CN" sz="1400" b="0" dirty="0">
                              <a:latin typeface="Times New Roman" panose="02020503050405090304" charset="0"/>
                              <a:cs typeface="Times New Roman" panose="02020503050405090304" charset="0"/>
                            </a:rPr>
                            <a:t> </a:t>
                          </a:r>
                          <a:endParaRPr lang="zh-CN" altLang="en-US" sz="1400" b="0" dirty="0">
                            <a:latin typeface="Calibri" pitchFamily="34" charset="0"/>
                            <a:ea typeface="Calibri" pitchFamily="34" charset="0"/>
                            <a:cs typeface="Calibri" pitchFamily="3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77718">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a:t>
                          </a:r>
                          <a:endParaRPr lang="zh-CN" altLang="en-US" sz="1400" b="0" dirty="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1</a:t>
                          </a:r>
                          <a:endParaRPr lang="zh-CN" altLang="en-US" sz="1400" b="0" dirty="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1</a:t>
                          </a:r>
                          <a:endParaRPr lang="zh-CN" altLang="en-US" sz="1400" b="0" dirty="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1</a:t>
                          </a:r>
                          <a:endParaRPr lang="zh-CN" altLang="en-US" sz="1400" b="0" dirty="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Times New Roman" panose="02020503050405090304" charset="0"/>
                              <a:cs typeface="Times New Roman" panose="02020503050405090304" charset="0"/>
                            </a:rPr>
                            <a:t>0</a:t>
                          </a:r>
                          <a:endParaRPr lang="zh-CN" altLang="en-US" sz="1400" b="0">
                            <a:latin typeface="Times New Roman" panose="02020503050405090304" charset="0"/>
                            <a:ea typeface="Times New Roman" panose="02020503050405090304" charset="0"/>
                            <a:cs typeface="Times New Roman" panose="0202050305040509030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Times New Roman" panose="02020503050405090304" charset="0"/>
                              <a:cs typeface="Times New Roman" panose="02020503050405090304" charset="0"/>
                            </a:rPr>
                            <a:t>1</a:t>
                          </a:r>
                          <a:endParaRPr lang="zh-CN" altLang="en-US" sz="1400" b="0">
                            <a:latin typeface="Times New Roman" panose="02020503050405090304" charset="0"/>
                            <a:ea typeface="Times New Roman" panose="02020503050405090304" charset="0"/>
                            <a:cs typeface="Times New Roman" panose="0202050305040509030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Times New Roman" panose="02020503050405090304" charset="0"/>
                              <a:cs typeface="Times New Roman" panose="02020503050405090304" charset="0"/>
                            </a:rPr>
                            <a:t>1</a:t>
                          </a:r>
                          <a:endParaRPr lang="zh-CN" altLang="en-US" sz="1400" b="0">
                            <a:latin typeface="Times New Roman" panose="02020503050405090304" charset="0"/>
                            <a:ea typeface="Times New Roman" panose="02020503050405090304" charset="0"/>
                            <a:cs typeface="Times New Roman" panose="0202050305040509030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246861">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1</a:t>
                          </a:r>
                          <a:endParaRPr lang="zh-CN" altLang="en-US" sz="1400" b="0" dirty="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1</a:t>
                          </a:r>
                          <a:endParaRPr lang="zh-CN" altLang="en-US" sz="1400" b="0" dirty="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bl>
              </a:graphicData>
            </a:graphic>
          </p:graphicFrame>
        </mc:Choice>
        <mc:Fallback>
          <p:graphicFrame>
            <p:nvGraphicFramePr>
              <p:cNvPr id="35" name="表格 34"/>
              <p:cNvGraphicFramePr/>
              <p:nvPr>
                <p:custDataLst>
                  <p:tags r:id="rId1"/>
                </p:custDataLst>
                <p:extLst>
                  <p:ext uri="{D42A27DB-BD31-4B8C-83A1-F6EECF244321}">
                    <p14:modId xmlns:p14="http://schemas.microsoft.com/office/powerpoint/2010/main" val="2792933372"/>
                  </p:ext>
                </p:extLst>
              </p:nvPr>
            </p:nvGraphicFramePr>
            <p:xfrm>
              <a:off x="915987" y="2795450"/>
              <a:ext cx="6265865" cy="3301759"/>
            </p:xfrm>
            <a:graphic>
              <a:graphicData uri="http://schemas.openxmlformats.org/drawingml/2006/table">
                <a:tbl>
                  <a:tblPr firstRow="1" bandRow="1">
                    <a:tableStyleId>{5940675A-B579-460E-94D1-54222C63F5DA}</a:tableStyleId>
                  </a:tblPr>
                  <a:tblGrid>
                    <a:gridCol w="447332">
                      <a:extLst>
                        <a:ext uri="{9D8B030D-6E8A-4147-A177-3AD203B41FA5}">
                          <a16:colId xmlns:a16="http://schemas.microsoft.com/office/drawing/2014/main" xmlns="" val="20000"/>
                        </a:ext>
                      </a:extLst>
                    </a:gridCol>
                    <a:gridCol w="447330">
                      <a:extLst>
                        <a:ext uri="{9D8B030D-6E8A-4147-A177-3AD203B41FA5}">
                          <a16:colId xmlns:a16="http://schemas.microsoft.com/office/drawing/2014/main" xmlns="" val="20001"/>
                        </a:ext>
                      </a:extLst>
                    </a:gridCol>
                    <a:gridCol w="449431">
                      <a:extLst>
                        <a:ext uri="{9D8B030D-6E8A-4147-A177-3AD203B41FA5}">
                          <a16:colId xmlns:a16="http://schemas.microsoft.com/office/drawing/2014/main" xmlns="" val="20002"/>
                        </a:ext>
                      </a:extLst>
                    </a:gridCol>
                    <a:gridCol w="447332">
                      <a:extLst>
                        <a:ext uri="{9D8B030D-6E8A-4147-A177-3AD203B41FA5}">
                          <a16:colId xmlns:a16="http://schemas.microsoft.com/office/drawing/2014/main" xmlns="" val="20003"/>
                        </a:ext>
                      </a:extLst>
                    </a:gridCol>
                    <a:gridCol w="447330">
                      <a:extLst>
                        <a:ext uri="{9D8B030D-6E8A-4147-A177-3AD203B41FA5}">
                          <a16:colId xmlns:a16="http://schemas.microsoft.com/office/drawing/2014/main" xmlns="" val="20004"/>
                        </a:ext>
                      </a:extLst>
                    </a:gridCol>
                    <a:gridCol w="447332">
                      <a:extLst>
                        <a:ext uri="{9D8B030D-6E8A-4147-A177-3AD203B41FA5}">
                          <a16:colId xmlns:a16="http://schemas.microsoft.com/office/drawing/2014/main" xmlns="" val="20005"/>
                        </a:ext>
                      </a:extLst>
                    </a:gridCol>
                    <a:gridCol w="447330">
                      <a:extLst>
                        <a:ext uri="{9D8B030D-6E8A-4147-A177-3AD203B41FA5}">
                          <a16:colId xmlns:a16="http://schemas.microsoft.com/office/drawing/2014/main" xmlns="" val="20006"/>
                        </a:ext>
                      </a:extLst>
                    </a:gridCol>
                    <a:gridCol w="445231">
                      <a:extLst>
                        <a:ext uri="{9D8B030D-6E8A-4147-A177-3AD203B41FA5}">
                          <a16:colId xmlns:a16="http://schemas.microsoft.com/office/drawing/2014/main" xmlns="" val="20007"/>
                        </a:ext>
                      </a:extLst>
                    </a:gridCol>
                    <a:gridCol w="447332">
                      <a:extLst>
                        <a:ext uri="{9D8B030D-6E8A-4147-A177-3AD203B41FA5}">
                          <a16:colId xmlns:a16="http://schemas.microsoft.com/office/drawing/2014/main" xmlns="" val="20008"/>
                        </a:ext>
                      </a:extLst>
                    </a:gridCol>
                    <a:gridCol w="448997">
                      <a:extLst>
                        <a:ext uri="{9D8B030D-6E8A-4147-A177-3AD203B41FA5}">
                          <a16:colId xmlns:a16="http://schemas.microsoft.com/office/drawing/2014/main" xmlns="" val="20009"/>
                        </a:ext>
                      </a:extLst>
                    </a:gridCol>
                    <a:gridCol w="419144">
                      <a:extLst>
                        <a:ext uri="{9D8B030D-6E8A-4147-A177-3AD203B41FA5}">
                          <a16:colId xmlns:a16="http://schemas.microsoft.com/office/drawing/2014/main" xmlns="" val="20011"/>
                        </a:ext>
                      </a:extLst>
                    </a:gridCol>
                    <a:gridCol w="381040">
                      <a:extLst>
                        <a:ext uri="{9D8B030D-6E8A-4147-A177-3AD203B41FA5}">
                          <a16:colId xmlns:a16="http://schemas.microsoft.com/office/drawing/2014/main" xmlns="" val="20012"/>
                        </a:ext>
                      </a:extLst>
                    </a:gridCol>
                    <a:gridCol w="457249">
                      <a:extLst>
                        <a:ext uri="{9D8B030D-6E8A-4147-A177-3AD203B41FA5}">
                          <a16:colId xmlns:a16="http://schemas.microsoft.com/office/drawing/2014/main" xmlns="" val="20013"/>
                        </a:ext>
                      </a:extLst>
                    </a:gridCol>
                    <a:gridCol w="533455">
                      <a:extLst>
                        <a:ext uri="{9D8B030D-6E8A-4147-A177-3AD203B41FA5}">
                          <a16:colId xmlns:a16="http://schemas.microsoft.com/office/drawing/2014/main" xmlns="" val="20014"/>
                        </a:ext>
                      </a:extLst>
                    </a:gridCol>
                  </a:tblGrid>
                  <a:tr h="277718">
                    <a:tc gridSpan="9">
                      <a:txBody>
                        <a:bodyPr/>
                        <a:lstStyle/>
                        <a:p>
                          <a:pPr indent="0" algn="ctr">
                            <a:buNone/>
                          </a:pPr>
                          <a:r>
                            <a:rPr lang="zh-CN" altLang="en-US" sz="1400" b="0" dirty="0">
                              <a:latin typeface="宋体" charset="0"/>
                              <a:cs typeface="宋体" charset="0"/>
                            </a:rPr>
                            <a:t>输入</a:t>
                          </a:r>
                          <a:endParaRPr lang="zh-CN" altLang="en-US" sz="1400" b="0" dirty="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5">
                      <a:txBody>
                        <a:bodyPr/>
                        <a:lstStyle/>
                        <a:p>
                          <a:pPr indent="0" algn="ctr">
                            <a:buNone/>
                          </a:pPr>
                          <a:r>
                            <a:rPr lang="zh-CN" altLang="en-US" sz="1400" b="0" dirty="0">
                              <a:latin typeface="宋体" charset="0"/>
                              <a:cs typeface="宋体" charset="0"/>
                            </a:rPr>
                            <a:t>输出</a:t>
                          </a:r>
                          <a:endParaRPr lang="zh-CN" altLang="en-US" sz="1400" b="0" dirty="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xmlns="" val="10000"/>
                      </a:ext>
                    </a:extLst>
                  </a:tr>
                  <a:tr h="277718">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1370" t="-108889" r="-1312329" b="-1035556"/>
                          </a:stretch>
                        </a:blipFill>
                      </a:tcPr>
                    </a:tc>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100000" t="-108889" r="-1194595" b="-1035556"/>
                          </a:stretch>
                        </a:blipFill>
                      </a:tcPr>
                    </a:tc>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200000" t="-108889" r="-1094595" b="-1035556"/>
                          </a:stretch>
                        </a:blipFill>
                      </a:tcPr>
                    </a:tc>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304110" t="-108889" r="-1009589" b="-1035556"/>
                          </a:stretch>
                        </a:blipFill>
                      </a:tcPr>
                    </a:tc>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398649" t="-108889" r="-895946" b="-1035556"/>
                          </a:stretch>
                        </a:blipFill>
                      </a:tcPr>
                    </a:tc>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505479" t="-108889" r="-808219" b="-1035556"/>
                          </a:stretch>
                        </a:blipFill>
                      </a:tcPr>
                    </a:tc>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597297" t="-108889" r="-697297" b="-1035556"/>
                          </a:stretch>
                        </a:blipFill>
                      </a:tcPr>
                    </a:tc>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706849" t="-108889" r="-606849" b="-1035556"/>
                          </a:stretch>
                        </a:blipFill>
                      </a:tcPr>
                    </a:tc>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806849" t="-108889" r="-506849" b="-1035556"/>
                          </a:stretch>
                        </a:blipFill>
                      </a:tcPr>
                    </a:tc>
                    <a:tc>
                      <a:txBody>
                        <a:bodyPr/>
                        <a:lstStyle/>
                        <a:p>
                          <a:endParaRPr lang="zh-CN"/>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blipFill rotWithShape="0">
                          <a:blip r:embed="rId5"/>
                          <a:stretch>
                            <a:fillRect l="-894595" t="-108889" r="-400000" b="-1035556"/>
                          </a:stretch>
                        </a:blipFill>
                      </a:tcPr>
                    </a:tc>
                    <a:tc>
                      <a:txBody>
                        <a:bodyPr/>
                        <a:lstStyle/>
                        <a:p>
                          <a:endParaRPr lang="zh-CN"/>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blipFill rotWithShape="0">
                          <a:blip r:embed="rId5"/>
                          <a:stretch>
                            <a:fillRect l="-1066667" t="-108889" r="-328986" b="-1035556"/>
                          </a:stretch>
                        </a:blipFill>
                      </a:tcPr>
                    </a:tc>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1298387" t="-108889" r="-266129" b="-1035556"/>
                          </a:stretch>
                        </a:blipFill>
                      </a:tcPr>
                    </a:tc>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1156000" t="-108889" r="-120000" b="-1035556"/>
                          </a:stretch>
                        </a:blipFill>
                      </a:tcPr>
                    </a:tc>
                    <a:tc>
                      <a:txBody>
                        <a:bodyPr/>
                        <a:lstStyle/>
                        <a:p>
                          <a:endParaRPr lang="zh-CN"/>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rotWithShape="0">
                          <a:blip r:embed="rId5"/>
                          <a:stretch>
                            <a:fillRect l="-1070455" t="-108889" r="-2273" b="-1035556"/>
                          </a:stretch>
                        </a:blipFill>
                      </a:tcPr>
                    </a:tc>
                    <a:extLst>
                      <a:ext uri="{0D108BD9-81ED-4DB2-BD59-A6C34878D82A}">
                        <a16:rowId xmlns:a16="http://schemas.microsoft.com/office/drawing/2014/main" xmlns="" val="10001"/>
                      </a:ext>
                    </a:extLst>
                  </a:tr>
                  <a:tr h="277718">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a:t>
                          </a:r>
                          <a:endParaRPr lang="zh-CN" altLang="en-US" sz="1400" b="0" dirty="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1</a:t>
                          </a:r>
                          <a:endParaRPr lang="zh-CN" altLang="en-US" sz="1400" b="0" dirty="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1</a:t>
                          </a:r>
                          <a:endParaRPr lang="zh-CN" altLang="en-US" sz="1400" b="0" dirty="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1</a:t>
                          </a:r>
                          <a:endParaRPr lang="zh-CN" altLang="en-US" sz="1400" b="0" dirty="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Times New Roman" panose="02020503050405090304" charset="0"/>
                              <a:cs typeface="Times New Roman" panose="02020503050405090304" charset="0"/>
                            </a:rPr>
                            <a:t>0</a:t>
                          </a:r>
                          <a:endParaRPr lang="zh-CN" altLang="en-US" sz="1400" b="0">
                            <a:latin typeface="Times New Roman" panose="02020503050405090304" charset="0"/>
                            <a:ea typeface="Times New Roman" panose="02020503050405090304" charset="0"/>
                            <a:cs typeface="Times New Roman" panose="0202050305040509030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Times New Roman" panose="02020503050405090304" charset="0"/>
                              <a:cs typeface="Times New Roman" panose="02020503050405090304" charset="0"/>
                            </a:rPr>
                            <a:t>1</a:t>
                          </a:r>
                          <a:endParaRPr lang="zh-CN" altLang="en-US" sz="1400" b="0">
                            <a:latin typeface="Times New Roman" panose="02020503050405090304" charset="0"/>
                            <a:ea typeface="Times New Roman" panose="02020503050405090304" charset="0"/>
                            <a:cs typeface="Times New Roman" panose="0202050305040509030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277718">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Times New Roman" panose="02020503050405090304" charset="0"/>
                              <a:cs typeface="Times New Roman" panose="02020503050405090304" charset="0"/>
                            </a:rPr>
                            <a:t>1</a:t>
                          </a:r>
                          <a:endParaRPr lang="zh-CN" altLang="en-US" sz="1400" b="0">
                            <a:latin typeface="Times New Roman" panose="02020503050405090304" charset="0"/>
                            <a:ea typeface="Times New Roman" panose="02020503050405090304" charset="0"/>
                            <a:cs typeface="Times New Roman" panose="02020503050405090304"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246861">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1</a:t>
                          </a:r>
                          <a:endParaRPr lang="zh-CN" altLang="en-US" sz="1400" b="0" dirty="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1</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charset="0"/>
                              <a:cs typeface="宋体" charset="0"/>
                            </a:rPr>
                            <a:t>0</a:t>
                          </a:r>
                          <a:endParaRPr lang="zh-CN" altLang="en-US" sz="14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dirty="0">
                              <a:latin typeface="宋体" charset="0"/>
                              <a:cs typeface="宋体" charset="0"/>
                            </a:rPr>
                            <a:t>1</a:t>
                          </a:r>
                          <a:endParaRPr lang="zh-CN" altLang="en-US" sz="1400" b="0" dirty="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bl>
              </a:graphicData>
            </a:graphic>
          </p:graphicFrame>
        </mc:Fallback>
      </mc:AlternateContent>
      <p:sp>
        <p:nvSpPr>
          <p:cNvPr id="50" name="文本框 49"/>
          <p:cNvSpPr txBox="1"/>
          <p:nvPr/>
        </p:nvSpPr>
        <p:spPr>
          <a:xfrm>
            <a:off x="1557337" y="6178851"/>
            <a:ext cx="5080000" cy="338554"/>
          </a:xfrm>
          <a:prstGeom prst="rect">
            <a:avLst/>
          </a:prstGeom>
          <a:noFill/>
          <a:ln w="9525">
            <a:noFill/>
          </a:ln>
        </p:spPr>
        <p:txBody>
          <a:bodyPr>
            <a:spAutoFit/>
          </a:bodyPr>
          <a:lstStyle/>
          <a:p>
            <a:pPr marL="0" indent="108585" algn="ctr"/>
            <a:r>
              <a:rPr lang="zh-CN" altLang="en-US" sz="1600" b="0" dirty="0">
                <a:latin typeface="微软雅黑" charset="0"/>
                <a:ea typeface="等线" panose="02010600030101010101"/>
                <a:cs typeface="微软雅黑" charset="0"/>
              </a:rPr>
              <a:t>表</a:t>
            </a:r>
            <a:r>
              <a:rPr lang="en-US" altLang="zh-CN" sz="1600" b="0" dirty="0">
                <a:latin typeface="微软雅黑" charset="0"/>
                <a:ea typeface="等线" panose="02010600030101010101"/>
                <a:cs typeface="微软雅黑" charset="0"/>
              </a:rPr>
              <a:t>4-2-1 74LS148</a:t>
            </a:r>
            <a:r>
              <a:rPr lang="zh-CN" altLang="en-US" sz="1600" b="0" dirty="0">
                <a:latin typeface="微软雅黑" charset="0"/>
                <a:ea typeface="等线" panose="02010600030101010101"/>
                <a:cs typeface="微软雅黑" charset="0"/>
              </a:rPr>
              <a:t>真值表</a:t>
            </a:r>
            <a:endParaRPr lang="zh-CN" altLang="en-US" sz="1600" dirty="0">
              <a:latin typeface="微软雅黑" charset="0"/>
              <a:ea typeface="等线" panose="02010600030101010101"/>
              <a:cs typeface="微软雅黑" charset="0"/>
            </a:endParaRPr>
          </a:p>
        </p:txBody>
      </p:sp>
      <p:sp>
        <p:nvSpPr>
          <p:cNvPr id="33" name="矩形 32">
            <a:extLst>
              <a:ext uri="{FF2B5EF4-FFF2-40B4-BE49-F238E27FC236}">
                <a16:creationId xmlns:a16="http://schemas.microsoft.com/office/drawing/2014/main" xmlns="" id="{E8595C05-5439-49D7-B6BB-BC2775EDEAB0}"/>
              </a:ext>
            </a:extLst>
          </p:cNvPr>
          <p:cNvSpPr/>
          <p:nvPr/>
        </p:nvSpPr>
        <p:spPr>
          <a:xfrm>
            <a:off x="490494" y="766688"/>
            <a:ext cx="3606843" cy="553998"/>
          </a:xfrm>
          <a:prstGeom prst="rect">
            <a:avLst/>
          </a:prstGeom>
        </p:spPr>
        <p:txBody>
          <a:bodyPr wrap="square">
            <a:spAutoFit/>
          </a:bodyPr>
          <a:lstStyle/>
          <a:p>
            <a:pPr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1.1.1 </a:t>
            </a:r>
            <a:r>
              <a:rPr lang="zh-CN" altLang="zh-CN" sz="2000" b="1" dirty="0">
                <a:solidFill>
                  <a:schemeClr val="accent2">
                    <a:lumMod val="50000"/>
                  </a:schemeClr>
                </a:solidFill>
                <a:latin typeface="微软雅黑" pitchFamily="34" charset="-122"/>
                <a:ea typeface="微软雅黑" pitchFamily="34" charset="-122"/>
              </a:rPr>
              <a:t>编码器</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8" name="矩形 27">
            <a:extLst>
              <a:ext uri="{FF2B5EF4-FFF2-40B4-BE49-F238E27FC236}">
                <a16:creationId xmlns:a16="http://schemas.microsoft.com/office/drawing/2014/main" xmlns="" id="{E8595C05-5439-49D7-B6BB-BC2775EDEAB0}"/>
              </a:ext>
            </a:extLst>
          </p:cNvPr>
          <p:cNvSpPr/>
          <p:nvPr/>
        </p:nvSpPr>
        <p:spPr>
          <a:xfrm>
            <a:off x="490494" y="766688"/>
            <a:ext cx="3606843" cy="553998"/>
          </a:xfrm>
          <a:prstGeom prst="rect">
            <a:avLst/>
          </a:prstGeom>
        </p:spPr>
        <p:txBody>
          <a:bodyPr wrap="square">
            <a:spAutoFit/>
          </a:bodyPr>
          <a:lstStyle/>
          <a:p>
            <a:pPr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1.1.1 </a:t>
            </a:r>
            <a:r>
              <a:rPr lang="zh-CN" altLang="zh-CN" sz="2000" b="1" dirty="0">
                <a:solidFill>
                  <a:schemeClr val="accent2">
                    <a:lumMod val="50000"/>
                  </a:schemeClr>
                </a:solidFill>
                <a:latin typeface="微软雅黑" pitchFamily="34" charset="-122"/>
                <a:ea typeface="微软雅黑" pitchFamily="34" charset="-122"/>
              </a:rPr>
              <a:t>编码器</a:t>
            </a:r>
          </a:p>
        </p:txBody>
      </p:sp>
      <mc:AlternateContent xmlns:mc="http://schemas.openxmlformats.org/markup-compatibility/2006">
        <mc:Choice xmlns:a14="http://schemas.microsoft.com/office/drawing/2010/main" Requires="a14">
          <p:sp>
            <p:nvSpPr>
              <p:cNvPr id="11" name="矩形 10"/>
              <p:cNvSpPr/>
              <p:nvPr/>
            </p:nvSpPr>
            <p:spPr>
              <a:xfrm>
                <a:off x="702934" y="1537466"/>
                <a:ext cx="10620103" cy="3618170"/>
              </a:xfrm>
              <a:prstGeom prst="rect">
                <a:avLst/>
              </a:prstGeom>
            </p:spPr>
            <p:txBody>
              <a:bodyPr wrap="square">
                <a:spAutoFit/>
              </a:bodyPr>
              <a:lstStyle/>
              <a:p>
                <a:pPr indent="432000" algn="just">
                  <a:lnSpc>
                    <a:spcPct val="150000"/>
                  </a:lnSpc>
                  <a:spcBef>
                    <a:spcPts val="600"/>
                  </a:spcBef>
                  <a:spcAft>
                    <a:spcPts val="600"/>
                  </a:spcAft>
                </a:pPr>
                <a:r>
                  <a:rPr lang="zh-CN" altLang="en-US" dirty="0"/>
                  <a:t>有真值表可以分析</a:t>
                </a:r>
                <a:r>
                  <a:rPr lang="en-US" altLang="zh-CN" dirty="0"/>
                  <a:t>74LS148</a:t>
                </a:r>
                <a:r>
                  <a:rPr lang="zh-CN" altLang="en-US" dirty="0"/>
                  <a:t>的逻辑功能有如下特点：</a:t>
                </a:r>
              </a:p>
              <a:p>
                <a:pPr indent="432000" algn="just">
                  <a:lnSpc>
                    <a:spcPct val="150000"/>
                  </a:lnSpc>
                  <a:spcBef>
                    <a:spcPts val="600"/>
                  </a:spcBef>
                  <a:spcAft>
                    <a:spcPts val="600"/>
                  </a:spcAft>
                </a:pPr>
                <a:r>
                  <a:rPr lang="zh-CN" altLang="zh-CN" kern="100" dirty="0" smtClean="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0</m:t>
                        </m:r>
                      </m:sub>
                    </m:sSub>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7</m:t>
                        </m:r>
                      </m:sub>
                    </m:sSub>
                  </m:oMath>
                </a14:m>
                <a:r>
                  <a:rPr lang="zh-CN" altLang="zh-CN" kern="100" dirty="0">
                    <a:latin typeface="+mn-ea"/>
                    <a:cs typeface="Times New Roman" panose="02020603050405020304" pitchFamily="18" charset="0"/>
                  </a:rPr>
                  <a:t>为编码的输入端，输入信号为低电平有效；</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𝑌</m:t>
                            </m:r>
                          </m:e>
                        </m:acc>
                      </m:e>
                      <m:sub>
                        <m:r>
                          <a:rPr lang="en-US" altLang="zh-CN" i="1" kern="100">
                            <a:latin typeface="Cambria Math" panose="02040503050406030204" pitchFamily="18" charset="0"/>
                            <a:cs typeface="Times New Roman" panose="02020603050405020304" pitchFamily="18" charset="0"/>
                          </a:rPr>
                          <m:t>2</m:t>
                        </m:r>
                      </m:sub>
                    </m:sSub>
                  </m:oMath>
                </a14:m>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𝑌</m:t>
                            </m:r>
                          </m:e>
                        </m:acc>
                      </m:e>
                      <m:sub>
                        <m:r>
                          <a:rPr lang="en-US" altLang="zh-CN" i="1" kern="100">
                            <a:latin typeface="Cambria Math" panose="02040503050406030204" pitchFamily="18" charset="0"/>
                            <a:cs typeface="Times New Roman" panose="02020603050405020304" pitchFamily="18" charset="0"/>
                          </a:rPr>
                          <m:t>1</m:t>
                        </m:r>
                      </m:sub>
                    </m:sSub>
                  </m:oMath>
                </a14:m>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𝑌</m:t>
                            </m:r>
                          </m:e>
                        </m:acc>
                      </m:e>
                      <m:sub>
                        <m:r>
                          <a:rPr lang="en-US" altLang="zh-CN" i="1" kern="100">
                            <a:latin typeface="Cambria Math" panose="02040503050406030204" pitchFamily="18" charset="0"/>
                            <a:cs typeface="Times New Roman" panose="02020603050405020304" pitchFamily="18" charset="0"/>
                          </a:rPr>
                          <m:t>0</m:t>
                        </m:r>
                      </m:sub>
                    </m:sSub>
                  </m:oMath>
                </a14:m>
                <a:r>
                  <a:rPr lang="zh-CN" altLang="zh-CN" kern="100" dirty="0">
                    <a:latin typeface="+mn-ea"/>
                    <a:cs typeface="Times New Roman" panose="02020603050405020304" pitchFamily="18" charset="0"/>
                  </a:rPr>
                  <a:t>为输出端，采用反码的形式输出。在</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0</m:t>
                        </m:r>
                      </m:sub>
                    </m:sSub>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7</m:t>
                        </m:r>
                      </m:sub>
                    </m:sSub>
                  </m:oMath>
                </a14:m>
                <a:r>
                  <a:rPr lang="zh-CN" altLang="zh-CN" kern="100" dirty="0">
                    <a:latin typeface="+mn-ea"/>
                    <a:cs typeface="Times New Roman" panose="02020603050405020304" pitchFamily="18" charset="0"/>
                  </a:rPr>
                  <a:t>中，</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7</m:t>
                        </m:r>
                      </m:sub>
                    </m:sSub>
                  </m:oMath>
                </a14:m>
                <a:r>
                  <a:rPr lang="zh-CN" altLang="zh-CN" kern="100" dirty="0">
                    <a:latin typeface="+mn-ea"/>
                    <a:cs typeface="Times New Roman" panose="02020603050405020304" pitchFamily="18" charset="0"/>
                  </a:rPr>
                  <a:t>的优先级最高，其他依次降低，</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0</m:t>
                        </m:r>
                      </m:sub>
                    </m:sSub>
                  </m:oMath>
                </a14:m>
                <a:r>
                  <a:rPr lang="zh-CN" altLang="zh-CN" kern="100" dirty="0">
                    <a:latin typeface="+mn-ea"/>
                    <a:cs typeface="Times New Roman" panose="02020603050405020304" pitchFamily="18" charset="0"/>
                  </a:rPr>
                  <a:t>最低。</a:t>
                </a:r>
              </a:p>
              <a:p>
                <a:pPr indent="432000" algn="just">
                  <a:lnSpc>
                    <a:spcPct val="1500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𝑆</m:t>
                            </m:r>
                          </m:e>
                        </m:acc>
                      </m:e>
                      <m:sub>
                        <m:r>
                          <a:rPr lang="en-US" altLang="zh-CN" i="1" kern="100">
                            <a:latin typeface="Cambria Math" panose="02040503050406030204" pitchFamily="18" charset="0"/>
                            <a:cs typeface="Times New Roman" panose="02020603050405020304" pitchFamily="18" charset="0"/>
                          </a:rPr>
                          <m:t>𝑇</m:t>
                        </m:r>
                      </m:sub>
                    </m:sSub>
                  </m:oMath>
                </a14:m>
                <a:r>
                  <a:rPr lang="zh-CN" altLang="zh-CN" kern="100" dirty="0">
                    <a:latin typeface="+mn-ea"/>
                    <a:cs typeface="Times New Roman" panose="02020603050405020304" pitchFamily="18" charset="0"/>
                  </a:rPr>
                  <a:t>为使能端，低电平有效，当</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𝑆</m:t>
                            </m:r>
                          </m:e>
                        </m:acc>
                      </m:e>
                      <m:sub>
                        <m:r>
                          <a:rPr lang="en-US" altLang="zh-CN" i="1" kern="100">
                            <a:latin typeface="Cambria Math" panose="02040503050406030204" pitchFamily="18" charset="0"/>
                            <a:cs typeface="Times New Roman" panose="02020603050405020304" pitchFamily="18" charset="0"/>
                          </a:rPr>
                          <m:t>𝑇</m:t>
                        </m:r>
                      </m:sub>
                    </m:sSub>
                    <m:r>
                      <a:rPr lang="en-US" altLang="zh-CN" i="1" kern="100">
                        <a:latin typeface="Cambria Math" panose="02040503050406030204" pitchFamily="18" charset="0"/>
                        <a:cs typeface="Times New Roman" panose="02020603050405020304" pitchFamily="18" charset="0"/>
                      </a:rPr>
                      <m:t> </m:t>
                    </m:r>
                  </m:oMath>
                </a14:m>
                <a:r>
                  <a:rPr lang="en-US" altLang="zh-CN" kern="100" dirty="0">
                    <a:latin typeface="+mn-ea"/>
                    <a:cs typeface="Times New Roman" panose="02020603050405020304" pitchFamily="18" charset="0"/>
                  </a:rPr>
                  <a:t>= 0</a:t>
                </a:r>
                <a:r>
                  <a:rPr lang="zh-CN" altLang="zh-CN" kern="100" dirty="0">
                    <a:latin typeface="+mn-ea"/>
                    <a:cs typeface="Times New Roman" panose="02020603050405020304" pitchFamily="18" charset="0"/>
                  </a:rPr>
                  <a:t>时，编码器进行编码；当</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𝑆</m:t>
                            </m:r>
                          </m:e>
                        </m:acc>
                      </m:e>
                      <m:sub>
                        <m:r>
                          <a:rPr lang="en-US" altLang="zh-CN" i="1" kern="100">
                            <a:latin typeface="Cambria Math" panose="02040503050406030204" pitchFamily="18" charset="0"/>
                            <a:cs typeface="Times New Roman" panose="02020603050405020304" pitchFamily="18" charset="0"/>
                          </a:rPr>
                          <m:t>𝑇</m:t>
                        </m:r>
                      </m:sub>
                    </m:sSub>
                  </m:oMath>
                </a14:m>
                <a:r>
                  <a:rPr lang="en-US" altLang="zh-CN" kern="100" dirty="0">
                    <a:latin typeface="+mn-ea"/>
                    <a:cs typeface="Times New Roman" panose="02020603050405020304" pitchFamily="18" charset="0"/>
                  </a:rPr>
                  <a:t> = 1</a:t>
                </a:r>
                <a:r>
                  <a:rPr lang="zh-CN" altLang="zh-CN" kern="100" dirty="0">
                    <a:latin typeface="+mn-ea"/>
                    <a:cs typeface="Times New Roman" panose="02020603050405020304" pitchFamily="18" charset="0"/>
                  </a:rPr>
                  <a:t>时，禁止编码。</a:t>
                </a:r>
              </a:p>
              <a:p>
                <a:pPr indent="432000" algn="just">
                  <a:lnSpc>
                    <a:spcPct val="1500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𝑌</m:t>
                            </m:r>
                          </m:e>
                        </m:acc>
                      </m:e>
                      <m:sub>
                        <m:r>
                          <a:rPr lang="en-US" altLang="zh-CN" i="1" kern="100">
                            <a:latin typeface="Cambria Math" panose="02040503050406030204" pitchFamily="18" charset="0"/>
                            <a:cs typeface="Times New Roman" panose="02020603050405020304" pitchFamily="18" charset="0"/>
                          </a:rPr>
                          <m:t>𝑆</m:t>
                        </m:r>
                      </m:sub>
                    </m:sSub>
                  </m:oMath>
                </a14:m>
                <a:r>
                  <a:rPr lang="zh-CN" altLang="zh-CN" kern="100" dirty="0">
                    <a:latin typeface="+mn-ea"/>
                    <a:cs typeface="Times New Roman" panose="02020603050405020304" pitchFamily="18" charset="0"/>
                  </a:rPr>
                  <a:t>为使能输出端，收到</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𝑆</m:t>
                            </m:r>
                          </m:e>
                        </m:acc>
                      </m:e>
                      <m:sub>
                        <m:r>
                          <a:rPr lang="en-US" altLang="zh-CN" i="1" kern="100">
                            <a:latin typeface="Cambria Math" panose="02040503050406030204" pitchFamily="18" charset="0"/>
                            <a:cs typeface="Times New Roman" panose="02020603050405020304" pitchFamily="18" charset="0"/>
                          </a:rPr>
                          <m:t>𝑇</m:t>
                        </m:r>
                      </m:sub>
                    </m:sSub>
                  </m:oMath>
                </a14:m>
                <a:r>
                  <a:rPr lang="zh-CN" altLang="zh-CN" kern="100" dirty="0">
                    <a:latin typeface="+mn-ea"/>
                    <a:cs typeface="Times New Roman" panose="02020603050405020304" pitchFamily="18" charset="0"/>
                  </a:rPr>
                  <a:t>的控制，</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𝑆</m:t>
                            </m:r>
                          </m:e>
                        </m:acc>
                      </m:e>
                      <m:sub>
                        <m:r>
                          <a:rPr lang="en-US" altLang="zh-CN" i="1" kern="100">
                            <a:latin typeface="Cambria Math" panose="02040503050406030204" pitchFamily="18" charset="0"/>
                            <a:cs typeface="Times New Roman" panose="02020603050405020304" pitchFamily="18" charset="0"/>
                          </a:rPr>
                          <m:t>𝑇</m:t>
                        </m:r>
                      </m:sub>
                    </m:sSub>
                  </m:oMath>
                </a14:m>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时，</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𝑌</m:t>
                            </m:r>
                          </m:e>
                        </m:acc>
                      </m:e>
                      <m:sub>
                        <m:r>
                          <a:rPr lang="en-US" altLang="zh-CN" i="1" kern="100">
                            <a:latin typeface="Cambria Math" panose="02040503050406030204" pitchFamily="18" charset="0"/>
                            <a:cs typeface="Times New Roman" panose="02020603050405020304" pitchFamily="18" charset="0"/>
                          </a:rPr>
                          <m:t>𝑆</m:t>
                        </m:r>
                      </m:sub>
                    </m:sSub>
                  </m:oMath>
                </a14:m>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；当</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𝑆</m:t>
                            </m:r>
                          </m:e>
                        </m:acc>
                      </m:e>
                      <m:sub>
                        <m:r>
                          <a:rPr lang="en-US" altLang="zh-CN" i="1" kern="100">
                            <a:latin typeface="Cambria Math" panose="02040503050406030204" pitchFamily="18" charset="0"/>
                            <a:cs typeface="Times New Roman" panose="02020603050405020304" pitchFamily="18" charset="0"/>
                          </a:rPr>
                          <m:t>𝑇</m:t>
                        </m:r>
                      </m:sub>
                    </m:sSub>
                  </m:oMath>
                </a14:m>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时，有两种情况：当</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0</m:t>
                        </m:r>
                      </m:sub>
                    </m:sSub>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7</m:t>
                        </m:r>
                      </m:sub>
                    </m:sSub>
                  </m:oMath>
                </a14:m>
                <a:r>
                  <a:rPr lang="zh-CN" altLang="zh-CN" kern="100" dirty="0">
                    <a:latin typeface="+mn-ea"/>
                    <a:cs typeface="Times New Roman" panose="02020603050405020304" pitchFamily="18" charset="0"/>
                  </a:rPr>
                  <a:t>端有有效信号时，</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𝑌</m:t>
                            </m:r>
                          </m:e>
                        </m:acc>
                      </m:e>
                      <m:sub>
                        <m:r>
                          <a:rPr lang="en-US" altLang="zh-CN" i="1" kern="100">
                            <a:latin typeface="Cambria Math" panose="02040503050406030204" pitchFamily="18" charset="0"/>
                            <a:cs typeface="Times New Roman" panose="02020603050405020304" pitchFamily="18" charset="0"/>
                          </a:rPr>
                          <m:t>𝑆</m:t>
                        </m:r>
                      </m:sub>
                    </m:sSub>
                  </m:oMath>
                </a14:m>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，表示本级正在工作，当</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0</m:t>
                        </m:r>
                      </m:sub>
                    </m:sSub>
                    <m:r>
                      <a:rPr lang="en-US" altLang="zh-CN" i="1" kern="100">
                        <a:latin typeface="Cambria Math" panose="02040503050406030204" pitchFamily="18" charset="0"/>
                        <a:cs typeface="Times New Roman" panose="02020603050405020304" pitchFamily="18" charset="0"/>
                      </a:rPr>
                      <m:t>~</m:t>
                    </m:r>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𝐼</m:t>
                            </m:r>
                          </m:e>
                        </m:acc>
                      </m:e>
                      <m:sub>
                        <m:r>
                          <a:rPr lang="en-US" altLang="zh-CN" i="1" kern="100">
                            <a:latin typeface="Cambria Math" panose="02040503050406030204" pitchFamily="18" charset="0"/>
                            <a:cs typeface="Times New Roman" panose="02020603050405020304" pitchFamily="18" charset="0"/>
                          </a:rPr>
                          <m:t>7</m:t>
                        </m:r>
                      </m:sub>
                    </m:sSub>
                  </m:oMath>
                </a14:m>
                <a:r>
                  <a:rPr lang="zh-CN" altLang="zh-CN" kern="100" dirty="0">
                    <a:latin typeface="+mn-ea"/>
                    <a:cs typeface="Times New Roman" panose="02020603050405020304" pitchFamily="18" charset="0"/>
                  </a:rPr>
                  <a:t>无有效信号时，，</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𝑌</m:t>
                            </m:r>
                          </m:e>
                        </m:acc>
                      </m:e>
                      <m:sub>
                        <m:r>
                          <a:rPr lang="en-US" altLang="zh-CN" i="1" kern="100">
                            <a:latin typeface="Cambria Math" panose="02040503050406030204" pitchFamily="18" charset="0"/>
                            <a:cs typeface="Times New Roman" panose="02020603050405020304" pitchFamily="18" charset="0"/>
                          </a:rPr>
                          <m:t>𝑆</m:t>
                        </m:r>
                      </m:sub>
                    </m:sSub>
                  </m:oMath>
                </a14:m>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，表示本级不工作。</a:t>
                </a:r>
              </a:p>
              <a:p>
                <a:pPr indent="432000" algn="just">
                  <a:lnSpc>
                    <a:spcPct val="1500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4</a:t>
                </a:r>
                <a:r>
                  <a:rPr lang="zh-CN" altLang="zh-CN" kern="100" dirty="0">
                    <a:latin typeface="+mn-ea"/>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cs typeface="Times New Roman" panose="02020603050405020304" pitchFamily="18" charset="0"/>
                          </a:rPr>
                        </m:ctrlPr>
                      </m:sSubPr>
                      <m:e>
                        <m:acc>
                          <m:accPr>
                            <m:chr m:val="̅"/>
                            <m:ctrlPr>
                              <a:rPr lang="zh-CN" altLang="zh-CN" i="1" kern="100">
                                <a:latin typeface="Cambria Math" panose="02040503050406030204" pitchFamily="18" charset="0"/>
                                <a:cs typeface="Times New Roman" panose="02020603050405020304" pitchFamily="18" charset="0"/>
                              </a:rPr>
                            </m:ctrlPr>
                          </m:accPr>
                          <m:e>
                            <m:r>
                              <a:rPr lang="en-US" altLang="zh-CN" i="1" kern="100">
                                <a:latin typeface="Cambria Math" panose="02040503050406030204" pitchFamily="18" charset="0"/>
                                <a:cs typeface="Times New Roman" panose="02020603050405020304" pitchFamily="18" charset="0"/>
                              </a:rPr>
                              <m:t>𝑌</m:t>
                            </m:r>
                          </m:e>
                        </m:acc>
                      </m:e>
                      <m:sub>
                        <m:r>
                          <a:rPr lang="en-US" altLang="zh-CN" i="1" kern="100">
                            <a:latin typeface="Cambria Math" panose="02040503050406030204" pitchFamily="18" charset="0"/>
                            <a:cs typeface="Times New Roman" panose="02020603050405020304" pitchFamily="18" charset="0"/>
                          </a:rPr>
                          <m:t>𝐸𝑋</m:t>
                        </m:r>
                      </m:sub>
                    </m:sSub>
                  </m:oMath>
                </a14:m>
                <a:r>
                  <a:rPr lang="zh-CN" altLang="zh-CN" kern="100" dirty="0">
                    <a:latin typeface="+mn-ea"/>
                    <a:cs typeface="Times New Roman" panose="02020603050405020304" pitchFamily="18" charset="0"/>
                  </a:rPr>
                  <a:t>为优先编码指示，编码器工作时为</a:t>
                </a:r>
                <a:r>
                  <a:rPr lang="en-US" altLang="zh-CN" kern="100" dirty="0">
                    <a:latin typeface="+mn-ea"/>
                    <a:cs typeface="Times New Roman" panose="02020603050405020304" pitchFamily="18" charset="0"/>
                  </a:rPr>
                  <a:t>0</a:t>
                </a:r>
                <a:r>
                  <a:rPr lang="zh-CN" altLang="zh-CN" kern="100" dirty="0">
                    <a:latin typeface="+mn-ea"/>
                    <a:cs typeface="Times New Roman" panose="02020603050405020304" pitchFamily="18" charset="0"/>
                  </a:rPr>
                  <a:t>，否则为</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a:t>
                </a:r>
              </a:p>
            </p:txBody>
          </p:sp>
        </mc:Choice>
        <mc:Fallback>
          <p:sp>
            <p:nvSpPr>
              <p:cNvPr id="11" name="矩形 10"/>
              <p:cNvSpPr>
                <a:spLocks noRot="1" noChangeAspect="1" noMove="1" noResize="1" noEditPoints="1" noAdjustHandles="1" noChangeArrowheads="1" noChangeShapeType="1" noTextEdit="1"/>
              </p:cNvSpPr>
              <p:nvPr/>
            </p:nvSpPr>
            <p:spPr>
              <a:xfrm>
                <a:off x="702934" y="1537466"/>
                <a:ext cx="10620103" cy="3618170"/>
              </a:xfrm>
              <a:prstGeom prst="rect">
                <a:avLst/>
              </a:prstGeom>
              <a:blipFill rotWithShape="0">
                <a:blip r:embed="rId3"/>
                <a:stretch>
                  <a:fillRect l="-459" r="-517" b="-337"/>
                </a:stretch>
              </a:blipFill>
            </p:spPr>
            <p:txBody>
              <a:bodyPr/>
              <a:lstStyle/>
              <a:p>
                <a:r>
                  <a:rPr lang="zh-CN" altLang="en-US">
                    <a:noFill/>
                  </a:rPr>
                  <a:t> </a:t>
                </a:r>
              </a:p>
            </p:txBody>
          </p:sp>
        </mc:Fallback>
      </mc:AlternateContent>
      <p:sp>
        <p:nvSpPr>
          <p:cNvPr id="31" name="TextBox 8"/>
          <p:cNvSpPr txBox="1"/>
          <p:nvPr/>
        </p:nvSpPr>
        <p:spPr>
          <a:xfrm>
            <a:off x="1034925" y="214567"/>
            <a:ext cx="4489892" cy="348813"/>
          </a:xfrm>
          <a:prstGeom prst="rect">
            <a:avLst/>
          </a:prstGeom>
          <a:noFill/>
        </p:spPr>
        <p:txBody>
          <a:bodyPr wrap="square" rtlCol="0">
            <a:spAutoFit/>
          </a:bodyPr>
          <a:lstStyle/>
          <a:p>
            <a:pPr algn="just">
              <a:lnSpc>
                <a:spcPts val="2000"/>
              </a:lnSpc>
              <a:spcAft>
                <a:spcPts val="0"/>
              </a:spcAft>
            </a:pPr>
            <a:r>
              <a:rPr lang="en-US" sz="1600" b="1" dirty="0">
                <a:solidFill>
                  <a:schemeClr val="bg1"/>
                </a:solidFill>
                <a:latin typeface="微软雅黑" pitchFamily="34" charset="-122"/>
                <a:ea typeface="微软雅黑" pitchFamily="34" charset="-122"/>
              </a:rPr>
              <a:t>1</a:t>
            </a:r>
            <a:r>
              <a:rPr sz="1600" b="1" dirty="0" smtClean="0">
                <a:solidFill>
                  <a:schemeClr val="bg1"/>
                </a:solidFill>
                <a:latin typeface="微软雅黑" pitchFamily="34" charset="-122"/>
                <a:ea typeface="微软雅黑" pitchFamily="34" charset="-122"/>
              </a:rPr>
              <a:t>.</a:t>
            </a:r>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逻辑电路</a:t>
            </a:r>
            <a:r>
              <a:rPr lang="zh-CN" altLang="zh-CN" sz="1600" b="1" dirty="0">
                <a:solidFill>
                  <a:schemeClr val="bg1"/>
                </a:solidFill>
                <a:latin typeface="微软雅黑" pitchFamily="34" charset="-122"/>
                <a:ea typeface="微软雅黑" pitchFamily="34" charset="-122"/>
              </a:rPr>
              <a:t>基础知识</a:t>
            </a:r>
            <a:r>
              <a:rPr lang="zh-CN" altLang="en-US" sz="1600" b="1" dirty="0">
                <a:solidFill>
                  <a:schemeClr val="bg1"/>
                </a:solidFill>
                <a:latin typeface="微软雅黑" pitchFamily="34" charset="-122"/>
                <a:ea typeface="微软雅黑" pitchFamily="34" charset="-122"/>
              </a:rPr>
              <a:t>、</a:t>
            </a:r>
            <a:r>
              <a:rPr lang="zh-CN" altLang="zh-CN" sz="1600" b="1" dirty="0">
                <a:solidFill>
                  <a:schemeClr val="bg1"/>
                </a:solidFill>
                <a:latin typeface="微软雅黑" pitchFamily="34" charset="-122"/>
                <a:ea typeface="微软雅黑" pitchFamily="34" charset="-122"/>
              </a:rPr>
              <a:t>集成电路基础知识</a:t>
            </a:r>
            <a:endParaRPr lang="en-US" altLang="zh-CN"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10.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73e2ab8e-88a4-4cdc-87a4-926ebeef4df5}"/>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108</TotalTime>
  <Words>4225</Words>
  <Application>Microsoft Office PowerPoint</Application>
  <PresentationFormat>宽屏</PresentationFormat>
  <Paragraphs>871</Paragraphs>
  <Slides>39</Slides>
  <Notes>39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39</vt:i4>
      </vt:variant>
    </vt:vector>
  </HeadingPairs>
  <TitlesOfParts>
    <vt:vector size="51" baseType="lpstr">
      <vt:lpstr>Arial Unicode MS</vt:lpstr>
      <vt:lpstr>Open Sans</vt:lpstr>
      <vt:lpstr>等线</vt:lpstr>
      <vt:lpstr>等线 Light</vt:lpstr>
      <vt:lpstr>华康俪金黑W8(P)</vt:lpstr>
      <vt:lpstr>宋体</vt:lpstr>
      <vt:lpstr>微软雅黑</vt:lpstr>
      <vt:lpstr>Arial</vt:lpstr>
      <vt:lpstr>Calibri</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82</cp:revision>
  <dcterms:created xsi:type="dcterms:W3CDTF">2021-02-26T17:44:19Z</dcterms:created>
  <dcterms:modified xsi:type="dcterms:W3CDTF">2021-03-01T11:57:51Z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2052-3.2.1.5071</vt:lpwstr>
  </property>
</Properties>
</file>