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7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9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60" r:id="rId4"/>
    <p:sldId id="256" r:id="rId5"/>
    <p:sldId id="261" r:id="rId6"/>
    <p:sldId id="259" r:id="rId7"/>
    <p:sldId id="262" r:id="rId8"/>
    <p:sldId id="266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63" r:id="rId18"/>
    <p:sldId id="268" r:id="rId19"/>
    <p:sldId id="293" r:id="rId20"/>
    <p:sldId id="264" r:id="rId21"/>
    <p:sldId id="276" r:id="rId22"/>
    <p:sldId id="265" r:id="rId23"/>
    <p:sldId id="270" r:id="rId24"/>
    <p:sldId id="284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51" autoAdjust="0"/>
    <p:restoredTop sz="94701" autoAdjust="0"/>
  </p:normalViewPr>
  <p:slideViewPr>
    <p:cSldViewPr snapToGrid="0">
      <p:cViewPr varScale="1">
        <p:scale>
          <a:sx n="71" d="100"/>
          <a:sy n="71" d="100"/>
        </p:scale>
        <p:origin x="66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2021-03-01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52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5430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9074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5351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0110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935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704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52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36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424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014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5539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697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8936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692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5557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0362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5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880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037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963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154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43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7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38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250E9C30-F087-47DF-B292-A20267E148FB}"/>
              </a:ext>
            </a:extLst>
          </p:cNvPr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2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973C572-8DCA-49D5-B280-F1BF4EBE5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2021-03-01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EE742A-7563-4CCE-AB58-0858E0AEB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24EF5C-3B28-4460-BF8C-07490FE23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460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EDD576B-EFD8-4293-94CA-F1EE09EF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F56D37A-857D-4280-A08B-61BCA0B7B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85E2234-9802-44E7-B7E7-0B38625E8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2021-03-01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50BE34-76F0-4EDB-ACD8-D3B4403469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9E9DC5-59FC-486A-A6EA-563ECB4C1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6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1992571" y="1866828"/>
            <a:ext cx="84946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6600" b="1" spc="600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应用</a:t>
            </a:r>
            <a:r>
              <a:rPr lang="zh-CN" altLang="zh-CN" sz="66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电子路调试</a:t>
            </a:r>
            <a:r>
              <a:rPr lang="zh-CN" altLang="zh-CN" sz="6600" b="1" spc="600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维修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47F37AD-6CE7-4E2E-9BD0-23FB79FAA011}"/>
              </a:ext>
            </a:extLst>
          </p:cNvPr>
          <p:cNvGrpSpPr/>
          <p:nvPr/>
        </p:nvGrpSpPr>
        <p:grpSpPr>
          <a:xfrm>
            <a:off x="3321454" y="3442086"/>
            <a:ext cx="5193869" cy="936104"/>
            <a:chOff x="4328610" y="4016474"/>
            <a:chExt cx="3280290" cy="936104"/>
          </a:xfrm>
        </p:grpSpPr>
        <p:sp>
          <p:nvSpPr>
            <p:cNvPr id="9" name="圆角矩形 9">
              <a:extLst>
                <a:ext uri="{FF2B5EF4-FFF2-40B4-BE49-F238E27FC236}">
                  <a16:creationId xmlns:a16="http://schemas.microsoft.com/office/drawing/2014/main" xmlns="" id="{6E3B2E06-EC24-46E5-BE6B-75869E078A2B}"/>
                </a:ext>
              </a:extLst>
            </p:cNvPr>
            <p:cNvSpPr/>
            <p:nvPr/>
          </p:nvSpPr>
          <p:spPr>
            <a:xfrm flipH="1">
              <a:off x="4532417" y="4016474"/>
              <a:ext cx="3076483" cy="720000"/>
            </a:xfrm>
            <a:prstGeom prst="round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4590644-A2D8-4E2D-8712-882A077CDE03}"/>
                </a:ext>
              </a:extLst>
            </p:cNvPr>
            <p:cNvSpPr/>
            <p:nvPr/>
          </p:nvSpPr>
          <p:spPr>
            <a:xfrm>
              <a:off x="4800569" y="4016474"/>
              <a:ext cx="2705622" cy="700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集成运算放大器的原理与</a:t>
              </a:r>
              <a:r>
                <a:rPr lang="zh-CN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8BC502F-5A74-4C21-A079-FC47CAB1E114}"/>
                </a:ext>
              </a:extLst>
            </p:cNvPr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88698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64731" y="843337"/>
            <a:ext cx="57693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1.1.4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常见集成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运算放大器的电压传输特性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702933" y="1561498"/>
                <a:ext cx="11260467" cy="4567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ts val="2300"/>
                  </a:lnSpc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集成运算放大器的传输特性分为线性区（放大区）和非线性区（饱和区）。</a:t>
                </a:r>
              </a:p>
              <a:p>
                <a:pPr indent="457200">
                  <a:lnSpc>
                    <a:spcPts val="2300"/>
                  </a:lnSpc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）要使集成运算放大器工作在线性区，必须使其工作在闭环状态，并引入负反馈，在理想的线性区，输出信号和输入信号的关系如下。</a:t>
                </a:r>
              </a:p>
              <a:p>
                <a:pPr indent="457200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𝑢𝑜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altLang="zh-CN" sz="2400" kern="100" dirty="0">
                    <a:latin typeface="+mn-ea"/>
                    <a:cs typeface="Times New Roman" panose="02020603050405020304" pitchFamily="18" charset="0"/>
                  </a:rPr>
                  <a:t>                              </a:t>
                </a:r>
                <a:endParaRPr lang="zh-CN" altLang="zh-CN" sz="2400" kern="100" dirty="0">
                  <a:latin typeface="+mn-ea"/>
                  <a:cs typeface="Times New Roman" panose="02020603050405020304" pitchFamily="18" charset="0"/>
                </a:endParaRPr>
              </a:p>
              <a:p>
                <a:pPr indent="457200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𝑢𝑜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d>
                          <m:d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2000" i="1" kern="1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000" i="1" kern="1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altLang="zh-CN" sz="2000" i="1" kern="1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</m:sub>
                            </m:s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zh-CN" altLang="zh-CN" sz="2000" i="1" kern="1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000" i="1" kern="1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altLang="zh-CN" sz="2000" i="1" kern="1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</m:sub>
                            </m:sSub>
                          </m:e>
                        </m:d>
                      </m:den>
                    </m:f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→∞</m:t>
                    </m:r>
                  </m:oMath>
                </a14:m>
                <a:r>
                  <a:rPr lang="en-US" altLang="zh-CN" sz="2800" kern="100" dirty="0">
                    <a:latin typeface="+mn-ea"/>
                    <a:cs typeface="Times New Roman" panose="02020603050405020304" pitchFamily="18" charset="0"/>
                  </a:rPr>
                  <a:t>                              </a:t>
                </a:r>
                <a:endParaRPr lang="zh-CN" altLang="zh-CN" sz="2800" kern="100" dirty="0">
                  <a:latin typeface="+mn-ea"/>
                  <a:cs typeface="Times New Roman" panose="02020603050405020304" pitchFamily="18" charset="0"/>
                </a:endParaRPr>
              </a:p>
              <a:p>
                <a:pPr marL="342900" lvl="0" indent="457200">
                  <a:lnSpc>
                    <a:spcPts val="2300"/>
                  </a:lnSpc>
                  <a:buFont typeface="Times New Roman" panose="02020603050405020304" pitchFamily="18" charset="0"/>
                  <a:buAutoNum type="circleNumDbPlain"/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为有限值，根据式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4-2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≈0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b>
                    </m:sSub>
                    <m:r>
                      <a:rPr lang="en-US" altLang="zh-CN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≈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，称为虚假短路，简称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“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虚短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”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。</a:t>
                </a:r>
              </a:p>
              <a:p>
                <a:pPr marL="342900" lvl="0" indent="457200">
                  <a:lnSpc>
                    <a:spcPts val="2300"/>
                  </a:lnSpc>
                  <a:buFont typeface="Times New Roman" panose="02020603050405020304" pitchFamily="18" charset="0"/>
                  <a:buAutoNum type="circleNumDbPlain"/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由于理想集成运算放大器的输入电阻为无穷大，所以流入两个输入端的电流也为零，即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，称为虚假断路，简称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“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虚断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”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。</a:t>
                </a:r>
              </a:p>
              <a:p>
                <a:pPr indent="457200">
                  <a:lnSpc>
                    <a:spcPts val="2300"/>
                  </a:lnSpc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对于工作在线性区的运算放大器，“虚短”和“虚断”是非常重要的概念，试分析集成运放电路的基本依据。</a:t>
                </a:r>
              </a:p>
              <a:p>
                <a:pPr indent="457200">
                  <a:lnSpc>
                    <a:spcPts val="2300"/>
                  </a:lnSpc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）当电路工作在开环或者正反馈时，工作在非线性区。在非线性区，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达到饱和值，接近集成运放的电源电压。在非线性区有如下关系：</a:t>
                </a:r>
              </a:p>
              <a:p>
                <a:pPr indent="457200">
                  <a:lnSpc>
                    <a:spcPts val="2300"/>
                  </a:lnSpc>
                </a:pPr>
                <a:r>
                  <a:rPr lang="zh-CN" altLang="zh-CN" sz="2000" kern="100" dirty="0">
                    <a:latin typeface="+mn-ea"/>
                    <a:cs typeface="Times New Roman" panose="02020603050405020304" pitchFamily="18" charset="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b>
                    </m:sSub>
                  </m:oMath>
                </a14:m>
                <a:r>
                  <a:rPr lang="zh-CN" altLang="zh-CN" sz="2000" kern="100" dirty="0">
                    <a:latin typeface="+mn-ea"/>
                    <a:cs typeface="Times New Roman" panose="02020603050405020304" pitchFamily="18" charset="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altLang="zh-CN" sz="2000" kern="100" dirty="0">
                    <a:latin typeface="+mn-ea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altLang="zh-CN" sz="2000" kern="100">
                        <a:latin typeface="Cambria Math" panose="02040503050406030204" pitchFamily="18" charset="0"/>
                        <a:cs typeface="MS Mincho"/>
                      </a:rPr>
                      <m:t>+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MS Mincho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MS Mincho"/>
                          </a:rPr>
                          <m:t>𝑈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MS Mincho"/>
                          </a:rPr>
                          <m:t>𝑂𝑀</m:t>
                        </m:r>
                      </m:sub>
                    </m:sSub>
                  </m:oMath>
                </a14:m>
                <a:endParaRPr lang="zh-CN" altLang="zh-CN" kern="100" dirty="0">
                  <a:latin typeface="+mn-ea"/>
                  <a:cs typeface="Times New Roman" panose="02020603050405020304" pitchFamily="18" charset="0"/>
                </a:endParaRPr>
              </a:p>
              <a:p>
                <a:pPr indent="457200">
                  <a:lnSpc>
                    <a:spcPts val="2300"/>
                  </a:lnSpc>
                </a:pPr>
                <a:r>
                  <a:rPr lang="zh-CN" altLang="zh-CN" sz="2000" kern="100" dirty="0">
                    <a:latin typeface="+mn-ea"/>
                    <a:cs typeface="Times New Roman" panose="02020603050405020304" pitchFamily="18" charset="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b>
                    </m:sSub>
                  </m:oMath>
                </a14:m>
                <a:r>
                  <a:rPr lang="zh-CN" altLang="zh-CN" sz="2000" kern="100" dirty="0">
                    <a:latin typeface="+mn-ea"/>
                    <a:cs typeface="Times New Roman" panose="02020603050405020304" pitchFamily="18" charset="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altLang="zh-CN" sz="2000" kern="100" dirty="0">
                    <a:latin typeface="+mn-ea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altLang="zh-CN" sz="2000" i="1" kern="100">
                        <a:latin typeface="Cambria Math" panose="02040503050406030204" pitchFamily="18" charset="0"/>
                        <a:cs typeface="MS Mincho"/>
                      </a:rPr>
                      <m:t>−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MS Mincho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MS Mincho"/>
                          </a:rPr>
                          <m:t>𝑈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MS Mincho"/>
                          </a:rPr>
                          <m:t>𝑂𝑀</m:t>
                        </m:r>
                      </m:sub>
                    </m:sSub>
                  </m:oMath>
                </a14:m>
                <a:endParaRPr lang="zh-CN" altLang="zh-CN" kern="100" dirty="0"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933" y="1561498"/>
                <a:ext cx="11260467" cy="4567661"/>
              </a:xfrm>
              <a:prstGeom prst="rect">
                <a:avLst/>
              </a:prstGeom>
              <a:blipFill rotWithShape="0">
                <a:blip r:embed="rId3"/>
                <a:stretch>
                  <a:fillRect l="-433" t="-668" r="-433" b="-1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"/>
          <p:cNvSpPr txBox="1">
            <a:spLocks noChangeArrowheads="1"/>
          </p:cNvSpPr>
          <p:nvPr/>
        </p:nvSpPr>
        <p:spPr bwMode="auto">
          <a:xfrm>
            <a:off x="3684121" y="3204551"/>
            <a:ext cx="1398868" cy="431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(4-2)</a:t>
            </a:r>
            <a:endParaRPr 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3684121" y="2700642"/>
            <a:ext cx="1304925" cy="431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>
            <a:defPPr>
              <a:defRPr lang="zh-CN"/>
            </a:defPPr>
            <a:lvl1pPr indent="266700" algn="just">
              <a:lnSpc>
                <a:spcPts val="2000"/>
              </a:lnSpc>
              <a:spcAft>
                <a:spcPts val="0"/>
              </a:spcAft>
              <a:defRPr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(4-1)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2185794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490494" y="896346"/>
            <a:ext cx="5769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1.1.5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集成运算放大器的线性应用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915375" y="1394600"/>
                <a:ext cx="10268362" cy="8654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 smtClean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）反相比例运算电路</a:t>
                </a:r>
              </a:p>
              <a:p>
                <a:pPr indent="266700"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图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4-1-3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所示为反相比例放大电路，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eqArr>
                          <m:eqArrPr>
                            <m:ctrlPr>
                              <a:rPr lang="zh-CN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zh-CN" b="0" i="1" kern="1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eqArr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是信号输入电阻，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eqArr>
                          <m:eqArrPr>
                            <m:ctrlPr>
                              <a:rPr lang="zh-CN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en-US" altLang="zh-CN" b="0" i="1" kern="1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eqArr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是平衡电阻，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eqArr>
                          <m:eqArrPr>
                            <m:ctrlPr>
                              <a:rPr lang="zh-CN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e>
                          <m:e>
                            <m:r>
                              <a:rPr lang="en-US" altLang="zh-CN" b="0" i="1" kern="1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eqArr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是反馈电阻。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375" y="1394600"/>
                <a:ext cx="10268362" cy="865493"/>
              </a:xfrm>
              <a:prstGeom prst="rect">
                <a:avLst/>
              </a:prstGeom>
              <a:blipFill>
                <a:blip r:embed="rId3"/>
                <a:stretch>
                  <a:fillRect t="-4225" b="-3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图片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797" y="2358237"/>
            <a:ext cx="4227864" cy="284986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702934" y="2260093"/>
                <a:ext cx="6623436" cy="40496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由“虚短”可得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zh-CN" altLang="en-US" i="1" kern="100">
                            <a:latin typeface="Cambria Math" panose="02040503050406030204" pitchFamily="18" charset="0"/>
                            <a:cs typeface="微软雅黑" panose="020B0503020204020204" pitchFamily="34" charset="-122"/>
                          </a:rPr>
                          <m:t>−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，所以</a:t>
                </a:r>
              </a:p>
              <a:p>
                <a:pPr indent="457200"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                           </a:t>
                </a:r>
                <a:endParaRPr lang="zh-CN" altLang="zh-CN" kern="100" dirty="0">
                  <a:latin typeface="+mn-ea"/>
                  <a:cs typeface="Times New Roman" panose="02020603050405020304" pitchFamily="18" charset="0"/>
                </a:endParaRPr>
              </a:p>
              <a:p>
                <a:pPr indent="457200"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𝑜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000" kern="100" dirty="0">
                    <a:latin typeface="+mn-ea"/>
                    <a:cs typeface="Times New Roman" panose="02020603050405020304" pitchFamily="18" charset="0"/>
                  </a:rPr>
                  <a:t>   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                       </a:t>
                </a:r>
                <a:endParaRPr lang="zh-CN" altLang="zh-CN" kern="100" dirty="0">
                  <a:latin typeface="+mn-ea"/>
                  <a:cs typeface="Times New Roman" panose="02020603050405020304" pitchFamily="18" charset="0"/>
                </a:endParaRPr>
              </a:p>
              <a:p>
                <a:pPr indent="457200"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由“虚断”可得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e>
                      <m:sub>
                        <m:r>
                          <a:rPr lang="zh-CN" altLang="en-US" i="1" kern="100">
                            <a:latin typeface="Cambria Math" panose="02040503050406030204" pitchFamily="18" charset="0"/>
                            <a:cs typeface="微软雅黑" panose="020B0503020204020204" pitchFamily="34" charset="-122"/>
                          </a:rPr>
                          <m:t>−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，所以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，即</a:t>
                </a:r>
              </a:p>
              <a:p>
                <a:pPr indent="457200"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𝑜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                          </a:t>
                </a:r>
                <a:endParaRPr lang="zh-CN" altLang="zh-CN" kern="100" dirty="0">
                  <a:latin typeface="+mn-ea"/>
                  <a:cs typeface="Times New Roman" panose="02020603050405020304" pitchFamily="18" charset="0"/>
                </a:endParaRPr>
              </a:p>
              <a:p>
                <a:pPr indent="457200"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                       </a:t>
                </a:r>
                <a:endParaRPr lang="zh-CN" altLang="zh-CN" kern="100" dirty="0">
                  <a:latin typeface="+mn-ea"/>
                  <a:cs typeface="Times New Roman" panose="02020603050405020304" pitchFamily="18" charset="0"/>
                </a:endParaRPr>
              </a:p>
              <a:p>
                <a:pPr indent="457200"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反相比例运算电路的放大倍数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type m:val="lin"/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时，称为反相器。</a:t>
                </a:r>
              </a:p>
              <a:p>
                <a:pPr indent="457200"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平衡电阻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的阻值等于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的并联值，即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//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kern="1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934" y="2260093"/>
                <a:ext cx="6623436" cy="4049635"/>
              </a:xfrm>
              <a:prstGeom prst="rect">
                <a:avLst/>
              </a:prstGeom>
              <a:blipFill rotWithShape="0">
                <a:blip r:embed="rId5"/>
                <a:stretch>
                  <a:fillRect l="-736" t="-452" b="-1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8652275" y="5208104"/>
            <a:ext cx="2531462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4-1-3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反相比例电路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449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490494" y="896346"/>
            <a:ext cx="5769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1.1.5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集成运算放大器的线性应用</a:t>
            </a:r>
          </a:p>
        </p:txBody>
      </p:sp>
      <p:sp>
        <p:nvSpPr>
          <p:cNvPr id="13" name="矩形 12"/>
          <p:cNvSpPr/>
          <p:nvPr/>
        </p:nvSpPr>
        <p:spPr>
          <a:xfrm>
            <a:off x="702934" y="1406687"/>
            <a:ext cx="1007108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）同相比例运算</a:t>
            </a:r>
            <a:r>
              <a:rPr lang="zh-CN" altLang="zh-CN" kern="100" dirty="0" smtClean="0">
                <a:latin typeface="+mn-ea"/>
                <a:cs typeface="Times New Roman" panose="02020603050405020304" pitchFamily="18" charset="0"/>
              </a:rPr>
              <a:t>电路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kern="100" dirty="0" smtClean="0">
                <a:latin typeface="+mn-ea"/>
                <a:cs typeface="Times New Roman" panose="02020603050405020304" pitchFamily="18" charset="0"/>
              </a:rPr>
              <a:t> </a:t>
            </a: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endParaRPr lang="en-US" altLang="zh-CN" kern="100" dirty="0" smtClean="0"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 smtClean="0"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4-1-4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所示为同相比例放大电路</a:t>
            </a:r>
          </a:p>
        </p:txBody>
      </p:sp>
      <p:pic>
        <p:nvPicPr>
          <p:cNvPr id="20" name="图片 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706" y="697721"/>
            <a:ext cx="4741188" cy="30458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1224322" y="2370221"/>
                <a:ext cx="10071083" cy="35804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dirty="0">
                    <a:latin typeface="+mn-ea"/>
                  </a:rPr>
                  <a:t>由“虚断”可得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−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zh-CN" altLang="zh-CN" dirty="0">
                    <a:latin typeface="+mn-ea"/>
                  </a:rPr>
                  <a:t>，所以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dirty="0">
                    <a:latin typeface="+mn-ea"/>
                  </a:rPr>
                  <a:t>，即</a:t>
                </a:r>
              </a:p>
              <a:p>
                <a:pPr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i="1" dirty="0">
                    <a:latin typeface="+mn-ea"/>
                  </a:rPr>
                  <a:t>                           </a:t>
                </a:r>
                <a:endParaRPr lang="zh-CN" altLang="zh-CN" dirty="0">
                  <a:latin typeface="+mn-ea"/>
                </a:endParaRPr>
              </a:p>
              <a:p>
                <a:pPr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dirty="0">
                    <a:latin typeface="+mn-ea"/>
                  </a:rPr>
                  <a:t>由“虚短”可得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−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zh-CN" dirty="0">
                    <a:latin typeface="+mn-ea"/>
                  </a:rPr>
                  <a:t>，所以</a:t>
                </a:r>
              </a:p>
              <a:p>
                <a:pPr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i="1" dirty="0">
                    <a:latin typeface="+mn-ea"/>
                  </a:rPr>
                  <a:t>                           </a:t>
                </a:r>
                <a:endParaRPr lang="zh-CN" altLang="zh-CN" dirty="0">
                  <a:latin typeface="+mn-ea"/>
                </a:endParaRPr>
              </a:p>
              <a:p>
                <a:pPr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=(1+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i="1">
                        <a:latin typeface="Cambria Math" panose="02040503050406030204" pitchFamily="18" charset="0"/>
                      </a:rPr>
                      <m:t>)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dirty="0">
                    <a:latin typeface="+mn-ea"/>
                  </a:rPr>
                  <a:t>                        </a:t>
                </a:r>
                <a:endParaRPr lang="zh-CN" altLang="zh-CN" dirty="0">
                  <a:latin typeface="+mn-ea"/>
                </a:endParaRPr>
              </a:p>
              <a:p>
                <a:pPr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dirty="0">
                    <a:latin typeface="+mn-ea"/>
                  </a:rPr>
                  <a:t>同相比例运算电路的放大倍数</a:t>
                </a:r>
                <a:r>
                  <a:rPr lang="en-US" altLang="zh-CN" dirty="0">
                    <a:latin typeface="+mn-ea"/>
                  </a:rPr>
                  <a:t>A =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1+</m:t>
                    </m:r>
                    <m:f>
                      <m:fPr>
                        <m:type m:val="li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dirty="0">
                    <a:latin typeface="+mn-ea"/>
                  </a:rPr>
                  <a:t>，当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zh-CN" altLang="zh-CN" dirty="0">
                    <a:latin typeface="+mn-ea"/>
                  </a:rPr>
                  <a:t>时，</a:t>
                </a:r>
                <a:r>
                  <a:rPr lang="en-US" altLang="zh-CN" dirty="0">
                    <a:latin typeface="+mn-ea"/>
                  </a:rPr>
                  <a:t>A=1</a:t>
                </a:r>
                <a:r>
                  <a:rPr lang="zh-CN" altLang="zh-CN" dirty="0">
                    <a:latin typeface="+mn-ea"/>
                  </a:rPr>
                  <a:t>，此时输出电压等于输入电压，称为电压跟随器。</a:t>
                </a:r>
              </a:p>
              <a:p>
                <a:pPr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dirty="0">
                    <a:latin typeface="+mn-ea"/>
                  </a:rPr>
                  <a:t>平衡电阻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dirty="0">
                    <a:latin typeface="+mn-ea"/>
                  </a:rPr>
                  <a:t>的阻值等于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dirty="0">
                    <a:latin typeface="+mn-ea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dirty="0">
                    <a:latin typeface="+mn-ea"/>
                  </a:rPr>
                  <a:t>的并联值，即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//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dirty="0">
                    <a:latin typeface="+mn-ea"/>
                  </a:rPr>
                  <a:t>。</a:t>
                </a: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4322" y="2370221"/>
                <a:ext cx="10071083" cy="3580467"/>
              </a:xfrm>
              <a:prstGeom prst="rect">
                <a:avLst/>
              </a:prstGeom>
              <a:blipFill>
                <a:blip r:embed="rId4"/>
                <a:stretch>
                  <a:fillRect l="-545" t="-511" r="-303" b="-11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8261175" y="3743600"/>
            <a:ext cx="2531462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4-1-4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同相比例电路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098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490494" y="896346"/>
            <a:ext cx="5769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1.1.5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集成运算放大器的线性应用</a:t>
            </a:r>
          </a:p>
        </p:txBody>
      </p:sp>
      <p:sp>
        <p:nvSpPr>
          <p:cNvPr id="2" name="矩形 1"/>
          <p:cNvSpPr/>
          <p:nvPr/>
        </p:nvSpPr>
        <p:spPr>
          <a:xfrm>
            <a:off x="561976" y="1356755"/>
            <a:ext cx="1087465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）加法运算</a:t>
            </a:r>
            <a:r>
              <a:rPr lang="zh-CN" altLang="zh-CN" kern="100" dirty="0" smtClean="0">
                <a:latin typeface="+mn-ea"/>
                <a:cs typeface="Times New Roman" panose="02020603050405020304" pitchFamily="18" charset="0"/>
              </a:rPr>
              <a:t>电路</a:t>
            </a:r>
            <a:r>
              <a:rPr lang="en-US" altLang="zh-CN" kern="100" dirty="0" smtClean="0">
                <a:latin typeface="+mn-ea"/>
                <a:cs typeface="Times New Roman" panose="02020603050405020304" pitchFamily="18" charset="0"/>
              </a:rPr>
              <a:t>:</a:t>
            </a:r>
            <a:r>
              <a:rPr lang="zh-CN" altLang="zh-CN" kern="100" dirty="0" smtClean="0">
                <a:latin typeface="+mn-ea"/>
                <a:cs typeface="Times New Roman" panose="02020603050405020304" pitchFamily="18" charset="0"/>
              </a:rPr>
              <a:t>加法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运算电路有两种：反相加法电路和同相加法电路。</a:t>
            </a:r>
          </a:p>
        </p:txBody>
      </p:sp>
      <p:pic>
        <p:nvPicPr>
          <p:cNvPr id="17" name="图片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233" y="1777601"/>
            <a:ext cx="3266512" cy="1871518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651" y="4059707"/>
            <a:ext cx="3098171" cy="196676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526906" y="6265219"/>
            <a:ext cx="1812839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sz="16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4-1-5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加法电路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00708" y="5932369"/>
            <a:ext cx="192873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）同相加法电路</a:t>
            </a:r>
            <a:endParaRPr lang="zh-CN" altLang="zh-CN" sz="1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80671" y="3721153"/>
            <a:ext cx="19688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）反相加法电路 </a:t>
            </a:r>
            <a:endParaRPr lang="zh-CN" altLang="en-US" sz="16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860985" y="1974078"/>
                <a:ext cx="7185736" cy="44012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306070">
                  <a:lnSpc>
                    <a:spcPts val="3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反相加法电路中，增加若干个输入端，可实现输出电压与若干个输入电压之和成比例。图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4-1-5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a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）所示为三输入端反相加法电路，根据叠加原理有</a:t>
                </a:r>
              </a:p>
              <a:p>
                <a:pPr>
                  <a:lnSpc>
                    <a:spcPts val="3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  <m:r>
                      <a:rPr lang="en-US" altLang="zh-CN" b="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b="0" i="1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zh-CN" altLang="zh-CN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b="0" i="1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zh-CN" altLang="zh-CN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b="0" i="1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b="0" i="1" kern="1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zh-CN" altLang="zh-CN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kern="100" dirty="0">
                    <a:effectLst/>
                    <a:latin typeface="+mn-ea"/>
                    <a:cs typeface="Times New Roman" panose="02020603050405020304" pitchFamily="18" charset="0"/>
                  </a:rPr>
                  <a:t>                 </a:t>
                </a:r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306070">
                  <a:lnSpc>
                    <a:spcPts val="3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当满足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时，有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MS Mincho"/>
                          </a:rPr>
                          <m:t>−</m:t>
                        </m:r>
                        <m:r>
                          <a:rPr lang="en-US" altLang="zh-CN" b="0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zh-CN" altLang="zh-CN" kern="100" dirty="0">
                  <a:latin typeface="+mn-ea"/>
                  <a:cs typeface="Times New Roman" panose="02020603050405020304" pitchFamily="18" charset="0"/>
                </a:endParaRPr>
              </a:p>
              <a:p>
                <a:pPr indent="306070">
                  <a:lnSpc>
                    <a:spcPts val="3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图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4-1-5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b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）所示为同相加法电路，根据叠加原理有</a:t>
                </a:r>
              </a:p>
              <a:p>
                <a:pPr indent="306070">
                  <a:lnSpc>
                    <a:spcPts val="3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US" altLang="zh-CN" i="1" kern="100" dirty="0" smtClean="0">
                  <a:latin typeface="+mn-ea"/>
                  <a:cs typeface="Times New Roman" panose="02020603050405020304" pitchFamily="18" charset="0"/>
                </a:endParaRPr>
              </a:p>
              <a:p>
                <a:pPr indent="306070">
                  <a:lnSpc>
                    <a:spcPts val="3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altLang="zh-CN" b="0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altLang="zh-CN" b="0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altLang="zh-CN" b="0" i="1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zh-CN" b="0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b="0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b="0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b>
                          </m:sSub>
                        </m:den>
                      </m:f>
                      <m:r>
                        <a:rPr lang="en-US" altLang="zh-CN" b="0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  <m:f>
                        <m:f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zh-CN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zh-CN" altLang="zh-CN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en-US" altLang="zh-CN" b="0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zh-CN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zh-CN" altLang="zh-CN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  <m:r>
                            <a:rPr lang="en-US" altLang="zh-CN" b="0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zh-CN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zh-CN" altLang="zh-CN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den>
                          </m:f>
                        </m:num>
                        <m:den>
                          <m:f>
                            <m:f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b="0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zh-CN" altLang="zh-CN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en-US" altLang="zh-CN" b="0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b="0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zh-CN" altLang="zh-CN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  <m:r>
                            <a:rPr lang="en-US" altLang="zh-CN" b="0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b="0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zh-CN" altLang="zh-CN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b="0" i="1" kern="10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den>
                          </m:f>
                        </m:den>
                      </m:f>
                    </m:oMath>
                  </m:oMathPara>
                </a14:m>
                <a:endParaRPr lang="zh-CN" altLang="zh-CN" kern="100" dirty="0">
                  <a:latin typeface="+mn-ea"/>
                  <a:cs typeface="Times New Roman" panose="02020603050405020304" pitchFamily="18" charset="0"/>
                </a:endParaRPr>
              </a:p>
              <a:p>
                <a:pPr indent="306070">
                  <a:lnSpc>
                    <a:spcPts val="3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当满足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b="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zh-CN" b="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altLang="zh-CN" b="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b="0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b="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。</a:t>
                </a: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985" y="1974078"/>
                <a:ext cx="7185736" cy="4401205"/>
              </a:xfrm>
              <a:prstGeom prst="rect">
                <a:avLst/>
              </a:prstGeom>
              <a:blipFill rotWithShape="0">
                <a:blip r:embed="rId5"/>
                <a:stretch>
                  <a:fillRect l="-679" r="-763" b="-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1381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490494" y="896346"/>
            <a:ext cx="5769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1.1.5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集成运算放大器的线性应用</a:t>
            </a:r>
          </a:p>
        </p:txBody>
      </p:sp>
      <p:sp>
        <p:nvSpPr>
          <p:cNvPr id="13" name="矩形 12"/>
          <p:cNvSpPr/>
          <p:nvPr/>
        </p:nvSpPr>
        <p:spPr>
          <a:xfrm>
            <a:off x="702933" y="1407852"/>
            <a:ext cx="10031327" cy="75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）减法运算电路</a:t>
            </a:r>
          </a:p>
          <a:p>
            <a:pPr indent="26670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减法运算电路的功能是对两个输入信号实现减法运算。其典型电路如图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4-1-6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20" name="图片 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784" y="2720288"/>
            <a:ext cx="3339546" cy="26203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1574086" y="2467550"/>
                <a:ext cx="6352040" cy="36370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dirty="0"/>
                  <a:t>减法运算电路的输出与输入的关系如下：</a:t>
                </a: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𝒐</m:t>
                          </m:r>
                        </m:sub>
                      </m:sSub>
                      <m:r>
                        <a:rPr lang="en-US" altLang="zh-CN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altLang="zh-CN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1" i="1">
                                      <a:latin typeface="Cambria Math" panose="02040503050406030204" pitchFamily="18" charset="0"/>
                                    </a:rPr>
                                    <m:t>𝑹</m:t>
                                  </m:r>
                                </m:e>
                                <m:sub>
                                  <m:r>
                                    <a:rPr lang="en-US" altLang="zh-CN" b="1" i="1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1" i="1">
                                      <a:latin typeface="Cambria Math" panose="02040503050406030204" pitchFamily="18" charset="0"/>
                                    </a:rPr>
                                    <m:t>𝑹</m:t>
                                  </m:r>
                                </m:e>
                                <m:sub>
                                  <m:r>
                                    <a:rPr lang="en-US" altLang="zh-CN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f>
                        <m:f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en-US" altLang="zh-CN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zh-CN" altLang="zh-CN" dirty="0"/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dirty="0"/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zh-CN" altLang="zh-CN" dirty="0"/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𝒇</m:t>
                        </m:r>
                      </m:sub>
                    </m:sSub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zh-CN" altLang="zh-CN" dirty="0"/>
                  <a:t>时，则有</a:t>
                </a: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𝒐</m:t>
                          </m:r>
                        </m:sub>
                      </m:sSub>
                      <m:r>
                        <a:rPr lang="en-US" altLang="zh-CN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  <m:r>
                        <a:rPr lang="en-US" altLang="zh-CN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altLang="zh-CN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altLang="zh-CN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CN" altLang="zh-CN" dirty="0"/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dirty="0"/>
                  <a:t>即输出电压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𝒐</m:t>
                        </m:r>
                      </m:sub>
                    </m:sSub>
                  </m:oMath>
                </a14:m>
                <a:r>
                  <a:rPr lang="zh-CN" altLang="zh-CN" dirty="0"/>
                  <a:t>与输入电压之差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altLang="zh-CN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altLang="zh-CN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zh-CN" dirty="0"/>
                  <a:t>成正比。</a:t>
                </a: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4086" y="2467550"/>
                <a:ext cx="6352040" cy="3637021"/>
              </a:xfrm>
              <a:prstGeom prst="rect">
                <a:avLst/>
              </a:prstGeom>
              <a:blipFill>
                <a:blip r:embed="rId4"/>
                <a:stretch>
                  <a:fillRect l="-768" b="-6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7926126" y="5292329"/>
            <a:ext cx="2762295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Bef>
                <a:spcPts val="240"/>
              </a:spcBef>
              <a:spcAft>
                <a:spcPts val="240"/>
              </a:spcAft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4-1-6 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减法运算电路</a:t>
            </a:r>
          </a:p>
        </p:txBody>
      </p:sp>
    </p:spTree>
    <p:extLst>
      <p:ext uri="{BB962C8B-B14F-4D97-AF65-F5344CB8AC3E}">
        <p14:creationId xmlns:p14="http://schemas.microsoft.com/office/powerpoint/2010/main" val="2882968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490494" y="896346"/>
            <a:ext cx="5769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1.1.5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集成运算放大器的线性应用</a:t>
            </a:r>
          </a:p>
        </p:txBody>
      </p:sp>
      <p:sp>
        <p:nvSpPr>
          <p:cNvPr id="2" name="矩形 1"/>
          <p:cNvSpPr/>
          <p:nvPr/>
        </p:nvSpPr>
        <p:spPr>
          <a:xfrm>
            <a:off x="561975" y="1296456"/>
            <a:ext cx="5162963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lnSpc>
                <a:spcPts val="2500"/>
              </a:lnSpc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）积分和微分电路</a:t>
            </a:r>
          </a:p>
          <a:p>
            <a:pPr indent="360000" algn="just">
              <a:lnSpc>
                <a:spcPts val="2500"/>
              </a:lnSpc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积分电路是一种应用广泛的模拟信号运算电路，它是组成模拟计算机的基本单元，用于实现对积分运算的电路，如图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4-1-7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976195" y="1356194"/>
            <a:ext cx="5463331" cy="1053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 smtClean="0">
                <a:latin typeface="+mn-ea"/>
                <a:cs typeface="Times New Roman" panose="02020603050405020304" pitchFamily="18" charset="0"/>
              </a:rPr>
              <a:t>微分电路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的功能是对输入信号进行微分运算，是积分电路的逆运算。将积分电路的电阻电容位置互换，即得到了微分电路，如图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4-1-8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16" name="图片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53" y="2603598"/>
            <a:ext cx="2610109" cy="144089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174923" y="3917156"/>
            <a:ext cx="1582484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Bef>
                <a:spcPts val="240"/>
              </a:spcBef>
              <a:spcAft>
                <a:spcPts val="240"/>
              </a:spcAft>
            </a:pPr>
            <a:r>
              <a:rPr lang="zh-CN" altLang="zh-CN" sz="1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1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4-1-7 </a:t>
            </a:r>
            <a:r>
              <a:rPr lang="zh-CN" altLang="zh-CN" sz="1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积分电路</a:t>
            </a:r>
          </a:p>
        </p:txBody>
      </p:sp>
      <p:pic>
        <p:nvPicPr>
          <p:cNvPr id="18" name="图片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06376" y="2506713"/>
            <a:ext cx="2528436" cy="148418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805000" y="3870081"/>
            <a:ext cx="153118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Bef>
                <a:spcPts val="240"/>
              </a:spcBef>
              <a:spcAft>
                <a:spcPts val="240"/>
              </a:spcAft>
            </a:pPr>
            <a:r>
              <a:rPr lang="zh-CN" altLang="zh-CN" sz="10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105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4-1-8 </a:t>
            </a:r>
            <a:r>
              <a:rPr lang="zh-CN" altLang="zh-CN" sz="105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微分电路</a:t>
            </a:r>
            <a:endParaRPr lang="zh-CN" altLang="zh-CN" sz="105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矩形 18"/>
              <p:cNvSpPr/>
              <p:nvPr/>
            </p:nvSpPr>
            <p:spPr>
              <a:xfrm>
                <a:off x="490494" y="4265969"/>
                <a:ext cx="5234444" cy="20928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 algn="just">
                  <a:lnSpc>
                    <a:spcPts val="2500"/>
                  </a:lnSpc>
                  <a:spcAft>
                    <a:spcPts val="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积分电路的输出信号与输入信号的关系如下：</a:t>
                </a:r>
              </a:p>
              <a:p>
                <a:pPr algn="ctr">
                  <a:lnSpc>
                    <a:spcPts val="25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altLang="zh-CN" i="1" kern="100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25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b="1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altLang="zh-CN" b="1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𝒐</m:t>
                          </m:r>
                        </m:sub>
                      </m:sSub>
                      <m:r>
                        <a:rPr lang="en-US" altLang="zh-CN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i="1" kern="100">
                          <a:latin typeface="Cambria Math" panose="02040503050406030204" pitchFamily="18" charset="0"/>
                          <a:cs typeface="MS Mincho"/>
                        </a:rPr>
                        <m:t>−</m:t>
                      </m:r>
                      <m:f>
                        <m:f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𝑹𝑪</m:t>
                          </m:r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1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𝒖</m:t>
                              </m:r>
                            </m:e>
                            <m:sub>
                              <m:r>
                                <a:rPr lang="en-US" altLang="zh-CN" b="1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𝒊</m:t>
                              </m:r>
                            </m:sub>
                          </m:sSub>
                          <m:r>
                            <a:rPr lang="en-US" altLang="zh-CN" b="1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𝒅𝒕</m:t>
                          </m:r>
                        </m:e>
                      </m:nary>
                    </m:oMath>
                  </m:oMathPara>
                </a14:m>
                <a:endParaRPr lang="zh-CN" altLang="zh-CN" kern="100" dirty="0">
                  <a:latin typeface="+mn-ea"/>
                  <a:cs typeface="Times New Roman" panose="02020603050405020304" pitchFamily="18" charset="0"/>
                </a:endParaRPr>
              </a:p>
              <a:p>
                <a:pPr indent="266700" algn="just">
                  <a:lnSpc>
                    <a:spcPts val="2500"/>
                  </a:lnSpc>
                  <a:spcAft>
                    <a:spcPts val="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积分电路不仅可以实现积分运算，同时也是控制和测量系统中常用的电路单元，利用电容的充放电可以实现延时、定时以及多种波形的产生与变换。</a:t>
                </a:r>
              </a:p>
            </p:txBody>
          </p:sp>
        </mc:Choice>
        <mc:Fallback xmlns=""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94" y="4265969"/>
                <a:ext cx="5234444" cy="2092881"/>
              </a:xfrm>
              <a:prstGeom prst="rect">
                <a:avLst/>
              </a:prstGeom>
              <a:blipFill>
                <a:blip r:embed="rId5"/>
                <a:stretch>
                  <a:fillRect l="-931" t="-34111" r="-5355" b="-335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矩形 22"/>
              <p:cNvSpPr/>
              <p:nvPr/>
            </p:nvSpPr>
            <p:spPr>
              <a:xfrm>
                <a:off x="5867401" y="4278632"/>
                <a:ext cx="6096000" cy="216392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6700" algn="just">
                  <a:lnSpc>
                    <a:spcPts val="2500"/>
                  </a:lnSpc>
                  <a:spcAft>
                    <a:spcPts val="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微分电路的输出信号与输入信号的关系如下：</a:t>
                </a:r>
              </a:p>
              <a:p>
                <a:pPr algn="ctr">
                  <a:lnSpc>
                    <a:spcPct val="150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b="1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altLang="zh-CN" b="1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𝒐</m:t>
                          </m:r>
                        </m:sub>
                      </m:sSub>
                      <m:r>
                        <a:rPr lang="en-US" altLang="zh-CN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i="1" kern="100">
                          <a:latin typeface="Cambria Math" panose="02040503050406030204" pitchFamily="18" charset="0"/>
                          <a:cs typeface="MS Mincho"/>
                        </a:rPr>
                        <m:t>−</m:t>
                      </m:r>
                      <m:f>
                        <m:f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𝑹𝑪</m:t>
                          </m:r>
                        </m:den>
                      </m:f>
                      <m:f>
                        <m:f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𝒅</m:t>
                          </m:r>
                          <m:sSub>
                            <m:sSub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1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𝒖</m:t>
                              </m:r>
                            </m:e>
                            <m:sub>
                              <m:r>
                                <a:rPr lang="en-US" altLang="zh-CN" b="1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𝒊</m:t>
                              </m:r>
                            </m:sub>
                          </m:sSub>
                        </m:num>
                        <m:den>
                          <m:r>
                            <a:rPr lang="en-US" altLang="zh-CN" b="1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𝒅𝒕</m:t>
                          </m:r>
                        </m:den>
                      </m:f>
                    </m:oMath>
                  </m:oMathPara>
                </a14:m>
                <a:endParaRPr lang="zh-CN" altLang="zh-CN" kern="100" dirty="0">
                  <a:latin typeface="+mn-ea"/>
                  <a:cs typeface="Times New Roman" panose="02020603050405020304" pitchFamily="18" charset="0"/>
                </a:endParaRPr>
              </a:p>
              <a:p>
                <a:pPr indent="266700" algn="just">
                  <a:lnSpc>
                    <a:spcPts val="2500"/>
                  </a:lnSpc>
                  <a:spcAft>
                    <a:spcPts val="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微分电路应用比较广泛，除了可做微分运算外，在脉冲数字电路中，常用来做波形变换，如将矩形波转为尖顶脉冲波。</a:t>
                </a:r>
              </a:p>
            </p:txBody>
          </p:sp>
        </mc:Choice>
        <mc:Fallback xmlns=""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7401" y="4278632"/>
                <a:ext cx="6096000" cy="2163926"/>
              </a:xfrm>
              <a:prstGeom prst="rect">
                <a:avLst/>
              </a:prstGeom>
              <a:blipFill>
                <a:blip r:embed="rId6"/>
                <a:stretch>
                  <a:fillRect l="-900" t="-563" r="-800" b="-2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102931AA-C6E3-4BC5-BECE-9677790F7B33}"/>
              </a:ext>
            </a:extLst>
          </p:cNvPr>
          <p:cNvCxnSpPr/>
          <p:nvPr/>
        </p:nvCxnSpPr>
        <p:spPr>
          <a:xfrm flipV="1">
            <a:off x="5787889" y="896346"/>
            <a:ext cx="0" cy="5462505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095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490494" y="896346"/>
            <a:ext cx="5769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1.1.6 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集成运算放大器的非线性应用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773597" y="1356755"/>
                <a:ext cx="10721008" cy="8764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032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当集成运算放大器处于开环或正反馈状态时，很快达到饱和，输出负饱和值或者正饱和值，饱和值接近电源电压，这时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不再保持线性关系</a:t>
                </a:r>
                <a:r>
                  <a:rPr lang="zh-CN" altLang="zh-CN" kern="1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kern="1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97" y="1356755"/>
                <a:ext cx="10721008" cy="876458"/>
              </a:xfrm>
              <a:prstGeom prst="rect">
                <a:avLst/>
              </a:prstGeom>
              <a:blipFill>
                <a:blip r:embed="rId3"/>
                <a:stretch>
                  <a:fillRect l="-512" r="-455" b="-11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1247524" y="2515554"/>
            <a:ext cx="10247081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如图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4-1-9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所示，当集成运放处于开环状态时，构成了电压比较器。</a:t>
            </a:r>
          </a:p>
        </p:txBody>
      </p:sp>
      <p:pic>
        <p:nvPicPr>
          <p:cNvPr id="16" name="图片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425" y="3159018"/>
            <a:ext cx="3521783" cy="121419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068269" y="4373217"/>
            <a:ext cx="2531462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Bef>
                <a:spcPts val="240"/>
              </a:spcBef>
              <a:spcAft>
                <a:spcPts val="240"/>
              </a:spcAft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4-1-9 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电压比较器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086101" y="5070351"/>
                <a:ext cx="6096000" cy="103412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67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 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输出接近正电源电压。</a:t>
                </a:r>
              </a:p>
              <a:p>
                <a:pPr indent="2667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 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输出接近负电源电压。</a:t>
                </a: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6101" y="5070351"/>
                <a:ext cx="6096000" cy="1034129"/>
              </a:xfrm>
              <a:prstGeom prst="rect">
                <a:avLst/>
              </a:prstGeom>
              <a:blipFill>
                <a:blip r:embed="rId5"/>
                <a:stretch>
                  <a:fillRect b="-8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3064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>
            <a:extLst>
              <a:ext uri="{FF2B5EF4-FFF2-40B4-BE49-F238E27FC236}">
                <a16:creationId xmlns:a16="http://schemas.microsoft.com/office/drawing/2014/main" xmlns="" id="{FD304ED5-AA25-439A-8E84-E6DCEC20CA85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9ECC25FC-D245-48A5-BDE1-81FEAF51D697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86527FAF-454D-4EE5-9657-A70DC70BE3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AF27085-81E8-47DC-BC7E-7DF837C74E87}"/>
              </a:ext>
            </a:extLst>
          </p:cNvPr>
          <p:cNvSpPr/>
          <p:nvPr/>
        </p:nvSpPr>
        <p:spPr>
          <a:xfrm>
            <a:off x="5419599" y="4308065"/>
            <a:ext cx="33482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集成运算放大器的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的计算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128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43133" y="1371154"/>
                <a:ext cx="11181936" cy="3804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ts val="25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sz="2000" b="1" kern="100" dirty="0" smtClean="0">
                    <a:latin typeface="+mn-ea"/>
                    <a:cs typeface="Times New Roman" panose="02020603050405020304" pitchFamily="18" charset="0"/>
                  </a:rPr>
                  <a:t>任务（</a:t>
                </a:r>
                <a:r>
                  <a:rPr lang="en-US" altLang="zh-CN" sz="2000" b="1" kern="100" dirty="0"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000" b="1" kern="100" dirty="0">
                    <a:effectLst/>
                    <a:latin typeface="+mn-ea"/>
                    <a:cs typeface="Times New Roman" panose="02020603050405020304" pitchFamily="18" charset="0"/>
                  </a:rPr>
                  <a:t>）：某传感器输出</a:t>
                </a:r>
                <a:r>
                  <a:rPr lang="en-US" altLang="zh-CN" sz="2000" b="1" kern="100" dirty="0">
                    <a:effectLst/>
                    <a:latin typeface="+mn-ea"/>
                    <a:cs typeface="Times New Roman" panose="02020603050405020304" pitchFamily="18" charset="0"/>
                  </a:rPr>
                  <a:t>0-10mV</a:t>
                </a:r>
                <a:r>
                  <a:rPr lang="zh-CN" altLang="zh-CN" sz="2000" b="1" kern="100" dirty="0">
                    <a:effectLst/>
                    <a:latin typeface="+mn-ea"/>
                    <a:cs typeface="Times New Roman" panose="02020603050405020304" pitchFamily="18" charset="0"/>
                  </a:rPr>
                  <a:t>的电压信号，需要将信号放大</a:t>
                </a:r>
                <a:r>
                  <a:rPr lang="en-US" altLang="zh-CN" sz="2000" b="1" kern="100" dirty="0">
                    <a:effectLst/>
                    <a:latin typeface="+mn-ea"/>
                    <a:cs typeface="Times New Roman" panose="02020603050405020304" pitchFamily="18" charset="0"/>
                  </a:rPr>
                  <a:t>25</a:t>
                </a:r>
                <a:r>
                  <a:rPr lang="zh-CN" altLang="zh-CN" sz="2000" b="1" kern="100" dirty="0">
                    <a:effectLst/>
                    <a:latin typeface="+mn-ea"/>
                    <a:cs typeface="Times New Roman" panose="02020603050405020304" pitchFamily="18" charset="0"/>
                  </a:rPr>
                  <a:t>倍后给单片机采样，请设计一个满足上述要求的运算放大电路。</a:t>
                </a:r>
              </a:p>
              <a:p>
                <a:pPr indent="457200" algn="just">
                  <a:lnSpc>
                    <a:spcPts val="21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sz="1600" b="1" kern="100" dirty="0">
                    <a:effectLst/>
                    <a:latin typeface="+mn-ea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1600" kern="100" dirty="0">
                    <a:effectLst/>
                    <a:latin typeface="+mn-ea"/>
                    <a:cs typeface="Times New Roman" panose="02020603050405020304" pitchFamily="18" charset="0"/>
                  </a:rPr>
                  <a:t>：</a:t>
                </a:r>
              </a:p>
              <a:p>
                <a:pPr indent="457200" algn="just">
                  <a:lnSpc>
                    <a:spcPts val="21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由题意可知，运算放大电路的输入信号为正电压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0-10mV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，放大倍数为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25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，因此可以采用同相比例放大电路来实现该电路。</a:t>
                </a:r>
                <a:endParaRPr lang="zh-CN" altLang="zh-CN" sz="1600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ts val="21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同相比例运算电路的输出信号与输入信号的关系如下所示</a:t>
                </a:r>
                <a:endParaRPr lang="zh-CN" altLang="zh-CN" sz="1600" kern="100" dirty="0" smtClean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altLang="zh-CN" i="1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=(1+</m:t>
                      </m:r>
                      <m:f>
                        <m:f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i="1" kern="1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altLang="zh-CN" i="1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  <m:sSub>
                        <m:sSub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zh-CN" altLang="zh-CN" sz="1600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ts val="21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endParaRPr lang="en-US" altLang="zh-CN" i="1" kern="100" dirty="0" smtClean="0">
                  <a:latin typeface="+mn-ea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ts val="21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altLang="zh-CN" i="1" kern="100" dirty="0" smtClean="0">
                    <a:latin typeface="+mn-ea"/>
                    <a:cs typeface="Times New Roman" panose="02020603050405020304" pitchFamily="18" charset="0"/>
                  </a:rPr>
                  <a:t>R</a:t>
                </a:r>
                <a:r>
                  <a:rPr lang="en-US" altLang="zh-CN" i="1" kern="100" baseline="-25000" dirty="0" smtClean="0"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电阻阻值取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1KΩ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取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24KΩ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，平衡电阻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b>
                          <m:sSubPr>
                            <m:ctrlPr>
                              <a:rPr lang="zh-CN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 kern="1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sub>
                        </m:sSub>
                      </m:den>
                    </m:f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=960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𝛺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960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𝛺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不是常用电阻阻值，取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=1KΩ 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，电路设计如</a:t>
                </a:r>
                <a:r>
                  <a:rPr lang="zh-CN" altLang="zh-CN" kern="100" dirty="0" smtClean="0">
                    <a:latin typeface="+mn-ea"/>
                    <a:cs typeface="Times New Roman" panose="02020603050405020304" pitchFamily="18" charset="0"/>
                  </a:rPr>
                  <a:t>图所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示。</a:t>
                </a:r>
                <a:endParaRPr lang="zh-CN" altLang="zh-CN" sz="1600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133" y="1371154"/>
                <a:ext cx="11181936" cy="3804888"/>
              </a:xfrm>
              <a:prstGeom prst="rect">
                <a:avLst/>
              </a:prstGeom>
              <a:blipFill rotWithShape="0">
                <a:blip r:embed="rId3"/>
                <a:stretch>
                  <a:fillRect l="-545" t="-1122" r="-600" b="-1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490494" y="878279"/>
            <a:ext cx="5769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2.1.1 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集成运算放大器的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各值的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</a:t>
            </a:r>
            <a:endParaRPr lang="en-US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54805" y="4863443"/>
            <a:ext cx="5256364" cy="149926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043625" y="195223"/>
            <a:ext cx="3074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运算放大器的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的计算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7617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490494" y="878279"/>
            <a:ext cx="5769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2.1.1 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集成运算放大器的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各值的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</a:t>
            </a:r>
            <a:endParaRPr lang="en-US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43625" y="195223"/>
            <a:ext cx="3074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运算放大器的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的计算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915374" y="1278389"/>
                <a:ext cx="10494747" cy="8790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30607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b="1" kern="100" dirty="0">
                    <a:latin typeface="+mn-ea"/>
                    <a:cs typeface="Times New Roman" panose="02020603050405020304" pitchFamily="18" charset="0"/>
                  </a:rPr>
                  <a:t>任务（</a:t>
                </a:r>
                <a:r>
                  <a:rPr lang="en-US" altLang="zh-CN" b="1" kern="100" dirty="0"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lang="zh-CN" altLang="zh-CN" b="1" kern="100" dirty="0">
                    <a:latin typeface="+mn-ea"/>
                    <a:cs typeface="Times New Roman" panose="02020603050405020304" pitchFamily="18" charset="0"/>
                  </a:rPr>
                  <a:t>）：根据集成电路的电路结构，分析其功能，并求出输出电压，如图</a:t>
                </a:r>
                <a:r>
                  <a:rPr lang="en-US" altLang="zh-CN" b="1" kern="100" dirty="0">
                    <a:latin typeface="+mn-ea"/>
                    <a:cs typeface="Times New Roman" panose="02020603050405020304" pitchFamily="18" charset="0"/>
                  </a:rPr>
                  <a:t>4-1-11</a:t>
                </a:r>
                <a:r>
                  <a:rPr lang="zh-CN" altLang="zh-CN" b="1" kern="100" dirty="0">
                    <a:latin typeface="+mn-ea"/>
                    <a:cs typeface="Times New Roman" panose="02020603050405020304" pitchFamily="18" charset="0"/>
                  </a:rPr>
                  <a:t>所示，输入信号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altLang="zh-CN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zh-CN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b="1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n-US" altLang="zh-CN" b="1" kern="100" dirty="0">
                    <a:latin typeface="+mn-ea"/>
                    <a:cs typeface="Times New Roman" panose="02020603050405020304" pitchFamily="18" charset="0"/>
                  </a:rPr>
                  <a:t>v</a:t>
                </a:r>
                <a:r>
                  <a:rPr lang="zh-CN" altLang="zh-CN" b="1" kern="100" dirty="0">
                    <a:latin typeface="+mn-ea"/>
                    <a:cs typeface="Times New Roman" panose="02020603050405020304" pitchFamily="18" charset="0"/>
                  </a:rPr>
                  <a:t>，求输出电压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altLang="zh-CN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𝒐</m:t>
                        </m:r>
                      </m:sub>
                    </m:sSub>
                  </m:oMath>
                </a14:m>
                <a:r>
                  <a:rPr lang="zh-CN" altLang="zh-CN" b="1" kern="100" dirty="0">
                    <a:latin typeface="+mn-ea"/>
                    <a:cs typeface="Times New Roman" panose="02020603050405020304" pitchFamily="18" charset="0"/>
                  </a:rPr>
                  <a:t>。</a:t>
                </a: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374" y="1278389"/>
                <a:ext cx="10494747" cy="879087"/>
              </a:xfrm>
              <a:prstGeom prst="rect">
                <a:avLst/>
              </a:prstGeom>
              <a:blipFill rotWithShape="0">
                <a:blip r:embed="rId3"/>
                <a:stretch>
                  <a:fillRect r="-465" b="-10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图片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635" y="1712598"/>
            <a:ext cx="5637436" cy="265769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747544" y="3954749"/>
            <a:ext cx="1024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4-1-11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908935" y="4139415"/>
                <a:ext cx="10450331" cy="23750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7970" algn="just">
                  <a:lnSpc>
                    <a:spcPts val="2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b="1" kern="100" dirty="0">
                    <a:latin typeface="+mn-ea"/>
                    <a:cs typeface="Times New Roman" panose="02020603050405020304" pitchFamily="18" charset="0"/>
                  </a:rPr>
                  <a:t>解</a:t>
                </a:r>
                <a:r>
                  <a:rPr lang="zh-CN" altLang="zh-CN" kern="100" dirty="0">
                    <a:effectLst/>
                    <a:latin typeface="+mn-ea"/>
                    <a:cs typeface="Times New Roman" panose="02020603050405020304" pitchFamily="18" charset="0"/>
                  </a:rPr>
                  <a:t>：</a:t>
                </a:r>
              </a:p>
              <a:p>
                <a:pPr indent="279400" algn="just">
                  <a:lnSpc>
                    <a:spcPts val="2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该电路为两级放大电路，其中第一级为反相比例放大电路，经过放大输出后可得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值。</a:t>
                </a:r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279400" algn="just">
                  <a:lnSpc>
                    <a:spcPts val="3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i="1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zh-CN" altLang="en-US" i="1" kern="100">
                          <a:latin typeface="Cambria Math" panose="02040503050406030204" pitchFamily="18" charset="0"/>
                          <a:cs typeface="微软雅黑" panose="020B0503020204020204" pitchFamily="34" charset="-122"/>
                        </a:rPr>
                        <m:t>−</m:t>
                      </m:r>
                      <m:f>
                        <m:f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100</m:t>
                          </m:r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20</m:t>
                          </m:r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den>
                      </m:f>
                      <m:sSub>
                        <m:sSub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zh-CN" i="1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zh-CN" altLang="en-US" i="1" kern="100">
                          <a:latin typeface="Cambria Math" panose="02040503050406030204" pitchFamily="18" charset="0"/>
                          <a:cs typeface="微软雅黑" panose="020B0503020204020204" pitchFamily="34" charset="-122"/>
                        </a:rPr>
                        <m:t>−</m:t>
                      </m:r>
                      <m:r>
                        <a:rPr lang="en-US" altLang="zh-CN" i="1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en-US" altLang="zh-CN" i="1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𝑉</m:t>
                      </m:r>
                    </m:oMath>
                  </m:oMathPara>
                </a14:m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279400" algn="just">
                  <a:lnSpc>
                    <a:spcPts val="2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第二级为反相比例放大电路，反馈电阻和输入电阻相等，构成了反相器。所以</a:t>
                </a:r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279400" algn="just">
                  <a:lnSpc>
                    <a:spcPts val="2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altLang="zh-CN" i="1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zh-CN" altLang="en-US" i="1" kern="100">
                          <a:latin typeface="Cambria Math" panose="02040503050406030204" pitchFamily="18" charset="0"/>
                          <a:cs typeface="微软雅黑" panose="020B0503020204020204" pitchFamily="34" charset="-122"/>
                        </a:rPr>
                        <m:t>−</m:t>
                      </m:r>
                      <m:sSub>
                        <m:sSubPr>
                          <m:ctrlPr>
                            <a:rPr lang="zh-CN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altLang="zh-CN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i="1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=5</m:t>
                      </m:r>
                      <m:r>
                        <a:rPr lang="en-US" altLang="zh-CN" i="1" kern="1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𝑉</m:t>
                      </m:r>
                    </m:oMath>
                  </m:oMathPara>
                </a14:m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279400" algn="just">
                  <a:lnSpc>
                    <a:spcPts val="2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即输出电压为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= 5V</a:t>
                </a:r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935" y="4139415"/>
                <a:ext cx="10450331" cy="2375009"/>
              </a:xfrm>
              <a:prstGeom prst="rect">
                <a:avLst/>
              </a:prstGeom>
              <a:blipFill rotWithShape="0">
                <a:blip r:embed="rId5"/>
                <a:stretch>
                  <a:fillRect t="-2308"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8942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>
            <a:extLst>
              <a:ext uri="{FF2B5EF4-FFF2-40B4-BE49-F238E27FC236}">
                <a16:creationId xmlns:a16="http://schemas.microsoft.com/office/drawing/2014/main" xmlns="" id="{3214EE2C-77FA-40C5-BA62-F292EBEE0588}"/>
              </a:ext>
            </a:extLst>
          </p:cNvPr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29BB826-B810-42A1-AC8C-8D810DFCBD10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>
              <a:extLst>
                <a:ext uri="{FF2B5EF4-FFF2-40B4-BE49-F238E27FC236}">
                  <a16:creationId xmlns:a16="http://schemas.microsoft.com/office/drawing/2014/main" xmlns="" id="{86290BBA-07EA-43FB-97BB-94587F65DD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>
            <a:extLst>
              <a:ext uri="{FF2B5EF4-FFF2-40B4-BE49-F238E27FC236}">
                <a16:creationId xmlns:a16="http://schemas.microsoft.com/office/drawing/2014/main" xmlns="" id="{25EA26D0-3C3B-4FDD-AC91-9320B9629D7E}"/>
              </a:ext>
            </a:extLst>
          </p:cNvPr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3477B58-E541-49DC-8658-D86027B08FF8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>
              <a:extLst>
                <a:ext uri="{FF2B5EF4-FFF2-40B4-BE49-F238E27FC236}">
                  <a16:creationId xmlns:a16="http://schemas.microsoft.com/office/drawing/2014/main" xmlns="" id="{7CB29D89-8CA0-4989-9BAB-CEC962E3BD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>
            <a:extLst>
              <a:ext uri="{FF2B5EF4-FFF2-40B4-BE49-F238E27FC236}">
                <a16:creationId xmlns:a16="http://schemas.microsoft.com/office/drawing/2014/main" xmlns="" id="{813AA9D6-4C95-490D-A873-76828BF93825}"/>
              </a:ext>
            </a:extLst>
          </p:cNvPr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79FD75C-9F89-41EB-874D-00AA0DDDDCE5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>
              <a:extLst>
                <a:ext uri="{FF2B5EF4-FFF2-40B4-BE49-F238E27FC236}">
                  <a16:creationId xmlns:a16="http://schemas.microsoft.com/office/drawing/2014/main" xmlns="" id="{C3503D33-92D0-4469-8892-8F902B1C9A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>
            <a:extLst>
              <a:ext uri="{FF2B5EF4-FFF2-40B4-BE49-F238E27FC236}">
                <a16:creationId xmlns:a16="http://schemas.microsoft.com/office/drawing/2014/main" xmlns="" id="{4DE359A2-E054-43A0-9145-5D229FD41F1B}"/>
              </a:ext>
            </a:extLst>
          </p:cNvPr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6144B2D-A63B-4F1A-9915-6C5289AB1C9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>
              <a:extLst>
                <a:ext uri="{FF2B5EF4-FFF2-40B4-BE49-F238E27FC236}">
                  <a16:creationId xmlns:a16="http://schemas.microsoft.com/office/drawing/2014/main" xmlns="" id="{F7DE6156-D031-4558-99A3-E42C2189B2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xmlns="" id="{F12A2273-FCAA-4516-A441-CAE67152E1AC}"/>
              </a:ext>
            </a:extLst>
          </p:cNvPr>
          <p:cNvGrpSpPr/>
          <p:nvPr/>
        </p:nvGrpSpPr>
        <p:grpSpPr>
          <a:xfrm>
            <a:off x="941070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8392ED2-C923-45BC-BAB3-FFD4C5CD9EB9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>
              <a:extLst>
                <a:ext uri="{FF2B5EF4-FFF2-40B4-BE49-F238E27FC236}">
                  <a16:creationId xmlns:a16="http://schemas.microsoft.com/office/drawing/2014/main" xmlns="" id="{5A1ED895-7453-40B7-B3F9-215B2FDF3C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B37B2AC-0F49-4C39-ACF6-2521A2804C53}"/>
              </a:ext>
            </a:extLst>
          </p:cNvPr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0D6397C-76A2-4E1F-8D65-855412818951}"/>
              </a:ext>
            </a:extLst>
          </p:cNvPr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F09CEC37-F015-4B1F-BB86-25F522F4BFB6}"/>
              </a:ext>
            </a:extLst>
          </p:cNvPr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9ACC798-BE4B-454A-9E7A-F88CA7855263}"/>
              </a:ext>
            </a:extLst>
          </p:cNvPr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81521D21-FB65-4C71-AD8C-5FA5A550B397}"/>
              </a:ext>
            </a:extLst>
          </p:cNvPr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60C930F1-6849-4689-98C2-B6BAD3E2EFD3}"/>
              </a:ext>
            </a:extLst>
          </p:cNvPr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01B07A56-94F3-401A-96E9-2ACC8D919F12}"/>
              </a:ext>
            </a:extLst>
          </p:cNvPr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6861D51-5216-4F73-887B-E0E4C6915DB0}"/>
              </a:ext>
            </a:extLst>
          </p:cNvPr>
          <p:cNvSpPr/>
          <p:nvPr/>
        </p:nvSpPr>
        <p:spPr>
          <a:xfrm>
            <a:off x="9310428" y="38358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840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>
            <a:extLst>
              <a:ext uri="{FF2B5EF4-FFF2-40B4-BE49-F238E27FC236}">
                <a16:creationId xmlns:a16="http://schemas.microsoft.com/office/drawing/2014/main" xmlns="" id="{36319103-5056-4DF0-BEF0-E18EF7EFDFFE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C8F06883-6FAE-46DF-8119-5CA6D3AB6BF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8F5764A8-E5F9-4FA7-AD9F-163D22D133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511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D47A81D8-0FEE-4650-8128-AB76850B55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273765"/>
              </p:ext>
            </p:extLst>
          </p:nvPr>
        </p:nvGraphicFramePr>
        <p:xfrm>
          <a:off x="1124348" y="2288328"/>
          <a:ext cx="9550751" cy="354179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998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05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831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08432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0646">
                <a:tc rowSpan="2">
                  <a:txBody>
                    <a:bodyPr/>
                    <a:lstStyle/>
                    <a:p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任务</a:t>
                      </a:r>
                      <a:r>
                        <a:rPr lang="en-US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4.1</a:t>
                      </a:r>
                      <a:endParaRPr lang="zh-CN" altLang="zh-CN" sz="1400" b="1" kern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电子电路分析测绘</a:t>
                      </a:r>
                      <a:endParaRPr lang="zh-CN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操作评价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sz="1400" b="1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能够测绘集成运算放大器构成的基本电路</a:t>
                      </a:r>
                    </a:p>
                    <a:p>
                      <a:pPr indent="127000"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sz="1400" b="1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能够分析分立元件、集成运算电路组成的电路的功能、用途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50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1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成果评价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掌握集成运算放大器电路的测绘方法。</a:t>
                      </a:r>
                    </a:p>
                    <a:p>
                      <a:pPr indent="127000"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掌握集成运算放大电路的线性应用、非线性应用技术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50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1131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合计（满分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100</a:t>
                      </a: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分）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947759" y="1153827"/>
            <a:ext cx="7937077" cy="863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了解集成运算放大器的基本应用电路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掌握集成运算放大器的线性应用、非线性应用电路的分析计算。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4335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2" name="Group 27">
            <a:extLst>
              <a:ext uri="{FF2B5EF4-FFF2-40B4-BE49-F238E27FC236}">
                <a16:creationId xmlns:a16="http://schemas.microsoft.com/office/drawing/2014/main" xmlns="" id="{A2F815FD-BDC4-4F17-9774-BCA32C0B7032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EBEA8155-8DE6-4794-828D-213564FAA3AE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6ED998B1-8F4C-4F32-B6DF-31C58AF0DD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298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02934" y="1101388"/>
                <a:ext cx="11076690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320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sz="2000" b="1" kern="100" dirty="0">
                    <a:latin typeface="+mn-ea"/>
                    <a:cs typeface="Times New Roman" panose="02020603050405020304" pitchFamily="18" charset="0"/>
                  </a:rPr>
                  <a:t>任务（</a:t>
                </a:r>
                <a:r>
                  <a:rPr lang="en-US" altLang="zh-CN" sz="2000" b="1" kern="100" dirty="0">
                    <a:latin typeface="+mn-ea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000" b="1" kern="100" dirty="0">
                    <a:latin typeface="+mn-ea"/>
                    <a:cs typeface="Times New Roman" panose="02020603050405020304" pitchFamily="18" charset="0"/>
                  </a:rPr>
                  <a:t>）：分析以及计算集成运算放大电路和分立元件构成的电路，如图</a:t>
                </a:r>
                <a:r>
                  <a:rPr lang="en-US" altLang="zh-CN" sz="2000" b="1" kern="100" dirty="0">
                    <a:latin typeface="+mn-ea"/>
                    <a:cs typeface="Times New Roman" panose="02020603050405020304" pitchFamily="18" charset="0"/>
                  </a:rPr>
                  <a:t>4-1-12</a:t>
                </a:r>
                <a:r>
                  <a:rPr lang="zh-CN" altLang="zh-CN" sz="2000" b="1" kern="100" dirty="0">
                    <a:latin typeface="+mn-ea"/>
                    <a:cs typeface="Times New Roman" panose="02020603050405020304" pitchFamily="18" charset="0"/>
                  </a:rPr>
                  <a:t>所示电路中，集成运算放大器均为理想运放，供电电压是±</a:t>
                </a:r>
                <a:r>
                  <a:rPr lang="en-US" altLang="zh-CN" sz="2000" b="1" kern="100" dirty="0">
                    <a:latin typeface="+mn-ea"/>
                    <a:cs typeface="Times New Roman" panose="02020603050405020304" pitchFamily="18" charset="0"/>
                  </a:rPr>
                  <a:t>12V</a:t>
                </a:r>
                <a:r>
                  <a:rPr lang="zh-CN" altLang="zh-CN" sz="2000" b="1" kern="100" dirty="0">
                    <a:latin typeface="+mn-ea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000" b="1" kern="100" dirty="0">
                    <a:latin typeface="+mn-ea"/>
                    <a:cs typeface="Times New Roman" panose="02020603050405020304" pitchFamily="18" charset="0"/>
                  </a:rPr>
                  <a:t>VD</a:t>
                </a:r>
                <a:r>
                  <a:rPr lang="zh-CN" altLang="zh-CN" sz="2000" b="1" kern="100" dirty="0">
                    <a:latin typeface="+mn-ea"/>
                    <a:cs typeface="Times New Roman" panose="02020603050405020304" pitchFamily="18" charset="0"/>
                  </a:rPr>
                  <a:t>为硅型二极管，正向导通电压为</a:t>
                </a:r>
                <a:r>
                  <a:rPr lang="en-US" altLang="zh-CN" sz="2000" b="1" kern="100" dirty="0">
                    <a:latin typeface="+mn-ea"/>
                    <a:cs typeface="Times New Roman" panose="02020603050405020304" pitchFamily="18" charset="0"/>
                  </a:rPr>
                  <a:t>0.7V</a:t>
                </a:r>
                <a:r>
                  <a:rPr lang="zh-CN" altLang="zh-CN" sz="2000" b="1" kern="100" dirty="0">
                    <a:latin typeface="+mn-ea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𝑹</m:t>
                        </m:r>
                      </m:e>
                      <m:sub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</m:sub>
                    </m:sSub>
                  </m:oMath>
                </a14:m>
                <a:r>
                  <a:rPr lang="en-US" altLang="zh-CN" sz="2000" b="1" kern="100" dirty="0">
                    <a:latin typeface="+mn-ea"/>
                    <a:cs typeface="Times New Roman" panose="02020603050405020304" pitchFamily="18" charset="0"/>
                  </a:rPr>
                  <a:t>=56.5k</a:t>
                </a:r>
                <a:r>
                  <a:rPr lang="zh-CN" altLang="zh-CN" sz="2000" b="1" kern="100" dirty="0">
                    <a:latin typeface="+mn-ea"/>
                    <a:cs typeface="Times New Roman" panose="02020603050405020304" pitchFamily="18" charset="0"/>
                  </a:rPr>
                  <a:t>Ω，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𝑹</m:t>
                        </m:r>
                      </m:e>
                      <m:sub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𝒄</m:t>
                        </m:r>
                      </m:sub>
                    </m:sSub>
                  </m:oMath>
                </a14:m>
                <a:r>
                  <a:rPr lang="en-US" altLang="zh-CN" sz="2000" b="1" kern="100" dirty="0">
                    <a:latin typeface="+mn-ea"/>
                    <a:cs typeface="Times New Roman" panose="02020603050405020304" pitchFamily="18" charset="0"/>
                  </a:rPr>
                  <a:t>=510</a:t>
                </a:r>
                <a:r>
                  <a:rPr lang="zh-CN" altLang="zh-CN" sz="2000" b="1" kern="100" dirty="0">
                    <a:latin typeface="+mn-ea"/>
                    <a:cs typeface="Times New Roman" panose="02020603050405020304" pitchFamily="18" charset="0"/>
                  </a:rPr>
                  <a:t>Ω，三极管放大系数</a:t>
                </a:r>
                <a14:m>
                  <m:oMath xmlns:m="http://schemas.openxmlformats.org/officeDocument/2006/math">
                    <m:r>
                      <a:rPr lang="en-US" altLang="zh-CN" sz="2000" b="1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𝛃</m:t>
                    </m:r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2000" b="1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𝟓𝟎</m:t>
                    </m:r>
                    <m:r>
                      <a:rPr lang="zh-CN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，</m:t>
                    </m:r>
                    <m:sSub>
                      <m:sSubPr>
                        <m:ctrlPr>
                          <a:rPr lang="zh-CN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𝑽</m:t>
                        </m:r>
                      </m:e>
                      <m:sub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𝒃𝒆</m:t>
                        </m:r>
                      </m:sub>
                    </m:sSub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2000" b="1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altLang="zh-CN" sz="2000" b="1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altLang="zh-CN" sz="2000" b="1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𝑽</m:t>
                    </m:r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zh-CN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求</m:t>
                    </m:r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d>
                      <m:dPr>
                        <m:ctrlPr>
                          <a:rPr lang="zh-CN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  <m:sSub>
                      <m:sSubPr>
                        <m:ctrlPr>
                          <a:rPr lang="zh-CN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2000" b="1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altLang="zh-CN" sz="2000" b="1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𝑽</m:t>
                    </m:r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𝑼</m:t>
                        </m:r>
                      </m:e>
                      <m:sub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𝑶</m:t>
                        </m:r>
                        <m:r>
                          <a:rPr lang="en-US" altLang="zh-CN" sz="2000" b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</m:sub>
                    </m:sSub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?;(</m:t>
                    </m:r>
                    <m:r>
                      <a:rPr lang="en-US" altLang="zh-CN" sz="2000" b="1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sSub>
                      <m:sSubPr>
                        <m:ctrlPr>
                          <a:rPr lang="zh-CN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2000" b="1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altLang="zh-CN" sz="2000" b="1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𝑽</m:t>
                    </m:r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𝑼</m:t>
                        </m:r>
                      </m:e>
                      <m:sub>
                        <m:r>
                          <a:rPr lang="en-US" altLang="zh-CN" sz="2000" b="1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𝑶</m:t>
                        </m:r>
                        <m:r>
                          <a:rPr lang="en-US" altLang="zh-CN" sz="2000" b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</m:sub>
                    </m:sSub>
                    <m:r>
                      <a:rPr lang="en-US" altLang="zh-CN" sz="2000" b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?</m:t>
                    </m:r>
                  </m:oMath>
                </a14:m>
                <a:endParaRPr lang="zh-CN" altLang="zh-CN" sz="2000" b="1" kern="100" dirty="0"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934" y="1101388"/>
                <a:ext cx="11076690" cy="1938992"/>
              </a:xfrm>
              <a:prstGeom prst="rect">
                <a:avLst/>
              </a:prstGeom>
              <a:blipFill rotWithShape="0">
                <a:blip r:embed="rId3"/>
                <a:stretch>
                  <a:fillRect l="-550" r="-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文本框 28"/>
          <p:cNvSpPr txBox="1"/>
          <p:nvPr/>
        </p:nvSpPr>
        <p:spPr>
          <a:xfrm>
            <a:off x="1103839" y="11017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知识拓展</a:t>
            </a:r>
            <a:endParaRPr lang="zh-CN" altLang="en-US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  <a:sym typeface="+mn-ea"/>
            </a:endParaRPr>
          </a:p>
        </p:txBody>
      </p:sp>
      <p:pic>
        <p:nvPicPr>
          <p:cNvPr id="30" name="图片 2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1"/>
          <a:stretch/>
        </p:blipFill>
        <p:spPr bwMode="auto">
          <a:xfrm>
            <a:off x="2287588" y="2612574"/>
            <a:ext cx="7878388" cy="29007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矩形 2"/>
          <p:cNvSpPr/>
          <p:nvPr/>
        </p:nvSpPr>
        <p:spPr>
          <a:xfrm>
            <a:off x="5713111" y="5785168"/>
            <a:ext cx="1377300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Bef>
                <a:spcPts val="240"/>
              </a:spcBef>
              <a:spcAft>
                <a:spcPts val="240"/>
              </a:spcAft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4-1-12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7545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10982039" y="14639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9069419" y="15501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3839" y="11017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知识拓展</a:t>
            </a:r>
            <a:endParaRPr lang="zh-CN" altLang="en-US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68122" y="1101725"/>
                <a:ext cx="11343697" cy="47109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b="1" kern="100" dirty="0">
                    <a:latin typeface="+mn-ea"/>
                    <a:cs typeface="Times New Roman" panose="02020603050405020304" pitchFamily="18" charset="0"/>
                  </a:rPr>
                  <a:t>解</a:t>
                </a:r>
                <a:r>
                  <a:rPr lang="zh-CN" altLang="zh-CN" kern="100" dirty="0" smtClean="0">
                    <a:effectLst/>
                    <a:latin typeface="+mn-ea"/>
                    <a:cs typeface="Times New Roman" panose="02020603050405020304" pitchFamily="18" charset="0"/>
                  </a:rPr>
                  <a:t>：</a:t>
                </a:r>
                <a:r>
                  <a:rPr lang="en-US" altLang="zh-CN" kern="100" dirty="0" smtClean="0">
                    <a:latin typeface="+mn-ea"/>
                    <a:cs typeface="Times New Roman" panose="02020603050405020304" pitchFamily="18" charset="0"/>
                  </a:rPr>
                  <a:t>     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第一级运放构成了电压跟随器，所以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，第二级运放构成了电压比较器。</a:t>
                </a:r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）当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=3V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，电压比较器反向输入端电压小于同相输入端电压，由于运放为理想运放，输出电压等于电源电压，即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=12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。</a:t>
                </a:r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三极管基极电流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zh-CN" altLang="en-US" i="1" kern="100">
                        <a:latin typeface="Cambria Math" panose="02040503050406030204" pitchFamily="18" charset="0"/>
                        <a:cs typeface="微软雅黑" panose="020B0503020204020204" pitchFamily="34" charset="-122"/>
                      </a:rPr>
                      <m:t>−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𝑣𝑑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𝑏𝑒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)/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=0.0002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。</a:t>
                </a:r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三极管集电极电流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=0.01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 </a:t>
                </a:r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两端电压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𝑅𝑐</m:t>
                        </m:r>
                      </m:sub>
                    </m:sSub>
                  </m:oMath>
                </a14:m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=5.1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则此时输出电压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</m:t>
                    </m:r>
                    <m:r>
                      <a:rPr lang="zh-CN" altLang="en-US" i="1" kern="100">
                        <a:latin typeface="Cambria Math" panose="02040503050406030204" pitchFamily="18" charset="0"/>
                        <a:cs typeface="微软雅黑" panose="020B0503020204020204" pitchFamily="34" charset="-122"/>
                      </a:rPr>
                      <m:t>−</m:t>
                    </m:r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𝑅𝑐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=0.9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）当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=7V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，电压比较器反向输入端电压大于于同相输入端电压，由于运放为理想运放，输出电压等于电源电压，即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zh-CN" altLang="en-US" i="1" kern="100">
                        <a:latin typeface="Cambria Math" panose="02040503050406030204" pitchFamily="18" charset="0"/>
                        <a:cs typeface="微软雅黑" panose="020B0503020204020204" pitchFamily="34" charset="-122"/>
                      </a:rPr>
                      <m:t>−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，因此二极管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VD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截止，三极管</a:t>
                </a:r>
                <a:r>
                  <a:rPr lang="en-US" altLang="zh-CN" kern="100" dirty="0">
                    <a:latin typeface="+mn-ea"/>
                    <a:cs typeface="Times New Roman" panose="02020603050405020304" pitchFamily="18" charset="0"/>
                  </a:rPr>
                  <a:t>VT</a:t>
                </a:r>
                <a:r>
                  <a:rPr lang="zh-CN" altLang="zh-CN" kern="100" dirty="0">
                    <a:latin typeface="+mn-ea"/>
                    <a:cs typeface="Times New Roman" panose="02020603050405020304" pitchFamily="18" charset="0"/>
                  </a:rPr>
                  <a:t>此时工作在截止状态，此时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</m:t>
                    </m:r>
                    <m:r>
                      <a:rPr lang="en-US" altLang="zh-CN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endParaRPr lang="zh-CN" altLang="zh-CN" kern="100" dirty="0"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122" y="1101725"/>
                <a:ext cx="11343697" cy="4710905"/>
              </a:xfrm>
              <a:prstGeom prst="rect">
                <a:avLst/>
              </a:prstGeom>
              <a:blipFill rotWithShape="0">
                <a:blip r:embed="rId3"/>
                <a:stretch>
                  <a:fillRect l="-430" r="-2472" b="-1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57875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C9BD5BB2-9B11-4049-B844-F373723A1E92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672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9150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27FAE5CA-01FC-4670-862C-38248DB2406C}"/>
              </a:ext>
            </a:extLst>
          </p:cNvPr>
          <p:cNvSpPr txBox="1"/>
          <p:nvPr/>
        </p:nvSpPr>
        <p:spPr>
          <a:xfrm>
            <a:off x="6134101" y="2251827"/>
            <a:ext cx="5376143" cy="2615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：如何对模拟电路的信号进行加减、放大、比较等运算呢？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工程师：可以使用集成运算放大器芯片为核心搭建这些电路</a:t>
            </a:r>
            <a:r>
              <a:rPr lang="zh-CN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xmlns="" id="{110F29DA-1D45-4DFD-98FD-D632EFF16A9F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xmlns="" id="{5BE08D94-F3E5-4498-BF58-A768596EE8F4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xmlns="" id="{B4A1AA17-AB6F-4DA4-B63C-8DF8427D7F18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xmlns="" id="{6B88B49E-63C0-461C-9291-DE7A6447618A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xmlns="" id="{40D4318E-47BB-4924-8625-6709E1FD88F4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xmlns="" id="{50179681-4240-4F6F-977A-A7229A89950C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1026" name="Picture 2" descr="https://gimg2.baidu.com/image_search/src=http%3A%2F%2Fcbu01.alicdn.com%2Fimg%2Fibank%2F2018%2F956%2F911%2F8242119659_310674209.400x400.jpg&amp;refer=http%3A%2F%2Fcbu01.alicdn.com&amp;app=2002&amp;size=f9999,10000&amp;q=a80&amp;n=0&amp;g=0n&amp;fmt=jpeg?sec=1617188407&amp;t=cb049bd334b6b483076f011338c19ea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542" y="1850302"/>
            <a:ext cx="3222065" cy="341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132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>
            <a:extLst>
              <a:ext uri="{FF2B5EF4-FFF2-40B4-BE49-F238E27FC236}">
                <a16:creationId xmlns:a16="http://schemas.microsoft.com/office/drawing/2014/main" xmlns="" id="{B083F001-CD8E-48EF-B3FD-3D6AFEF02F64}"/>
              </a:ext>
            </a:extLst>
          </p:cNvPr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8485A0AD-ECE7-458E-8B69-9C48EC8F0EA2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6CFF8FF5-BDB5-47C3-AA01-564C75B48E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0695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直流电路基础知识</a:t>
            </a:r>
          </a:p>
        </p:txBody>
      </p:sp>
      <p:grpSp>
        <p:nvGrpSpPr>
          <p:cNvPr id="11" name="组合 1">
            <a:extLst>
              <a:ext uri="{FF2B5EF4-FFF2-40B4-BE49-F238E27FC236}">
                <a16:creationId xmlns:a16="http://schemas.microsoft.com/office/drawing/2014/main" xmlns="" id="{0BFB10AC-7DC4-43FD-81DF-2F18F1F6EBE1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1713896"/>
            <a:ext cx="5743575" cy="1001206"/>
            <a:chOff x="859536" y="1549889"/>
            <a:chExt cx="5742745" cy="1000412"/>
          </a:xfrm>
        </p:grpSpPr>
        <p:sp>
          <p:nvSpPr>
            <p:cNvPr id="12" name="Title 1">
              <a:extLst>
                <a:ext uri="{FF2B5EF4-FFF2-40B4-BE49-F238E27FC236}">
                  <a16:creationId xmlns:a16="http://schemas.microsoft.com/office/drawing/2014/main" xmlns="" id="{B5DEE818-8089-428B-A86A-5B32DF4336BA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3" name="组合 3">
              <a:extLst>
                <a:ext uri="{FF2B5EF4-FFF2-40B4-BE49-F238E27FC236}">
                  <a16:creationId xmlns:a16="http://schemas.microsoft.com/office/drawing/2014/main" xmlns="" id="{4055C7EF-CAE4-4541-9002-0D1D4F7FB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xmlns="" id="{1E86E7F9-CFA0-4203-BEB7-C95A419C3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utoShape 14">
                <a:extLst>
                  <a:ext uri="{FF2B5EF4-FFF2-40B4-BE49-F238E27FC236}">
                    <a16:creationId xmlns:a16="http://schemas.microsoft.com/office/drawing/2014/main" xmlns="" id="{3E1BDA4C-C3CC-4886-BE13-310803CB6EC6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Oval 13">
                <a:extLst>
                  <a:ext uri="{FF2B5EF4-FFF2-40B4-BE49-F238E27FC236}">
                    <a16:creationId xmlns:a16="http://schemas.microsoft.com/office/drawing/2014/main" xmlns="" id="{8E2A3665-04D3-4D6F-B212-A0D965C6E2B2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4">
              <a:extLst>
                <a:ext uri="{FF2B5EF4-FFF2-40B4-BE49-F238E27FC236}">
                  <a16:creationId xmlns:a16="http://schemas.microsoft.com/office/drawing/2014/main" xmlns="" id="{D23570F2-18DD-4019-BEF9-9BFEA0206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19" name="组合 9">
            <a:extLst>
              <a:ext uri="{FF2B5EF4-FFF2-40B4-BE49-F238E27FC236}">
                <a16:creationId xmlns:a16="http://schemas.microsoft.com/office/drawing/2014/main" xmlns="" id="{7F20DD38-1105-4A84-B50C-1E208CAE6B2A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3661322"/>
            <a:ext cx="5743575" cy="1001206"/>
            <a:chOff x="859536" y="1549889"/>
            <a:chExt cx="5742745" cy="1000412"/>
          </a:xfrm>
        </p:grpSpPr>
        <p:sp>
          <p:nvSpPr>
            <p:cNvPr id="20" name="Title 1">
              <a:extLst>
                <a:ext uri="{FF2B5EF4-FFF2-40B4-BE49-F238E27FC236}">
                  <a16:creationId xmlns:a16="http://schemas.microsoft.com/office/drawing/2014/main" xmlns="" id="{1605CC00-C3DC-403F-A7DC-75CAD52BC35D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1" name="组合 11">
              <a:extLst>
                <a:ext uri="{FF2B5EF4-FFF2-40B4-BE49-F238E27FC236}">
                  <a16:creationId xmlns:a16="http://schemas.microsoft.com/office/drawing/2014/main" xmlns="" id="{01971496-1B3E-4672-A2F3-2C2C1A722A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4" name="Freeform 16">
                <a:extLst>
                  <a:ext uri="{FF2B5EF4-FFF2-40B4-BE49-F238E27FC236}">
                    <a16:creationId xmlns:a16="http://schemas.microsoft.com/office/drawing/2014/main" xmlns="" id="{A5BDA251-F29D-42D5-97A7-9929B9252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AutoShape 14">
                <a:extLst>
                  <a:ext uri="{FF2B5EF4-FFF2-40B4-BE49-F238E27FC236}">
                    <a16:creationId xmlns:a16="http://schemas.microsoft.com/office/drawing/2014/main" xmlns="" id="{E74671CF-6D71-4F35-A339-F6DC6A413128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Oval 13">
                <a:extLst>
                  <a:ext uri="{FF2B5EF4-FFF2-40B4-BE49-F238E27FC236}">
                    <a16:creationId xmlns:a16="http://schemas.microsoft.com/office/drawing/2014/main" xmlns="" id="{C8985D59-92D5-4E8C-87D1-B0089ED8A3D4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12">
              <a:extLst>
                <a:ext uri="{FF2B5EF4-FFF2-40B4-BE49-F238E27FC236}">
                  <a16:creationId xmlns:a16="http://schemas.microsoft.com/office/drawing/2014/main" xmlns="" id="{3C492D34-D03E-49DF-B639-E8C0D21B5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5768" y="1475110"/>
            <a:ext cx="5302646" cy="410747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851026" y="2154979"/>
            <a:ext cx="40993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1270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sz="1200" kern="100" dirty="0" smtClean="0">
                <a:latin typeface="+mn-ea"/>
                <a:cs typeface="Times New Roman" panose="02020603050405020304" pitchFamily="18" charset="0"/>
              </a:rPr>
              <a:t>1.</a:t>
            </a:r>
            <a:r>
              <a:rPr lang="zh-CN" altLang="zh-CN" sz="1200" kern="100" dirty="0" smtClean="0">
                <a:latin typeface="+mn-ea"/>
                <a:cs typeface="Times New Roman" panose="02020603050405020304" pitchFamily="18" charset="0"/>
              </a:rPr>
              <a:t>集成</a:t>
            </a:r>
            <a:r>
              <a:rPr lang="zh-CN" altLang="zh-CN" sz="1200" kern="100" dirty="0">
                <a:latin typeface="+mn-ea"/>
                <a:cs typeface="Times New Roman" panose="02020603050405020304" pitchFamily="18" charset="0"/>
              </a:rPr>
              <a:t>运算放大器组成的应用电路进行</a:t>
            </a:r>
            <a:r>
              <a:rPr lang="zh-CN" altLang="zh-CN" sz="1200" kern="100" dirty="0" smtClean="0">
                <a:latin typeface="+mn-ea"/>
                <a:cs typeface="Times New Roman" panose="02020603050405020304" pitchFamily="18" charset="0"/>
              </a:rPr>
              <a:t>测绘</a:t>
            </a:r>
            <a:endParaRPr lang="en-US" altLang="zh-CN" sz="1200" kern="100" dirty="0" smtClean="0">
              <a:latin typeface="+mn-ea"/>
              <a:cs typeface="Times New Roman" panose="02020603050405020304" pitchFamily="18" charset="0"/>
            </a:endParaRPr>
          </a:p>
          <a:p>
            <a:pPr marL="266700" indent="127000" algn="just">
              <a:lnSpc>
                <a:spcPts val="2000"/>
              </a:lnSpc>
            </a:pPr>
            <a:r>
              <a:rPr lang="en-US" altLang="zh-CN" sz="1200" dirty="0" smtClean="0">
                <a:latin typeface="+mn-ea"/>
              </a:rPr>
              <a:t>2.</a:t>
            </a:r>
            <a:r>
              <a:rPr lang="zh-CN" altLang="zh-CN" sz="1200" dirty="0" smtClean="0">
                <a:latin typeface="+mn-ea"/>
              </a:rPr>
              <a:t>分立元件</a:t>
            </a:r>
            <a:r>
              <a:rPr lang="zh-CN" altLang="zh-CN" sz="1200" dirty="0">
                <a:latin typeface="+mn-ea"/>
              </a:rPr>
              <a:t>、集成运算放大器组成的应用电子电路的功能、</a:t>
            </a:r>
            <a:r>
              <a:rPr lang="zh-CN" altLang="zh-CN" sz="1200" dirty="0" smtClean="0">
                <a:latin typeface="+mn-ea"/>
              </a:rPr>
              <a:t>用途</a:t>
            </a:r>
            <a:endParaRPr lang="zh-CN" altLang="zh-CN" sz="1200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53274" y="4155953"/>
            <a:ext cx="6096000" cy="5822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270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sz="1200" dirty="0">
                <a:latin typeface="+mn-ea"/>
              </a:rPr>
              <a:t>1.</a:t>
            </a:r>
            <a:r>
              <a:rPr lang="zh-CN" altLang="zh-CN" sz="1200" dirty="0">
                <a:latin typeface="+mn-ea"/>
              </a:rPr>
              <a:t>掌握集成运算放大器电路的测绘方法</a:t>
            </a:r>
            <a:endParaRPr lang="en-US" altLang="zh-CN" sz="1200" dirty="0">
              <a:latin typeface="+mn-ea"/>
            </a:endParaRPr>
          </a:p>
          <a:p>
            <a:pPr indent="1270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sz="1200" dirty="0">
                <a:latin typeface="+mn-ea"/>
              </a:rPr>
              <a:t>2.</a:t>
            </a:r>
            <a:r>
              <a:rPr lang="zh-CN" altLang="zh-CN" sz="1200" dirty="0">
                <a:latin typeface="+mn-ea"/>
              </a:rPr>
              <a:t>掌握集成运算放大电路的线性应用、非线性应用技术</a:t>
            </a:r>
            <a:endParaRPr lang="zh-CN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4723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>
            <a:extLst>
              <a:ext uri="{FF2B5EF4-FFF2-40B4-BE49-F238E27FC236}">
                <a16:creationId xmlns:a16="http://schemas.microsoft.com/office/drawing/2014/main" xmlns="" id="{FCFA717D-1FC7-4130-A1DB-9DA535B1CD43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2F4C062-6EAB-42BD-8838-15DADBF79F86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B13F7518-80AB-45FA-9C00-BE7DA2D4011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38725" y="4225485"/>
            <a:ext cx="282000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52450" indent="-285750" algn="just">
              <a:lnSpc>
                <a:spcPts val="2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集成运算放大器</a:t>
            </a:r>
            <a:r>
              <a:rPr lang="zh-CN" altLang="zh-CN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组成</a:t>
            </a:r>
            <a:endParaRPr lang="en-US" altLang="zh-CN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6294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64731" y="843337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1.1.1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集成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运算放大器的概念</a:t>
            </a:r>
          </a:p>
        </p:txBody>
      </p:sp>
      <p:sp>
        <p:nvSpPr>
          <p:cNvPr id="2" name="矩形 1"/>
          <p:cNvSpPr/>
          <p:nvPr/>
        </p:nvSpPr>
        <p:spPr>
          <a:xfrm>
            <a:off x="1224097" y="1397335"/>
            <a:ext cx="99135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kern="100" dirty="0" smtClean="0">
                <a:latin typeface="+mn-ea"/>
                <a:cs typeface="Times New Roman" panose="02020603050405020304" pitchFamily="18" charset="0"/>
              </a:rPr>
              <a:t>集成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运算放大器（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OPAMP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），简称集成运放，是一种高增益直接耦合放大器，是最基本、最具代表性、应用最广泛的一种模拟电路。集成运算放大器是采用半导体制造工艺、将三极管、二极管和电阻等元件集中制造在一小块基片上构成的完整电路。与分立元件电路比较，集成电路具有体积小、重量轻、耗能低、成本低及可靠性高等优点。</a:t>
            </a:r>
          </a:p>
        </p:txBody>
      </p:sp>
      <p:sp>
        <p:nvSpPr>
          <p:cNvPr id="45" name="矩形 44"/>
          <p:cNvSpPr/>
          <p:nvPr/>
        </p:nvSpPr>
        <p:spPr>
          <a:xfrm>
            <a:off x="885820" y="3255139"/>
            <a:ext cx="44481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1.1.2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运算放大器的电路符号</a:t>
            </a:r>
          </a:p>
        </p:txBody>
      </p:sp>
      <p:grpSp>
        <p:nvGrpSpPr>
          <p:cNvPr id="46" name="组合 45"/>
          <p:cNvGrpSpPr>
            <a:grpSpLocks/>
          </p:cNvGrpSpPr>
          <p:nvPr/>
        </p:nvGrpSpPr>
        <p:grpSpPr>
          <a:xfrm>
            <a:off x="2762926" y="3727273"/>
            <a:ext cx="2975266" cy="1408341"/>
            <a:chOff x="0" y="0"/>
            <a:chExt cx="1471913" cy="765959"/>
          </a:xfrm>
        </p:grpSpPr>
        <p:sp>
          <p:nvSpPr>
            <p:cNvPr id="47" name="文本框 2"/>
            <p:cNvSpPr txBox="1">
              <a:spLocks noChangeArrowheads="1"/>
            </p:cNvSpPr>
            <p:nvPr/>
          </p:nvSpPr>
          <p:spPr bwMode="auto">
            <a:xfrm>
              <a:off x="1134093" y="207819"/>
              <a:ext cx="337820" cy="3858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127000" algn="ctr">
                <a:lnSpc>
                  <a:spcPts val="2000"/>
                </a:lnSpc>
                <a:spcAft>
                  <a:spcPts val="0"/>
                </a:spcAft>
              </a:pPr>
              <a:r>
                <a:rPr lang="en-US" sz="1050" i="1" kern="100" dirty="0" err="1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r>
                <a:rPr lang="en-US" sz="1050" i="1" kern="100" baseline="-25000" dirty="0" err="1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o</a:t>
              </a:r>
              <a:endParaRPr 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文本框 2"/>
            <p:cNvSpPr txBox="1">
              <a:spLocks noChangeArrowheads="1"/>
            </p:cNvSpPr>
            <p:nvPr/>
          </p:nvSpPr>
          <p:spPr bwMode="auto">
            <a:xfrm>
              <a:off x="29688" y="35626"/>
              <a:ext cx="337820" cy="3200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127000" algn="ctr">
                <a:lnSpc>
                  <a:spcPts val="2000"/>
                </a:lnSpc>
                <a:spcAft>
                  <a:spcPts val="0"/>
                </a:spcAft>
              </a:pPr>
              <a:r>
                <a:rPr lang="en-US" sz="1050" i="1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r>
                <a:rPr lang="en-US" sz="1050" i="1" kern="100" baseline="-250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i-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文本框 2"/>
            <p:cNvSpPr txBox="1">
              <a:spLocks noChangeArrowheads="1"/>
            </p:cNvSpPr>
            <p:nvPr/>
          </p:nvSpPr>
          <p:spPr bwMode="auto">
            <a:xfrm>
              <a:off x="0" y="362198"/>
              <a:ext cx="397197" cy="3200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127000" algn="ctr">
                <a:lnSpc>
                  <a:spcPts val="2000"/>
                </a:lnSpc>
                <a:spcAft>
                  <a:spcPts val="0"/>
                </a:spcAft>
              </a:pPr>
              <a:r>
                <a:rPr lang="en-US" sz="1050" i="1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r>
                <a:rPr lang="en-US" sz="1050" i="1" kern="100" baseline="-250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i+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14696" y="0"/>
              <a:ext cx="914161" cy="765959"/>
              <a:chOff x="0" y="0"/>
              <a:chExt cx="914161" cy="765959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178130" y="0"/>
                <a:ext cx="539981" cy="765959"/>
                <a:chOff x="0" y="0"/>
                <a:chExt cx="539981" cy="765959"/>
              </a:xfrm>
            </p:grpSpPr>
            <p:grpSp>
              <p:nvGrpSpPr>
                <p:cNvPr id="55" name="组合 54"/>
                <p:cNvGrpSpPr/>
                <p:nvPr/>
              </p:nvGrpSpPr>
              <p:grpSpPr>
                <a:xfrm>
                  <a:off x="0" y="0"/>
                  <a:ext cx="539981" cy="765959"/>
                  <a:chOff x="0" y="0"/>
                  <a:chExt cx="902277" cy="765959"/>
                </a:xfrm>
              </p:grpSpPr>
              <p:sp>
                <p:nvSpPr>
                  <p:cNvPr id="57" name="文本框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875" y="0"/>
                    <a:ext cx="361950" cy="38544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indent="127000" algn="ctr">
                      <a:lnSpc>
                        <a:spcPts val="2000"/>
                      </a:lnSpc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_</a:t>
                    </a:r>
                    <a:endParaRPr lang="zh-CN" sz="1050" kern="100">
                      <a:effectLst/>
                      <a:latin typeface="Calibri" panose="020F0502020204030204" pitchFamily="34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" name="文本框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380011"/>
                    <a:ext cx="361950" cy="38544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indent="127000" algn="ctr">
                      <a:lnSpc>
                        <a:spcPts val="2000"/>
                      </a:lnSpc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+</a:t>
                    </a:r>
                    <a:endParaRPr lang="zh-CN" sz="1050" kern="100">
                      <a:effectLst/>
                      <a:latin typeface="Calibri" panose="020F0502020204030204" pitchFamily="34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9" name="文本框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40327" y="207819"/>
                    <a:ext cx="361950" cy="38544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indent="127000" algn="ctr">
                      <a:lnSpc>
                        <a:spcPts val="2000"/>
                      </a:lnSpc>
                      <a:spcAft>
                        <a:spcPts val="0"/>
                      </a:spcAft>
                    </a:pPr>
                    <a:r>
                      <a:rPr lang="en-US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+</a:t>
                    </a:r>
                    <a:endParaRPr lang="zh-CN" sz="1050" kern="100">
                      <a:effectLst/>
                      <a:latin typeface="Calibri" panose="020F0502020204030204" pitchFamily="34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0" name="矩形 59"/>
                  <p:cNvSpPr/>
                  <p:nvPr/>
                </p:nvSpPr>
                <p:spPr>
                  <a:xfrm>
                    <a:off x="118753" y="83128"/>
                    <a:ext cx="700644" cy="68283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" name="等腰三角形 55"/>
                <p:cNvSpPr/>
                <p:nvPr/>
              </p:nvSpPr>
              <p:spPr>
                <a:xfrm rot="5400000">
                  <a:off x="240476" y="228600"/>
                  <a:ext cx="67947" cy="99152"/>
                </a:xfrm>
                <a:prstGeom prst="triangl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52" name="直接连接符 51"/>
              <p:cNvCxnSpPr/>
              <p:nvPr/>
            </p:nvCxnSpPr>
            <p:spPr>
              <a:xfrm flipH="1">
                <a:off x="5938" y="273133"/>
                <a:ext cx="24323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0" y="593767"/>
                <a:ext cx="24320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H="1">
                <a:off x="670956" y="427512"/>
                <a:ext cx="24320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组合 60"/>
          <p:cNvGrpSpPr>
            <a:grpSpLocks/>
          </p:cNvGrpSpPr>
          <p:nvPr/>
        </p:nvGrpSpPr>
        <p:grpSpPr>
          <a:xfrm>
            <a:off x="5642153" y="3618148"/>
            <a:ext cx="2928443" cy="1280046"/>
            <a:chOff x="0" y="0"/>
            <a:chExt cx="1625959" cy="700109"/>
          </a:xfrm>
        </p:grpSpPr>
        <p:sp>
          <p:nvSpPr>
            <p:cNvPr id="62" name="文本框 24"/>
            <p:cNvSpPr txBox="1">
              <a:spLocks noChangeArrowheads="1"/>
            </p:cNvSpPr>
            <p:nvPr/>
          </p:nvSpPr>
          <p:spPr bwMode="auto">
            <a:xfrm>
              <a:off x="503583" y="314739"/>
              <a:ext cx="216523" cy="38537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127000" algn="ctr">
                <a:lnSpc>
                  <a:spcPts val="2000"/>
                </a:lnSpc>
                <a:spcAft>
                  <a:spcPts val="0"/>
                </a:spcAft>
              </a:pP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+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文本框 27"/>
            <p:cNvSpPr txBox="1">
              <a:spLocks noChangeArrowheads="1"/>
            </p:cNvSpPr>
            <p:nvPr/>
          </p:nvSpPr>
          <p:spPr bwMode="auto">
            <a:xfrm>
              <a:off x="506896" y="0"/>
              <a:ext cx="187569" cy="36136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127000" algn="ctr">
                <a:lnSpc>
                  <a:spcPts val="2000"/>
                </a:lnSpc>
                <a:spcAft>
                  <a:spcPts val="0"/>
                </a:spcAft>
              </a:pPr>
              <a:r>
                <a:rPr lang="en-US" sz="105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_</a:t>
              </a:r>
              <a:endParaRPr 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5400000">
              <a:off x="586658" y="119518"/>
              <a:ext cx="517085" cy="562708"/>
            </a:xfrm>
            <a:prstGeom prst="triangl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文本框 2"/>
            <p:cNvSpPr txBox="1">
              <a:spLocks noChangeArrowheads="1"/>
            </p:cNvSpPr>
            <p:nvPr/>
          </p:nvSpPr>
          <p:spPr bwMode="auto">
            <a:xfrm>
              <a:off x="20125" y="16570"/>
              <a:ext cx="337185" cy="47215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127000" algn="ctr">
                <a:lnSpc>
                  <a:spcPts val="2000"/>
                </a:lnSpc>
                <a:spcAft>
                  <a:spcPts val="0"/>
                </a:spcAft>
              </a:pPr>
              <a:r>
                <a:rPr lang="en-US" sz="1050" i="1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r>
                <a:rPr lang="en-US" sz="1050" i="1" kern="100" baseline="-250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i-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 flipH="1">
              <a:off x="321366" y="274983"/>
              <a:ext cx="2425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本框 2"/>
            <p:cNvSpPr txBox="1">
              <a:spLocks noChangeArrowheads="1"/>
            </p:cNvSpPr>
            <p:nvPr/>
          </p:nvSpPr>
          <p:spPr bwMode="auto">
            <a:xfrm>
              <a:off x="0" y="288235"/>
              <a:ext cx="396875" cy="31940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127000" algn="ctr">
                <a:lnSpc>
                  <a:spcPts val="2000"/>
                </a:lnSpc>
                <a:spcAft>
                  <a:spcPts val="0"/>
                </a:spcAft>
              </a:pPr>
              <a:r>
                <a:rPr lang="en-US" sz="1050" i="1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r>
                <a:rPr lang="en-US" sz="1050" i="1" kern="100" baseline="-250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i+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 flipH="1">
              <a:off x="321366" y="516835"/>
              <a:ext cx="2425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2"/>
            <p:cNvSpPr txBox="1">
              <a:spLocks noChangeArrowheads="1"/>
            </p:cNvSpPr>
            <p:nvPr/>
          </p:nvSpPr>
          <p:spPr bwMode="auto">
            <a:xfrm>
              <a:off x="1288774" y="182217"/>
              <a:ext cx="337185" cy="38544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127000" algn="ctr">
                <a:lnSpc>
                  <a:spcPts val="2000"/>
                </a:lnSpc>
                <a:spcAft>
                  <a:spcPts val="0"/>
                </a:spcAft>
              </a:pPr>
              <a:r>
                <a:rPr lang="en-US" sz="1050" i="1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r>
                <a:rPr lang="en-US" sz="1050" i="1" kern="100" baseline="-250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o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 flipH="1">
              <a:off x="1126435" y="400878"/>
              <a:ext cx="2425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矩形 70"/>
          <p:cNvSpPr/>
          <p:nvPr/>
        </p:nvSpPr>
        <p:spPr>
          <a:xfrm>
            <a:off x="4637354" y="5059832"/>
            <a:ext cx="2336537" cy="317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08585" algn="ctr">
              <a:lnSpc>
                <a:spcPts val="2000"/>
              </a:lnSpc>
              <a:spcAft>
                <a:spcPts val="0"/>
              </a:spcAft>
            </a:pPr>
            <a:r>
              <a:rPr lang="zh-CN" altLang="zh-CN" sz="105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05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4-1-1</a:t>
            </a:r>
            <a:r>
              <a:rPr lang="zh-CN" altLang="zh-CN" sz="105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集成运算放大器的电路符号</a:t>
            </a:r>
            <a:endParaRPr lang="zh-CN" altLang="zh-CN" sz="1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241507" y="5550506"/>
            <a:ext cx="9550906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集成运算放大器有两个输入端一个输出端，即反相输入端</a:t>
            </a:r>
            <a:r>
              <a:rPr lang="en-US" altLang="zh-CN" i="1" kern="100" dirty="0" err="1">
                <a:latin typeface="+mn-ea"/>
                <a:cs typeface="Times New Roman" panose="02020603050405020304" pitchFamily="18" charset="0"/>
              </a:rPr>
              <a:t>u</a:t>
            </a:r>
            <a:r>
              <a:rPr lang="en-US" altLang="zh-CN" i="1" kern="100" baseline="-25000" dirty="0" err="1">
                <a:latin typeface="+mn-ea"/>
                <a:cs typeface="Times New Roman" panose="02020603050405020304" pitchFamily="18" charset="0"/>
              </a:rPr>
              <a:t>i</a:t>
            </a:r>
            <a:r>
              <a:rPr lang="en-US" altLang="zh-CN" i="1" kern="100" baseline="-25000" dirty="0">
                <a:latin typeface="+mn-ea"/>
                <a:cs typeface="Times New Roman" panose="02020603050405020304" pitchFamily="18" charset="0"/>
              </a:rPr>
              <a:t>-</a:t>
            </a:r>
            <a:r>
              <a:rPr lang="zh-CN" altLang="zh-CN" i="1" kern="100" dirty="0"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同相输入端</a:t>
            </a:r>
            <a:r>
              <a:rPr lang="en-US" altLang="zh-CN" i="1" kern="100" dirty="0" err="1">
                <a:latin typeface="+mn-ea"/>
                <a:cs typeface="Times New Roman" panose="02020603050405020304" pitchFamily="18" charset="0"/>
              </a:rPr>
              <a:t>u</a:t>
            </a:r>
            <a:r>
              <a:rPr lang="en-US" altLang="zh-CN" i="1" kern="100" baseline="-25000" dirty="0" err="1">
                <a:latin typeface="+mn-ea"/>
                <a:cs typeface="Times New Roman" panose="02020603050405020304" pitchFamily="18" charset="0"/>
              </a:rPr>
              <a:t>i</a:t>
            </a:r>
            <a:r>
              <a:rPr lang="en-US" altLang="zh-CN" i="1" kern="100" baseline="-25000" dirty="0">
                <a:latin typeface="+mn-ea"/>
                <a:cs typeface="Times New Roman" panose="02020603050405020304" pitchFamily="18" charset="0"/>
              </a:rPr>
              <a:t>+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以及输出端</a:t>
            </a:r>
            <a:r>
              <a:rPr lang="en-US" altLang="zh-CN" i="1" kern="100" dirty="0" err="1">
                <a:latin typeface="+mn-ea"/>
                <a:cs typeface="Times New Roman" panose="02020603050405020304" pitchFamily="18" charset="0"/>
              </a:rPr>
              <a:t>u</a:t>
            </a:r>
            <a:r>
              <a:rPr lang="en-US" altLang="zh-CN" i="1" kern="100" baseline="-25000" dirty="0" err="1">
                <a:latin typeface="+mn-ea"/>
                <a:cs typeface="Times New Roman" panose="02020603050405020304" pitchFamily="18" charset="0"/>
              </a:rPr>
              <a:t>o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3438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运算放大器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64731" y="843337"/>
            <a:ext cx="487546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1.1.3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常见集成运算放大器管脚图</a:t>
            </a:r>
          </a:p>
        </p:txBody>
      </p:sp>
      <p:sp>
        <p:nvSpPr>
          <p:cNvPr id="12" name="矩形 11"/>
          <p:cNvSpPr/>
          <p:nvPr/>
        </p:nvSpPr>
        <p:spPr>
          <a:xfrm>
            <a:off x="998243" y="1409882"/>
            <a:ext cx="9917408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常见的集成运算放大器有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μa741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（单运放）、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LM358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（双运放）、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LM324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（四运放）等芯片，其管脚图如图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4-1-2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43" name="图片 4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599" y="2291021"/>
            <a:ext cx="8812696" cy="332062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584083" y="5611648"/>
            <a:ext cx="3762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+mn-ea"/>
              </a:rPr>
              <a:t>4-1-2</a:t>
            </a:r>
            <a:r>
              <a:rPr lang="zh-CN" altLang="zh-CN" dirty="0">
                <a:latin typeface="+mn-ea"/>
                <a:cs typeface="Times New Roman" panose="02020603050405020304" pitchFamily="18" charset="0"/>
              </a:rPr>
              <a:t>常见集成运算放大器管脚图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4915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</TotalTime>
  <Words>1463</Words>
  <Application>Microsoft Office PowerPoint</Application>
  <PresentationFormat>宽屏</PresentationFormat>
  <Paragraphs>320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 Unicode MS</vt:lpstr>
      <vt:lpstr>MS Mincho</vt:lpstr>
      <vt:lpstr>Open Sans</vt:lpstr>
      <vt:lpstr>等线</vt:lpstr>
      <vt:lpstr>等线 Light</vt:lpstr>
      <vt:lpstr>华康俪金黑W8(P)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407_5</cp:lastModifiedBy>
  <cp:revision>53</cp:revision>
  <dcterms:created xsi:type="dcterms:W3CDTF">2020-10-28T01:48:22Z</dcterms:created>
  <dcterms:modified xsi:type="dcterms:W3CDTF">2021-03-01T11:15:46Z</dcterms:modified>
</cp:coreProperties>
</file>