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6.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7.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9.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7" r:id="rId2"/>
    <p:sldId id="258" r:id="rId3"/>
    <p:sldId id="260" r:id="rId4"/>
    <p:sldId id="256" r:id="rId5"/>
    <p:sldId id="261" r:id="rId6"/>
    <p:sldId id="259" r:id="rId7"/>
    <p:sldId id="262" r:id="rId8"/>
    <p:sldId id="266" r:id="rId9"/>
    <p:sldId id="285" r:id="rId10"/>
    <p:sldId id="267" r:id="rId11"/>
    <p:sldId id="282" r:id="rId12"/>
    <p:sldId id="300" r:id="rId13"/>
    <p:sldId id="286" r:id="rId14"/>
    <p:sldId id="287" r:id="rId15"/>
    <p:sldId id="288" r:id="rId16"/>
    <p:sldId id="289" r:id="rId17"/>
    <p:sldId id="290" r:id="rId18"/>
    <p:sldId id="291" r:id="rId19"/>
    <p:sldId id="293" r:id="rId20"/>
    <p:sldId id="294" r:id="rId21"/>
    <p:sldId id="296" r:id="rId22"/>
    <p:sldId id="297" r:id="rId23"/>
    <p:sldId id="298" r:id="rId24"/>
    <p:sldId id="263" r:id="rId25"/>
    <p:sldId id="268" r:id="rId26"/>
    <p:sldId id="264" r:id="rId27"/>
    <p:sldId id="276" r:id="rId28"/>
    <p:sldId id="265" r:id="rId29"/>
    <p:sldId id="284" r:id="rId30"/>
    <p:sldId id="299" r:id="rId31"/>
    <p:sldId id="301" r:id="rId32"/>
    <p:sldId id="28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7" d="100"/>
          <a:sy n="87" d="100"/>
        </p:scale>
        <p:origin x="86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68004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68004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3092254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145724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4094971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1302157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4784548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740838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4086470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42711758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1544508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4288162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41728114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627036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33531338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19571664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39257930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973C572-8DCA-49D5-B280-F1BF4EBE52FE}"/>
              </a:ext>
            </a:extLst>
          </p:cNvPr>
          <p:cNvSpPr>
            <a:spLocks noGrp="1"/>
          </p:cNvSpPr>
          <p:nvPr>
            <p:ph type="dt" sz="half" idx="10"/>
          </p:nvPr>
        </p:nvSpPr>
        <p:spPr/>
        <p:txBody>
          <a:bodyPr/>
          <a:lstStyle/>
          <a:p>
            <a:fld id="{3672B384-4B7D-4D10-B9E5-378208D96E06}" type="datetimeFigureOut">
              <a:rPr lang="zh-CN" altLang="en-US" smtClean="0"/>
              <a:t>2021-02-28</a:t>
            </a:fld>
            <a:endParaRPr lang="zh-CN" altLang="en-US"/>
          </a:p>
        </p:txBody>
      </p:sp>
      <p:sp>
        <p:nvSpPr>
          <p:cNvPr id="3" name="页脚占位符 2">
            <a:extLst>
              <a:ext uri="{FF2B5EF4-FFF2-40B4-BE49-F238E27FC236}">
                <a16:creationId xmlns="" xmlns:a16="http://schemas.microsoft.com/office/drawing/2014/main"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2021-02-28</a:t>
            </a:fld>
            <a:endParaRPr lang="zh-CN" altLang="en-US"/>
          </a:p>
        </p:txBody>
      </p:sp>
      <p:sp>
        <p:nvSpPr>
          <p:cNvPr id="5" name="页脚占位符 4">
            <a:extLst>
              <a:ext uri="{FF2B5EF4-FFF2-40B4-BE49-F238E27FC236}">
                <a16:creationId xmlns="" xmlns:a16="http://schemas.microsoft.com/office/drawing/2014/main"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a:extLst>
              <a:ext uri="{FF2B5EF4-FFF2-40B4-BE49-F238E27FC236}">
                <a16:creationId xmlns="" xmlns:a16="http://schemas.microsoft.com/office/drawing/2014/main"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1006217" y="1487072"/>
            <a:ext cx="10341293" cy="1107996"/>
          </a:xfrm>
          <a:prstGeom prst="rect">
            <a:avLst/>
          </a:prstGeom>
          <a:noFill/>
        </p:spPr>
        <p:txBody>
          <a:bodyPr wrap="none" rtlCol="0">
            <a:spAutoFit/>
          </a:bodyPr>
          <a:lstStyle/>
          <a:p>
            <a:r>
              <a:rPr lang="zh-CN" altLang="zh-CN"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继电器控制电路装调维修</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 xmlns:a16="http://schemas.microsoft.com/office/drawing/2014/main" id="{E47F37AD-6CE7-4E2E-9BD0-23FB79FAA011}"/>
              </a:ext>
            </a:extLst>
          </p:cNvPr>
          <p:cNvGrpSpPr/>
          <p:nvPr/>
        </p:nvGrpSpPr>
        <p:grpSpPr>
          <a:xfrm>
            <a:off x="3457185" y="3429000"/>
            <a:ext cx="5196226" cy="936104"/>
            <a:chOff x="4328610" y="4016474"/>
            <a:chExt cx="3593224" cy="936104"/>
          </a:xfrm>
        </p:grpSpPr>
        <p:sp>
          <p:nvSpPr>
            <p:cNvPr id="9" name="圆角矩形 9">
              <a:extLst>
                <a:ext uri="{FF2B5EF4-FFF2-40B4-BE49-F238E27FC236}">
                  <a16:creationId xmlns="" xmlns:a16="http://schemas.microsoft.com/office/drawing/2014/main" id="{6E3B2E06-EC24-46E5-BE6B-75869E078A2B}"/>
                </a:ext>
              </a:extLst>
            </p:cNvPr>
            <p:cNvSpPr/>
            <p:nvPr/>
          </p:nvSpPr>
          <p:spPr>
            <a:xfrm flipH="1">
              <a:off x="4354685" y="4166208"/>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 xmlns:a16="http://schemas.microsoft.com/office/drawing/2014/main" id="{04590644-A2D8-4E2D-8712-882A077CDE03}"/>
                </a:ext>
              </a:extLst>
            </p:cNvPr>
            <p:cNvSpPr/>
            <p:nvPr/>
          </p:nvSpPr>
          <p:spPr>
            <a:xfrm>
              <a:off x="4393524" y="4100219"/>
              <a:ext cx="3528310"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spcAft>
                  <a:spcPts val="600"/>
                </a:spcAft>
              </a:pPr>
              <a:r>
                <a:rPr lang="zh-CN" altLang="zh-CN" sz="2400" b="1" dirty="0">
                  <a:solidFill>
                    <a:schemeClr val="bg1"/>
                  </a:solidFill>
                  <a:latin typeface="微软雅黑" panose="020B0503020204020204" pitchFamily="34" charset="-122"/>
                  <a:ea typeface="微软雅黑" panose="020B0503020204020204" pitchFamily="34" charset="-122"/>
                </a:rPr>
                <a:t>继电器、接触器控制电路分析、测绘</a:t>
              </a:r>
            </a:p>
          </p:txBody>
        </p:sp>
        <p:sp>
          <p:nvSpPr>
            <p:cNvPr id="12" name="矩形 11">
              <a:extLst>
                <a:ext uri="{FF2B5EF4-FFF2-40B4-BE49-F238E27FC236}">
                  <a16:creationId xmlns="" xmlns:a16="http://schemas.microsoft.com/office/drawing/2014/main"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1020345" y="220856"/>
            <a:ext cx="5186342"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a16="http://schemas.microsoft.com/office/drawing/2014/main" id="{E8595C05-5439-49D7-B6BB-BC2775EDEAB0}"/>
              </a:ext>
            </a:extLst>
          </p:cNvPr>
          <p:cNvSpPr/>
          <p:nvPr/>
        </p:nvSpPr>
        <p:spPr>
          <a:xfrm>
            <a:off x="323874" y="992265"/>
            <a:ext cx="5948013" cy="499624"/>
          </a:xfrm>
          <a:prstGeom prst="rect">
            <a:avLst/>
          </a:prstGeom>
        </p:spPr>
        <p:txBody>
          <a:bodyPr wrap="square">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1.3</a:t>
            </a:r>
            <a:r>
              <a:rPr lang="zh-CN" altLang="zh-CN" sz="2000" b="1" dirty="0">
                <a:solidFill>
                  <a:schemeClr val="accent2">
                    <a:lumMod val="50000"/>
                  </a:schemeClr>
                </a:solidFill>
                <a:latin typeface="微软雅黑" pitchFamily="34" charset="-122"/>
                <a:ea typeface="微软雅黑" pitchFamily="34" charset="-122"/>
              </a:rPr>
              <a:t>电力拖动方案的确定和电动机的选择</a:t>
            </a:r>
          </a:p>
        </p:txBody>
      </p:sp>
      <p:sp>
        <p:nvSpPr>
          <p:cNvPr id="17" name="文本框 16"/>
          <p:cNvSpPr txBox="1"/>
          <p:nvPr/>
        </p:nvSpPr>
        <p:spPr>
          <a:xfrm>
            <a:off x="702933" y="1633807"/>
            <a:ext cx="10563377" cy="3677930"/>
          </a:xfrm>
          <a:prstGeom prst="rect">
            <a:avLst/>
          </a:prstGeom>
          <a:noFill/>
        </p:spPr>
        <p:txBody>
          <a:bodyPr wrap="square" rtlCol="0">
            <a:spAutoFit/>
          </a:bodyPr>
          <a:lstStyle/>
          <a:p>
            <a:pPr algn="just">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）电力拖动方案的确定</a:t>
            </a:r>
          </a:p>
          <a:p>
            <a:pPr algn="just">
              <a:lnSpc>
                <a:spcPct val="200000"/>
              </a:lnSpc>
              <a:spcBef>
                <a:spcPts val="600"/>
              </a:spcBef>
              <a:spcAft>
                <a:spcPts val="600"/>
              </a:spcAft>
            </a:pPr>
            <a:r>
              <a:rPr lang="zh-CN" altLang="zh-CN" sz="1800" kern="100" dirty="0">
                <a:effectLst/>
                <a:latin typeface="+mn-ea"/>
                <a:cs typeface="Times New Roman" panose="02020603050405020304" pitchFamily="18" charset="0"/>
              </a:rPr>
              <a:t>选择电力拖动方案是电气设计的主要内容之一，也是非常重要的一步工作，它是后续设计的基础和条件。</a:t>
            </a:r>
          </a:p>
          <a:p>
            <a:pPr algn="just">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）电动机的选择</a:t>
            </a:r>
          </a:p>
          <a:p>
            <a:pPr algn="just">
              <a:lnSpc>
                <a:spcPct val="200000"/>
              </a:lnSpc>
              <a:spcBef>
                <a:spcPts val="600"/>
              </a:spcBef>
              <a:spcAft>
                <a:spcPts val="600"/>
              </a:spcAft>
            </a:pPr>
            <a:r>
              <a:rPr lang="zh-CN" altLang="zh-CN" sz="1800" kern="100" dirty="0">
                <a:effectLst/>
                <a:latin typeface="+mn-ea"/>
                <a:cs typeface="Times New Roman" panose="02020603050405020304" pitchFamily="18" charset="0"/>
              </a:rPr>
              <a:t>在电力拖动方案选择与确定后，就要选择电动机。电动机选择的主要内容包括：类型、数量、结构形式、容量、额定电压与额定转速等。</a:t>
            </a:r>
          </a:p>
          <a:p>
            <a:endParaRPr lang="zh-CN" altLang="en-US" dirty="0"/>
          </a:p>
        </p:txBody>
      </p:sp>
    </p:spTree>
    <p:extLst>
      <p:ext uri="{BB962C8B-B14F-4D97-AF65-F5344CB8AC3E}">
        <p14:creationId xmlns:p14="http://schemas.microsoft.com/office/powerpoint/2010/main" val="18118810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5" name="矩形 24">
            <a:extLst>
              <a:ext uri="{FF2B5EF4-FFF2-40B4-BE49-F238E27FC236}">
                <a16:creationId xmlns="" xmlns:a16="http://schemas.microsoft.com/office/drawing/2014/main" id="{E8595C05-5439-49D7-B6BB-BC2775EDEAB0}"/>
              </a:ext>
            </a:extLst>
          </p:cNvPr>
          <p:cNvSpPr/>
          <p:nvPr/>
        </p:nvSpPr>
        <p:spPr>
          <a:xfrm>
            <a:off x="720413" y="1427582"/>
            <a:ext cx="11042609" cy="1711366"/>
          </a:xfrm>
          <a:prstGeom prst="rect">
            <a:avLst/>
          </a:prstGeom>
        </p:spPr>
        <p:txBody>
          <a:bodyPr wrap="square">
            <a:spAutoFit/>
          </a:bodyPr>
          <a:lstStyle/>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）经验设计法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经验设计法也称分析设计法，是根据生产工艺的要求去选择适当的基本控制环节或经过考验的成熟电路，按各部分的联锁条件组合起来并加以补充和修改，将其综合成满足控制要求的完整电路。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600"/>
              </a:spcAft>
            </a:pPr>
            <a:endParaRPr lang="zh-CN" altLang="zh-CN" dirty="0"/>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13" name="文本框 43"/>
              <p:cNvSpPr txBox="1"/>
              <p:nvPr/>
            </p:nvSpPr>
            <p:spPr>
              <a:xfrm>
                <a:off x="483138" y="798557"/>
                <a:ext cx="2991485" cy="643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indent="532800" algn="just">
                  <a:lnSpc>
                    <a:spcPct val="150000"/>
                  </a:lnSpc>
                </a:pPr>
                <a14:m>
                  <m:oMathPara xmlns:m="http://schemas.openxmlformats.org/officeDocument/2006/math">
                    <m:oMathParaPr>
                      <m:jc m:val="centerGroup"/>
                    </m:oMathParaPr>
                    <m:oMath xmlns:m="http://schemas.openxmlformats.org/officeDocument/2006/math">
                      <m:r>
                        <m:rPr>
                          <m:nor/>
                        </m:rPr>
                        <a:rPr lang="en-US" altLang="zh-CN" sz="2000" b="1">
                          <a:solidFill>
                            <a:schemeClr val="accent2">
                              <a:lumMod val="50000"/>
                            </a:schemeClr>
                          </a:solidFill>
                          <a:latin typeface="微软雅黑" pitchFamily="34" charset="-122"/>
                          <a:ea typeface="微软雅黑" pitchFamily="34" charset="-122"/>
                        </a:rPr>
                        <m:t>1.4</m:t>
                      </m:r>
                      <m:r>
                        <m:rPr>
                          <m:nor/>
                        </m:rPr>
                        <a:rPr lang="zh-CN" altLang="en-US" sz="2000" b="1">
                          <a:solidFill>
                            <a:schemeClr val="accent2">
                              <a:lumMod val="50000"/>
                            </a:schemeClr>
                          </a:solidFill>
                          <a:latin typeface="微软雅黑" pitchFamily="34" charset="-122"/>
                          <a:ea typeface="微软雅黑" pitchFamily="34" charset="-122"/>
                        </a:rPr>
                        <m:t>电气控制电路的设计方法</m:t>
                      </m:r>
                    </m:oMath>
                  </m:oMathPara>
                </a14:m>
                <a:endParaRPr lang="zh-CN" altLang="zh-CN" sz="2000" b="1" dirty="0">
                  <a:solidFill>
                    <a:schemeClr val="accent2">
                      <a:lumMod val="50000"/>
                    </a:schemeClr>
                  </a:solidFill>
                  <a:latin typeface="微软雅黑" pitchFamily="34" charset="-122"/>
                  <a:ea typeface="微软雅黑" pitchFamily="34" charset="-122"/>
                </a:endParaRPr>
              </a:p>
            </p:txBody>
          </p:sp>
        </mc:Choice>
        <mc:Fallback xmlns="">
          <p:sp>
            <p:nvSpPr>
              <p:cNvPr id="13" name="文本框 43"/>
              <p:cNvSpPr txBox="1">
                <a:spLocks noRot="1" noChangeAspect="1" noMove="1" noResize="1" noEditPoints="1" noAdjustHandles="1" noChangeArrowheads="1" noChangeShapeType="1" noTextEdit="1"/>
              </p:cNvSpPr>
              <p:nvPr/>
            </p:nvSpPr>
            <p:spPr>
              <a:xfrm>
                <a:off x="483138" y="798557"/>
                <a:ext cx="2991485" cy="643255"/>
              </a:xfrm>
              <a:prstGeom prst="rect">
                <a:avLst/>
              </a:prstGeom>
              <a:blipFill>
                <a:blip r:embed="rId3"/>
                <a:stretch>
                  <a:fillRect r="-27495"/>
                </a:stretch>
              </a:blipFill>
              <a:ln w="6350">
                <a:noFill/>
              </a:ln>
            </p:spPr>
            <p:txBody>
              <a:bodyPr/>
              <a:lstStyle/>
              <a:p>
                <a:r>
                  <a:rPr lang="zh-CN" altLang="en-US">
                    <a:noFill/>
                  </a:rPr>
                  <a:t> </a:t>
                </a:r>
              </a:p>
            </p:txBody>
          </p:sp>
        </mc:Fallback>
      </mc:AlternateContent>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a:t>
            </a:r>
            <a:endParaRPr lang="zh-CN" altLang="en-US" sz="1600" b="1" dirty="0">
              <a:solidFill>
                <a:schemeClr val="bg1"/>
              </a:solidFill>
              <a:latin typeface="微软雅黑" panose="020B0503020204020204" pitchFamily="34" charset="-122"/>
              <a:ea typeface="微软雅黑" panose="020B0503020204020204" pitchFamily="34" charset="-122"/>
            </a:endParaRPr>
          </a:p>
          <a:p>
            <a:endParaRPr lang="zh-CN" altLang="en-US" sz="1600" dirty="0"/>
          </a:p>
        </p:txBody>
      </p:sp>
      <p:pic>
        <p:nvPicPr>
          <p:cNvPr id="17" name="Picture 27">
            <a:extLst>
              <a:ext uri="{FF2B5EF4-FFF2-40B4-BE49-F238E27FC236}">
                <a16:creationId xmlns="" xmlns:a16="http://schemas.microsoft.com/office/drawing/2014/main" id="{D43233A9-42A5-49B5-9508-6B152B6BF98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289281" y="2950398"/>
            <a:ext cx="3186730" cy="2944240"/>
          </a:xfrm>
          <a:prstGeom prst="rect">
            <a:avLst/>
          </a:prstGeom>
          <a:noFill/>
          <a:ln>
            <a:noFill/>
          </a:ln>
        </p:spPr>
      </p:pic>
      <p:sp>
        <p:nvSpPr>
          <p:cNvPr id="16" name="文本框 15">
            <a:extLst>
              <a:ext uri="{FF2B5EF4-FFF2-40B4-BE49-F238E27FC236}">
                <a16:creationId xmlns="" xmlns:a16="http://schemas.microsoft.com/office/drawing/2014/main" id="{87DD5E46-CC9B-436C-81BD-000EEFE10334}"/>
              </a:ext>
            </a:extLst>
          </p:cNvPr>
          <p:cNvSpPr txBox="1"/>
          <p:nvPr/>
        </p:nvSpPr>
        <p:spPr>
          <a:xfrm>
            <a:off x="4047439" y="5979713"/>
            <a:ext cx="3497344" cy="646331"/>
          </a:xfrm>
          <a:prstGeom prst="rect">
            <a:avLst/>
          </a:prstGeom>
          <a:noFill/>
        </p:spPr>
        <p:txBody>
          <a:bodyPr wrap="square" rtlCol="0">
            <a:spAutoFit/>
          </a:bodyPr>
          <a:lstStyle/>
          <a:p>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1-1-1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电动机正转控制电路</a:t>
            </a:r>
          </a:p>
          <a:p>
            <a:endParaRPr lang="zh-CN" altLang="en-US" dirty="0"/>
          </a:p>
        </p:txBody>
      </p:sp>
    </p:spTree>
    <p:extLst>
      <p:ext uri="{BB962C8B-B14F-4D97-AF65-F5344CB8AC3E}">
        <p14:creationId xmlns:p14="http://schemas.microsoft.com/office/powerpoint/2010/main" val="38842826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13" name="文本框 43"/>
              <p:cNvSpPr txBox="1"/>
              <p:nvPr/>
            </p:nvSpPr>
            <p:spPr>
              <a:xfrm>
                <a:off x="483138" y="798557"/>
                <a:ext cx="2991485" cy="643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indent="532800" algn="just">
                  <a:lnSpc>
                    <a:spcPct val="150000"/>
                  </a:lnSpc>
                </a:pPr>
                <a14:m>
                  <m:oMathPara xmlns:m="http://schemas.openxmlformats.org/officeDocument/2006/math">
                    <m:oMathParaPr>
                      <m:jc m:val="centerGroup"/>
                    </m:oMathParaPr>
                    <m:oMath xmlns:m="http://schemas.openxmlformats.org/officeDocument/2006/math">
                      <m:r>
                        <m:rPr>
                          <m:nor/>
                        </m:rPr>
                        <a:rPr lang="en-US" altLang="zh-CN" sz="2000" b="1">
                          <a:solidFill>
                            <a:schemeClr val="accent2">
                              <a:lumMod val="50000"/>
                            </a:schemeClr>
                          </a:solidFill>
                          <a:latin typeface="微软雅黑" pitchFamily="34" charset="-122"/>
                          <a:ea typeface="微软雅黑" pitchFamily="34" charset="-122"/>
                        </a:rPr>
                        <m:t>1.4</m:t>
                      </m:r>
                      <m:r>
                        <m:rPr>
                          <m:nor/>
                        </m:rPr>
                        <a:rPr lang="zh-CN" altLang="en-US" sz="2000" b="1">
                          <a:solidFill>
                            <a:schemeClr val="accent2">
                              <a:lumMod val="50000"/>
                            </a:schemeClr>
                          </a:solidFill>
                          <a:latin typeface="微软雅黑" pitchFamily="34" charset="-122"/>
                          <a:ea typeface="微软雅黑" pitchFamily="34" charset="-122"/>
                        </a:rPr>
                        <m:t>电气控制电路的设计方法</m:t>
                      </m:r>
                    </m:oMath>
                  </m:oMathPara>
                </a14:m>
                <a:endParaRPr lang="zh-CN" altLang="zh-CN" sz="2000" b="1" dirty="0">
                  <a:solidFill>
                    <a:schemeClr val="accent2">
                      <a:lumMod val="50000"/>
                    </a:schemeClr>
                  </a:solidFill>
                  <a:latin typeface="微软雅黑" pitchFamily="34" charset="-122"/>
                  <a:ea typeface="微软雅黑" pitchFamily="34" charset="-122"/>
                </a:endParaRPr>
              </a:p>
            </p:txBody>
          </p:sp>
        </mc:Choice>
        <mc:Fallback xmlns="">
          <p:sp>
            <p:nvSpPr>
              <p:cNvPr id="13" name="文本框 43"/>
              <p:cNvSpPr txBox="1">
                <a:spLocks noRot="1" noChangeAspect="1" noMove="1" noResize="1" noEditPoints="1" noAdjustHandles="1" noChangeArrowheads="1" noChangeShapeType="1" noTextEdit="1"/>
              </p:cNvSpPr>
              <p:nvPr/>
            </p:nvSpPr>
            <p:spPr>
              <a:xfrm>
                <a:off x="483138" y="798557"/>
                <a:ext cx="2991485" cy="643255"/>
              </a:xfrm>
              <a:prstGeom prst="rect">
                <a:avLst/>
              </a:prstGeom>
              <a:blipFill>
                <a:blip r:embed="rId3"/>
                <a:stretch>
                  <a:fillRect r="-27495"/>
                </a:stretch>
              </a:blipFill>
              <a:ln w="6350">
                <a:noFill/>
              </a:ln>
            </p:spPr>
            <p:txBody>
              <a:bodyPr/>
              <a:lstStyle/>
              <a:p>
                <a:r>
                  <a:rPr lang="zh-CN" altLang="en-US">
                    <a:noFill/>
                  </a:rPr>
                  <a:t> </a:t>
                </a:r>
              </a:p>
            </p:txBody>
          </p:sp>
        </mc:Fallback>
      </mc:AlternateContent>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a:t>
            </a:r>
            <a:endParaRPr lang="zh-CN" altLang="en-US" sz="1600" b="1" dirty="0">
              <a:solidFill>
                <a:schemeClr val="bg1"/>
              </a:solidFill>
              <a:latin typeface="微软雅黑" panose="020B0503020204020204" pitchFamily="34" charset="-122"/>
              <a:ea typeface="微软雅黑" panose="020B0503020204020204" pitchFamily="34" charset="-122"/>
            </a:endParaRPr>
          </a:p>
          <a:p>
            <a:endParaRPr lang="zh-CN" altLang="en-US" sz="1600" dirty="0"/>
          </a:p>
        </p:txBody>
      </p:sp>
      <mc:AlternateContent xmlns:mc="http://schemas.openxmlformats.org/markup-compatibility/2006" xmlns:a14="http://schemas.microsoft.com/office/drawing/2010/main">
        <mc:Choice Requires="a14">
          <p:sp>
            <p:nvSpPr>
              <p:cNvPr id="14" name="文本框 13">
                <a:extLst>
                  <a:ext uri="{FF2B5EF4-FFF2-40B4-BE49-F238E27FC236}">
                    <a16:creationId xmlns="" xmlns:a16="http://schemas.microsoft.com/office/drawing/2014/main" id="{BE31A86E-186C-4A61-9E13-96714C3DCC72}"/>
                  </a:ext>
                </a:extLst>
              </p:cNvPr>
              <p:cNvSpPr txBox="1"/>
              <p:nvPr/>
            </p:nvSpPr>
            <p:spPr>
              <a:xfrm>
                <a:off x="822678" y="1475678"/>
                <a:ext cx="10622846" cy="5055230"/>
              </a:xfrm>
              <a:prstGeom prst="rect">
                <a:avLst/>
              </a:prstGeom>
              <a:noFill/>
            </p:spPr>
            <p:txBody>
              <a:bodyPr wrap="square" rtlCol="0">
                <a:spAutoFit/>
              </a:bodyPr>
              <a:lstStyle/>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）逻辑设计法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逻辑设计法是从生产机械工艺资料出发，根据控制电路中的逻辑关系并经过逻辑函数式的化简，再设计出相应的电路图。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继电</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接触式控制电路的元件只有两种状态。按钮、行程开关、继电器、接触器的触点不是接通状态，就是断开状态；继电器、接触器的线圈不是通电状态，就是断电状态，均只有“通”和“断”两种状态。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为便于用逻辑代数描述电路，对电器元件状态的逻辑表示作如下规定：</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用</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𝐾</m:t>
                    </m:r>
                    <m:r>
                      <a:rPr lang="zh-CN"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𝐾𝑀</m:t>
                    </m:r>
                    <m:r>
                      <a:rPr lang="zh-CN"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𝑆𝑇</m:t>
                    </m:r>
                    <m:r>
                      <a:rPr lang="zh-CN"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𝑆𝐵</m:t>
                    </m:r>
                  </m:oMath>
                </a14:m>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分别表示继电器、接触器、行程开关、按钮的常开</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动合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触头；用</a:t>
                </a:r>
                <a14:m>
                  <m:oMath xmlns:m="http://schemas.openxmlformats.org/officeDocument/2006/math">
                    <m:acc>
                      <m:accPr>
                        <m:chr m:val="̅"/>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𝐾</m:t>
                        </m:r>
                      </m:e>
                    </m:acc>
                    <m:r>
                      <a:rPr lang="zh-CN"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acc>
                      <m:accPr>
                        <m:chr m:val="̅"/>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𝐾𝑀</m:t>
                        </m:r>
                      </m:e>
                    </m:acc>
                    <m:r>
                      <a:rPr lang="zh-CN"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acc>
                      <m:accPr>
                        <m:chr m:val="̅"/>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𝑆𝑇</m:t>
                        </m:r>
                      </m:e>
                    </m:acc>
                    <m:r>
                      <a:rPr lang="zh-CN"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acc>
                      <m:accPr>
                        <m:chr m:val="̅"/>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𝑆𝐵</m:t>
                        </m:r>
                      </m:e>
                    </m:acc>
                  </m:oMath>
                </a14:m>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表示其相应的常闭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动断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触头。电路中开关元件的受激状态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如继电器线圈得电，行程开关受压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”状态；开关元件的原始状态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如继电器线圈失电，行程开关未受压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”状态，触头的闭合状态为“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状态，触头的断开状态为“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”状态。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当电路元件串联时用逻辑与运算，例如</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𝑓</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𝐴</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𝐵</m:t>
                    </m:r>
                  </m:oMath>
                </a14:m>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串联在电路中。</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当电路元件并联时用逻辑或运算，例如</a:t>
                </a:r>
                <a14:m>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𝑓</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𝐴</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𝐵</m:t>
                    </m:r>
                  </m:oMath>
                </a14:m>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并联在电路中。</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所示为具有过载保护的电动机正转控制电路。其逻辑函数表达式可写为：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1860"/>
                  </a:lnSpc>
                  <a:spcBef>
                    <a:spcPts val="600"/>
                  </a:spcBef>
                  <a:spcAft>
                    <a:spcPts val="600"/>
                  </a:spcAft>
                </a:pPr>
                <a14:m>
                  <m:oMathPara xmlns:m="http://schemas.openxmlformats.org/officeDocument/2006/math">
                    <m:oMathParaPr>
                      <m:jc m:val="centerGroup"/>
                    </m:oMathParaPr>
                    <m:oMath xmlns:m="http://schemas.openxmlformats.org/officeDocument/2006/math">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𝑓</m:t>
                      </m: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m:t>
                      </m: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𝐾𝑀</m:t>
                      </m: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m:t>
                      </m:r>
                      <m:bar>
                        <m:barPr>
                          <m:pos m:val="top"/>
                          <m:ctrlPr>
                            <a:rPr lang="zh-CN" altLang="zh-CN" sz="1800" i="1" kern="100">
                              <a:effectLst/>
                              <a:latin typeface="Cambria Math" panose="02040503050406030204" pitchFamily="18" charset="0"/>
                              <a:ea typeface="Cambria Math" panose="02040503050406030204" pitchFamily="18" charset="0"/>
                              <a:cs typeface="Calibri" panose="020F0502020204030204" pitchFamily="34" charset="0"/>
                            </a:rPr>
                          </m:ctrlPr>
                        </m:barPr>
                        <m:e>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𝐾𝐻</m:t>
                          </m:r>
                        </m:e>
                      </m:ba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m:t>
                      </m:r>
                      <m:bar>
                        <m:barPr>
                          <m:pos m:val="top"/>
                          <m:ctrlPr>
                            <a:rPr lang="zh-CN" altLang="zh-CN" sz="1800" i="1" kern="100">
                              <a:effectLst/>
                              <a:latin typeface="Cambria Math" panose="02040503050406030204" pitchFamily="18" charset="0"/>
                              <a:ea typeface="Cambria Math" panose="02040503050406030204" pitchFamily="18" charset="0"/>
                              <a:cs typeface="Calibri" panose="020F0502020204030204" pitchFamily="34" charset="0"/>
                            </a:rPr>
                          </m:ctrlPr>
                        </m:barPr>
                        <m:e>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𝑆𝐵</m:t>
                          </m: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1</m:t>
                          </m:r>
                        </m:e>
                      </m:ba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m:t>
                      </m: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𝑆𝐵</m:t>
                      </m: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2+</m:t>
                      </m: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𝐾𝑀</m:t>
                      </m:r>
                      <m:r>
                        <a:rPr lang="en-US" altLang="zh-CN" sz="1800" i="1" kern="100">
                          <a:effectLst/>
                          <a:latin typeface="Cambria Math" panose="02040503050406030204" pitchFamily="18" charset="0"/>
                          <a:ea typeface="宋体" panose="02010600030101010101" pitchFamily="2" charset="-122"/>
                          <a:cs typeface="Calibri" panose="020F0502020204030204" pitchFamily="34" charset="0"/>
                        </a:rPr>
                        <m:t>)</m:t>
                      </m:r>
                    </m:oMath>
                  </m:oMathPara>
                </a14:m>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ts val="1860"/>
                  </a:lnSpc>
                  <a:spcBef>
                    <a:spcPts val="600"/>
                  </a:spcBef>
                  <a:spcAft>
                    <a:spcPts val="600"/>
                  </a:spcAft>
                </a:pPr>
                <a:endParaRPr lang="zh-CN" altLang="en-US" dirty="0"/>
              </a:p>
            </p:txBody>
          </p:sp>
        </mc:Choice>
        <mc:Fallback xmlns="">
          <p:sp>
            <p:nvSpPr>
              <p:cNvPr id="14" name="文本框 13">
                <a:extLst>
                  <a:ext uri="{FF2B5EF4-FFF2-40B4-BE49-F238E27FC236}">
                    <a16:creationId xmlns="" xmlns:a16="http://schemas.microsoft.com/office/drawing/2014/main" xmlns:a14="http://schemas.microsoft.com/office/drawing/2010/main" id="{BE31A86E-186C-4A61-9E13-96714C3DCC72}"/>
                  </a:ext>
                </a:extLst>
              </p:cNvPr>
              <p:cNvSpPr txBox="1">
                <a:spLocks noRot="1" noChangeAspect="1" noMove="1" noResize="1" noEditPoints="1" noAdjustHandles="1" noChangeArrowheads="1" noChangeShapeType="1" noTextEdit="1"/>
              </p:cNvSpPr>
              <p:nvPr/>
            </p:nvSpPr>
            <p:spPr>
              <a:xfrm>
                <a:off x="822678" y="1475678"/>
                <a:ext cx="10622846" cy="5055230"/>
              </a:xfrm>
              <a:prstGeom prst="rect">
                <a:avLst/>
              </a:prstGeom>
              <a:blipFill rotWithShape="1">
                <a:blip r:embed="rId4"/>
                <a:stretch>
                  <a:fillRect l="-516" t="-1689" r="-45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4761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5" name="矩形 24">
            <a:extLst>
              <a:ext uri="{FF2B5EF4-FFF2-40B4-BE49-F238E27FC236}">
                <a16:creationId xmlns="" xmlns:a16="http://schemas.microsoft.com/office/drawing/2014/main" id="{E8595C05-5439-49D7-B6BB-BC2775EDEAB0}"/>
              </a:ext>
            </a:extLst>
          </p:cNvPr>
          <p:cNvSpPr/>
          <p:nvPr/>
        </p:nvSpPr>
        <p:spPr>
          <a:xfrm>
            <a:off x="575335" y="1008478"/>
            <a:ext cx="3945854" cy="722121"/>
          </a:xfrm>
          <a:prstGeom prst="rect">
            <a:avLst/>
          </a:prstGeom>
        </p:spPr>
        <p:txBody>
          <a:bodyPr wrap="square">
            <a:spAutoFit/>
          </a:bodyPr>
          <a:lstStyle/>
          <a:p>
            <a:pPr indent="280670" algn="just">
              <a:lnSpc>
                <a:spcPts val="2000"/>
              </a:lnSpc>
            </a:pPr>
            <a:r>
              <a:rPr lang="en-US" altLang="zh-CN" sz="2000" b="1" dirty="0">
                <a:solidFill>
                  <a:schemeClr val="accent2">
                    <a:lumMod val="50000"/>
                  </a:schemeClr>
                </a:solidFill>
                <a:latin typeface="微软雅黑" pitchFamily="34" charset="-122"/>
                <a:ea typeface="微软雅黑" pitchFamily="34" charset="-122"/>
              </a:rPr>
              <a:t>1.5</a:t>
            </a:r>
            <a:r>
              <a:rPr lang="zh-CN" altLang="zh-CN" sz="2000" b="1" dirty="0">
                <a:solidFill>
                  <a:schemeClr val="accent2">
                    <a:lumMod val="50000"/>
                  </a:schemeClr>
                </a:solidFill>
                <a:latin typeface="微软雅黑" pitchFamily="34" charset="-122"/>
                <a:ea typeface="微软雅黑" pitchFamily="34" charset="-122"/>
              </a:rPr>
              <a:t>电气控制电路的设计步骤</a:t>
            </a:r>
          </a:p>
          <a:p>
            <a:pPr>
              <a:lnSpc>
                <a:spcPct val="150000"/>
              </a:lnSpc>
              <a:spcAft>
                <a:spcPts val="600"/>
              </a:spcAft>
            </a:pPr>
            <a:endParaRPr lang="zh-CN" altLang="zh-CN" dirty="0"/>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a:t>
            </a:r>
            <a:endParaRPr lang="zh-CN" altLang="en-US" sz="1600" b="1" dirty="0">
              <a:solidFill>
                <a:schemeClr val="bg1"/>
              </a:solidFill>
              <a:latin typeface="微软雅黑" panose="020B0503020204020204" pitchFamily="34" charset="-122"/>
              <a:ea typeface="微软雅黑" panose="020B0503020204020204" pitchFamily="34" charset="-122"/>
            </a:endParaRPr>
          </a:p>
          <a:p>
            <a:endParaRPr lang="zh-CN" altLang="en-US" sz="1600" dirty="0"/>
          </a:p>
        </p:txBody>
      </p:sp>
      <p:sp>
        <p:nvSpPr>
          <p:cNvPr id="14" name="文本框 13">
            <a:extLst>
              <a:ext uri="{FF2B5EF4-FFF2-40B4-BE49-F238E27FC236}">
                <a16:creationId xmlns="" xmlns:a16="http://schemas.microsoft.com/office/drawing/2014/main" id="{BE31A86E-186C-4A61-9E13-96714C3DCC72}"/>
              </a:ext>
            </a:extLst>
          </p:cNvPr>
          <p:cNvSpPr txBox="1"/>
          <p:nvPr/>
        </p:nvSpPr>
        <p:spPr>
          <a:xfrm>
            <a:off x="359790" y="1369538"/>
            <a:ext cx="11472420" cy="5211683"/>
          </a:xfrm>
          <a:prstGeom prst="rect">
            <a:avLst/>
          </a:prstGeom>
          <a:noFill/>
        </p:spPr>
        <p:txBody>
          <a:bodyPr wrap="square" rtlCol="0">
            <a:spAutoFit/>
          </a:bodyPr>
          <a:lstStyle/>
          <a:p>
            <a:pPr>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）分析所设计设备的总体要求及工作过程，明确设备生产工艺对电气控制电路的总体要求。</a:t>
            </a:r>
          </a:p>
          <a:p>
            <a:pPr>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）通过技术分析，确定电力拖动方案和控制方式。电力拖动方案主要包括启动、制动、正反转和传</a:t>
            </a:r>
            <a:r>
              <a:rPr lang="en-US" altLang="zh-CN" sz="1800" kern="100" dirty="0">
                <a:effectLst/>
                <a:latin typeface="+mn-ea"/>
                <a:cs typeface="Times New Roman" panose="02020603050405020304" pitchFamily="18" charset="0"/>
              </a:rPr>
              <a:t>  </a:t>
            </a:r>
            <a:r>
              <a:rPr lang="zh-CN" altLang="zh-CN" sz="1800" kern="100" dirty="0">
                <a:effectLst/>
                <a:latin typeface="+mn-ea"/>
                <a:cs typeface="Times New Roman" panose="02020603050405020304" pitchFamily="18" charset="0"/>
              </a:rPr>
              <a:t>动的调速方式等；电气控制方案主要有继电</a:t>
            </a:r>
            <a:r>
              <a:rPr lang="en-US" altLang="zh-CN" sz="1800" kern="100" dirty="0">
                <a:effectLst/>
                <a:latin typeface="+mn-ea"/>
                <a:cs typeface="Times New Roman" panose="02020603050405020304" pitchFamily="18" charset="0"/>
              </a:rPr>
              <a:t>-</a:t>
            </a:r>
            <a:r>
              <a:rPr lang="zh-CN" altLang="zh-CN" sz="1800" kern="100" dirty="0">
                <a:effectLst/>
                <a:latin typeface="+mn-ea"/>
                <a:cs typeface="Times New Roman" panose="02020603050405020304" pitchFamily="18" charset="0"/>
              </a:rPr>
              <a:t>接触式控制系统、可编程序控制器控制系统、数控装置及微机控制系统等。</a:t>
            </a:r>
          </a:p>
          <a:p>
            <a:pPr>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3</a:t>
            </a:r>
            <a:r>
              <a:rPr lang="zh-CN" altLang="zh-CN" sz="1800" kern="100" dirty="0">
                <a:effectLst/>
                <a:latin typeface="+mn-ea"/>
                <a:cs typeface="Times New Roman" panose="02020603050405020304" pitchFamily="18" charset="0"/>
              </a:rPr>
              <a:t>）按照电气控制要求、保护要求，绘制主电路原理图。</a:t>
            </a:r>
          </a:p>
          <a:p>
            <a:pPr>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4</a:t>
            </a:r>
            <a:r>
              <a:rPr lang="zh-CN" altLang="zh-CN" sz="1800" kern="100" dirty="0">
                <a:effectLst/>
                <a:latin typeface="+mn-ea"/>
                <a:cs typeface="Times New Roman" panose="02020603050405020304" pitchFamily="18" charset="0"/>
              </a:rPr>
              <a:t>）设计控制电路，并将设计好的主电路与控制电路合并成一个完整的电气控制电路</a:t>
            </a:r>
            <a:r>
              <a:rPr lang="zh-CN" altLang="zh-CN" sz="1800" kern="100" dirty="0" smtClean="0">
                <a:effectLst/>
                <a:latin typeface="+mn-ea"/>
                <a:cs typeface="Times New Roman" panose="02020603050405020304" pitchFamily="18" charset="0"/>
              </a:rPr>
              <a:t>。</a:t>
            </a:r>
            <a:endParaRPr lang="en-US" altLang="zh-CN" sz="1800" kern="100" dirty="0" smtClean="0">
              <a:effectLst/>
              <a:latin typeface="+mn-ea"/>
              <a:cs typeface="Times New Roman" panose="02020603050405020304" pitchFamily="18" charset="0"/>
            </a:endParaRPr>
          </a:p>
          <a:p>
            <a:pPr>
              <a:lnSpc>
                <a:spcPct val="200000"/>
              </a:lnSpc>
              <a:spcBef>
                <a:spcPts val="600"/>
              </a:spcBef>
              <a:spcAft>
                <a:spcPts val="600"/>
              </a:spcAft>
            </a:pPr>
            <a:r>
              <a:rPr lang="zh-CN" altLang="zh-CN" sz="1800" kern="100" dirty="0" smtClean="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5</a:t>
            </a:r>
            <a:r>
              <a:rPr lang="zh-CN" altLang="zh-CN" sz="1800" kern="100" dirty="0">
                <a:effectLst/>
                <a:latin typeface="+mn-ea"/>
                <a:cs typeface="Times New Roman" panose="02020603050405020304" pitchFamily="18" charset="0"/>
              </a:rPr>
              <a:t>）合理选择电气原理图中的每个电气元件，并制定出元器件目录清单。</a:t>
            </a:r>
          </a:p>
          <a:p>
            <a:pPr>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6</a:t>
            </a:r>
            <a:r>
              <a:rPr lang="zh-CN" altLang="zh-CN" sz="1800" kern="100" dirty="0">
                <a:effectLst/>
                <a:latin typeface="+mn-ea"/>
                <a:cs typeface="Times New Roman" panose="02020603050405020304" pitchFamily="18" charset="0"/>
              </a:rPr>
              <a:t>）检查与完善。对初步设计的电路进行模拟试验，验证控制电路能否满足设计要求，对不符合控制要求的地方做进一步的完善和修改，直至完全符合控制要求为止，以确保电路的正确性和实用性。</a:t>
            </a:r>
          </a:p>
        </p:txBody>
      </p:sp>
    </p:spTree>
    <p:extLst>
      <p:ext uri="{BB962C8B-B14F-4D97-AF65-F5344CB8AC3E}">
        <p14:creationId xmlns:p14="http://schemas.microsoft.com/office/powerpoint/2010/main" val="176910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a:t>
            </a:r>
            <a:endParaRPr lang="zh-CN" altLang="en-US" sz="1600" b="1" dirty="0">
              <a:solidFill>
                <a:schemeClr val="bg1"/>
              </a:solidFill>
              <a:latin typeface="微软雅黑" panose="020B0503020204020204" pitchFamily="34" charset="-122"/>
              <a:ea typeface="微软雅黑" panose="020B0503020204020204" pitchFamily="34" charset="-122"/>
            </a:endParaRPr>
          </a:p>
          <a:p>
            <a:endParaRPr lang="zh-CN" altLang="en-US" sz="1600" dirty="0"/>
          </a:p>
        </p:txBody>
      </p:sp>
      <p:sp>
        <p:nvSpPr>
          <p:cNvPr id="14" name="文本框 13">
            <a:extLst>
              <a:ext uri="{FF2B5EF4-FFF2-40B4-BE49-F238E27FC236}">
                <a16:creationId xmlns="" xmlns:a16="http://schemas.microsoft.com/office/drawing/2014/main" id="{BE31A86E-186C-4A61-9E13-96714C3DCC72}"/>
              </a:ext>
            </a:extLst>
          </p:cNvPr>
          <p:cNvSpPr txBox="1"/>
          <p:nvPr/>
        </p:nvSpPr>
        <p:spPr>
          <a:xfrm>
            <a:off x="586367" y="952119"/>
            <a:ext cx="11472420" cy="348813"/>
          </a:xfrm>
          <a:prstGeom prst="rect">
            <a:avLst/>
          </a:prstGeom>
          <a:noFill/>
        </p:spPr>
        <p:txBody>
          <a:bodyPr wrap="square" rtlCol="0">
            <a:spAutoFit/>
          </a:bodyPr>
          <a:lstStyle/>
          <a:p>
            <a:pPr indent="280670" algn="just">
              <a:lnSpc>
                <a:spcPts val="2000"/>
              </a:lnSpc>
            </a:pPr>
            <a:r>
              <a:rPr lang="en-US" altLang="zh-CN" sz="2000" b="1" dirty="0">
                <a:solidFill>
                  <a:schemeClr val="accent2">
                    <a:lumMod val="50000"/>
                  </a:schemeClr>
                </a:solidFill>
                <a:latin typeface="微软雅黑" pitchFamily="34" charset="-122"/>
                <a:ea typeface="微软雅黑" pitchFamily="34" charset="-122"/>
              </a:rPr>
              <a:t>1.6</a:t>
            </a:r>
            <a:r>
              <a:rPr lang="zh-CN" altLang="zh-CN" sz="2000" b="1" dirty="0">
                <a:solidFill>
                  <a:schemeClr val="accent2">
                    <a:lumMod val="50000"/>
                  </a:schemeClr>
                </a:solidFill>
                <a:latin typeface="微软雅黑" pitchFamily="34" charset="-122"/>
                <a:ea typeface="微软雅黑" pitchFamily="34" charset="-122"/>
              </a:rPr>
              <a:t>电气控制电路设计的注意事项</a:t>
            </a:r>
          </a:p>
        </p:txBody>
      </p:sp>
      <p:sp>
        <p:nvSpPr>
          <p:cNvPr id="10" name="文本框 9">
            <a:extLst>
              <a:ext uri="{FF2B5EF4-FFF2-40B4-BE49-F238E27FC236}">
                <a16:creationId xmlns="" xmlns:a16="http://schemas.microsoft.com/office/drawing/2014/main" id="{E2220DBB-6B8D-4DAB-ACCD-C6C3148A826C}"/>
              </a:ext>
            </a:extLst>
          </p:cNvPr>
          <p:cNvSpPr txBox="1"/>
          <p:nvPr/>
        </p:nvSpPr>
        <p:spPr>
          <a:xfrm>
            <a:off x="713689" y="1804429"/>
            <a:ext cx="10840824" cy="1672253"/>
          </a:xfrm>
          <a:prstGeom prst="rect">
            <a:avLst/>
          </a:prstGeom>
          <a:noFill/>
        </p:spPr>
        <p:txBody>
          <a:bodyPr wrap="square" rtlCol="0">
            <a:spAutoFit/>
          </a:bodyPr>
          <a:lstStyle/>
          <a:p>
            <a:pPr indent="266700"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设计控制电路时，应考虑电器元件的实际位置，尽可能地减少配线时的连接导线，如图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图所示是不合理的，按钮一般是装在操作台上，而接触器则是装在电器柜内，这样接线就需要由电器柜二次引出连接线到操作台上，所以一般都将起动按钮和停止按钮直接连接，就可以减少一次引出线，如图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8" name="Picture 27">
            <a:extLst>
              <a:ext uri="{FF2B5EF4-FFF2-40B4-BE49-F238E27FC236}">
                <a16:creationId xmlns="" xmlns:a16="http://schemas.microsoft.com/office/drawing/2014/main" id="{533C5545-DAD5-4D2F-8E2C-6592A9C00F5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297900" y="3891499"/>
            <a:ext cx="1747696" cy="1925702"/>
          </a:xfrm>
          <a:prstGeom prst="rect">
            <a:avLst/>
          </a:prstGeom>
          <a:noFill/>
          <a:ln>
            <a:noFill/>
          </a:ln>
        </p:spPr>
      </p:pic>
      <p:sp>
        <p:nvSpPr>
          <p:cNvPr id="16" name="文本框 15">
            <a:extLst>
              <a:ext uri="{FF2B5EF4-FFF2-40B4-BE49-F238E27FC236}">
                <a16:creationId xmlns="" xmlns:a16="http://schemas.microsoft.com/office/drawing/2014/main" id="{787B4059-AED3-4549-ACC2-4A2C9853FEFB}"/>
              </a:ext>
            </a:extLst>
          </p:cNvPr>
          <p:cNvSpPr txBox="1"/>
          <p:nvPr/>
        </p:nvSpPr>
        <p:spPr>
          <a:xfrm>
            <a:off x="4371643" y="6040219"/>
            <a:ext cx="4722828" cy="646331"/>
          </a:xfrm>
          <a:prstGeom prst="rect">
            <a:avLst/>
          </a:prstGeom>
          <a:noFill/>
        </p:spPr>
        <p:txBody>
          <a:bodyPr wrap="square" rtlCol="0">
            <a:spAutoFit/>
          </a:bodyPr>
          <a:lstStyle/>
          <a:p>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1-1-2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不合理与合理的连线示范</a:t>
            </a:r>
          </a:p>
          <a:p>
            <a:endParaRPr lang="zh-CN" altLang="en-US" dirty="0"/>
          </a:p>
        </p:txBody>
      </p:sp>
      <p:sp>
        <p:nvSpPr>
          <p:cNvPr id="17" name="文本框 16">
            <a:extLst>
              <a:ext uri="{FF2B5EF4-FFF2-40B4-BE49-F238E27FC236}">
                <a16:creationId xmlns="" xmlns:a16="http://schemas.microsoft.com/office/drawing/2014/main" id="{3146E293-9E37-46C2-9433-CCED8F4A9EFD}"/>
              </a:ext>
            </a:extLst>
          </p:cNvPr>
          <p:cNvSpPr txBox="1"/>
          <p:nvPr/>
        </p:nvSpPr>
        <p:spPr>
          <a:xfrm>
            <a:off x="1169900" y="1490690"/>
            <a:ext cx="3318236" cy="646331"/>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）尽量减少连接的导线。</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326305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a:t>
            </a:r>
            <a:endParaRPr lang="zh-CN" altLang="en-US" sz="1600" b="1" dirty="0">
              <a:solidFill>
                <a:schemeClr val="bg1"/>
              </a:solidFill>
              <a:latin typeface="微软雅黑" panose="020B0503020204020204" pitchFamily="34" charset="-122"/>
              <a:ea typeface="微软雅黑" panose="020B0503020204020204" pitchFamily="34" charset="-122"/>
            </a:endParaRPr>
          </a:p>
          <a:p>
            <a:endParaRPr lang="zh-CN" altLang="en-US" sz="1600" dirty="0"/>
          </a:p>
        </p:txBody>
      </p:sp>
      <p:sp>
        <p:nvSpPr>
          <p:cNvPr id="14" name="文本框 13">
            <a:extLst>
              <a:ext uri="{FF2B5EF4-FFF2-40B4-BE49-F238E27FC236}">
                <a16:creationId xmlns="" xmlns:a16="http://schemas.microsoft.com/office/drawing/2014/main" id="{BE31A86E-186C-4A61-9E13-96714C3DCC72}"/>
              </a:ext>
            </a:extLst>
          </p:cNvPr>
          <p:cNvSpPr txBox="1"/>
          <p:nvPr/>
        </p:nvSpPr>
        <p:spPr>
          <a:xfrm>
            <a:off x="359789" y="928303"/>
            <a:ext cx="11472420" cy="348813"/>
          </a:xfrm>
          <a:prstGeom prst="rect">
            <a:avLst/>
          </a:prstGeom>
          <a:noFill/>
        </p:spPr>
        <p:txBody>
          <a:bodyPr wrap="square" rtlCol="0">
            <a:spAutoFit/>
          </a:bodyPr>
          <a:lstStyle/>
          <a:p>
            <a:pPr indent="280670" algn="just">
              <a:lnSpc>
                <a:spcPts val="2000"/>
              </a:lnSpc>
            </a:pPr>
            <a:r>
              <a:rPr lang="en-US" altLang="zh-CN" sz="2000" b="1" dirty="0">
                <a:solidFill>
                  <a:schemeClr val="accent2">
                    <a:lumMod val="50000"/>
                  </a:schemeClr>
                </a:solidFill>
                <a:latin typeface="微软雅黑" pitchFamily="34" charset="-122"/>
                <a:ea typeface="微软雅黑" pitchFamily="34" charset="-122"/>
              </a:rPr>
              <a:t>1.6</a:t>
            </a:r>
            <a:r>
              <a:rPr lang="zh-CN" altLang="zh-CN" sz="2000" b="1" dirty="0">
                <a:solidFill>
                  <a:schemeClr val="accent2">
                    <a:lumMod val="50000"/>
                  </a:schemeClr>
                </a:solidFill>
                <a:latin typeface="微软雅黑" pitchFamily="34" charset="-122"/>
                <a:ea typeface="微软雅黑" pitchFamily="34" charset="-122"/>
              </a:rPr>
              <a:t>电气控制电路设计的注意事项</a:t>
            </a:r>
          </a:p>
        </p:txBody>
      </p:sp>
      <p:sp>
        <p:nvSpPr>
          <p:cNvPr id="10" name="文本框 9">
            <a:extLst>
              <a:ext uri="{FF2B5EF4-FFF2-40B4-BE49-F238E27FC236}">
                <a16:creationId xmlns="" xmlns:a16="http://schemas.microsoft.com/office/drawing/2014/main" id="{E2220DBB-6B8D-4DAB-ACCD-C6C3148A826C}"/>
              </a:ext>
            </a:extLst>
          </p:cNvPr>
          <p:cNvSpPr txBox="1"/>
          <p:nvPr/>
        </p:nvSpPr>
        <p:spPr>
          <a:xfrm>
            <a:off x="598702" y="1861023"/>
            <a:ext cx="10840824" cy="1706878"/>
          </a:xfrm>
          <a:prstGeom prst="rect">
            <a:avLst/>
          </a:prstGeom>
          <a:noFill/>
        </p:spPr>
        <p:txBody>
          <a:bodyPr wrap="square" rtlCol="0">
            <a:spAutoFit/>
          </a:bodyPr>
          <a:lstStyle/>
          <a:p>
            <a:pPr marL="266700" indent="127000"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电压线圈通常不能串联使用，如图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图所示。由于它们的阻抗不尽相同，会造成两个线圈上的电压分配不等。即使外加电压是同型号线圈电压的额定电压之和，也不允许。因为电器动作总有先后，当有一个接触器先动作时，则其线圈阻抗增大</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该线圈上的电压降增大，使另一个接触器不能吸合，严重时将使电路烧毁。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 xmlns:a16="http://schemas.microsoft.com/office/drawing/2014/main" id="{787B4059-AED3-4549-ACC2-4A2C9853FEFB}"/>
              </a:ext>
            </a:extLst>
          </p:cNvPr>
          <p:cNvSpPr txBox="1"/>
          <p:nvPr/>
        </p:nvSpPr>
        <p:spPr>
          <a:xfrm>
            <a:off x="3921559" y="5925835"/>
            <a:ext cx="4722828" cy="348813"/>
          </a:xfrm>
          <a:prstGeom prst="rect">
            <a:avLst/>
          </a:prstGeom>
          <a:noFill/>
        </p:spPr>
        <p:txBody>
          <a:bodyPr wrap="square" rtlCol="0">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1-1-3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不合理与合理的线圈连接示范</a:t>
            </a:r>
          </a:p>
        </p:txBody>
      </p:sp>
      <p:pic>
        <p:nvPicPr>
          <p:cNvPr id="15" name="Picture 27">
            <a:extLst>
              <a:ext uri="{FF2B5EF4-FFF2-40B4-BE49-F238E27FC236}">
                <a16:creationId xmlns="" xmlns:a16="http://schemas.microsoft.com/office/drawing/2014/main" id="{08E75112-1126-44E4-ABB5-C292F1A5454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327106" y="3567900"/>
            <a:ext cx="2186057" cy="2133117"/>
          </a:xfrm>
          <a:prstGeom prst="rect">
            <a:avLst/>
          </a:prstGeom>
          <a:noFill/>
          <a:ln>
            <a:noFill/>
          </a:ln>
        </p:spPr>
      </p:pic>
      <p:sp>
        <p:nvSpPr>
          <p:cNvPr id="12" name="文本框 11">
            <a:extLst>
              <a:ext uri="{FF2B5EF4-FFF2-40B4-BE49-F238E27FC236}">
                <a16:creationId xmlns="" xmlns:a16="http://schemas.microsoft.com/office/drawing/2014/main" id="{9164E709-C431-466B-9B2C-F2292A94BBDB}"/>
              </a:ext>
            </a:extLst>
          </p:cNvPr>
          <p:cNvSpPr txBox="1"/>
          <p:nvPr/>
        </p:nvSpPr>
        <p:spPr>
          <a:xfrm>
            <a:off x="1150070" y="1445469"/>
            <a:ext cx="3195687" cy="646331"/>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）正确连接电器的线圈</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4231448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a:t>
            </a:r>
            <a:endParaRPr lang="zh-CN" altLang="en-US" sz="1600" b="1" dirty="0">
              <a:solidFill>
                <a:schemeClr val="bg1"/>
              </a:solidFill>
              <a:latin typeface="微软雅黑" panose="020B0503020204020204" pitchFamily="34" charset="-122"/>
              <a:ea typeface="微软雅黑" panose="020B0503020204020204" pitchFamily="34" charset="-122"/>
            </a:endParaRPr>
          </a:p>
          <a:p>
            <a:endParaRPr lang="zh-CN" altLang="en-US" sz="1600" dirty="0"/>
          </a:p>
        </p:txBody>
      </p:sp>
      <p:sp>
        <p:nvSpPr>
          <p:cNvPr id="14" name="文本框 13">
            <a:extLst>
              <a:ext uri="{FF2B5EF4-FFF2-40B4-BE49-F238E27FC236}">
                <a16:creationId xmlns="" xmlns:a16="http://schemas.microsoft.com/office/drawing/2014/main" id="{BE31A86E-186C-4A61-9E13-96714C3DCC72}"/>
              </a:ext>
            </a:extLst>
          </p:cNvPr>
          <p:cNvSpPr txBox="1"/>
          <p:nvPr/>
        </p:nvSpPr>
        <p:spPr>
          <a:xfrm>
            <a:off x="359789" y="928303"/>
            <a:ext cx="11472420" cy="348813"/>
          </a:xfrm>
          <a:prstGeom prst="rect">
            <a:avLst/>
          </a:prstGeom>
          <a:noFill/>
        </p:spPr>
        <p:txBody>
          <a:bodyPr wrap="square" rtlCol="0">
            <a:spAutoFit/>
          </a:bodyPr>
          <a:lstStyle/>
          <a:p>
            <a:pPr indent="280670" algn="just">
              <a:lnSpc>
                <a:spcPts val="2000"/>
              </a:lnSpc>
            </a:pPr>
            <a:r>
              <a:rPr lang="en-US" altLang="zh-CN" sz="2000" b="1" dirty="0">
                <a:solidFill>
                  <a:schemeClr val="accent2">
                    <a:lumMod val="50000"/>
                  </a:schemeClr>
                </a:solidFill>
                <a:latin typeface="微软雅黑" pitchFamily="34" charset="-122"/>
                <a:ea typeface="微软雅黑" pitchFamily="34" charset="-122"/>
              </a:rPr>
              <a:t>1.6</a:t>
            </a:r>
            <a:r>
              <a:rPr lang="zh-CN" altLang="zh-CN" sz="2000" b="1" dirty="0">
                <a:solidFill>
                  <a:schemeClr val="accent2">
                    <a:lumMod val="50000"/>
                  </a:schemeClr>
                </a:solidFill>
                <a:latin typeface="微软雅黑" pitchFamily="34" charset="-122"/>
                <a:ea typeface="微软雅黑" pitchFamily="34" charset="-122"/>
              </a:rPr>
              <a:t>电气控制电路设计的注意事项</a:t>
            </a:r>
          </a:p>
        </p:txBody>
      </p:sp>
      <p:sp>
        <p:nvSpPr>
          <p:cNvPr id="10" name="文本框 9">
            <a:extLst>
              <a:ext uri="{FF2B5EF4-FFF2-40B4-BE49-F238E27FC236}">
                <a16:creationId xmlns="" xmlns:a16="http://schemas.microsoft.com/office/drawing/2014/main" id="{E2220DBB-6B8D-4DAB-ACCD-C6C3148A826C}"/>
              </a:ext>
            </a:extLst>
          </p:cNvPr>
          <p:cNvSpPr txBox="1"/>
          <p:nvPr/>
        </p:nvSpPr>
        <p:spPr>
          <a:xfrm>
            <a:off x="598702" y="1861023"/>
            <a:ext cx="10840824" cy="2780248"/>
          </a:xfrm>
          <a:prstGeom prst="rect">
            <a:avLst/>
          </a:prstGeom>
          <a:noFill/>
        </p:spPr>
        <p:txBody>
          <a:bodyPr wrap="square" rtlCol="0">
            <a:spAutoFit/>
          </a:bodyPr>
          <a:lstStyle/>
          <a:p>
            <a:pPr indent="266700"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同一电器的常开和常闭辅助触点在结构上靠得很近，不能处在不同相上，如果分别接在电源的不同相上，如图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1-1-4 (a)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所示的限位开关</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的常开触点和常闭触点，由于不是等电位，当触点断开产生电弧时，很可能在触点间形成飞弧而造成电源相间短路（弧光短路）。此外绝缘不好，也会引起电源短路。应按图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1-1-4 (b)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接线，由于两触点电位相同，就不会产生飞弧，即使引入线绝缘损坏，也不会将电源短路。也就是说按钮、主令控制器相邻触点应接于同电位端。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 xmlns:a16="http://schemas.microsoft.com/office/drawing/2014/main" id="{787B4059-AED3-4549-ACC2-4A2C9853FEFB}"/>
              </a:ext>
            </a:extLst>
          </p:cNvPr>
          <p:cNvSpPr txBox="1"/>
          <p:nvPr/>
        </p:nvSpPr>
        <p:spPr>
          <a:xfrm>
            <a:off x="5973434" y="6100241"/>
            <a:ext cx="4722828" cy="348813"/>
          </a:xfrm>
          <a:prstGeom prst="rect">
            <a:avLst/>
          </a:prstGeom>
          <a:noFill/>
        </p:spPr>
        <p:txBody>
          <a:bodyPr wrap="square" rtlCol="0">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1-1-3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不合理与合理的线圈连接示范</a:t>
            </a:r>
          </a:p>
        </p:txBody>
      </p:sp>
      <p:sp>
        <p:nvSpPr>
          <p:cNvPr id="12" name="文本框 11">
            <a:extLst>
              <a:ext uri="{FF2B5EF4-FFF2-40B4-BE49-F238E27FC236}">
                <a16:creationId xmlns="" xmlns:a16="http://schemas.microsoft.com/office/drawing/2014/main" id="{9164E709-C431-466B-9B2C-F2292A94BBDB}"/>
              </a:ext>
            </a:extLst>
          </p:cNvPr>
          <p:cNvSpPr txBox="1"/>
          <p:nvPr/>
        </p:nvSpPr>
        <p:spPr>
          <a:xfrm>
            <a:off x="752474" y="1512210"/>
            <a:ext cx="3657600" cy="348813"/>
          </a:xfrm>
          <a:prstGeom prst="rect">
            <a:avLst/>
          </a:prstGeom>
          <a:noFill/>
        </p:spPr>
        <p:txBody>
          <a:bodyPr wrap="square" rtlCol="0">
            <a:spAutoFit/>
          </a:bodyPr>
          <a:lstStyle/>
          <a:p>
            <a:pPr marL="266700" indent="1270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）正确连接电器的触点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7" name="Picture 27">
            <a:extLst>
              <a:ext uri="{FF2B5EF4-FFF2-40B4-BE49-F238E27FC236}">
                <a16:creationId xmlns="" xmlns:a16="http://schemas.microsoft.com/office/drawing/2014/main" id="{239F1C2A-2E79-4025-9856-D18C87C8CA5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404655" y="4105429"/>
            <a:ext cx="2479464" cy="1994812"/>
          </a:xfrm>
          <a:prstGeom prst="rect">
            <a:avLst/>
          </a:prstGeom>
          <a:noFill/>
          <a:ln>
            <a:noFill/>
          </a:ln>
        </p:spPr>
      </p:pic>
    </p:spTree>
    <p:extLst>
      <p:ext uri="{BB962C8B-B14F-4D97-AF65-F5344CB8AC3E}">
        <p14:creationId xmlns:p14="http://schemas.microsoft.com/office/powerpoint/2010/main" val="17227526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a:t>
            </a:r>
            <a:endParaRPr lang="zh-CN" altLang="en-US" sz="1600" b="1" dirty="0">
              <a:solidFill>
                <a:schemeClr val="bg1"/>
              </a:solidFill>
              <a:latin typeface="微软雅黑" panose="020B0503020204020204" pitchFamily="34" charset="-122"/>
              <a:ea typeface="微软雅黑" panose="020B0503020204020204" pitchFamily="34" charset="-122"/>
            </a:endParaRPr>
          </a:p>
          <a:p>
            <a:endParaRPr lang="zh-CN" altLang="en-US" sz="1600" dirty="0"/>
          </a:p>
        </p:txBody>
      </p:sp>
      <p:sp>
        <p:nvSpPr>
          <p:cNvPr id="14" name="文本框 13">
            <a:extLst>
              <a:ext uri="{FF2B5EF4-FFF2-40B4-BE49-F238E27FC236}">
                <a16:creationId xmlns="" xmlns:a16="http://schemas.microsoft.com/office/drawing/2014/main" id="{BE31A86E-186C-4A61-9E13-96714C3DCC72}"/>
              </a:ext>
            </a:extLst>
          </p:cNvPr>
          <p:cNvSpPr txBox="1"/>
          <p:nvPr/>
        </p:nvSpPr>
        <p:spPr>
          <a:xfrm>
            <a:off x="359789" y="928303"/>
            <a:ext cx="11472420" cy="348813"/>
          </a:xfrm>
          <a:prstGeom prst="rect">
            <a:avLst/>
          </a:prstGeom>
          <a:noFill/>
        </p:spPr>
        <p:txBody>
          <a:bodyPr wrap="square" rtlCol="0">
            <a:spAutoFit/>
          </a:bodyPr>
          <a:lstStyle/>
          <a:p>
            <a:pPr indent="280670" algn="just">
              <a:lnSpc>
                <a:spcPts val="2000"/>
              </a:lnSpc>
            </a:pPr>
            <a:r>
              <a:rPr lang="en-US" altLang="zh-CN" sz="2000" b="1" dirty="0">
                <a:solidFill>
                  <a:schemeClr val="accent2">
                    <a:lumMod val="50000"/>
                  </a:schemeClr>
                </a:solidFill>
                <a:latin typeface="微软雅黑" pitchFamily="34" charset="-122"/>
                <a:ea typeface="微软雅黑" pitchFamily="34" charset="-122"/>
              </a:rPr>
              <a:t>1.6</a:t>
            </a:r>
            <a:r>
              <a:rPr lang="zh-CN" altLang="zh-CN" sz="2000" b="1" dirty="0">
                <a:solidFill>
                  <a:schemeClr val="accent2">
                    <a:lumMod val="50000"/>
                  </a:schemeClr>
                </a:solidFill>
                <a:latin typeface="微软雅黑" pitchFamily="34" charset="-122"/>
                <a:ea typeface="微软雅黑" pitchFamily="34" charset="-122"/>
              </a:rPr>
              <a:t>电气控制电路设计的注意事项</a:t>
            </a:r>
          </a:p>
        </p:txBody>
      </p:sp>
      <p:sp>
        <p:nvSpPr>
          <p:cNvPr id="10" name="文本框 9">
            <a:extLst>
              <a:ext uri="{FF2B5EF4-FFF2-40B4-BE49-F238E27FC236}">
                <a16:creationId xmlns="" xmlns:a16="http://schemas.microsoft.com/office/drawing/2014/main" id="{E2220DBB-6B8D-4DAB-ACCD-C6C3148A826C}"/>
              </a:ext>
            </a:extLst>
          </p:cNvPr>
          <p:cNvSpPr txBox="1"/>
          <p:nvPr/>
        </p:nvSpPr>
        <p:spPr>
          <a:xfrm>
            <a:off x="1184909" y="2767280"/>
            <a:ext cx="3713185" cy="1672253"/>
          </a:xfrm>
          <a:prstGeom prst="rect">
            <a:avLst/>
          </a:prstGeom>
          <a:noFill/>
        </p:spPr>
        <p:txBody>
          <a:bodyPr wrap="square" rtlCol="0">
            <a:spAutoFit/>
          </a:bodyPr>
          <a:lstStyle/>
          <a:p>
            <a:pPr indent="266700"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在图</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1-1-5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图相对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图去掉了不必要的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触点，简了化电路，提高了电路可靠性。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 xmlns:a16="http://schemas.microsoft.com/office/drawing/2014/main" id="{787B4059-AED3-4549-ACC2-4A2C9853FEFB}"/>
              </a:ext>
            </a:extLst>
          </p:cNvPr>
          <p:cNvSpPr txBox="1"/>
          <p:nvPr/>
        </p:nvSpPr>
        <p:spPr>
          <a:xfrm>
            <a:off x="6582720" y="5929697"/>
            <a:ext cx="4722828" cy="348813"/>
          </a:xfrm>
          <a:prstGeom prst="rect">
            <a:avLst/>
          </a:prstGeom>
          <a:noFill/>
        </p:spPr>
        <p:txBody>
          <a:bodyPr wrap="square" rtlCol="0">
            <a:spAutoFit/>
          </a:bodyPr>
          <a:lstStyle/>
          <a:p>
            <a:pPr indent="266700" algn="ctr">
              <a:lnSpc>
                <a:spcPts val="2000"/>
              </a:lnSpc>
              <a:spcBef>
                <a:spcPts val="240"/>
              </a:spcBef>
              <a:spcAft>
                <a:spcPts val="240"/>
              </a:spcAft>
            </a:pP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1-1-5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简化后的电路</a:t>
            </a:r>
          </a:p>
        </p:txBody>
      </p:sp>
      <p:sp>
        <p:nvSpPr>
          <p:cNvPr id="12" name="文本框 11">
            <a:extLst>
              <a:ext uri="{FF2B5EF4-FFF2-40B4-BE49-F238E27FC236}">
                <a16:creationId xmlns="" xmlns:a16="http://schemas.microsoft.com/office/drawing/2014/main" id="{9164E709-C431-466B-9B2C-F2292A94BBDB}"/>
              </a:ext>
            </a:extLst>
          </p:cNvPr>
          <p:cNvSpPr txBox="1"/>
          <p:nvPr/>
        </p:nvSpPr>
        <p:spPr>
          <a:xfrm>
            <a:off x="752473" y="1512210"/>
            <a:ext cx="8080441" cy="348813"/>
          </a:xfrm>
          <a:prstGeom prst="rect">
            <a:avLst/>
          </a:prstGeom>
          <a:noFill/>
        </p:spPr>
        <p:txBody>
          <a:bodyPr wrap="square" rtlCol="0">
            <a:spAutoFit/>
          </a:bodyPr>
          <a:lstStyle/>
          <a:p>
            <a:pPr marL="266700" indent="1270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）尽量减少电器的数量，采用标准件和尽可能选用相同型号的电器。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8" name="Picture 27">
            <a:extLst>
              <a:ext uri="{FF2B5EF4-FFF2-40B4-BE49-F238E27FC236}">
                <a16:creationId xmlns="" xmlns:a16="http://schemas.microsoft.com/office/drawing/2014/main" id="{F3ADBC68-D65F-40C9-BB4D-DBEE6466E38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881177" y="2108212"/>
            <a:ext cx="4125914" cy="3389268"/>
          </a:xfrm>
          <a:prstGeom prst="rect">
            <a:avLst/>
          </a:prstGeom>
          <a:noFill/>
          <a:ln>
            <a:noFill/>
          </a:ln>
        </p:spPr>
      </p:pic>
    </p:spTree>
    <p:extLst>
      <p:ext uri="{BB962C8B-B14F-4D97-AF65-F5344CB8AC3E}">
        <p14:creationId xmlns:p14="http://schemas.microsoft.com/office/powerpoint/2010/main" val="35441420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a:t>
            </a:r>
            <a:endParaRPr lang="zh-CN" altLang="en-US" sz="1600" b="1" dirty="0">
              <a:solidFill>
                <a:schemeClr val="bg1"/>
              </a:solidFill>
              <a:latin typeface="微软雅黑" panose="020B0503020204020204" pitchFamily="34" charset="-122"/>
              <a:ea typeface="微软雅黑" panose="020B0503020204020204" pitchFamily="34" charset="-122"/>
            </a:endParaRPr>
          </a:p>
          <a:p>
            <a:endParaRPr lang="zh-CN" altLang="en-US" sz="1600" dirty="0"/>
          </a:p>
        </p:txBody>
      </p:sp>
      <p:sp>
        <p:nvSpPr>
          <p:cNvPr id="14" name="文本框 13">
            <a:extLst>
              <a:ext uri="{FF2B5EF4-FFF2-40B4-BE49-F238E27FC236}">
                <a16:creationId xmlns="" xmlns:a16="http://schemas.microsoft.com/office/drawing/2014/main" id="{BE31A86E-186C-4A61-9E13-96714C3DCC72}"/>
              </a:ext>
            </a:extLst>
          </p:cNvPr>
          <p:cNvSpPr txBox="1"/>
          <p:nvPr/>
        </p:nvSpPr>
        <p:spPr>
          <a:xfrm>
            <a:off x="359789" y="928303"/>
            <a:ext cx="11472420" cy="348813"/>
          </a:xfrm>
          <a:prstGeom prst="rect">
            <a:avLst/>
          </a:prstGeom>
          <a:noFill/>
        </p:spPr>
        <p:txBody>
          <a:bodyPr wrap="square" rtlCol="0">
            <a:spAutoFit/>
          </a:bodyPr>
          <a:lstStyle/>
          <a:p>
            <a:pPr indent="280670" algn="just">
              <a:lnSpc>
                <a:spcPts val="2000"/>
              </a:lnSpc>
            </a:pPr>
            <a:r>
              <a:rPr lang="en-US" altLang="zh-CN" sz="2000" b="1" dirty="0">
                <a:solidFill>
                  <a:schemeClr val="accent2">
                    <a:lumMod val="50000"/>
                  </a:schemeClr>
                </a:solidFill>
                <a:latin typeface="微软雅黑" pitchFamily="34" charset="-122"/>
                <a:ea typeface="微软雅黑" pitchFamily="34" charset="-122"/>
              </a:rPr>
              <a:t>1.6</a:t>
            </a:r>
            <a:r>
              <a:rPr lang="zh-CN" altLang="zh-CN" sz="2000" b="1" dirty="0">
                <a:solidFill>
                  <a:schemeClr val="accent2">
                    <a:lumMod val="50000"/>
                  </a:schemeClr>
                </a:solidFill>
                <a:latin typeface="微软雅黑" pitchFamily="34" charset="-122"/>
                <a:ea typeface="微软雅黑" pitchFamily="34" charset="-122"/>
              </a:rPr>
              <a:t>电气控制电路设计的注意事项</a:t>
            </a:r>
          </a:p>
        </p:txBody>
      </p:sp>
      <p:sp>
        <p:nvSpPr>
          <p:cNvPr id="10" name="文本框 9">
            <a:extLst>
              <a:ext uri="{FF2B5EF4-FFF2-40B4-BE49-F238E27FC236}">
                <a16:creationId xmlns="" xmlns:a16="http://schemas.microsoft.com/office/drawing/2014/main" id="{E2220DBB-6B8D-4DAB-ACCD-C6C3148A826C}"/>
              </a:ext>
            </a:extLst>
          </p:cNvPr>
          <p:cNvSpPr txBox="1"/>
          <p:nvPr/>
        </p:nvSpPr>
        <p:spPr>
          <a:xfrm>
            <a:off x="714435" y="1518257"/>
            <a:ext cx="3713185" cy="348813"/>
          </a:xfrm>
          <a:prstGeom prst="rect">
            <a:avLst/>
          </a:prstGeom>
          <a:noFill/>
        </p:spPr>
        <p:txBody>
          <a:bodyPr wrap="square" rtlCol="0">
            <a:spAutoFit/>
          </a:bodyPr>
          <a:lstStyle/>
          <a:p>
            <a:pPr marL="266700" indent="12700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）要有完善的保护措施</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 xmlns:a16="http://schemas.microsoft.com/office/drawing/2014/main" id="{9164E709-C431-466B-9B2C-F2292A94BBDB}"/>
              </a:ext>
            </a:extLst>
          </p:cNvPr>
          <p:cNvSpPr txBox="1"/>
          <p:nvPr/>
        </p:nvSpPr>
        <p:spPr>
          <a:xfrm>
            <a:off x="878750" y="2108211"/>
            <a:ext cx="10434497" cy="1672253"/>
          </a:xfrm>
          <a:prstGeom prst="rect">
            <a:avLst/>
          </a:prstGeom>
          <a:noFill/>
        </p:spPr>
        <p:txBody>
          <a:bodyPr wrap="square" rtlCol="0">
            <a:spAutoFit/>
          </a:bodyPr>
          <a:lstStyle/>
          <a:p>
            <a:pPr indent="266700" algn="just">
              <a:lnSpc>
                <a:spcPct val="2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电气控制电路中，为保证操作人员、电气设备及生产机械的安全，必须有必要的保护环节，保证即使在误操作情况下也不致造成事故。常用的保护环节有漏电流、短路、过载、过流、过压及失压、欠压等保护环节，必要时还应设有合闸、断开、事故和安全等必须的指示信号。</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4610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 </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继电器—接触器控制电路的测绘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9164E709-C431-466B-9B2C-F2292A94BBDB}"/>
              </a:ext>
            </a:extLst>
          </p:cNvPr>
          <p:cNvSpPr txBox="1"/>
          <p:nvPr/>
        </p:nvSpPr>
        <p:spPr>
          <a:xfrm>
            <a:off x="702934" y="1487435"/>
            <a:ext cx="9821755" cy="3264996"/>
          </a:xfrm>
          <a:prstGeom prst="rect">
            <a:avLst/>
          </a:prstGeom>
          <a:noFill/>
        </p:spPr>
        <p:txBody>
          <a:bodyPr wrap="square" rtlCol="0">
            <a:spAutoFit/>
          </a:bodyPr>
          <a:lstStyle/>
          <a:p>
            <a:pPr indent="266700" algn="just">
              <a:lnSpc>
                <a:spcPct val="3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机械设备的电气控制原理图是安装、调试、使用和检修维护电气设备的重要依据。维修人员在工作中有时会遇到原有机床的电气线路图遗失或损坏，这样会对电气设备及电气控制线路的检修带来很多不便。有时也会遇到不熟悉的机械设备需要进行修理或电气改造的工作，所以掌握根据实物测绘机床设备的电气线路的方法就显得非常必要了。</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 xmlns:a16="http://schemas.microsoft.com/office/drawing/2014/main" id="{7C0F122B-346E-47DC-A17C-F5F038F652D1}"/>
              </a:ext>
            </a:extLst>
          </p:cNvPr>
          <p:cNvSpPr txBox="1"/>
          <p:nvPr/>
        </p:nvSpPr>
        <p:spPr>
          <a:xfrm>
            <a:off x="702934" y="965715"/>
            <a:ext cx="5639427" cy="348813"/>
          </a:xfrm>
          <a:prstGeom prst="rect">
            <a:avLst/>
          </a:prstGeom>
          <a:noFill/>
        </p:spPr>
        <p:txBody>
          <a:bodyPr wrap="square" rtlCol="0">
            <a:spAutoFit/>
          </a:bodyPr>
          <a:lstStyle/>
          <a:p>
            <a:pPr indent="280670" algn="just">
              <a:lnSpc>
                <a:spcPts val="2000"/>
              </a:lnSpc>
              <a:spcBef>
                <a:spcPts val="600"/>
              </a:spcBef>
              <a:spcAft>
                <a:spcPts val="600"/>
              </a:spcAft>
            </a:pPr>
            <a:r>
              <a:rPr lang="en-US" altLang="zh-CN" sz="2000" b="1" dirty="0">
                <a:solidFill>
                  <a:schemeClr val="accent2">
                    <a:lumMod val="50000"/>
                  </a:schemeClr>
                </a:solidFill>
                <a:latin typeface="微软雅黑" pitchFamily="34" charset="-122"/>
                <a:ea typeface="微软雅黑" pitchFamily="34" charset="-122"/>
              </a:rPr>
              <a:t>2. </a:t>
            </a:r>
            <a:r>
              <a:rPr lang="zh-CN" altLang="zh-CN" sz="2000" b="1" dirty="0">
                <a:solidFill>
                  <a:schemeClr val="accent2">
                    <a:lumMod val="50000"/>
                  </a:schemeClr>
                </a:solidFill>
                <a:latin typeface="微软雅黑" pitchFamily="34" charset="-122"/>
                <a:ea typeface="微软雅黑" pitchFamily="34" charset="-122"/>
              </a:rPr>
              <a:t>继电器—接触器控制电路的测绘</a:t>
            </a:r>
            <a:endParaRPr lang="zh-CN" altLang="en-US"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29409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 xmlns:a16="http://schemas.microsoft.com/office/drawing/2014/main"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 xmlns:a16="http://schemas.microsoft.com/office/drawing/2014/main"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 xmlns:a16="http://schemas.microsoft.com/office/drawing/2014/main"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 xmlns:a16="http://schemas.microsoft.com/office/drawing/2014/main"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 xmlns:a16="http://schemas.microsoft.com/office/drawing/2014/main"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 xmlns:a16="http://schemas.microsoft.com/office/drawing/2014/main"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 xmlns:a16="http://schemas.microsoft.com/office/drawing/2014/main"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 xmlns:a16="http://schemas.microsoft.com/office/drawing/2014/main"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 xmlns:a16="http://schemas.microsoft.com/office/drawing/2014/main"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 xmlns:a16="http://schemas.microsoft.com/office/drawing/2014/main"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 xmlns:a16="http://schemas.microsoft.com/office/drawing/2014/main"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 xmlns:a16="http://schemas.microsoft.com/office/drawing/2014/main"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 xmlns:a16="http://schemas.microsoft.com/office/drawing/2014/main"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 xmlns:a16="http://schemas.microsoft.com/office/drawing/2014/main"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 xmlns:a16="http://schemas.microsoft.com/office/drawing/2014/main"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 xmlns:a16="http://schemas.microsoft.com/office/drawing/2014/main"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 xmlns:a16="http://schemas.microsoft.com/office/drawing/2014/main"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 xmlns:a16="http://schemas.microsoft.com/office/drawing/2014/main"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 xmlns:a16="http://schemas.microsoft.com/office/drawing/2014/main"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 xmlns:a16="http://schemas.microsoft.com/office/drawing/2014/main"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 xmlns:a16="http://schemas.microsoft.com/office/drawing/2014/main"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 xmlns:a16="http://schemas.microsoft.com/office/drawing/2014/main"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 xmlns:a16="http://schemas.microsoft.com/office/drawing/2014/main"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 xmlns:a16="http://schemas.microsoft.com/office/drawing/2014/main"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 </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继电器—接触器控制电路的测绘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9164E709-C431-466B-9B2C-F2292A94BBDB}"/>
              </a:ext>
            </a:extLst>
          </p:cNvPr>
          <p:cNvSpPr txBox="1"/>
          <p:nvPr/>
        </p:nvSpPr>
        <p:spPr>
          <a:xfrm>
            <a:off x="490494" y="996654"/>
            <a:ext cx="6387477" cy="348813"/>
          </a:xfrm>
          <a:prstGeom prst="rect">
            <a:avLst/>
          </a:prstGeom>
          <a:noFill/>
        </p:spPr>
        <p:txBody>
          <a:bodyPr wrap="square" rtlCol="0">
            <a:spAutoFit/>
          </a:bodyPr>
          <a:lstStyle/>
          <a:p>
            <a:pPr indent="280670" algn="just">
              <a:lnSpc>
                <a:spcPts val="2000"/>
              </a:lnSpc>
              <a:spcBef>
                <a:spcPts val="600"/>
              </a:spcBef>
              <a:spcAft>
                <a:spcPts val="600"/>
              </a:spcAft>
            </a:pPr>
            <a:r>
              <a:rPr lang="en-US" altLang="zh-CN" sz="2000" b="1" dirty="0">
                <a:solidFill>
                  <a:schemeClr val="accent2">
                    <a:lumMod val="50000"/>
                  </a:schemeClr>
                </a:solidFill>
                <a:latin typeface="微软雅黑" pitchFamily="34" charset="-122"/>
                <a:ea typeface="微软雅黑" pitchFamily="34" charset="-122"/>
              </a:rPr>
              <a:t>2.1</a:t>
            </a:r>
            <a:r>
              <a:rPr lang="zh-CN" altLang="zh-CN" sz="2000" b="1" dirty="0">
                <a:solidFill>
                  <a:schemeClr val="accent2">
                    <a:lumMod val="50000"/>
                  </a:schemeClr>
                </a:solidFill>
                <a:latin typeface="微软雅黑" pitchFamily="34" charset="-122"/>
                <a:ea typeface="微软雅黑" pitchFamily="34" charset="-122"/>
              </a:rPr>
              <a:t>电气控制图测绘的步骤。</a:t>
            </a:r>
          </a:p>
        </p:txBody>
      </p:sp>
      <p:sp>
        <p:nvSpPr>
          <p:cNvPr id="10" name="文本框 9">
            <a:extLst>
              <a:ext uri="{FF2B5EF4-FFF2-40B4-BE49-F238E27FC236}">
                <a16:creationId xmlns="" xmlns:a16="http://schemas.microsoft.com/office/drawing/2014/main" id="{BDF37C50-82F3-4DCD-BA53-CF3F29B95BE4}"/>
              </a:ext>
            </a:extLst>
          </p:cNvPr>
          <p:cNvSpPr txBox="1"/>
          <p:nvPr/>
        </p:nvSpPr>
        <p:spPr>
          <a:xfrm>
            <a:off x="702934" y="1507850"/>
            <a:ext cx="9256501" cy="5316199"/>
          </a:xfrm>
          <a:prstGeom prst="rect">
            <a:avLst/>
          </a:prstGeom>
          <a:noFill/>
        </p:spPr>
        <p:txBody>
          <a:bodyPr wrap="square" rtlCol="0">
            <a:spAutoFit/>
          </a:bodyPr>
          <a:lstStyle/>
          <a:p>
            <a:pPr algn="just">
              <a:lnSpc>
                <a:spcPct val="3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）测绘前的调查。了解设备的基本结构和运动形式，做好测量工具和测量仪器等的准备。</a:t>
            </a:r>
            <a:r>
              <a:rPr lang="zh-CN" altLang="zh-CN" sz="1800" kern="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3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）测绘草图。草图的测绘原则：先测绘主电路，在测绘控制电路；先测绘输入端，后测绘输出端；先测绘主干线，再依次按节点测绘各支路；先简单后复杂，最后要对每个回路进行校验。</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30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）完成绘图。整理测绘草图，画出正规的安装接线图和控制原理图。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300000"/>
              </a:lnSpc>
            </a:pPr>
            <a:endParaRPr lang="zh-CN" altLang="en-US" dirty="0"/>
          </a:p>
        </p:txBody>
      </p:sp>
    </p:spTree>
    <p:extLst>
      <p:ext uri="{BB962C8B-B14F-4D97-AF65-F5344CB8AC3E}">
        <p14:creationId xmlns:p14="http://schemas.microsoft.com/office/powerpoint/2010/main" val="2189776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 </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继电器—接触器控制电路的测绘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9164E709-C431-466B-9B2C-F2292A94BBDB}"/>
              </a:ext>
            </a:extLst>
          </p:cNvPr>
          <p:cNvSpPr txBox="1"/>
          <p:nvPr/>
        </p:nvSpPr>
        <p:spPr>
          <a:xfrm>
            <a:off x="418801" y="883149"/>
            <a:ext cx="6387477" cy="499624"/>
          </a:xfrm>
          <a:prstGeom prst="rect">
            <a:avLst/>
          </a:prstGeom>
          <a:noFill/>
        </p:spPr>
        <p:txBody>
          <a:bodyPr wrap="square" rtlCol="0">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2.2</a:t>
            </a:r>
            <a:r>
              <a:rPr lang="zh-CN" altLang="zh-CN" sz="2000" b="1" dirty="0">
                <a:solidFill>
                  <a:schemeClr val="accent2">
                    <a:lumMod val="50000"/>
                  </a:schemeClr>
                </a:solidFill>
                <a:latin typeface="微软雅黑" pitchFamily="34" charset="-122"/>
                <a:ea typeface="微软雅黑" pitchFamily="34" charset="-122"/>
              </a:rPr>
              <a:t>电气控制图测绘的方法</a:t>
            </a:r>
          </a:p>
        </p:txBody>
      </p:sp>
      <p:sp>
        <p:nvSpPr>
          <p:cNvPr id="10" name="文本框 9">
            <a:extLst>
              <a:ext uri="{FF2B5EF4-FFF2-40B4-BE49-F238E27FC236}">
                <a16:creationId xmlns="" xmlns:a16="http://schemas.microsoft.com/office/drawing/2014/main" id="{BDF37C50-82F3-4DCD-BA53-CF3F29B95BE4}"/>
              </a:ext>
            </a:extLst>
          </p:cNvPr>
          <p:cNvSpPr txBox="1"/>
          <p:nvPr/>
        </p:nvSpPr>
        <p:spPr>
          <a:xfrm>
            <a:off x="418801" y="1926561"/>
            <a:ext cx="11451365" cy="4553811"/>
          </a:xfrm>
          <a:prstGeom prst="rect">
            <a:avLst/>
          </a:prstGeom>
          <a:noFill/>
        </p:spPr>
        <p:txBody>
          <a:bodyPr wrap="square" rtlCol="0">
            <a:spAutoFit/>
          </a:bodyPr>
          <a:lstStyle/>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）元件位置图—电气接线图—电路图测绘法。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先确定好元件的位置，绘制布置图，然后绘制电气接线图，最后绘制电路原理图。这是最常用的电气图测绘法。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）查对法。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调查了解的基础上，分析判断产生设备控制电路中采用的基本控制环节，并画出控制草图，然后与实际电路进行查对，不对的地方加以修改，最后绘制出完成的电气原理图。采用查对法绘制电气图，要求绘制者具备一定的电气原理知识基础。</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）综合法。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根据生产设备中所使用的的电动机的控制要求及各环节的作用，将上述两种方法相结合，进行电气图的绘制方法。如先查对画出草图，再按实物绘制、检查、核对、修改，画出完整的电气原理图。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 xmlns:a16="http://schemas.microsoft.com/office/drawing/2014/main" id="{7156BBA0-4778-4464-95CA-C36AC8E5E101}"/>
              </a:ext>
            </a:extLst>
          </p:cNvPr>
          <p:cNvSpPr txBox="1"/>
          <p:nvPr/>
        </p:nvSpPr>
        <p:spPr>
          <a:xfrm>
            <a:off x="702934" y="1485556"/>
            <a:ext cx="2579528" cy="646331"/>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主要有一下三种方法。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14948878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 </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继电器—接触器控制电路的测绘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9164E709-C431-466B-9B2C-F2292A94BBDB}"/>
              </a:ext>
            </a:extLst>
          </p:cNvPr>
          <p:cNvSpPr txBox="1"/>
          <p:nvPr/>
        </p:nvSpPr>
        <p:spPr>
          <a:xfrm>
            <a:off x="418801" y="883149"/>
            <a:ext cx="6387477" cy="861774"/>
          </a:xfrm>
          <a:prstGeom prst="rect">
            <a:avLst/>
          </a:prstGeom>
          <a:noFill/>
        </p:spPr>
        <p:txBody>
          <a:bodyPr wrap="square" rtlCol="0">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2.3</a:t>
            </a:r>
            <a:r>
              <a:rPr lang="zh-CN" altLang="zh-CN" sz="2000" b="1" dirty="0">
                <a:solidFill>
                  <a:schemeClr val="accent2">
                    <a:lumMod val="50000"/>
                  </a:schemeClr>
                </a:solidFill>
                <a:latin typeface="微软雅黑" pitchFamily="34" charset="-122"/>
                <a:ea typeface="微软雅黑" pitchFamily="34" charset="-122"/>
              </a:rPr>
              <a:t>电气控制图测绘的注意事项</a:t>
            </a:r>
          </a:p>
          <a:p>
            <a:endParaRPr lang="zh-CN" altLang="en-US" sz="2000" dirty="0"/>
          </a:p>
        </p:txBody>
      </p:sp>
      <p:sp>
        <p:nvSpPr>
          <p:cNvPr id="10" name="文本框 9">
            <a:extLst>
              <a:ext uri="{FF2B5EF4-FFF2-40B4-BE49-F238E27FC236}">
                <a16:creationId xmlns="" xmlns:a16="http://schemas.microsoft.com/office/drawing/2014/main" id="{BDF37C50-82F3-4DCD-BA53-CF3F29B95BE4}"/>
              </a:ext>
            </a:extLst>
          </p:cNvPr>
          <p:cNvSpPr txBox="1"/>
          <p:nvPr/>
        </p:nvSpPr>
        <p:spPr>
          <a:xfrm>
            <a:off x="418801" y="1644537"/>
            <a:ext cx="11451365" cy="3568926"/>
          </a:xfrm>
          <a:prstGeom prst="rect">
            <a:avLst/>
          </a:prstGeom>
          <a:noFill/>
        </p:spPr>
        <p:txBody>
          <a:bodyPr wrap="square" rtlCol="0">
            <a:spAutoFit/>
          </a:bodyPr>
          <a:lstStyle/>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）电气测绘前要切断被测设备或装置电源，尽量做到无电测绘。如果确需带电测绘，要做好防范措施。</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）要避免大拆大卸，对拆下的线头要做好标记。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）两人测绘要由一人指挥，协调一致防止事故发生。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）测绘过程中，如确需开动机床或设备时，要断开执行元件或请熟练的操作工操作，同时要有人监护。对于可能发生的人身或设备事故要有防范。</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）测绘过程中如果发现有掉线或接错线时，首先做好记录，然后继续测绘，待电路图绘制完成后再作处理。切记不要把掉线随意接在某个元件上，以免发生更大的电气事故。</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745425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 xmlns:a16="http://schemas.microsoft.com/office/drawing/2014/main" id="{6206ACB7-B410-43A5-BBCD-28EAE82A5DC2}"/>
              </a:ext>
            </a:extLst>
          </p:cNvPr>
          <p:cNvSpPr txBox="1"/>
          <p:nvPr/>
        </p:nvSpPr>
        <p:spPr>
          <a:xfrm>
            <a:off x="934229" y="228012"/>
            <a:ext cx="5639427"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 </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继电器—接触器控制电路的测绘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9164E709-C431-466B-9B2C-F2292A94BBDB}"/>
              </a:ext>
            </a:extLst>
          </p:cNvPr>
          <p:cNvSpPr txBox="1"/>
          <p:nvPr/>
        </p:nvSpPr>
        <p:spPr>
          <a:xfrm>
            <a:off x="418801" y="883149"/>
            <a:ext cx="6387477" cy="861774"/>
          </a:xfrm>
          <a:prstGeom prst="rect">
            <a:avLst/>
          </a:prstGeom>
          <a:noFill/>
        </p:spPr>
        <p:txBody>
          <a:bodyPr wrap="square" rtlCol="0">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2.3</a:t>
            </a:r>
            <a:r>
              <a:rPr lang="zh-CN" altLang="zh-CN" sz="2000" b="1" dirty="0">
                <a:solidFill>
                  <a:schemeClr val="accent2">
                    <a:lumMod val="50000"/>
                  </a:schemeClr>
                </a:solidFill>
                <a:latin typeface="微软雅黑" pitchFamily="34" charset="-122"/>
                <a:ea typeface="微软雅黑" pitchFamily="34" charset="-122"/>
              </a:rPr>
              <a:t>电气控制图测绘的注意事项</a:t>
            </a:r>
          </a:p>
          <a:p>
            <a:endParaRPr lang="zh-CN" altLang="en-US" sz="2000" dirty="0"/>
          </a:p>
        </p:txBody>
      </p:sp>
      <p:sp>
        <p:nvSpPr>
          <p:cNvPr id="10" name="文本框 9">
            <a:extLst>
              <a:ext uri="{FF2B5EF4-FFF2-40B4-BE49-F238E27FC236}">
                <a16:creationId xmlns="" xmlns:a16="http://schemas.microsoft.com/office/drawing/2014/main" id="{BDF37C50-82F3-4DCD-BA53-CF3F29B95BE4}"/>
              </a:ext>
            </a:extLst>
          </p:cNvPr>
          <p:cNvSpPr txBox="1"/>
          <p:nvPr/>
        </p:nvSpPr>
        <p:spPr>
          <a:xfrm>
            <a:off x="418801" y="1644537"/>
            <a:ext cx="11451365" cy="3568926"/>
          </a:xfrm>
          <a:prstGeom prst="rect">
            <a:avLst/>
          </a:prstGeom>
          <a:noFill/>
        </p:spPr>
        <p:txBody>
          <a:bodyPr wrap="square" rtlCol="0">
            <a:spAutoFit/>
          </a:bodyPr>
          <a:lstStyle/>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）电气测绘前要切断被测设备或装置电源，尽量做到无电测绘。如果确需带电测绘，要做好防范措施。</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）要避免大拆大卸，对拆下的线头要做好标记。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）两人测绘要由一人指挥，协调一致防止事故发生。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）测绘过程中，如确需开动机床或设备时，要断开执行元件或请熟练的操作工操作，同时要有人监护。对于可能发生的人身或设备事故要有防范。</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Bef>
                <a:spcPts val="600"/>
              </a:spcBef>
              <a:spcAft>
                <a:spcPts val="600"/>
              </a:spcAft>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）测绘过程中如果发现有掉线或接错线时，首先做好记录，然后继续测绘，待电路图绘制完成后再作处理。切记不要把掉线随意接在某个元件上，以免发生更大的电气事故。</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434786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 xmlns:a16="http://schemas.microsoft.com/office/drawing/2014/main"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1" name="矩形 10">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2" name="矩形 1"/>
          <p:cNvSpPr/>
          <p:nvPr/>
        </p:nvSpPr>
        <p:spPr>
          <a:xfrm>
            <a:off x="4788657" y="4384662"/>
            <a:ext cx="6096000" cy="1272143"/>
          </a:xfrm>
          <a:prstGeom prst="rect">
            <a:avLst/>
          </a:prstGeom>
        </p:spPr>
        <p:txBody>
          <a:bodyPr>
            <a:spAutoFit/>
          </a:bodyPr>
          <a:lstStyle/>
          <a:p>
            <a:pPr marL="285750" lvl="0" indent="-285750">
              <a:lnSpc>
                <a:spcPts val="2000"/>
              </a:lnSpc>
              <a:spcBef>
                <a:spcPts val="600"/>
              </a:spcBef>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电气控制线路的基本绘制规则，会正确绘制电气控制线路。</a:t>
            </a:r>
          </a:p>
          <a:p>
            <a:pPr marL="285750" lvl="0" indent="-285750">
              <a:lnSpc>
                <a:spcPts val="2000"/>
              </a:lnSpc>
              <a:spcBef>
                <a:spcPts val="600"/>
              </a:spcBef>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熟悉电气线路控制的基本环节，掌握电气线路保护的方法。</a:t>
            </a:r>
          </a:p>
        </p:txBody>
      </p:sp>
    </p:spTree>
    <p:custDataLst>
      <p:tags r:id="rId1"/>
    </p:custDataLst>
    <p:extLst>
      <p:ext uri="{BB962C8B-B14F-4D97-AF65-F5344CB8AC3E}">
        <p14:creationId xmlns:p14="http://schemas.microsoft.com/office/powerpoint/2010/main" val="36012891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3" name="矩形 12">
            <a:extLst>
              <a:ext uri="{FF2B5EF4-FFF2-40B4-BE49-F238E27FC236}">
                <a16:creationId xmlns="" xmlns:a16="http://schemas.microsoft.com/office/drawing/2014/main" id="{F4A3AA59-989D-4E9B-9648-33B9F0ABCBB6}"/>
              </a:ext>
            </a:extLst>
          </p:cNvPr>
          <p:cNvSpPr/>
          <p:nvPr/>
        </p:nvSpPr>
        <p:spPr>
          <a:xfrm>
            <a:off x="1423169" y="5353395"/>
            <a:ext cx="3583032" cy="348813"/>
          </a:xfrm>
          <a:prstGeom prst="rect">
            <a:avLst/>
          </a:prstGeom>
        </p:spPr>
        <p:txBody>
          <a:bodyPr wrap="none">
            <a:spAutoFit/>
          </a:bodyPr>
          <a:lstStyle/>
          <a:p>
            <a:pPr indent="266700" algn="ctr">
              <a:lnSpc>
                <a:spcPts val="2000"/>
              </a:lnSpc>
            </a:pPr>
            <a:r>
              <a:rPr lang="zh-CN" altLang="zh-CN" dirty="0">
                <a:ea typeface="微软雅黑" pitchFamily="34" charset="-122"/>
              </a:rPr>
              <a:t>图</a:t>
            </a:r>
            <a:r>
              <a:rPr lang="en-US" altLang="zh-CN" dirty="0">
                <a:ea typeface="微软雅黑" pitchFamily="34" charset="-122"/>
              </a:rPr>
              <a:t>2-1</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1800" dirty="0">
                <a:effectLst/>
                <a:latin typeface="楷体" panose="02010609060101010101" pitchFamily="49" charset="-122"/>
                <a:ea typeface="楷体" panose="02010609060101010101" pitchFamily="49" charset="-122"/>
                <a:cs typeface="Times New Roman" panose="02020603050405020304" pitchFamily="18" charset="0"/>
              </a:rPr>
              <a:t>1-1-6 </a:t>
            </a:r>
            <a:r>
              <a:rPr lang="zh-CN" altLang="zh-CN" sz="1800" dirty="0">
                <a:effectLst/>
                <a:latin typeface="楷体" panose="02010609060101010101" pitchFamily="49" charset="-122"/>
                <a:ea typeface="楷体" panose="02010609060101010101" pitchFamily="49" charset="-122"/>
                <a:cs typeface="Times New Roman" panose="02020603050405020304" pitchFamily="18" charset="0"/>
              </a:rPr>
              <a:t>失电压保护电路</a:t>
            </a:r>
            <a:endParaRPr lang="zh-CN" altLang="en-US" sz="1800" dirty="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14" name="TextBox 6">
            <a:extLst>
              <a:ext uri="{FF2B5EF4-FFF2-40B4-BE49-F238E27FC236}">
                <a16:creationId xmlns="" xmlns:a16="http://schemas.microsoft.com/office/drawing/2014/main" id="{C2445E3A-48E9-445F-B74B-4B5C6A4D8AF7}"/>
              </a:ext>
            </a:extLst>
          </p:cNvPr>
          <p:cNvSpPr txBox="1"/>
          <p:nvPr/>
        </p:nvSpPr>
        <p:spPr>
          <a:xfrm>
            <a:off x="608666" y="1330198"/>
            <a:ext cx="10691512" cy="605294"/>
          </a:xfrm>
          <a:prstGeom prst="rect">
            <a:avLst/>
          </a:prstGeom>
          <a:noFill/>
        </p:spPr>
        <p:txBody>
          <a:bodyPr wrap="square" rtlCol="0">
            <a:spAutoFit/>
          </a:bodyPr>
          <a:lstStyle/>
          <a:p>
            <a:pPr indent="271780" algn="just">
              <a:lnSpc>
                <a:spcPts val="2000"/>
              </a:lnSpc>
              <a:spcBef>
                <a:spcPts val="600"/>
              </a:spcBef>
              <a:spcAft>
                <a:spcPts val="600"/>
              </a:spcAft>
            </a:pPr>
            <a:r>
              <a:rPr lang="zh-CN" altLang="zh-CN" sz="1800" b="1" kern="100" dirty="0">
                <a:effectLst/>
                <a:latin typeface="+mn-ea"/>
                <a:cs typeface="Times New Roman" panose="02020603050405020304" pitchFamily="18" charset="0"/>
              </a:rPr>
              <a:t>任务（</a:t>
            </a:r>
            <a:r>
              <a:rPr lang="en-US" altLang="zh-CN" sz="1800" b="1" kern="100" dirty="0">
                <a:effectLst/>
                <a:latin typeface="+mn-ea"/>
                <a:cs typeface="Times New Roman" panose="02020603050405020304" pitchFamily="18" charset="0"/>
              </a:rPr>
              <a:t>1</a:t>
            </a:r>
            <a:r>
              <a:rPr lang="zh-CN" altLang="zh-CN" sz="1800" b="1" kern="100" dirty="0">
                <a:effectLst/>
                <a:latin typeface="+mn-ea"/>
                <a:cs typeface="Times New Roman" panose="02020603050405020304" pitchFamily="18" charset="0"/>
              </a:rPr>
              <a:t>）：失电压保护</a:t>
            </a:r>
            <a:r>
              <a:rPr lang="en-US" altLang="zh-CN" sz="1800" b="1" kern="100" dirty="0">
                <a:effectLst/>
                <a:latin typeface="+mn-ea"/>
                <a:cs typeface="Times New Roman" panose="02020603050405020304" pitchFamily="18" charset="0"/>
              </a:rPr>
              <a:t>:</a:t>
            </a:r>
            <a:r>
              <a:rPr lang="zh-CN" altLang="zh-CN" sz="1800" b="1" kern="100" dirty="0">
                <a:effectLst/>
                <a:latin typeface="+mn-ea"/>
                <a:cs typeface="Times New Roman" panose="02020603050405020304" pitchFamily="18" charset="0"/>
              </a:rPr>
              <a:t>是指防止电压恢复时电动机自起动的保护。通常采用接触器的自锁控制电路来实现，如图</a:t>
            </a:r>
            <a:r>
              <a:rPr lang="en-US" altLang="zh-CN" sz="1800" b="1" kern="100" dirty="0">
                <a:effectLst/>
                <a:latin typeface="+mn-ea"/>
                <a:cs typeface="Times New Roman" panose="02020603050405020304" pitchFamily="18" charset="0"/>
              </a:rPr>
              <a:t>1-1-6</a:t>
            </a:r>
            <a:r>
              <a:rPr lang="zh-CN" altLang="zh-CN" sz="1800" b="1" kern="100" dirty="0">
                <a:effectLst/>
                <a:latin typeface="+mn-ea"/>
                <a:cs typeface="Times New Roman" panose="02020603050405020304" pitchFamily="18" charset="0"/>
              </a:rPr>
              <a:t>所示 </a:t>
            </a:r>
            <a:endParaRPr lang="zh-CN" altLang="zh-CN" sz="1800" kern="100" dirty="0">
              <a:effectLst/>
              <a:latin typeface="+mn-ea"/>
              <a:cs typeface="Times New Roman" panose="02020603050405020304" pitchFamily="18" charset="0"/>
            </a:endParaRPr>
          </a:p>
        </p:txBody>
      </p:sp>
      <p:pic>
        <p:nvPicPr>
          <p:cNvPr id="16" name="Picture 4" descr="4m12">
            <a:extLst>
              <a:ext uri="{FF2B5EF4-FFF2-40B4-BE49-F238E27FC236}">
                <a16:creationId xmlns="" xmlns:a16="http://schemas.microsoft.com/office/drawing/2014/main" id="{D313AB5D-37E1-4A50-8168-A813F831D97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5375" y="2384001"/>
            <a:ext cx="4598620" cy="2282028"/>
          </a:xfrm>
          <a:prstGeom prst="rect">
            <a:avLst/>
          </a:prstGeom>
          <a:noFill/>
          <a:ln>
            <a:noFill/>
          </a:ln>
        </p:spPr>
      </p:pic>
      <p:sp>
        <p:nvSpPr>
          <p:cNvPr id="2" name="文本框 1">
            <a:extLst>
              <a:ext uri="{FF2B5EF4-FFF2-40B4-BE49-F238E27FC236}">
                <a16:creationId xmlns="" xmlns:a16="http://schemas.microsoft.com/office/drawing/2014/main" id="{7BE0E96C-F992-4DC1-A432-C49BDF63AF9D}"/>
              </a:ext>
            </a:extLst>
          </p:cNvPr>
          <p:cNvSpPr txBox="1"/>
          <p:nvPr/>
        </p:nvSpPr>
        <p:spPr>
          <a:xfrm>
            <a:off x="6520995" y="2384001"/>
            <a:ext cx="4964072" cy="3924151"/>
          </a:xfrm>
          <a:prstGeom prst="rect">
            <a:avLst/>
          </a:prstGeom>
          <a:noFill/>
        </p:spPr>
        <p:txBody>
          <a:bodyPr wrap="square" rtlCol="0">
            <a:spAutoFit/>
          </a:bodyPr>
          <a:lstStyle/>
          <a:p>
            <a:pPr indent="267970" algn="just">
              <a:lnSpc>
                <a:spcPct val="150000"/>
              </a:lnSpc>
              <a:spcBef>
                <a:spcPts val="600"/>
              </a:spcBef>
              <a:spcAft>
                <a:spcPts val="600"/>
              </a:spcAft>
            </a:pPr>
            <a:r>
              <a:rPr lang="zh-CN" altLang="zh-CN" sz="1800" b="1" kern="100" dirty="0">
                <a:effectLst/>
                <a:latin typeface="+mn-ea"/>
                <a:cs typeface="Times New Roman" panose="02020603050405020304" pitchFamily="18" charset="0"/>
              </a:rPr>
              <a:t>答</a:t>
            </a:r>
            <a:r>
              <a:rPr lang="zh-CN" altLang="zh-CN" sz="1800" kern="100" dirty="0">
                <a:effectLst/>
                <a:latin typeface="+mn-ea"/>
                <a:cs typeface="Times New Roman" panose="02020603050405020304" pitchFamily="18" charset="0"/>
              </a:rPr>
              <a:t>： </a:t>
            </a:r>
          </a:p>
          <a:p>
            <a:pPr indent="279400" algn="just">
              <a:lnSpc>
                <a:spcPct val="150000"/>
              </a:lnSpc>
              <a:spcBef>
                <a:spcPts val="600"/>
              </a:spcBef>
              <a:spcAft>
                <a:spcPts val="600"/>
              </a:spcAft>
            </a:pPr>
            <a:r>
              <a:rPr lang="zh-CN" altLang="zh-CN" sz="1800" kern="100" dirty="0">
                <a:effectLst/>
                <a:latin typeface="+mn-ea"/>
                <a:cs typeface="Times New Roman" panose="02020603050405020304" pitchFamily="18" charset="0"/>
              </a:rPr>
              <a:t>按下按钮</a:t>
            </a:r>
            <a:r>
              <a:rPr lang="en-US" altLang="zh-CN" sz="1800" kern="100" dirty="0">
                <a:effectLst/>
                <a:latin typeface="+mn-ea"/>
                <a:cs typeface="Times New Roman" panose="02020603050405020304" pitchFamily="18" charset="0"/>
              </a:rPr>
              <a:t>SB2</a:t>
            </a:r>
            <a:r>
              <a:rPr lang="zh-CN" altLang="zh-CN" sz="1800" kern="100" dirty="0">
                <a:effectLst/>
                <a:latin typeface="+mn-ea"/>
                <a:cs typeface="Times New Roman" panose="02020603050405020304" pitchFamily="18" charset="0"/>
              </a:rPr>
              <a:t>，接触器线圈得电，其动合触点闭合。</a:t>
            </a:r>
            <a:r>
              <a:rPr lang="en-US" altLang="zh-CN" sz="1800" kern="100" dirty="0">
                <a:effectLst/>
                <a:latin typeface="+mn-ea"/>
                <a:cs typeface="Times New Roman" panose="02020603050405020304" pitchFamily="18" charset="0"/>
              </a:rPr>
              <a:t>SB2</a:t>
            </a:r>
            <a:r>
              <a:rPr lang="zh-CN" altLang="zh-CN" sz="1800" kern="100" dirty="0">
                <a:effectLst/>
                <a:latin typeface="+mn-ea"/>
                <a:cs typeface="Times New Roman" panose="02020603050405020304" pitchFamily="18" charset="0"/>
              </a:rPr>
              <a:t>按钮松开后，接触器线圈由于动合触点的闭合仍然得电。当电源断开，接触器线圈失电，其动合触点断开，故当恢复通电时，接触器线圈便不可能得电。要使接触器工作，必须再次按压起动按钮</a:t>
            </a:r>
            <a:r>
              <a:rPr lang="en-US" altLang="zh-CN" sz="1800" kern="100" dirty="0">
                <a:effectLst/>
                <a:latin typeface="+mn-ea"/>
                <a:cs typeface="Times New Roman" panose="02020603050405020304" pitchFamily="18" charset="0"/>
              </a:rPr>
              <a:t>SB2</a:t>
            </a:r>
            <a:r>
              <a:rPr lang="zh-CN" altLang="zh-CN" sz="1800" kern="100" dirty="0">
                <a:effectLst/>
                <a:latin typeface="+mn-ea"/>
                <a:cs typeface="Times New Roman" panose="02020603050405020304" pitchFamily="18" charset="0"/>
              </a:rPr>
              <a:t>，从而起到点电压保护的作用。</a:t>
            </a:r>
          </a:p>
          <a:p>
            <a:endParaRPr lang="zh-CN" altLang="en-US" dirty="0"/>
          </a:p>
        </p:txBody>
      </p:sp>
      <p:sp>
        <p:nvSpPr>
          <p:cNvPr id="10" name="矩形 9"/>
          <p:cNvSpPr/>
          <p:nvPr/>
        </p:nvSpPr>
        <p:spPr>
          <a:xfrm>
            <a:off x="605201" y="1953363"/>
            <a:ext cx="5349221" cy="460382"/>
          </a:xfrm>
          <a:prstGeom prst="rect">
            <a:avLst/>
          </a:prstGeom>
        </p:spPr>
        <p:txBody>
          <a:bodyPr wrap="none">
            <a:spAutoFit/>
          </a:bodyPr>
          <a:lstStyle/>
          <a:p>
            <a:pPr indent="280670" algn="just">
              <a:lnSpc>
                <a:spcPct val="150000"/>
              </a:lnSpc>
              <a:spcBef>
                <a:spcPts val="600"/>
              </a:spcBef>
              <a:spcAft>
                <a:spcPts val="600"/>
              </a:spcAft>
            </a:pPr>
            <a:r>
              <a:rPr lang="zh-CN" altLang="zh-CN" b="1" kern="100" dirty="0">
                <a:latin typeface="+mn-ea"/>
                <a:cs typeface="Times New Roman" panose="02020603050405020304" pitchFamily="18" charset="0"/>
              </a:rPr>
              <a:t>请回答：该电路是如何起到失电压保护的作用？</a:t>
            </a:r>
            <a:endParaRPr lang="zh-CN" altLang="zh-CN" kern="100" dirty="0">
              <a:latin typeface="+mn-ea"/>
              <a:cs typeface="Times New Roman" panose="02020603050405020304" pitchFamily="18" charset="0"/>
            </a:endParaRPr>
          </a:p>
        </p:txBody>
      </p:sp>
    </p:spTree>
    <p:extLst>
      <p:ext uri="{BB962C8B-B14F-4D97-AF65-F5344CB8AC3E}">
        <p14:creationId xmlns:p14="http://schemas.microsoft.com/office/powerpoint/2010/main" val="36976176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 xmlns:a16="http://schemas.microsoft.com/office/drawing/2014/main"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405111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 xmlns:a16="http://schemas.microsoft.com/office/drawing/2014/main" id="{87F54F14-2219-4BC2-83EC-23C8ABD6460E}"/>
              </a:ext>
            </a:extLst>
          </p:cNvPr>
          <p:cNvSpPr txBox="1"/>
          <p:nvPr/>
        </p:nvSpPr>
        <p:spPr>
          <a:xfrm>
            <a:off x="915375" y="928513"/>
            <a:ext cx="7720012" cy="952825"/>
          </a:xfrm>
          <a:prstGeom prst="rect">
            <a:avLst/>
          </a:prstGeom>
          <a:noFill/>
        </p:spPr>
        <p:txBody>
          <a:bodyPr wrap="square" rtlCol="0">
            <a:spAutoFit/>
          </a:bodyPr>
          <a:lstStyle/>
          <a:p>
            <a:pPr indent="266700">
              <a:lnSpc>
                <a:spcPct val="150000"/>
              </a:lnSpc>
              <a:spcAft>
                <a:spcPts val="600"/>
              </a:spcAft>
            </a:pPr>
            <a:r>
              <a:rPr lang="en-US" altLang="zh-CN" dirty="0">
                <a:ea typeface="微软雅黑" pitchFamily="34" charset="-122"/>
              </a:rPr>
              <a:t>1.</a:t>
            </a:r>
            <a:r>
              <a:rPr lang="zh-CN" altLang="zh-CN" dirty="0">
                <a:ea typeface="微软雅黑" pitchFamily="34" charset="-122"/>
              </a:rPr>
              <a:t>电气控制方案分析方法。</a:t>
            </a:r>
          </a:p>
          <a:p>
            <a:pPr indent="266700">
              <a:lnSpc>
                <a:spcPct val="150000"/>
              </a:lnSpc>
              <a:spcAft>
                <a:spcPts val="600"/>
              </a:spcAft>
            </a:pPr>
            <a:r>
              <a:rPr lang="en-US" altLang="zh-CN" dirty="0">
                <a:ea typeface="微软雅黑" pitchFamily="34" charset="-122"/>
              </a:rPr>
              <a:t>2.</a:t>
            </a:r>
            <a:r>
              <a:rPr lang="zh-CN" altLang="zh-CN" dirty="0">
                <a:ea typeface="微软雅黑" pitchFamily="34" charset="-122"/>
              </a:rPr>
              <a:t>电气接线图测绘步骤、分析方法。</a:t>
            </a:r>
          </a:p>
        </p:txBody>
      </p:sp>
      <p:graphicFrame>
        <p:nvGraphicFramePr>
          <p:cNvPr id="14" name="表格 13">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1286487025"/>
              </p:ext>
            </p:extLst>
          </p:nvPr>
        </p:nvGraphicFramePr>
        <p:xfrm>
          <a:off x="1192279" y="2259943"/>
          <a:ext cx="9550751" cy="3541799"/>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283115">
                  <a:extLst>
                    <a:ext uri="{9D8B030D-6E8A-4147-A177-3AD203B41FA5}">
                      <a16:colId xmlns="" xmlns:a16="http://schemas.microsoft.com/office/drawing/2014/main" val="20002"/>
                    </a:ext>
                  </a:extLst>
                </a:gridCol>
                <a:gridCol w="1219072">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marL="0" indent="127000" algn="ctr" defTabSz="914400" rtl="0" eaLnBrk="1" latinLnBrk="0" hangingPunct="1">
                        <a:lnSpc>
                          <a:spcPct val="150000"/>
                        </a:lnSpc>
                        <a:spcAft>
                          <a:spcPts val="0"/>
                        </a:spcAft>
                      </a:pP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a:t>
                      </a:r>
                      <a:r>
                        <a:rPr lang="en-US"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1.1</a:t>
                      </a:r>
                      <a:endPar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p>
                      <a:pPr marL="0" indent="127000" algn="ctr" defTabSz="914400" rtl="0" eaLnBrk="1" latinLnBrk="0" hangingPunct="1">
                        <a:lnSpc>
                          <a:spcPct val="150000"/>
                        </a:lnSpc>
                        <a:spcAft>
                          <a:spcPts val="0"/>
                        </a:spcAft>
                      </a:pP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继电器、接触器控制电路分析、测绘</a:t>
                      </a:r>
                      <a:endParaRPr lang="zh-CN" alt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6000" algn="l" defTabSz="914400" rtl="0" eaLnBrk="1" latinLnBrk="0" hangingPunct="1">
                        <a:lnSpc>
                          <a:spcPts val="2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能够对电气控制电路图的方案进行分析</a:t>
                      </a:r>
                    </a:p>
                    <a:p>
                      <a:pPr marL="0" indent="126000" algn="l" defTabSz="914400" rtl="0" eaLnBrk="1" latinLnBrk="0" hangingPunct="1">
                        <a:lnSpc>
                          <a:spcPts val="2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能够电气控制电路图进行测绘。</a:t>
                      </a:r>
                      <a:endPar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6000" algn="l" defTabSz="914400" rtl="0" eaLnBrk="1" latinLnBrk="0" hangingPunct="1">
                        <a:lnSpc>
                          <a:spcPts val="2000"/>
                        </a:lnSpc>
                      </a:pP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能够对多台联动的三相交流异步电动机控制方案进行分析、选择。</a:t>
                      </a: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7974335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 xmlns:a16="http://schemas.microsoft.com/office/drawing/2014/main"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282983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1" name="TextBox 6">
            <a:extLst>
              <a:ext uri="{FF2B5EF4-FFF2-40B4-BE49-F238E27FC236}">
                <a16:creationId xmlns="" xmlns:a16="http://schemas.microsoft.com/office/drawing/2014/main" id="{C2445E3A-48E9-445F-B74B-4B5C6A4D8AF7}"/>
              </a:ext>
            </a:extLst>
          </p:cNvPr>
          <p:cNvSpPr txBox="1"/>
          <p:nvPr/>
        </p:nvSpPr>
        <p:spPr>
          <a:xfrm>
            <a:off x="614772" y="1320207"/>
            <a:ext cx="10367267" cy="3307316"/>
          </a:xfrm>
          <a:prstGeom prst="rect">
            <a:avLst/>
          </a:prstGeom>
          <a:noFill/>
        </p:spPr>
        <p:txBody>
          <a:bodyPr wrap="square" rtlCol="0">
            <a:spAutoFit/>
          </a:bodyPr>
          <a:lstStyle/>
          <a:p>
            <a:pPr indent="271780" algn="just">
              <a:lnSpc>
                <a:spcPct val="150000"/>
              </a:lnSpc>
              <a:spcBef>
                <a:spcPts val="600"/>
              </a:spcBef>
              <a:spcAft>
                <a:spcPts val="600"/>
              </a:spcAft>
            </a:pPr>
            <a:r>
              <a:rPr lang="zh-CN" altLang="zh-CN" sz="1800" kern="100" dirty="0">
                <a:effectLst/>
                <a:latin typeface="+mn-ea"/>
                <a:cs typeface="Times New Roman" panose="02020603050405020304" pitchFamily="18" charset="0"/>
              </a:rPr>
              <a:t>任务（</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）：三台电动机顺序启动、逆序停止控制电路原理如图</a:t>
            </a:r>
            <a:r>
              <a:rPr lang="en-US" altLang="zh-CN" sz="1800" kern="100" dirty="0">
                <a:effectLst/>
                <a:latin typeface="+mn-ea"/>
                <a:cs typeface="Times New Roman" panose="02020603050405020304" pitchFamily="18" charset="0"/>
              </a:rPr>
              <a:t>1-1-7</a:t>
            </a:r>
            <a:r>
              <a:rPr lang="zh-CN" altLang="zh-CN" sz="1800" kern="100" dirty="0">
                <a:effectLst/>
                <a:latin typeface="+mn-ea"/>
                <a:cs typeface="Times New Roman" panose="02020603050405020304" pitchFamily="18" charset="0"/>
              </a:rPr>
              <a:t>所示 </a:t>
            </a:r>
          </a:p>
          <a:p>
            <a:pPr indent="280670" algn="just">
              <a:lnSpc>
                <a:spcPct val="150000"/>
              </a:lnSpc>
              <a:spcBef>
                <a:spcPts val="600"/>
              </a:spcBef>
              <a:spcAft>
                <a:spcPts val="600"/>
              </a:spcAft>
            </a:pPr>
            <a:r>
              <a:rPr lang="zh-CN" altLang="zh-CN" sz="1800" kern="100" dirty="0">
                <a:effectLst/>
                <a:latin typeface="+mn-ea"/>
                <a:cs typeface="Times New Roman" panose="02020603050405020304" pitchFamily="18" charset="0"/>
              </a:rPr>
              <a:t>请回答：</a:t>
            </a:r>
          </a:p>
          <a:p>
            <a:pPr indent="280670" algn="just">
              <a:lnSpc>
                <a:spcPct val="150000"/>
              </a:lnSpc>
              <a:spcBef>
                <a:spcPts val="600"/>
              </a:spcBef>
              <a:spcAft>
                <a:spcPts val="600"/>
              </a:spcAft>
            </a:pPr>
            <a:r>
              <a:rPr lang="en-US" altLang="zh-CN" sz="1800" kern="100" dirty="0">
                <a:effectLst/>
                <a:latin typeface="+mn-ea"/>
                <a:cs typeface="Times New Roman" panose="02020603050405020304" pitchFamily="18" charset="0"/>
              </a:rPr>
              <a:t>1) </a:t>
            </a:r>
            <a:r>
              <a:rPr lang="zh-CN" altLang="zh-CN" sz="1800" kern="100" dirty="0">
                <a:effectLst/>
                <a:latin typeface="+mn-ea"/>
                <a:cs typeface="Times New Roman" panose="02020603050405020304" pitchFamily="18" charset="0"/>
              </a:rPr>
              <a:t>三台电机启动以及停止的顺序。</a:t>
            </a:r>
          </a:p>
          <a:p>
            <a:pPr indent="280670" algn="just">
              <a:lnSpc>
                <a:spcPct val="150000"/>
              </a:lnSpc>
              <a:spcBef>
                <a:spcPts val="600"/>
              </a:spcBef>
              <a:spcAft>
                <a:spcPts val="600"/>
              </a:spcAft>
            </a:pPr>
            <a:r>
              <a:rPr lang="en-US" altLang="zh-CN" sz="1800" kern="100" dirty="0">
                <a:effectLst/>
                <a:latin typeface="+mn-ea"/>
                <a:cs typeface="Times New Roman" panose="02020603050405020304" pitchFamily="18" charset="0"/>
              </a:rPr>
              <a:t>2) </a:t>
            </a:r>
            <a:r>
              <a:rPr lang="zh-CN" altLang="zh-CN" sz="1800" kern="100" dirty="0">
                <a:effectLst/>
                <a:latin typeface="+mn-ea"/>
                <a:cs typeface="Times New Roman" panose="02020603050405020304" pitchFamily="18" charset="0"/>
              </a:rPr>
              <a:t>分析电路如何实现三台电动机顺序启动。</a:t>
            </a:r>
          </a:p>
          <a:p>
            <a:pPr indent="280670" algn="just">
              <a:lnSpc>
                <a:spcPct val="150000"/>
              </a:lnSpc>
              <a:spcBef>
                <a:spcPts val="600"/>
              </a:spcBef>
              <a:spcAft>
                <a:spcPts val="600"/>
              </a:spcAft>
            </a:pPr>
            <a:r>
              <a:rPr lang="en-US" altLang="zh-CN" sz="1800" kern="100" dirty="0">
                <a:effectLst/>
                <a:latin typeface="+mn-ea"/>
                <a:cs typeface="Times New Roman" panose="02020603050405020304" pitchFamily="18" charset="0"/>
              </a:rPr>
              <a:t>3) </a:t>
            </a:r>
            <a:r>
              <a:rPr lang="zh-CN" altLang="zh-CN" sz="1800" kern="100" dirty="0">
                <a:effectLst/>
                <a:latin typeface="+mn-ea"/>
                <a:cs typeface="Times New Roman" panose="02020603050405020304" pitchFamily="18" charset="0"/>
              </a:rPr>
              <a:t>分析电路如何实现三台电动机逆序停止。</a:t>
            </a:r>
          </a:p>
          <a:p>
            <a:pPr indent="280670" algn="just">
              <a:lnSpc>
                <a:spcPct val="150000"/>
              </a:lnSpc>
              <a:spcBef>
                <a:spcPts val="600"/>
              </a:spcBef>
              <a:spcAft>
                <a:spcPts val="600"/>
              </a:spcAft>
            </a:pPr>
            <a:r>
              <a:rPr lang="en-US" altLang="zh-CN" sz="1800" kern="100" dirty="0">
                <a:effectLst/>
                <a:latin typeface="+mn-ea"/>
                <a:cs typeface="Times New Roman" panose="02020603050405020304" pitchFamily="18" charset="0"/>
              </a:rPr>
              <a:t>4) </a:t>
            </a:r>
            <a:r>
              <a:rPr lang="zh-CN" altLang="zh-CN" sz="1800" kern="100" dirty="0">
                <a:effectLst/>
                <a:latin typeface="+mn-ea"/>
                <a:cs typeface="Times New Roman" panose="02020603050405020304" pitchFamily="18" charset="0"/>
              </a:rPr>
              <a:t>当</a:t>
            </a:r>
            <a:r>
              <a:rPr lang="en-US" altLang="zh-CN" sz="1800" kern="100" dirty="0">
                <a:effectLst/>
                <a:latin typeface="+mn-ea"/>
                <a:cs typeface="Times New Roman" panose="02020603050405020304" pitchFamily="18" charset="0"/>
              </a:rPr>
              <a:t>M1</a:t>
            </a:r>
            <a:r>
              <a:rPr lang="zh-CN" altLang="zh-CN" sz="1800" kern="100" dirty="0">
                <a:effectLst/>
                <a:latin typeface="+mn-ea"/>
                <a:cs typeface="Times New Roman" panose="02020603050405020304" pitchFamily="18" charset="0"/>
              </a:rPr>
              <a:t>电动机发生异常后，</a:t>
            </a:r>
            <a:r>
              <a:rPr lang="en-US" altLang="zh-CN" sz="1800" kern="100" dirty="0">
                <a:effectLst/>
                <a:latin typeface="+mn-ea"/>
                <a:cs typeface="Times New Roman" panose="02020603050405020304" pitchFamily="18" charset="0"/>
              </a:rPr>
              <a:t>M2</a:t>
            </a: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M3</a:t>
            </a:r>
            <a:r>
              <a:rPr lang="zh-CN" altLang="zh-CN" sz="1800" kern="100" dirty="0">
                <a:effectLst/>
                <a:latin typeface="+mn-ea"/>
                <a:cs typeface="Times New Roman" panose="02020603050405020304" pitchFamily="18" charset="0"/>
              </a:rPr>
              <a:t>电动机会停止吗？为什么。</a:t>
            </a:r>
          </a:p>
        </p:txBody>
      </p:sp>
      <p:sp>
        <p:nvSpPr>
          <p:cNvPr id="32" name="文本框 31"/>
          <p:cNvSpPr txBox="1"/>
          <p:nvPr/>
        </p:nvSpPr>
        <p:spPr>
          <a:xfrm>
            <a:off x="7464073" y="5876582"/>
            <a:ext cx="4727927" cy="452432"/>
          </a:xfrm>
          <a:prstGeom prst="rect">
            <a:avLst/>
          </a:prstGeom>
          <a:noFill/>
        </p:spPr>
        <p:txBody>
          <a:bodyPr wrap="square" rtlCol="0">
            <a:spAutoFit/>
          </a:bodyPr>
          <a:lstStyle>
            <a:defPPr>
              <a:defRPr lang="zh-CN"/>
            </a:defPPr>
            <a:lvl1pPr indent="457200">
              <a:lnSpc>
                <a:spcPct val="130000"/>
              </a:lnSpc>
              <a:spcAft>
                <a:spcPts val="600"/>
              </a:spcAft>
              <a:defRPr sz="2000">
                <a:solidFill>
                  <a:srgbClr val="5F5E5C"/>
                </a:solidFill>
                <a:latin typeface="微软雅黑" pitchFamily="34" charset="-122"/>
                <a:ea typeface="微软雅黑" pitchFamily="34" charset="-122"/>
              </a:defRPr>
            </a:lvl1pPr>
          </a:lstStyle>
          <a:p>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1-1-7 </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三台电动机启停控制电路</a:t>
            </a:r>
            <a:endParaRPr lang="zh-CN" altLang="en-US" sz="1800" dirty="0">
              <a:solidFill>
                <a:schemeClr val="tx1"/>
              </a:solidFill>
              <a:latin typeface="+mn-lt"/>
            </a:endParaRPr>
          </a:p>
        </p:txBody>
      </p:sp>
      <p:pic>
        <p:nvPicPr>
          <p:cNvPr id="14" name="Picture 27">
            <a:extLst>
              <a:ext uri="{FF2B5EF4-FFF2-40B4-BE49-F238E27FC236}">
                <a16:creationId xmlns="" xmlns:a16="http://schemas.microsoft.com/office/drawing/2014/main" id="{A0FDEBC9-9057-4C07-9CEE-58D63A02EFE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782284" y="2135816"/>
            <a:ext cx="3723630" cy="3533948"/>
          </a:xfrm>
          <a:prstGeom prst="rect">
            <a:avLst/>
          </a:prstGeom>
          <a:noFill/>
          <a:ln>
            <a:noFill/>
          </a:ln>
        </p:spPr>
      </p:pic>
    </p:spTree>
    <p:extLst>
      <p:ext uri="{BB962C8B-B14F-4D97-AF65-F5344CB8AC3E}">
        <p14:creationId xmlns:p14="http://schemas.microsoft.com/office/powerpoint/2010/main" val="1905787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 name="文本框 1">
            <a:extLst>
              <a:ext uri="{FF2B5EF4-FFF2-40B4-BE49-F238E27FC236}">
                <a16:creationId xmlns="" xmlns:a16="http://schemas.microsoft.com/office/drawing/2014/main" xmlns:a14="http://schemas.microsoft.com/office/drawing/2010/main" xmlns:mc="http://schemas.openxmlformats.org/markup-compatibility/2006" id="{728C0F30-CEE3-4F9E-B7F8-C97C26D78723}"/>
              </a:ext>
            </a:extLst>
          </p:cNvPr>
          <p:cNvSpPr txBox="1"/>
          <p:nvPr/>
        </p:nvSpPr>
        <p:spPr>
          <a:xfrm>
            <a:off x="984572" y="1404446"/>
            <a:ext cx="8974769" cy="3877985"/>
          </a:xfrm>
          <a:prstGeom prst="rect">
            <a:avLst/>
          </a:prstGeom>
          <a:noFill/>
        </p:spPr>
        <p:txBody>
          <a:bodyPr wrap="square" rtlCol="0">
            <a:spAutoFit/>
          </a:bodyPr>
          <a:lstStyle>
            <a:defPPr>
              <a:defRPr lang="zh-CN"/>
            </a:defPPr>
            <a:lvl1pPr indent="457200" algn="just">
              <a:lnSpc>
                <a:spcPct val="150000"/>
              </a:lnSpc>
              <a:spcBef>
                <a:spcPts val="600"/>
              </a:spcBef>
              <a:spcAft>
                <a:spcPts val="600"/>
              </a:spcAft>
              <a:defRPr b="1" kern="100">
                <a:effectLst/>
                <a:latin typeface="+mn-ea"/>
                <a:cs typeface="Times New Roman" panose="02020603050405020304" pitchFamily="18" charset="0"/>
              </a:defRPr>
            </a:lvl1pPr>
          </a:lstStyle>
          <a:p>
            <a:r>
              <a:rPr lang="zh-CN" altLang="zh-CN" b="0" dirty="0" smtClean="0"/>
              <a:t>然后</a:t>
            </a:r>
            <a:r>
              <a:rPr lang="zh-CN" altLang="zh-CN" b="0" dirty="0"/>
              <a:t>断开</a:t>
            </a:r>
            <a:r>
              <a:rPr lang="en-US" altLang="zh-CN" b="0" dirty="0"/>
              <a:t>SB3</a:t>
            </a:r>
            <a:r>
              <a:rPr lang="zh-CN" altLang="zh-CN" b="0" dirty="0"/>
              <a:t>按钮，接触器线圈</a:t>
            </a:r>
            <a:r>
              <a:rPr lang="en-US" altLang="zh-CN" b="0" dirty="0"/>
              <a:t>KM2</a:t>
            </a:r>
            <a:r>
              <a:rPr lang="zh-CN" altLang="zh-CN" b="0" dirty="0"/>
              <a:t>失电，主触点</a:t>
            </a:r>
            <a:r>
              <a:rPr lang="en-US" altLang="zh-CN" b="0" dirty="0"/>
              <a:t>KM2</a:t>
            </a:r>
            <a:r>
              <a:rPr lang="zh-CN" altLang="zh-CN" b="0" dirty="0"/>
              <a:t>断开，和</a:t>
            </a:r>
            <a:r>
              <a:rPr lang="en-US" altLang="zh-CN" b="0" dirty="0"/>
              <a:t>SB4</a:t>
            </a:r>
            <a:r>
              <a:rPr lang="zh-CN" altLang="zh-CN" b="0" dirty="0"/>
              <a:t>并联的辅触点</a:t>
            </a:r>
            <a:r>
              <a:rPr lang="en-US" altLang="zh-CN" b="0" dirty="0"/>
              <a:t>KM2</a:t>
            </a:r>
            <a:r>
              <a:rPr lang="zh-CN" altLang="zh-CN" b="0" dirty="0"/>
              <a:t>断开，自锁功能消失，这时</a:t>
            </a:r>
            <a:r>
              <a:rPr lang="en-US" altLang="zh-CN" b="0" dirty="0"/>
              <a:t>M2</a:t>
            </a:r>
            <a:r>
              <a:rPr lang="zh-CN" altLang="zh-CN" b="0" dirty="0"/>
              <a:t>电动机停止运行。</a:t>
            </a:r>
          </a:p>
          <a:p>
            <a:r>
              <a:rPr lang="zh-CN" altLang="zh-CN" b="0" dirty="0"/>
              <a:t>最后断开</a:t>
            </a:r>
            <a:r>
              <a:rPr lang="en-US" altLang="zh-CN" b="0" dirty="0"/>
              <a:t>SB1</a:t>
            </a:r>
            <a:r>
              <a:rPr lang="zh-CN" altLang="zh-CN" b="0" dirty="0"/>
              <a:t>按钮，接触器线圈</a:t>
            </a:r>
            <a:r>
              <a:rPr lang="en-US" altLang="zh-CN" b="0" dirty="0"/>
              <a:t>KM1</a:t>
            </a:r>
            <a:r>
              <a:rPr lang="zh-CN" altLang="zh-CN" b="0" dirty="0"/>
              <a:t>失电，主触点</a:t>
            </a:r>
            <a:r>
              <a:rPr lang="en-US" altLang="zh-CN" b="0" dirty="0"/>
              <a:t>KM1</a:t>
            </a:r>
            <a:r>
              <a:rPr lang="zh-CN" altLang="zh-CN" b="0" dirty="0"/>
              <a:t>断开，和</a:t>
            </a:r>
            <a:r>
              <a:rPr lang="en-US" altLang="zh-CN" b="0" dirty="0"/>
              <a:t>SB2</a:t>
            </a:r>
            <a:r>
              <a:rPr lang="zh-CN" altLang="zh-CN" b="0" dirty="0"/>
              <a:t>并联的辅触点</a:t>
            </a:r>
            <a:r>
              <a:rPr lang="en-US" altLang="zh-CN" b="0" dirty="0"/>
              <a:t>KM1</a:t>
            </a:r>
            <a:r>
              <a:rPr lang="zh-CN" altLang="zh-CN" b="0" dirty="0"/>
              <a:t>断开，自锁功能消失，这时</a:t>
            </a:r>
            <a:r>
              <a:rPr lang="en-US" altLang="zh-CN" b="0" dirty="0"/>
              <a:t>M1</a:t>
            </a:r>
            <a:r>
              <a:rPr lang="zh-CN" altLang="zh-CN" b="0" dirty="0"/>
              <a:t>电动机停止运行。</a:t>
            </a:r>
          </a:p>
          <a:p>
            <a:r>
              <a:rPr lang="zh-CN" altLang="en-US" b="0" dirty="0"/>
              <a:t>（</a:t>
            </a:r>
            <a:r>
              <a:rPr lang="en-US" altLang="zh-CN" b="0" dirty="0"/>
              <a:t>4</a:t>
            </a:r>
            <a:r>
              <a:rPr lang="zh-CN" altLang="zh-CN" b="0" dirty="0"/>
              <a:t>）当</a:t>
            </a:r>
            <a:r>
              <a:rPr lang="en-US" altLang="zh-CN" b="0" dirty="0"/>
              <a:t>M1</a:t>
            </a:r>
            <a:r>
              <a:rPr lang="zh-CN" altLang="zh-CN" b="0" dirty="0"/>
              <a:t>电动机发生异常后，</a:t>
            </a:r>
            <a:r>
              <a:rPr lang="en-US" altLang="zh-CN" b="0" dirty="0"/>
              <a:t>M2</a:t>
            </a:r>
            <a:r>
              <a:rPr lang="zh-CN" altLang="zh-CN" b="0" dirty="0"/>
              <a:t>、</a:t>
            </a:r>
            <a:r>
              <a:rPr lang="en-US" altLang="zh-CN" b="0" dirty="0"/>
              <a:t>M3</a:t>
            </a:r>
            <a:r>
              <a:rPr lang="zh-CN" altLang="zh-CN" b="0" dirty="0"/>
              <a:t>电动机会停止。</a:t>
            </a:r>
          </a:p>
          <a:p>
            <a:r>
              <a:rPr lang="zh-CN" altLang="zh-CN" b="0" dirty="0"/>
              <a:t>当</a:t>
            </a:r>
            <a:r>
              <a:rPr lang="en-US" altLang="zh-CN" b="0" dirty="0"/>
              <a:t>M1</a:t>
            </a:r>
            <a:r>
              <a:rPr lang="zh-CN" altLang="zh-CN" b="0" dirty="0"/>
              <a:t>电动机发生异常后，热继电器触点</a:t>
            </a:r>
            <a:r>
              <a:rPr lang="en-US" altLang="zh-CN" b="0" dirty="0"/>
              <a:t>KH1</a:t>
            </a:r>
            <a:r>
              <a:rPr lang="zh-CN" altLang="zh-CN" b="0" dirty="0"/>
              <a:t>断开，由于热继电器触点</a:t>
            </a:r>
            <a:r>
              <a:rPr lang="en-US" altLang="zh-CN" b="0" dirty="0"/>
              <a:t>KH1</a:t>
            </a:r>
            <a:r>
              <a:rPr lang="zh-CN" altLang="zh-CN" b="0" dirty="0"/>
              <a:t>串联在主控制电路上，因此接触器线圈</a:t>
            </a:r>
            <a:r>
              <a:rPr lang="en-US" altLang="zh-CN" b="0" dirty="0"/>
              <a:t>KM2</a:t>
            </a:r>
            <a:r>
              <a:rPr lang="zh-CN" altLang="zh-CN" b="0" dirty="0"/>
              <a:t>、</a:t>
            </a:r>
            <a:r>
              <a:rPr lang="en-US" altLang="zh-CN" b="0" dirty="0"/>
              <a:t>KM3</a:t>
            </a:r>
            <a:r>
              <a:rPr lang="zh-CN" altLang="zh-CN" b="0" dirty="0"/>
              <a:t>全部失电，其主触点</a:t>
            </a:r>
            <a:r>
              <a:rPr lang="en-US" altLang="zh-CN" b="0" dirty="0"/>
              <a:t>KM2</a:t>
            </a:r>
            <a:r>
              <a:rPr lang="zh-CN" altLang="zh-CN" b="0" dirty="0"/>
              <a:t>、</a:t>
            </a:r>
            <a:r>
              <a:rPr lang="en-US" altLang="zh-CN" b="0" dirty="0"/>
              <a:t>KM3</a:t>
            </a:r>
            <a:r>
              <a:rPr lang="zh-CN" altLang="zh-CN" b="0" dirty="0"/>
              <a:t>断开，则</a:t>
            </a:r>
            <a:r>
              <a:rPr lang="en-US" altLang="zh-CN" b="0" dirty="0"/>
              <a:t>M2</a:t>
            </a:r>
            <a:r>
              <a:rPr lang="zh-CN" altLang="zh-CN" b="0" dirty="0"/>
              <a:t>、</a:t>
            </a:r>
            <a:r>
              <a:rPr lang="en-US" altLang="zh-CN" b="0" dirty="0"/>
              <a:t>M3</a:t>
            </a:r>
            <a:r>
              <a:rPr lang="zh-CN" altLang="zh-CN" b="0" dirty="0"/>
              <a:t>电动机停止运行</a:t>
            </a:r>
            <a:r>
              <a:rPr lang="zh-CN" altLang="zh-CN" b="0" dirty="0" smtClean="0"/>
              <a:t>。</a:t>
            </a:r>
            <a:endParaRPr lang="zh-CN" altLang="zh-CN" b="0" dirty="0"/>
          </a:p>
        </p:txBody>
      </p:sp>
    </p:spTree>
    <p:extLst>
      <p:ext uri="{BB962C8B-B14F-4D97-AF65-F5344CB8AC3E}">
        <p14:creationId xmlns:p14="http://schemas.microsoft.com/office/powerpoint/2010/main" val="30069619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728C0F30-CEE3-4F9E-B7F8-C97C26D78723}"/>
                  </a:ext>
                </a:extLst>
              </p:cNvPr>
              <p:cNvSpPr txBox="1"/>
              <p:nvPr/>
            </p:nvSpPr>
            <p:spPr>
              <a:xfrm>
                <a:off x="389568" y="677333"/>
                <a:ext cx="11489066" cy="6001643"/>
              </a:xfrm>
              <a:prstGeom prst="rect">
                <a:avLst/>
              </a:prstGeom>
              <a:noFill/>
            </p:spPr>
            <p:txBody>
              <a:bodyPr wrap="square" rtlCol="0">
                <a:spAutoFit/>
              </a:bodyPr>
              <a:lstStyle/>
              <a:p>
                <a:pPr indent="457200" algn="just">
                  <a:lnSpc>
                    <a:spcPct val="150000"/>
                  </a:lnSpc>
                  <a:spcBef>
                    <a:spcPts val="600"/>
                  </a:spcBef>
                  <a:spcAft>
                    <a:spcPts val="600"/>
                  </a:spcAft>
                </a:pPr>
                <a:r>
                  <a:rPr lang="zh-CN" altLang="zh-CN" sz="1800" b="1" kern="100" dirty="0" smtClean="0">
                    <a:effectLst/>
                    <a:latin typeface="+mn-ea"/>
                    <a:cs typeface="Times New Roman" panose="02020603050405020304" pitchFamily="18" charset="0"/>
                  </a:rPr>
                  <a:t>答</a:t>
                </a:r>
                <a:r>
                  <a:rPr lang="zh-CN" altLang="zh-CN" sz="1800" kern="100" dirty="0">
                    <a:effectLst/>
                    <a:latin typeface="+mn-ea"/>
                    <a:cs typeface="Times New Roman" panose="02020603050405020304" pitchFamily="18" charset="0"/>
                  </a:rPr>
                  <a:t>： </a:t>
                </a:r>
              </a:p>
              <a:p>
                <a:pPr indent="457200" algn="just">
                  <a:lnSpc>
                    <a:spcPct val="150000"/>
                  </a:lnSpc>
                  <a:spcBef>
                    <a:spcPts val="600"/>
                  </a:spcBef>
                  <a:spcAft>
                    <a:spcPts val="600"/>
                  </a:spcAft>
                </a:pPr>
                <a:r>
                  <a:rPr lang="zh-CN" altLang="en-US"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）启动的顺序为</a:t>
                </a:r>
                <a14:m>
                  <m:oMath xmlns:m="http://schemas.openxmlformats.org/officeDocument/2006/math">
                    <m:r>
                      <a:rPr lang="en-US" altLang="zh-CN" sz="1800" i="1" kern="100">
                        <a:effectLst/>
                        <a:latin typeface="+mn-ea"/>
                        <a:cs typeface="Times New Roman" panose="02020603050405020304" pitchFamily="18" charset="0"/>
                      </a:rPr>
                      <m:t>𝑀</m:t>
                    </m:r>
                    <m:r>
                      <a:rPr lang="en-US" altLang="zh-CN" sz="1800" i="1" kern="100">
                        <a:effectLst/>
                        <a:latin typeface="+mn-ea"/>
                        <a:cs typeface="Times New Roman" panose="02020603050405020304" pitchFamily="18" charset="0"/>
                      </a:rPr>
                      <m:t>1→</m:t>
                    </m:r>
                    <m:r>
                      <a:rPr lang="en-US" altLang="zh-CN" sz="1800" i="1" kern="100">
                        <a:effectLst/>
                        <a:latin typeface="+mn-ea"/>
                        <a:cs typeface="Times New Roman" panose="02020603050405020304" pitchFamily="18" charset="0"/>
                      </a:rPr>
                      <m:t>𝑀</m:t>
                    </m:r>
                    <m:r>
                      <a:rPr lang="en-US" altLang="zh-CN" sz="1800" i="1" kern="100">
                        <a:effectLst/>
                        <a:latin typeface="+mn-ea"/>
                        <a:cs typeface="Times New Roman" panose="02020603050405020304" pitchFamily="18" charset="0"/>
                      </a:rPr>
                      <m:t>2→</m:t>
                    </m:r>
                    <m:r>
                      <a:rPr lang="en-US" altLang="zh-CN" sz="1800" i="1" kern="100">
                        <a:effectLst/>
                        <a:latin typeface="+mn-ea"/>
                        <a:cs typeface="Times New Roman" panose="02020603050405020304" pitchFamily="18" charset="0"/>
                      </a:rPr>
                      <m:t>𝑀</m:t>
                    </m:r>
                    <m:r>
                      <a:rPr lang="en-US" altLang="zh-CN" sz="1800" i="1" kern="100">
                        <a:effectLst/>
                        <a:latin typeface="+mn-ea"/>
                        <a:cs typeface="Times New Roman" panose="02020603050405020304" pitchFamily="18" charset="0"/>
                      </a:rPr>
                      <m:t>3</m:t>
                    </m:r>
                  </m:oMath>
                </a14:m>
                <a:r>
                  <a:rPr lang="zh-CN" altLang="zh-CN" sz="1800" kern="100" dirty="0">
                    <a:effectLst/>
                    <a:latin typeface="+mn-ea"/>
                    <a:cs typeface="Times New Roman" panose="02020603050405020304" pitchFamily="18" charset="0"/>
                  </a:rPr>
                  <a:t>，停止的顺序为</a:t>
                </a:r>
                <a14:m>
                  <m:oMath xmlns:m="http://schemas.openxmlformats.org/officeDocument/2006/math">
                    <m:r>
                      <a:rPr lang="en-US" altLang="zh-CN" sz="1800" i="1" kern="100">
                        <a:effectLst/>
                        <a:latin typeface="+mn-ea"/>
                        <a:cs typeface="Times New Roman" panose="02020603050405020304" pitchFamily="18" charset="0"/>
                      </a:rPr>
                      <m:t>𝑀</m:t>
                    </m:r>
                    <m:r>
                      <a:rPr lang="en-US" altLang="zh-CN" sz="1800" i="1" kern="100">
                        <a:effectLst/>
                        <a:latin typeface="+mn-ea"/>
                        <a:cs typeface="Times New Roman" panose="02020603050405020304" pitchFamily="18" charset="0"/>
                      </a:rPr>
                      <m:t>3→</m:t>
                    </m:r>
                    <m:r>
                      <a:rPr lang="en-US" altLang="zh-CN" sz="1800" i="1" kern="100">
                        <a:effectLst/>
                        <a:latin typeface="+mn-ea"/>
                        <a:cs typeface="Times New Roman" panose="02020603050405020304" pitchFamily="18" charset="0"/>
                      </a:rPr>
                      <m:t>𝑀</m:t>
                    </m:r>
                    <m:r>
                      <a:rPr lang="en-US" altLang="zh-CN" sz="1800" i="1" kern="100">
                        <a:effectLst/>
                        <a:latin typeface="+mn-ea"/>
                        <a:cs typeface="Times New Roman" panose="02020603050405020304" pitchFamily="18" charset="0"/>
                      </a:rPr>
                      <m:t>2→</m:t>
                    </m:r>
                    <m:r>
                      <a:rPr lang="en-US" altLang="zh-CN" sz="1800" i="1" kern="100">
                        <a:effectLst/>
                        <a:latin typeface="+mn-ea"/>
                        <a:cs typeface="Times New Roman" panose="02020603050405020304" pitchFamily="18" charset="0"/>
                      </a:rPr>
                      <m:t>𝑀</m:t>
                    </m:r>
                    <m:r>
                      <a:rPr lang="en-US" altLang="zh-CN" sz="1800" i="1" kern="100">
                        <a:effectLst/>
                        <a:latin typeface="+mn-ea"/>
                        <a:cs typeface="Times New Roman" panose="02020603050405020304" pitchFamily="18" charset="0"/>
                      </a:rPr>
                      <m:t>1</m:t>
                    </m:r>
                  </m:oMath>
                </a14:m>
                <a:r>
                  <a:rPr lang="zh-CN" altLang="zh-CN" sz="1800" kern="100" dirty="0">
                    <a:effectLst/>
                    <a:latin typeface="+mn-ea"/>
                    <a:cs typeface="Times New Roman" panose="02020603050405020304" pitchFamily="18" charset="0"/>
                  </a:rPr>
                  <a:t>。</a:t>
                </a:r>
              </a:p>
              <a:p>
                <a:pPr indent="457200" algn="just">
                  <a:lnSpc>
                    <a:spcPct val="150000"/>
                  </a:lnSpc>
                  <a:spcBef>
                    <a:spcPts val="600"/>
                  </a:spcBef>
                  <a:spcAft>
                    <a:spcPts val="600"/>
                  </a:spcAft>
                </a:pPr>
                <a:r>
                  <a:rPr lang="zh-CN" altLang="en-US" kern="100" dirty="0">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）顺序启动的操作如下：首先按下</a:t>
                </a:r>
                <a:r>
                  <a:rPr lang="en-US" altLang="zh-CN" sz="1800" kern="100" dirty="0">
                    <a:effectLst/>
                    <a:latin typeface="+mn-ea"/>
                    <a:cs typeface="Times New Roman" panose="02020603050405020304" pitchFamily="18" charset="0"/>
                  </a:rPr>
                  <a:t>SB2</a:t>
                </a:r>
                <a:r>
                  <a:rPr lang="zh-CN" altLang="zh-CN" sz="1800" kern="100" dirty="0">
                    <a:effectLst/>
                    <a:latin typeface="+mn-ea"/>
                    <a:cs typeface="Times New Roman" panose="02020603050405020304" pitchFamily="18" charset="0"/>
                  </a:rPr>
                  <a:t>按钮，接触器线圈</a:t>
                </a:r>
                <a:r>
                  <a:rPr lang="en-US" altLang="zh-CN" sz="1800" kern="100" dirty="0">
                    <a:effectLst/>
                    <a:latin typeface="+mn-ea"/>
                    <a:cs typeface="Times New Roman" panose="02020603050405020304" pitchFamily="18" charset="0"/>
                  </a:rPr>
                  <a:t>KM1</a:t>
                </a:r>
                <a:r>
                  <a:rPr lang="zh-CN" altLang="zh-CN" sz="1800" kern="100" dirty="0">
                    <a:effectLst/>
                    <a:latin typeface="+mn-ea"/>
                    <a:cs typeface="Times New Roman" panose="02020603050405020304" pitchFamily="18" charset="0"/>
                  </a:rPr>
                  <a:t>得电，主触点</a:t>
                </a:r>
                <a:r>
                  <a:rPr lang="en-US" altLang="zh-CN" sz="1800" kern="100" dirty="0">
                    <a:effectLst/>
                    <a:latin typeface="+mn-ea"/>
                    <a:cs typeface="Times New Roman" panose="02020603050405020304" pitchFamily="18" charset="0"/>
                  </a:rPr>
                  <a:t>KM1</a:t>
                </a:r>
                <a:r>
                  <a:rPr lang="zh-CN" altLang="zh-CN" sz="1800" kern="100" dirty="0">
                    <a:effectLst/>
                    <a:latin typeface="+mn-ea"/>
                    <a:cs typeface="Times New Roman" panose="02020603050405020304" pitchFamily="18" charset="0"/>
                  </a:rPr>
                  <a:t>吸合，和</a:t>
                </a:r>
                <a:r>
                  <a:rPr lang="en-US" altLang="zh-CN" sz="1800" kern="100" dirty="0">
                    <a:effectLst/>
                    <a:latin typeface="+mn-ea"/>
                    <a:cs typeface="Times New Roman" panose="02020603050405020304" pitchFamily="18" charset="0"/>
                  </a:rPr>
                  <a:t>SB2</a:t>
                </a:r>
                <a:r>
                  <a:rPr lang="zh-CN" altLang="zh-CN" sz="1800" kern="100" dirty="0">
                    <a:effectLst/>
                    <a:latin typeface="+mn-ea"/>
                    <a:cs typeface="Times New Roman" panose="02020603050405020304" pitchFamily="18" charset="0"/>
                  </a:rPr>
                  <a:t>并联的辅触点</a:t>
                </a:r>
                <a:r>
                  <a:rPr lang="en-US" altLang="zh-CN" sz="1800" kern="100" dirty="0">
                    <a:effectLst/>
                    <a:latin typeface="+mn-ea"/>
                    <a:cs typeface="Times New Roman" panose="02020603050405020304" pitchFamily="18" charset="0"/>
                  </a:rPr>
                  <a:t>KM1</a:t>
                </a:r>
                <a:r>
                  <a:rPr lang="zh-CN" altLang="zh-CN" sz="1800" kern="100" dirty="0">
                    <a:effectLst/>
                    <a:latin typeface="+mn-ea"/>
                    <a:cs typeface="Times New Roman" panose="02020603050405020304" pitchFamily="18" charset="0"/>
                  </a:rPr>
                  <a:t>吸合实现自锁功能，这时</a:t>
                </a:r>
                <a:r>
                  <a:rPr lang="en-US" altLang="zh-CN" sz="1800" kern="100" dirty="0">
                    <a:effectLst/>
                    <a:latin typeface="+mn-ea"/>
                    <a:cs typeface="Times New Roman" panose="02020603050405020304" pitchFamily="18" charset="0"/>
                  </a:rPr>
                  <a:t>M1</a:t>
                </a:r>
                <a:r>
                  <a:rPr lang="zh-CN" altLang="zh-CN" sz="1800" kern="100" dirty="0">
                    <a:effectLst/>
                    <a:latin typeface="+mn-ea"/>
                    <a:cs typeface="Times New Roman" panose="02020603050405020304" pitchFamily="18" charset="0"/>
                  </a:rPr>
                  <a:t>电动机正常启动运行；和</a:t>
                </a:r>
                <a:r>
                  <a:rPr lang="en-US" altLang="zh-CN" sz="1800" kern="100" dirty="0">
                    <a:effectLst/>
                    <a:latin typeface="+mn-ea"/>
                    <a:cs typeface="Times New Roman" panose="02020603050405020304" pitchFamily="18" charset="0"/>
                  </a:rPr>
                  <a:t>KM2</a:t>
                </a:r>
                <a:r>
                  <a:rPr lang="zh-CN" altLang="zh-CN" sz="1800" kern="100" dirty="0">
                    <a:effectLst/>
                    <a:latin typeface="+mn-ea"/>
                    <a:cs typeface="Times New Roman" panose="02020603050405020304" pitchFamily="18" charset="0"/>
                  </a:rPr>
                  <a:t>线圈串联的辅触点</a:t>
                </a:r>
                <a:r>
                  <a:rPr lang="en-US" altLang="zh-CN" sz="1800" kern="100" dirty="0">
                    <a:effectLst/>
                    <a:latin typeface="+mn-ea"/>
                    <a:cs typeface="Times New Roman" panose="02020603050405020304" pitchFamily="18" charset="0"/>
                  </a:rPr>
                  <a:t>KM1</a:t>
                </a:r>
                <a:r>
                  <a:rPr lang="zh-CN" altLang="zh-CN" sz="1800" kern="100" dirty="0">
                    <a:effectLst/>
                    <a:latin typeface="+mn-ea"/>
                    <a:cs typeface="Times New Roman" panose="02020603050405020304" pitchFamily="18" charset="0"/>
                  </a:rPr>
                  <a:t>同样吸合，为下一步操作作准备。</a:t>
                </a:r>
              </a:p>
              <a:p>
                <a:pPr indent="457200" algn="just">
                  <a:lnSpc>
                    <a:spcPct val="150000"/>
                  </a:lnSpc>
                  <a:spcBef>
                    <a:spcPts val="600"/>
                  </a:spcBef>
                  <a:spcAft>
                    <a:spcPts val="600"/>
                  </a:spcAft>
                </a:pPr>
                <a:r>
                  <a:rPr lang="zh-CN" altLang="zh-CN" sz="1800" kern="100" dirty="0">
                    <a:effectLst/>
                    <a:latin typeface="+mn-ea"/>
                    <a:cs typeface="Times New Roman" panose="02020603050405020304" pitchFamily="18" charset="0"/>
                  </a:rPr>
                  <a:t>然后按下</a:t>
                </a:r>
                <a:r>
                  <a:rPr lang="en-US" altLang="zh-CN" sz="1800" kern="100" dirty="0">
                    <a:effectLst/>
                    <a:latin typeface="+mn-ea"/>
                    <a:cs typeface="Times New Roman" panose="02020603050405020304" pitchFamily="18" charset="0"/>
                  </a:rPr>
                  <a:t>SB4</a:t>
                </a:r>
                <a:r>
                  <a:rPr lang="zh-CN" altLang="zh-CN" sz="1800" kern="100" dirty="0">
                    <a:effectLst/>
                    <a:latin typeface="+mn-ea"/>
                    <a:cs typeface="Times New Roman" panose="02020603050405020304" pitchFamily="18" charset="0"/>
                  </a:rPr>
                  <a:t>按钮，接触器线圈</a:t>
                </a:r>
                <a:r>
                  <a:rPr lang="en-US" altLang="zh-CN" sz="1800" kern="100" dirty="0">
                    <a:effectLst/>
                    <a:latin typeface="+mn-ea"/>
                    <a:cs typeface="Times New Roman" panose="02020603050405020304" pitchFamily="18" charset="0"/>
                  </a:rPr>
                  <a:t>KM2</a:t>
                </a:r>
                <a:r>
                  <a:rPr lang="zh-CN" altLang="zh-CN" sz="1800" kern="100" dirty="0">
                    <a:effectLst/>
                    <a:latin typeface="+mn-ea"/>
                    <a:cs typeface="Times New Roman" panose="02020603050405020304" pitchFamily="18" charset="0"/>
                  </a:rPr>
                  <a:t>得电，主触点</a:t>
                </a:r>
                <a:r>
                  <a:rPr lang="en-US" altLang="zh-CN" sz="1800" kern="100" dirty="0">
                    <a:effectLst/>
                    <a:latin typeface="+mn-ea"/>
                    <a:cs typeface="Times New Roman" panose="02020603050405020304" pitchFamily="18" charset="0"/>
                  </a:rPr>
                  <a:t>KM2</a:t>
                </a:r>
                <a:r>
                  <a:rPr lang="zh-CN" altLang="zh-CN" sz="1800" kern="100" dirty="0">
                    <a:effectLst/>
                    <a:latin typeface="+mn-ea"/>
                    <a:cs typeface="Times New Roman" panose="02020603050405020304" pitchFamily="18" charset="0"/>
                  </a:rPr>
                  <a:t>吸合，和</a:t>
                </a:r>
                <a:r>
                  <a:rPr lang="en-US" altLang="zh-CN" sz="1800" kern="100" dirty="0">
                    <a:effectLst/>
                    <a:latin typeface="+mn-ea"/>
                    <a:cs typeface="Times New Roman" panose="02020603050405020304" pitchFamily="18" charset="0"/>
                  </a:rPr>
                  <a:t>SB4</a:t>
                </a:r>
                <a:r>
                  <a:rPr lang="zh-CN" altLang="zh-CN" sz="1800" kern="100" dirty="0">
                    <a:effectLst/>
                    <a:latin typeface="+mn-ea"/>
                    <a:cs typeface="Times New Roman" panose="02020603050405020304" pitchFamily="18" charset="0"/>
                  </a:rPr>
                  <a:t>并联的辅触点</a:t>
                </a:r>
                <a:r>
                  <a:rPr lang="en-US" altLang="zh-CN" sz="1800" kern="100" dirty="0">
                    <a:effectLst/>
                    <a:latin typeface="+mn-ea"/>
                    <a:cs typeface="Times New Roman" panose="02020603050405020304" pitchFamily="18" charset="0"/>
                  </a:rPr>
                  <a:t>KM2</a:t>
                </a:r>
                <a:r>
                  <a:rPr lang="zh-CN" altLang="zh-CN" sz="1800" kern="100" dirty="0">
                    <a:effectLst/>
                    <a:latin typeface="+mn-ea"/>
                    <a:cs typeface="Times New Roman" panose="02020603050405020304" pitchFamily="18" charset="0"/>
                  </a:rPr>
                  <a:t>吸合实现自锁功能，这时</a:t>
                </a:r>
                <a:r>
                  <a:rPr lang="en-US" altLang="zh-CN" sz="1800" kern="100" dirty="0">
                    <a:effectLst/>
                    <a:latin typeface="+mn-ea"/>
                    <a:cs typeface="Times New Roman" panose="02020603050405020304" pitchFamily="18" charset="0"/>
                  </a:rPr>
                  <a:t>M2</a:t>
                </a:r>
                <a:r>
                  <a:rPr lang="zh-CN" altLang="zh-CN" sz="1800" kern="100" dirty="0">
                    <a:effectLst/>
                    <a:latin typeface="+mn-ea"/>
                    <a:cs typeface="Times New Roman" panose="02020603050405020304" pitchFamily="18" charset="0"/>
                  </a:rPr>
                  <a:t>电动机正常启动运行；和</a:t>
                </a:r>
                <a:r>
                  <a:rPr lang="en-US" altLang="zh-CN" sz="1800" kern="100" dirty="0">
                    <a:effectLst/>
                    <a:latin typeface="+mn-ea"/>
                    <a:cs typeface="Times New Roman" panose="02020603050405020304" pitchFamily="18" charset="0"/>
                  </a:rPr>
                  <a:t>KM3</a:t>
                </a:r>
                <a:r>
                  <a:rPr lang="zh-CN" altLang="zh-CN" sz="1800" kern="100" dirty="0">
                    <a:effectLst/>
                    <a:latin typeface="+mn-ea"/>
                    <a:cs typeface="Times New Roman" panose="02020603050405020304" pitchFamily="18" charset="0"/>
                  </a:rPr>
                  <a:t>线圈串联的辅触点</a:t>
                </a:r>
                <a:r>
                  <a:rPr lang="en-US" altLang="zh-CN" sz="1800" kern="100" dirty="0">
                    <a:effectLst/>
                    <a:latin typeface="+mn-ea"/>
                    <a:cs typeface="Times New Roman" panose="02020603050405020304" pitchFamily="18" charset="0"/>
                  </a:rPr>
                  <a:t>KM2</a:t>
                </a:r>
                <a:r>
                  <a:rPr lang="zh-CN" altLang="zh-CN" sz="1800" kern="100" dirty="0">
                    <a:effectLst/>
                    <a:latin typeface="+mn-ea"/>
                    <a:cs typeface="Times New Roman" panose="02020603050405020304" pitchFamily="18" charset="0"/>
                  </a:rPr>
                  <a:t>同样吸合，为下一步操作作准备。</a:t>
                </a:r>
              </a:p>
              <a:p>
                <a:pPr indent="457200" algn="just">
                  <a:lnSpc>
                    <a:spcPct val="150000"/>
                  </a:lnSpc>
                  <a:spcBef>
                    <a:spcPts val="600"/>
                  </a:spcBef>
                  <a:spcAft>
                    <a:spcPts val="600"/>
                  </a:spcAft>
                </a:pPr>
                <a:r>
                  <a:rPr lang="zh-CN" altLang="zh-CN" sz="1800" kern="100" dirty="0">
                    <a:effectLst/>
                    <a:latin typeface="+mn-ea"/>
                    <a:cs typeface="Times New Roman" panose="02020603050405020304" pitchFamily="18" charset="0"/>
                  </a:rPr>
                  <a:t>最后按下</a:t>
                </a:r>
                <a:r>
                  <a:rPr lang="en-US" altLang="zh-CN" sz="1800" kern="100" dirty="0">
                    <a:effectLst/>
                    <a:latin typeface="+mn-ea"/>
                    <a:cs typeface="Times New Roman" panose="02020603050405020304" pitchFamily="18" charset="0"/>
                  </a:rPr>
                  <a:t>SB6</a:t>
                </a:r>
                <a:r>
                  <a:rPr lang="zh-CN" altLang="zh-CN" sz="1800" kern="100" dirty="0">
                    <a:effectLst/>
                    <a:latin typeface="+mn-ea"/>
                    <a:cs typeface="Times New Roman" panose="02020603050405020304" pitchFamily="18" charset="0"/>
                  </a:rPr>
                  <a:t>按钮，接触器线圈</a:t>
                </a:r>
                <a:r>
                  <a:rPr lang="en-US" altLang="zh-CN" sz="1800" kern="100" dirty="0">
                    <a:effectLst/>
                    <a:latin typeface="+mn-ea"/>
                    <a:cs typeface="Times New Roman" panose="02020603050405020304" pitchFamily="18" charset="0"/>
                  </a:rPr>
                  <a:t>KM3</a:t>
                </a:r>
                <a:r>
                  <a:rPr lang="zh-CN" altLang="zh-CN" sz="1800" kern="100" dirty="0">
                    <a:effectLst/>
                    <a:latin typeface="+mn-ea"/>
                    <a:cs typeface="Times New Roman" panose="02020603050405020304" pitchFamily="18" charset="0"/>
                  </a:rPr>
                  <a:t>得电，主触点</a:t>
                </a:r>
                <a:r>
                  <a:rPr lang="en-US" altLang="zh-CN" sz="1800" kern="100" dirty="0">
                    <a:effectLst/>
                    <a:latin typeface="+mn-ea"/>
                    <a:cs typeface="Times New Roman" panose="02020603050405020304" pitchFamily="18" charset="0"/>
                  </a:rPr>
                  <a:t>KM3</a:t>
                </a:r>
                <a:r>
                  <a:rPr lang="zh-CN" altLang="zh-CN" sz="1800" kern="100" dirty="0">
                    <a:effectLst/>
                    <a:latin typeface="+mn-ea"/>
                    <a:cs typeface="Times New Roman" panose="02020603050405020304" pitchFamily="18" charset="0"/>
                  </a:rPr>
                  <a:t>吸合，和</a:t>
                </a:r>
                <a:r>
                  <a:rPr lang="en-US" altLang="zh-CN" sz="1800" kern="100" dirty="0">
                    <a:effectLst/>
                    <a:latin typeface="+mn-ea"/>
                    <a:cs typeface="Times New Roman" panose="02020603050405020304" pitchFamily="18" charset="0"/>
                  </a:rPr>
                  <a:t>SB6</a:t>
                </a:r>
                <a:r>
                  <a:rPr lang="zh-CN" altLang="zh-CN" sz="1800" kern="100" dirty="0">
                    <a:effectLst/>
                    <a:latin typeface="+mn-ea"/>
                    <a:cs typeface="Times New Roman" panose="02020603050405020304" pitchFamily="18" charset="0"/>
                  </a:rPr>
                  <a:t>并联的辅触点</a:t>
                </a:r>
                <a:r>
                  <a:rPr lang="en-US" altLang="zh-CN" sz="1800" kern="100" dirty="0">
                    <a:effectLst/>
                    <a:latin typeface="+mn-ea"/>
                    <a:cs typeface="Times New Roman" panose="02020603050405020304" pitchFamily="18" charset="0"/>
                  </a:rPr>
                  <a:t>KM3</a:t>
                </a:r>
                <a:r>
                  <a:rPr lang="zh-CN" altLang="zh-CN" sz="1800" kern="100" dirty="0">
                    <a:effectLst/>
                    <a:latin typeface="+mn-ea"/>
                    <a:cs typeface="Times New Roman" panose="02020603050405020304" pitchFamily="18" charset="0"/>
                  </a:rPr>
                  <a:t>吸合实现自锁功能，这时</a:t>
                </a:r>
                <a:r>
                  <a:rPr lang="en-US" altLang="zh-CN" sz="1800" kern="100" dirty="0">
                    <a:effectLst/>
                    <a:latin typeface="+mn-ea"/>
                    <a:cs typeface="Times New Roman" panose="02020603050405020304" pitchFamily="18" charset="0"/>
                  </a:rPr>
                  <a:t>M3</a:t>
                </a:r>
                <a:r>
                  <a:rPr lang="zh-CN" altLang="zh-CN" sz="1800" kern="100" dirty="0">
                    <a:effectLst/>
                    <a:latin typeface="+mn-ea"/>
                    <a:cs typeface="Times New Roman" panose="02020603050405020304" pitchFamily="18" charset="0"/>
                  </a:rPr>
                  <a:t>电动机正常启动运行。</a:t>
                </a:r>
              </a:p>
              <a:p>
                <a:pPr indent="457200" algn="just">
                  <a:lnSpc>
                    <a:spcPct val="150000"/>
                  </a:lnSpc>
                  <a:spcBef>
                    <a:spcPts val="600"/>
                  </a:spcBef>
                  <a:spcAft>
                    <a:spcPts val="600"/>
                  </a:spcAft>
                </a:pPr>
                <a:r>
                  <a:rPr lang="zh-CN" altLang="en-US" kern="100" dirty="0">
                    <a:latin typeface="+mn-ea"/>
                    <a:cs typeface="Times New Roman" panose="02020603050405020304" pitchFamily="18" charset="0"/>
                  </a:rPr>
                  <a:t>（</a:t>
                </a:r>
                <a:r>
                  <a:rPr lang="en-US" altLang="zh-CN" sz="1800" kern="100" dirty="0">
                    <a:effectLst/>
                    <a:latin typeface="+mn-ea"/>
                    <a:cs typeface="Times New Roman" panose="02020603050405020304" pitchFamily="18" charset="0"/>
                  </a:rPr>
                  <a:t>3</a:t>
                </a:r>
                <a:r>
                  <a:rPr lang="zh-CN" altLang="zh-CN" sz="1800" kern="100" dirty="0">
                    <a:effectLst/>
                    <a:latin typeface="+mn-ea"/>
                    <a:cs typeface="Times New Roman" panose="02020603050405020304" pitchFamily="18" charset="0"/>
                  </a:rPr>
                  <a:t>）逆序停止的操作如下：首先断开</a:t>
                </a:r>
                <a:r>
                  <a:rPr lang="en-US" altLang="zh-CN" sz="1800" kern="100" dirty="0">
                    <a:effectLst/>
                    <a:latin typeface="+mn-ea"/>
                    <a:cs typeface="Times New Roman" panose="02020603050405020304" pitchFamily="18" charset="0"/>
                  </a:rPr>
                  <a:t>SB5</a:t>
                </a:r>
                <a:r>
                  <a:rPr lang="zh-CN" altLang="zh-CN" sz="1800" kern="100" dirty="0">
                    <a:effectLst/>
                    <a:latin typeface="+mn-ea"/>
                    <a:cs typeface="Times New Roman" panose="02020603050405020304" pitchFamily="18" charset="0"/>
                  </a:rPr>
                  <a:t>按钮，接触器线圈</a:t>
                </a:r>
                <a:r>
                  <a:rPr lang="en-US" altLang="zh-CN" sz="1800" kern="100" dirty="0">
                    <a:effectLst/>
                    <a:latin typeface="+mn-ea"/>
                    <a:cs typeface="Times New Roman" panose="02020603050405020304" pitchFamily="18" charset="0"/>
                  </a:rPr>
                  <a:t>KM3</a:t>
                </a:r>
                <a:r>
                  <a:rPr lang="zh-CN" altLang="zh-CN" sz="1800" kern="100" dirty="0">
                    <a:effectLst/>
                    <a:latin typeface="+mn-ea"/>
                    <a:cs typeface="Times New Roman" panose="02020603050405020304" pitchFamily="18" charset="0"/>
                  </a:rPr>
                  <a:t>失电，主触点</a:t>
                </a:r>
                <a:r>
                  <a:rPr lang="en-US" altLang="zh-CN" sz="1800" kern="100" dirty="0">
                    <a:effectLst/>
                    <a:latin typeface="+mn-ea"/>
                    <a:cs typeface="Times New Roman" panose="02020603050405020304" pitchFamily="18" charset="0"/>
                  </a:rPr>
                  <a:t>KM3</a:t>
                </a:r>
                <a:r>
                  <a:rPr lang="zh-CN" altLang="zh-CN" sz="1800" kern="100" dirty="0">
                    <a:effectLst/>
                    <a:latin typeface="+mn-ea"/>
                    <a:cs typeface="Times New Roman" panose="02020603050405020304" pitchFamily="18" charset="0"/>
                  </a:rPr>
                  <a:t>断开，和</a:t>
                </a:r>
                <a:r>
                  <a:rPr lang="en-US" altLang="zh-CN" sz="1800" kern="100" dirty="0">
                    <a:effectLst/>
                    <a:latin typeface="+mn-ea"/>
                    <a:cs typeface="Times New Roman" panose="02020603050405020304" pitchFamily="18" charset="0"/>
                  </a:rPr>
                  <a:t>SB6</a:t>
                </a:r>
                <a:r>
                  <a:rPr lang="zh-CN" altLang="zh-CN" sz="1800" kern="100" dirty="0">
                    <a:effectLst/>
                    <a:latin typeface="+mn-ea"/>
                    <a:cs typeface="Times New Roman" panose="02020603050405020304" pitchFamily="18" charset="0"/>
                  </a:rPr>
                  <a:t>并联的辅触点</a:t>
                </a:r>
                <a:r>
                  <a:rPr lang="en-US" altLang="zh-CN" sz="1800" kern="100" dirty="0">
                    <a:effectLst/>
                    <a:latin typeface="+mn-ea"/>
                    <a:cs typeface="Times New Roman" panose="02020603050405020304" pitchFamily="18" charset="0"/>
                  </a:rPr>
                  <a:t>KM3</a:t>
                </a:r>
                <a:r>
                  <a:rPr lang="zh-CN" altLang="zh-CN" sz="1800" kern="100" dirty="0">
                    <a:effectLst/>
                    <a:latin typeface="+mn-ea"/>
                    <a:cs typeface="Times New Roman" panose="02020603050405020304" pitchFamily="18" charset="0"/>
                  </a:rPr>
                  <a:t>断开，自锁功能消失，这时</a:t>
                </a:r>
                <a:r>
                  <a:rPr lang="en-US" altLang="zh-CN" sz="1800" kern="100" dirty="0">
                    <a:effectLst/>
                    <a:latin typeface="+mn-ea"/>
                    <a:cs typeface="Times New Roman" panose="02020603050405020304" pitchFamily="18" charset="0"/>
                  </a:rPr>
                  <a:t>M3</a:t>
                </a:r>
                <a:r>
                  <a:rPr lang="zh-CN" altLang="zh-CN" sz="1800" kern="100" dirty="0">
                    <a:effectLst/>
                    <a:latin typeface="+mn-ea"/>
                    <a:cs typeface="Times New Roman" panose="02020603050405020304" pitchFamily="18" charset="0"/>
                  </a:rPr>
                  <a:t>电动机停止运行。</a:t>
                </a:r>
              </a:p>
              <a:p>
                <a:pPr indent="457200">
                  <a:lnSpc>
                    <a:spcPct val="150000"/>
                  </a:lnSpc>
                  <a:spcBef>
                    <a:spcPts val="600"/>
                  </a:spcBef>
                  <a:spcAft>
                    <a:spcPts val="600"/>
                  </a:spcAft>
                </a:pPr>
                <a:endParaRPr lang="zh-CN" altLang="en-US" dirty="0">
                  <a:latin typeface="+mn-ea"/>
                </a:endParaRPr>
              </a:p>
            </p:txBody>
          </p:sp>
        </mc:Choice>
        <mc:Fallback>
          <p:sp>
            <p:nvSpPr>
              <p:cNvPr id="2" name="文本框 1">
                <a:extLst>
                  <a:ext uri="{FF2B5EF4-FFF2-40B4-BE49-F238E27FC236}">
                    <a16:creationId xmlns="" xmlns:a16="http://schemas.microsoft.com/office/drawing/2014/main" xmlns:a14="http://schemas.microsoft.com/office/drawing/2010/main" id="{728C0F30-CEE3-4F9E-B7F8-C97C26D78723}"/>
                  </a:ext>
                </a:extLst>
              </p:cNvPr>
              <p:cNvSpPr txBox="1">
                <a:spLocks noRot="1" noChangeAspect="1" noMove="1" noResize="1" noEditPoints="1" noAdjustHandles="1" noChangeArrowheads="1" noChangeShapeType="1" noTextEdit="1"/>
              </p:cNvSpPr>
              <p:nvPr/>
            </p:nvSpPr>
            <p:spPr>
              <a:xfrm>
                <a:off x="389568" y="677333"/>
                <a:ext cx="11489066" cy="6001643"/>
              </a:xfrm>
              <a:prstGeom prst="rect">
                <a:avLst/>
              </a:prstGeom>
              <a:blipFill rotWithShape="0">
                <a:blip r:embed="rId3"/>
                <a:stretch>
                  <a:fillRect l="-477" r="-42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42484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 xmlns:a16="http://schemas.microsoft.com/office/drawing/2014/main" id="{27FAE5CA-01FC-4670-862C-38248DB2406C}"/>
              </a:ext>
            </a:extLst>
          </p:cNvPr>
          <p:cNvSpPr txBox="1"/>
          <p:nvPr/>
        </p:nvSpPr>
        <p:spPr>
          <a:xfrm>
            <a:off x="5959642" y="1795600"/>
            <a:ext cx="5376143" cy="3500445"/>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学生：工厂电气控制比较复杂，如何表明设备电气的工作原理及各电器元件的作用、相互之间的关系呢 </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教师：可以使用电气原理图。</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学生：电气原理图由什么组成呢？</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教师：电气原理图一般由主电路、控制电路、保护、配电电路等几部分组成</a:t>
            </a:r>
          </a:p>
        </p:txBody>
      </p:sp>
      <p:sp>
        <p:nvSpPr>
          <p:cNvPr id="13" name="矩形: 对角圆角 12">
            <a:extLst>
              <a:ext uri="{FF2B5EF4-FFF2-40B4-BE49-F238E27FC236}">
                <a16:creationId xmlns="" xmlns:a16="http://schemas.microsoft.com/office/drawing/2014/main"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 xmlns:a16="http://schemas.microsoft.com/office/drawing/2014/main"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 xmlns:a16="http://schemas.microsoft.com/office/drawing/2014/main"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 xmlns:a16="http://schemas.microsoft.com/office/drawing/2014/main"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 xmlns:a16="http://schemas.microsoft.com/office/drawing/2014/main"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 xmlns:a16="http://schemas.microsoft.com/office/drawing/2014/main"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26" name="Picture 2" descr="https://gimg2.baidu.com/image_search/src=http%3A%2F%2Fimglf3.nosdn0.126.net%2Fimg%2FSVpmSmoxZ0RxNjkwZGx1VnpnVmlYeFZwZXpvbU1RT0RoRlBzMnhxNU1tNFhrYUlBbzNsTVpBPT0.jpg&amp;refer=http%3A%2F%2Fimglf3.nosdn0.126.net&amp;app=2002&amp;size=f9999,10000&amp;q=a80&amp;n=0&amp;g=0n&amp;fmt=jpeg?sec=1617094973&amp;t=21bfb9e69c71fbcb3a40014cf188a05e"/>
          <p:cNvPicPr>
            <a:picLocks noChangeAspect="1" noChangeArrowheads="1"/>
          </p:cNvPicPr>
          <p:nvPr/>
        </p:nvPicPr>
        <p:blipFill rotWithShape="1">
          <a:blip r:embed="rId3">
            <a:extLst>
              <a:ext uri="{28A0092B-C50C-407E-A947-70E740481C1C}">
                <a14:useLocalDpi xmlns:a14="http://schemas.microsoft.com/office/drawing/2010/main" val="0"/>
              </a:ext>
            </a:extLst>
          </a:blip>
          <a:srcRect b="5460"/>
          <a:stretch/>
        </p:blipFill>
        <p:spPr bwMode="auto">
          <a:xfrm>
            <a:off x="760162" y="1972019"/>
            <a:ext cx="5120099" cy="3324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132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 xmlns:a16="http://schemas.microsoft.com/office/drawing/2014/main"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 xmlns:a16="http://schemas.microsoft.com/office/drawing/2014/main"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grpSp>
        <p:nvGrpSpPr>
          <p:cNvPr id="11" name="组合 1">
            <a:extLst>
              <a:ext uri="{FF2B5EF4-FFF2-40B4-BE49-F238E27FC236}">
                <a16:creationId xmlns="" xmlns:a16="http://schemas.microsoft.com/office/drawing/2014/main" id="{0BFB10AC-7DC4-43FD-81DF-2F18F1F6EBE1}"/>
              </a:ext>
            </a:extLst>
          </p:cNvPr>
          <p:cNvGrpSpPr>
            <a:grpSpLocks/>
          </p:cNvGrpSpPr>
          <p:nvPr/>
        </p:nvGrpSpPr>
        <p:grpSpPr bwMode="auto">
          <a:xfrm>
            <a:off x="1438276" y="1735851"/>
            <a:ext cx="5743575" cy="1521054"/>
            <a:chOff x="859536" y="1549889"/>
            <a:chExt cx="5742745" cy="1519847"/>
          </a:xfrm>
        </p:grpSpPr>
        <p:sp>
          <p:nvSpPr>
            <p:cNvPr id="12"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 xmlns:a16="http://schemas.microsoft.com/office/drawing/2014/main" id="{07554EEA-2A3B-48CC-BFCD-089553AA5C34}"/>
                </a:ext>
              </a:extLst>
            </p:cNvPr>
            <p:cNvSpPr txBox="1">
              <a:spLocks noChangeArrowheads="1"/>
            </p:cNvSpPr>
            <p:nvPr/>
          </p:nvSpPr>
          <p:spPr bwMode="auto">
            <a:xfrm>
              <a:off x="1581352" y="1952368"/>
              <a:ext cx="3773097" cy="111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lvl="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识读电气原理图和安装图。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lvl="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根据负载选择相应的低压电器及导线，了解相关电气线路的安装工艺。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lvl="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grpSp>
        <p:nvGrpSpPr>
          <p:cNvPr id="19" name="组合 9">
            <a:extLst>
              <a:ext uri="{FF2B5EF4-FFF2-40B4-BE49-F238E27FC236}">
                <a16:creationId xmlns="" xmlns:a16="http://schemas.microsoft.com/office/drawing/2014/main" id="{7F20DD38-1105-4A84-B50C-1E208CAE6B2A}"/>
              </a:ext>
            </a:extLst>
          </p:cNvPr>
          <p:cNvGrpSpPr>
            <a:grpSpLocks/>
          </p:cNvGrpSpPr>
          <p:nvPr/>
        </p:nvGrpSpPr>
        <p:grpSpPr bwMode="auto">
          <a:xfrm>
            <a:off x="1417003" y="3775514"/>
            <a:ext cx="5743575" cy="1611966"/>
            <a:chOff x="859536" y="1549889"/>
            <a:chExt cx="5742745" cy="1610688"/>
          </a:xfrm>
        </p:grpSpPr>
        <p:sp>
          <p:nvSpPr>
            <p:cNvPr id="20"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 xmlns:a16="http://schemas.microsoft.com/office/drawing/2014/main" id="{4D7B38B1-6CDB-4E12-B999-5F3144B4F336}"/>
                </a:ext>
              </a:extLst>
            </p:cNvPr>
            <p:cNvSpPr txBox="1">
              <a:spLocks noChangeArrowheads="1"/>
            </p:cNvSpPr>
            <p:nvPr/>
          </p:nvSpPr>
          <p:spPr bwMode="auto">
            <a:xfrm>
              <a:off x="1571657" y="2043209"/>
              <a:ext cx="3773097" cy="111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lvl="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电气控制线路的基本绘制规则，会正确绘制电气控制线路。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lvl="0" algn="just">
                <a:lnSpc>
                  <a:spcPts val="2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熟悉电气线路控制的基本环节，掌握电气线路保护的方法。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pic>
        <p:nvPicPr>
          <p:cNvPr id="2050" name="Picture 2" descr="https://gimg2.baidu.com/image_search/src=http%3A%2F%2Fwww.rihhol.cn%2FUploadFiles%2FFCK%2F2018-11%2F6367771446748437504767748.jpg&amp;refer=http%3A%2F%2Fwww.rihhol.cn&amp;app=2002&amp;size=f9999,10000&amp;q=a80&amp;n=0&amp;g=0n&amp;fmt=jpeg?sec=1617095488&amp;t=0200a9b2901ff36e668fe09419ff00e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3988" y="2059700"/>
            <a:ext cx="5220966" cy="3478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 xmlns:a16="http://schemas.microsoft.com/office/drawing/2014/main"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2" name="文本框 1">
            <a:extLst>
              <a:ext uri="{FF2B5EF4-FFF2-40B4-BE49-F238E27FC236}">
                <a16:creationId xmlns="" xmlns:a16="http://schemas.microsoft.com/office/drawing/2014/main" id="{572C707D-5F9C-438E-9541-EDB0BC182A5D}"/>
              </a:ext>
            </a:extLst>
          </p:cNvPr>
          <p:cNvSpPr txBox="1"/>
          <p:nvPr/>
        </p:nvSpPr>
        <p:spPr>
          <a:xfrm>
            <a:off x="5444503" y="4225484"/>
            <a:ext cx="4173630" cy="1015663"/>
          </a:xfrm>
          <a:prstGeom prst="rect">
            <a:avLst/>
          </a:prstGeom>
          <a:noFill/>
        </p:spPr>
        <p:txBody>
          <a:bodyPr wrap="square" rtlCol="0">
            <a:spAutoFit/>
          </a:bodyPr>
          <a:lstStyle/>
          <a:p>
            <a:pPr marL="285750" lvl="0" indent="-285750">
              <a:lnSpc>
                <a:spcPts val="2000"/>
              </a:lnSpc>
              <a:spcBef>
                <a:spcPts val="600"/>
              </a:spcBef>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识读电气原理图和安装图。</a:t>
            </a:r>
          </a:p>
          <a:p>
            <a:pPr marL="285750" lvl="0" indent="-285750">
              <a:lnSpc>
                <a:spcPts val="2000"/>
              </a:lnSpc>
              <a:spcBef>
                <a:spcPts val="600"/>
              </a:spcBef>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根据负载选择相应的低压电器及导线，了解相关电气线路的安装工艺</a:t>
            </a:r>
            <a:r>
              <a:rPr lang="zh-CN" altLang="zh-CN" b="1" dirty="0" smtClean="0">
                <a:solidFill>
                  <a:schemeClr val="bg1"/>
                </a:solidFill>
                <a:latin typeface="微软雅黑" pitchFamily="34" charset="-122"/>
                <a:ea typeface="微软雅黑" pitchFamily="34" charset="-122"/>
              </a:rPr>
              <a:t>。</a:t>
            </a:r>
            <a:endParaRPr lang="zh-CN"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5148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 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29496" y="1073885"/>
            <a:ext cx="4949514" cy="499624"/>
          </a:xfrm>
          <a:prstGeom prst="rect">
            <a:avLst/>
          </a:prstGeom>
          <a:noFill/>
        </p:spPr>
        <p:txBody>
          <a:bodyPr wrap="square" rtlCol="0">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1.1</a:t>
            </a:r>
            <a:r>
              <a:rPr lang="zh-CN" altLang="zh-CN" sz="2000" b="1" dirty="0">
                <a:solidFill>
                  <a:schemeClr val="accent2">
                    <a:lumMod val="50000"/>
                  </a:schemeClr>
                </a:solidFill>
                <a:latin typeface="微软雅黑" pitchFamily="34" charset="-122"/>
                <a:ea typeface="微软雅黑" pitchFamily="34" charset="-122"/>
              </a:rPr>
              <a:t>电气控制电路设计的主要内容</a:t>
            </a:r>
          </a:p>
        </p:txBody>
      </p:sp>
      <p:sp>
        <p:nvSpPr>
          <p:cNvPr id="13" name="文本框 12"/>
          <p:cNvSpPr txBox="1"/>
          <p:nvPr/>
        </p:nvSpPr>
        <p:spPr>
          <a:xfrm>
            <a:off x="915375" y="2931571"/>
            <a:ext cx="7824519" cy="3370153"/>
          </a:xfrm>
          <a:prstGeom prst="rect">
            <a:avLst/>
          </a:prstGeom>
          <a:noFill/>
        </p:spPr>
        <p:txBody>
          <a:bodyPr wrap="square" rtlCol="0">
            <a:spAutoFit/>
          </a:bodyPr>
          <a:lstStyle/>
          <a:p>
            <a:pPr algn="just">
              <a:lnSpc>
                <a:spcPts val="1800"/>
              </a:lnSpc>
              <a:spcBef>
                <a:spcPts val="600"/>
              </a:spcBef>
              <a:spcAft>
                <a:spcPts val="600"/>
              </a:spcAft>
            </a:pPr>
            <a:r>
              <a:rPr lang="zh-CN" altLang="zh-CN" sz="1800" b="1" kern="100" dirty="0">
                <a:effectLst/>
                <a:latin typeface="+mn-ea"/>
                <a:cs typeface="Times New Roman" panose="02020603050405020304" pitchFamily="18" charset="0"/>
              </a:rPr>
              <a:t>设计的内容主要包括：</a:t>
            </a:r>
          </a:p>
          <a:p>
            <a:pPr algn="just">
              <a:lnSpc>
                <a:spcPts val="18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）拟定电气设计任务书。 </a:t>
            </a:r>
          </a:p>
          <a:p>
            <a:pPr algn="just">
              <a:lnSpc>
                <a:spcPts val="18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）确定电力拖动方案和控制方案。</a:t>
            </a:r>
          </a:p>
          <a:p>
            <a:pPr algn="just">
              <a:lnSpc>
                <a:spcPts val="18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3</a:t>
            </a:r>
            <a:r>
              <a:rPr lang="zh-CN" altLang="zh-CN" sz="1800" kern="100" dirty="0">
                <a:effectLst/>
                <a:latin typeface="+mn-ea"/>
                <a:cs typeface="Times New Roman" panose="02020603050405020304" pitchFamily="18" charset="0"/>
              </a:rPr>
              <a:t>）设备选型。</a:t>
            </a:r>
          </a:p>
          <a:p>
            <a:pPr algn="just">
              <a:lnSpc>
                <a:spcPts val="18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4</a:t>
            </a:r>
            <a:r>
              <a:rPr lang="zh-CN" altLang="zh-CN" sz="1800" kern="100" dirty="0">
                <a:effectLst/>
                <a:latin typeface="+mn-ea"/>
                <a:cs typeface="Times New Roman" panose="02020603050405020304" pitchFamily="18" charset="0"/>
              </a:rPr>
              <a:t>）设计电气控制原理图。</a:t>
            </a:r>
          </a:p>
          <a:p>
            <a:pPr algn="just">
              <a:lnSpc>
                <a:spcPts val="18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5</a:t>
            </a:r>
            <a:r>
              <a:rPr lang="zh-CN" altLang="zh-CN" sz="1800" kern="100" dirty="0">
                <a:effectLst/>
                <a:latin typeface="+mn-ea"/>
                <a:cs typeface="Times New Roman" panose="02020603050405020304" pitchFamily="18" charset="0"/>
              </a:rPr>
              <a:t>）根据电气原理图，设计并绘制电气设备安装图和电气安装连接图。 </a:t>
            </a:r>
          </a:p>
          <a:p>
            <a:pPr algn="just">
              <a:lnSpc>
                <a:spcPts val="18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6</a:t>
            </a:r>
            <a:r>
              <a:rPr lang="zh-CN" altLang="zh-CN" sz="1800" kern="100" dirty="0">
                <a:effectLst/>
                <a:latin typeface="+mn-ea"/>
                <a:cs typeface="Times New Roman" panose="02020603050405020304" pitchFamily="18" charset="0"/>
              </a:rPr>
              <a:t>）计算主要参数。</a:t>
            </a:r>
          </a:p>
          <a:p>
            <a:pPr algn="just">
              <a:lnSpc>
                <a:spcPts val="18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7</a:t>
            </a:r>
            <a:r>
              <a:rPr lang="zh-CN" altLang="zh-CN" sz="1800" kern="100" dirty="0">
                <a:effectLst/>
                <a:latin typeface="+mn-ea"/>
                <a:cs typeface="Times New Roman" panose="02020603050405020304" pitchFamily="18" charset="0"/>
              </a:rPr>
              <a:t>）编写设计说明书和使用操作说明书</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14" name="矩形 13"/>
          <p:cNvSpPr/>
          <p:nvPr/>
        </p:nvSpPr>
        <p:spPr>
          <a:xfrm>
            <a:off x="947759" y="1566572"/>
            <a:ext cx="10425577" cy="1831271"/>
          </a:xfrm>
          <a:prstGeom prst="rect">
            <a:avLst/>
          </a:prstGeom>
        </p:spPr>
        <p:txBody>
          <a:bodyPr wrap="square">
            <a:spAutoFit/>
          </a:bodyPr>
          <a:lstStyle/>
          <a:p>
            <a:pPr indent="266700">
              <a:lnSpc>
                <a:spcPct val="200000"/>
              </a:lnSpc>
              <a:spcBef>
                <a:spcPts val="600"/>
              </a:spcBef>
              <a:spcAft>
                <a:spcPts val="600"/>
              </a:spcAft>
            </a:pPr>
            <a:r>
              <a:rPr lang="zh-CN" altLang="zh-CN" sz="1800" kern="100" dirty="0">
                <a:effectLst/>
                <a:latin typeface="+mn-ea"/>
                <a:cs typeface="Times New Roman" panose="02020603050405020304" pitchFamily="18" charset="0"/>
              </a:rPr>
              <a:t>由于电气控制电路是为整个机械设备和生产工艺过程服务的，所以设计时，要考虑电气控制原理和生产工艺两个方面的要求。</a:t>
            </a:r>
          </a:p>
          <a:p>
            <a:pPr indent="266700">
              <a:lnSpc>
                <a:spcPct val="200000"/>
              </a:lnSpc>
            </a:pPr>
            <a:endParaRPr lang="zh-CN" altLang="zh-CN" sz="1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734088" y="3244334"/>
            <a:ext cx="2723823" cy="369332"/>
          </a:xfrm>
          <a:prstGeom prst="rect">
            <a:avLst/>
          </a:prstGeom>
        </p:spPr>
        <p:txBody>
          <a:bodyPr wrap="none">
            <a:spAutoFit/>
          </a:bodyPr>
          <a:lstStyle/>
          <a:p>
            <a:r>
              <a:rPr lang="zh-CN" altLang="zh-CN" b="1" dirty="0">
                <a:solidFill>
                  <a:schemeClr val="bg1"/>
                </a:solidFill>
                <a:latin typeface="微软雅黑" pitchFamily="34" charset="-122"/>
                <a:ea typeface="微软雅黑" pitchFamily="34" charset="-122"/>
              </a:rPr>
              <a:t>识读电气原理图和安装图</a:t>
            </a:r>
            <a:endParaRPr lang="zh-CN" altLang="en-US" dirty="0"/>
          </a:p>
        </p:txBody>
      </p:sp>
    </p:spTree>
    <p:extLst>
      <p:ext uri="{BB962C8B-B14F-4D97-AF65-F5344CB8AC3E}">
        <p14:creationId xmlns:p14="http://schemas.microsoft.com/office/powerpoint/2010/main" val="15343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5148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 1.</a:t>
            </a:r>
            <a:r>
              <a:rPr lang="zh-CN" altLang="zh-CN" sz="1600" b="1" dirty="0">
                <a:solidFill>
                  <a:schemeClr val="bg1"/>
                </a:solidFill>
                <a:latin typeface="微软雅黑" panose="020B0503020204020204" pitchFamily="34" charset="-122"/>
                <a:ea typeface="微软雅黑" panose="020B0503020204020204" pitchFamily="34" charset="-122"/>
              </a:rPr>
              <a:t>继电器—接触器控制电路方案的分析、设计和选择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15373" y="1640099"/>
            <a:ext cx="10305783" cy="3677930"/>
          </a:xfrm>
          <a:prstGeom prst="rect">
            <a:avLst/>
          </a:prstGeom>
          <a:noFill/>
        </p:spPr>
        <p:txBody>
          <a:bodyPr wrap="square" rtlCol="0">
            <a:spAutoFit/>
          </a:bodyPr>
          <a:lstStyle/>
          <a:p>
            <a:pPr algn="just">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）最大限度地满足生产机械和生产工艺对电气控制的要求，生产机械和生产工艺的要求是电气控制设计的依据。</a:t>
            </a:r>
          </a:p>
          <a:p>
            <a:pPr algn="just">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）设计方案要合理。</a:t>
            </a:r>
          </a:p>
          <a:p>
            <a:pPr algn="just">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3</a:t>
            </a:r>
            <a:r>
              <a:rPr lang="zh-CN" altLang="zh-CN" sz="1800" kern="100" dirty="0">
                <a:effectLst/>
                <a:latin typeface="+mn-ea"/>
                <a:cs typeface="Times New Roman" panose="02020603050405020304" pitchFamily="18" charset="0"/>
              </a:rPr>
              <a:t>）正确、合理地选择电气元件，保证元器件工作的可靠性。同时，考虑技术进步、造型美观。</a:t>
            </a:r>
          </a:p>
          <a:p>
            <a:pPr algn="just">
              <a:lnSpc>
                <a:spcPct val="200000"/>
              </a:lnSpc>
              <a:spcBef>
                <a:spcPts val="600"/>
              </a:spcBef>
              <a:spcAft>
                <a:spcPts val="600"/>
              </a:spcAft>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4</a:t>
            </a:r>
            <a:r>
              <a:rPr lang="zh-CN" altLang="zh-CN" sz="1800" kern="100" dirty="0">
                <a:effectLst/>
                <a:latin typeface="+mn-ea"/>
                <a:cs typeface="Times New Roman" panose="02020603050405020304" pitchFamily="18" charset="0"/>
              </a:rPr>
              <a:t>）为适应生产的发展和工艺要求的改进，在选择控制设备时，设备空间和指标能留有适当余量。</a:t>
            </a:r>
          </a:p>
          <a:p>
            <a:endParaRPr lang="zh-CN" altLang="en-US" dirty="0"/>
          </a:p>
        </p:txBody>
      </p:sp>
      <p:sp>
        <p:nvSpPr>
          <p:cNvPr id="14" name="矩形 13"/>
          <p:cNvSpPr/>
          <p:nvPr/>
        </p:nvSpPr>
        <p:spPr>
          <a:xfrm>
            <a:off x="421480" y="1015791"/>
            <a:ext cx="8812307" cy="810478"/>
          </a:xfrm>
          <a:prstGeom prst="rect">
            <a:avLst/>
          </a:prstGeom>
        </p:spPr>
        <p:txBody>
          <a:bodyPr wrap="square">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1.2</a:t>
            </a:r>
            <a:r>
              <a:rPr lang="zh-CN" altLang="zh-CN" sz="2000" b="1" dirty="0">
                <a:solidFill>
                  <a:schemeClr val="accent2">
                    <a:lumMod val="50000"/>
                  </a:schemeClr>
                </a:solidFill>
                <a:latin typeface="微软雅黑" pitchFamily="34" charset="-122"/>
                <a:ea typeface="微软雅黑" pitchFamily="34" charset="-122"/>
              </a:rPr>
              <a:t>电气控制电路设计的基本原则</a:t>
            </a:r>
          </a:p>
          <a:p>
            <a:pPr indent="266700">
              <a:lnSpc>
                <a:spcPts val="2000"/>
              </a:lnSpc>
            </a:pP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06271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1144</TotalTime>
  <Words>3419</Words>
  <Application>Microsoft Office PowerPoint</Application>
  <PresentationFormat>宽屏</PresentationFormat>
  <Paragraphs>361</Paragraphs>
  <Slides>32</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Arial Unicode MS</vt:lpstr>
      <vt:lpstr>Open Sans</vt:lpstr>
      <vt:lpstr>等线</vt:lpstr>
      <vt:lpstr>等线 Light</vt:lpstr>
      <vt:lpstr>华康俪金黑W8(P)</vt:lpstr>
      <vt:lpstr>楷体</vt:lpstr>
      <vt:lpstr>宋体</vt:lpstr>
      <vt:lpstr>微软雅黑</vt:lpstr>
      <vt:lpstr>Arial</vt:lpstr>
      <vt:lpstr>Calibri</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67</cp:revision>
  <dcterms:created xsi:type="dcterms:W3CDTF">2020-10-28T01:48:22Z</dcterms:created>
  <dcterms:modified xsi:type="dcterms:W3CDTF">2021-02-28T09:14:03Z</dcterms:modified>
</cp:coreProperties>
</file>