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7.xml" ContentType="application/vnd.openxmlformats-officedocument.presentationml.tags+xml"/>
  <Override PartName="/ppt/notesSlides/notesSlide28.xml" ContentType="application/vnd.openxmlformats-officedocument.presentationml.notesSlide+xml"/>
  <Override PartName="/ppt/tags/tag8.xml" ContentType="application/vnd.openxmlformats-officedocument.presentationml.tags+xml"/>
  <Override PartName="/ppt/notesSlides/notesSlide29.xml" ContentType="application/vnd.openxmlformats-officedocument.presentationml.notesSlide+xml"/>
  <Override PartName="/ppt/tags/tag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0.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37"/>
  </p:notesMasterIdLst>
  <p:sldIdLst>
    <p:sldId id="257" r:id="rId3"/>
    <p:sldId id="258" r:id="rId4"/>
    <p:sldId id="260" r:id="rId5"/>
    <p:sldId id="256" r:id="rId6"/>
    <p:sldId id="261" r:id="rId7"/>
    <p:sldId id="259" r:id="rId8"/>
    <p:sldId id="262" r:id="rId9"/>
    <p:sldId id="266" r:id="rId10"/>
    <p:sldId id="308" r:id="rId11"/>
    <p:sldId id="267" r:id="rId12"/>
    <p:sldId id="282" r:id="rId13"/>
    <p:sldId id="309" r:id="rId14"/>
    <p:sldId id="283" r:id="rId15"/>
    <p:sldId id="295" r:id="rId16"/>
    <p:sldId id="298" r:id="rId17"/>
    <p:sldId id="301" r:id="rId18"/>
    <p:sldId id="310" r:id="rId19"/>
    <p:sldId id="302" r:id="rId20"/>
    <p:sldId id="311" r:id="rId21"/>
    <p:sldId id="303" r:id="rId22"/>
    <p:sldId id="312" r:id="rId23"/>
    <p:sldId id="304" r:id="rId24"/>
    <p:sldId id="313" r:id="rId25"/>
    <p:sldId id="305" r:id="rId26"/>
    <p:sldId id="314" r:id="rId27"/>
    <p:sldId id="263" r:id="rId28"/>
    <p:sldId id="268" r:id="rId29"/>
    <p:sldId id="264" r:id="rId30"/>
    <p:sldId id="276" r:id="rId31"/>
    <p:sldId id="265" r:id="rId32"/>
    <p:sldId id="270" r:id="rId33"/>
    <p:sldId id="284" r:id="rId34"/>
    <p:sldId id="315" r:id="rId35"/>
    <p:sldId id="28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71" d="100"/>
          <a:sy n="71" d="100"/>
        </p:scale>
        <p:origin x="66"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99435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2012214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2270067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3802158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2586016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1855988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1208703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52177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4013822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2676747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444893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1402070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25303786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3709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2957662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31442406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3734571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1091517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0354697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4056322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9671739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10433161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660802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416801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19599196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35908783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24920343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2027320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62429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251173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897004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039643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2015123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76521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30122514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920094" y="1883357"/>
            <a:ext cx="9326880" cy="1106805"/>
          </a:xfrm>
          <a:prstGeom prst="rect">
            <a:avLst/>
          </a:prstGeom>
          <a:noFill/>
        </p:spPr>
        <p:txBody>
          <a:bodyPr wrap="none" rtlCol="0">
            <a:spAutoFit/>
          </a:bodyPr>
          <a:lstStyle/>
          <a:p>
            <a:pPr algn="l"/>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自动控制电路装调维修</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grpSp>
        <p:nvGrpSpPr>
          <p:cNvPr id="14" name="组合 13"/>
          <p:cNvGrpSpPr/>
          <p:nvPr/>
        </p:nvGrpSpPr>
        <p:grpSpPr>
          <a:xfrm>
            <a:off x="3241563" y="3474067"/>
            <a:ext cx="5017660" cy="935990"/>
            <a:chOff x="4328610" y="4016474"/>
            <a:chExt cx="3177581" cy="936104"/>
          </a:xfrm>
        </p:grpSpPr>
        <p:sp>
          <p:nvSpPr>
            <p:cNvPr id="9" name="圆角矩形 9"/>
            <p:cNvSpPr/>
            <p:nvPr/>
          </p:nvSpPr>
          <p:spPr>
            <a:xfrm flipH="1">
              <a:off x="4677235" y="4016474"/>
              <a:ext cx="2290734"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冷水机组电控设备维修</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2. 冷水机的制冷形式</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58540" y="747456"/>
            <a:ext cx="4875460" cy="499624"/>
          </a:xfrm>
          <a:prstGeom prst="rect">
            <a:avLst/>
          </a:prstGeom>
        </p:spPr>
        <p:txBody>
          <a:bodyPr wrap="square">
            <a:spAutoFit/>
          </a:bodyPr>
          <a:lstStyle/>
          <a:p>
            <a:pPr indent="532765" algn="just">
              <a:lnSpc>
                <a:spcPct val="150000"/>
              </a:lnSpc>
            </a:pPr>
            <a:r>
              <a:rPr sz="2000" b="1" dirty="0">
                <a:solidFill>
                  <a:schemeClr val="accent2">
                    <a:lumMod val="50000"/>
                  </a:schemeClr>
                </a:solidFill>
                <a:latin typeface="微软雅黑" panose="020B0503020204020204" pitchFamily="34" charset="-122"/>
                <a:ea typeface="微软雅黑" panose="020B0503020204020204" pitchFamily="34" charset="-122"/>
              </a:rPr>
              <a:t>2. 冷水机的制冷形式</a:t>
            </a:r>
          </a:p>
        </p:txBody>
      </p:sp>
      <p:sp>
        <p:nvSpPr>
          <p:cNvPr id="100" name="文本框 99"/>
          <p:cNvSpPr txBox="1"/>
          <p:nvPr/>
        </p:nvSpPr>
        <p:spPr>
          <a:xfrm>
            <a:off x="586106" y="1444628"/>
            <a:ext cx="10329545" cy="5062924"/>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dirty="0"/>
              <a:t>冷水机的性能形式，大致可分为二种：风冷式冷水机、水冷式冷水机。</a:t>
            </a:r>
          </a:p>
          <a:p>
            <a:r>
              <a:rPr lang="zh-CN" dirty="0"/>
              <a:t>风冷式冷水机的特点：</a:t>
            </a:r>
            <a:endParaRPr lang="en-US" dirty="0"/>
          </a:p>
          <a:p>
            <a:r>
              <a:rPr lang="en-US" dirty="0"/>
              <a:t>①</a:t>
            </a:r>
            <a:r>
              <a:rPr lang="zh-CN" dirty="0"/>
              <a:t>免装冷却塔，安装容易，移动方便，适合于水源缺乏免装水塔场合。</a:t>
            </a:r>
            <a:endParaRPr lang="en-US" dirty="0"/>
          </a:p>
          <a:p>
            <a:r>
              <a:rPr lang="en-US" dirty="0"/>
              <a:t>②</a:t>
            </a:r>
            <a:r>
              <a:rPr lang="zh-CN" dirty="0"/>
              <a:t>低噪音风机马达，绝佳的冷却冷凝效果，稳定节流机构，优异的防锈处理。</a:t>
            </a:r>
            <a:endParaRPr lang="en-US" dirty="0"/>
          </a:p>
          <a:p>
            <a:r>
              <a:rPr lang="en-US" dirty="0"/>
              <a:t>③</a:t>
            </a:r>
            <a:r>
              <a:rPr lang="zh-CN" dirty="0"/>
              <a:t>采用欧美进口高性能压缩机，高</a:t>
            </a:r>
            <a:r>
              <a:rPr lang="en-US" dirty="0"/>
              <a:t>EER</a:t>
            </a:r>
            <a:r>
              <a:rPr lang="zh-CN" dirty="0"/>
              <a:t>值，噪音低，运行稳。</a:t>
            </a:r>
          </a:p>
          <a:p>
            <a:r>
              <a:rPr lang="zh-CN" dirty="0"/>
              <a:t>水冷式冷水机的特点：</a:t>
            </a:r>
            <a:endParaRPr lang="en-US" dirty="0"/>
          </a:p>
          <a:p>
            <a:r>
              <a:rPr lang="en-US" dirty="0"/>
              <a:t>①</a:t>
            </a:r>
            <a:r>
              <a:rPr lang="zh-CN" dirty="0"/>
              <a:t>人体工学面板，全自动化控制，配备精密电温控制器，可长期平稳运行。</a:t>
            </a:r>
            <a:endParaRPr lang="en-US" dirty="0"/>
          </a:p>
          <a:p>
            <a:r>
              <a:rPr lang="en-US" dirty="0"/>
              <a:t>②</a:t>
            </a:r>
            <a:r>
              <a:rPr lang="zh-CN" dirty="0"/>
              <a:t>采用高效传热换热器，冷量损失少，易回油，传热管不致发生冻裂优点。</a:t>
            </a:r>
            <a:endParaRPr lang="en-US" dirty="0"/>
          </a:p>
          <a:p>
            <a:r>
              <a:rPr lang="en-US" dirty="0"/>
              <a:t>③</a:t>
            </a:r>
            <a:r>
              <a:rPr lang="zh-CN" dirty="0"/>
              <a:t>采用日美进口高性能压缩机，高</a:t>
            </a:r>
            <a:r>
              <a:rPr lang="en-US" dirty="0"/>
              <a:t>EER</a:t>
            </a:r>
            <a:r>
              <a:rPr lang="zh-CN" dirty="0"/>
              <a:t>值，噪声低，运行稳。块。</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a:t>
            </a:r>
            <a:r>
              <a:rPr sz="1600" b="1" dirty="0" err="1" smtClean="0">
                <a:solidFill>
                  <a:schemeClr val="bg1"/>
                </a:solidFill>
                <a:latin typeface="微软雅黑" panose="020B0503020204020204" pitchFamily="34" charset="-122"/>
                <a:ea typeface="微软雅黑" panose="020B0503020204020204" pitchFamily="34" charset="-122"/>
              </a:rPr>
              <a:t>冷水机组的自动控</a:t>
            </a:r>
            <a:r>
              <a:rPr sz="1600" b="1" dirty="0" smtClean="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90494" y="678339"/>
            <a:ext cx="4875460" cy="499624"/>
          </a:xfrm>
          <a:prstGeom prst="rect">
            <a:avLst/>
          </a:prstGeom>
        </p:spPr>
        <p:txBody>
          <a:bodyPr wrap="square">
            <a:spAutoFit/>
          </a:bodyPr>
          <a:lstStyle/>
          <a:p>
            <a:pPr indent="532765" algn="just">
              <a:lnSpc>
                <a:spcPct val="150000"/>
              </a:lnSpc>
            </a:pPr>
            <a:r>
              <a:rPr sz="2000" b="1" dirty="0">
                <a:solidFill>
                  <a:schemeClr val="accent2">
                    <a:lumMod val="50000"/>
                  </a:schemeClr>
                </a:solidFill>
                <a:latin typeface="微软雅黑" panose="020B0503020204020204" pitchFamily="34" charset="-122"/>
                <a:ea typeface="微软雅黑" panose="020B0503020204020204" pitchFamily="34" charset="-122"/>
              </a:rPr>
              <a:t>3 </a:t>
            </a:r>
            <a:r>
              <a:rPr sz="2000" b="1" dirty="0" err="1" smtClean="0">
                <a:solidFill>
                  <a:schemeClr val="accent2">
                    <a:lumMod val="50000"/>
                  </a:schemeClr>
                </a:solidFill>
                <a:latin typeface="微软雅黑" panose="020B0503020204020204" pitchFamily="34" charset="-122"/>
                <a:ea typeface="微软雅黑" panose="020B0503020204020204" pitchFamily="34" charset="-122"/>
              </a:rPr>
              <a:t>冷水机组的自动控制</a:t>
            </a:r>
            <a:endParaRPr lang="zh-CN"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文本框 10"/>
          <p:cNvSpPr txBox="1"/>
          <p:nvPr/>
        </p:nvSpPr>
        <p:spPr>
          <a:xfrm>
            <a:off x="274955" y="1212533"/>
            <a:ext cx="11642090" cy="5124480"/>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dirty="0"/>
              <a:t>冷水机组的压缩机的容量随制冷量而定。集中空调系统都使用容量较大的冷水机组，因此，电动机的功率一般都在</a:t>
            </a:r>
            <a:r>
              <a:rPr lang="en-US" dirty="0"/>
              <a:t>40</a:t>
            </a:r>
            <a:r>
              <a:rPr lang="zh-CN" dirty="0"/>
              <a:t>千瓦以上。大功率异步电动机，直接启动时的启动电流为其额定电流的</a:t>
            </a:r>
            <a:r>
              <a:rPr lang="en-US" dirty="0"/>
              <a:t>5</a:t>
            </a:r>
            <a:r>
              <a:rPr lang="zh-CN" dirty="0"/>
              <a:t>～</a:t>
            </a:r>
            <a:r>
              <a:rPr lang="en-US" dirty="0"/>
              <a:t>7</a:t>
            </a:r>
            <a:r>
              <a:rPr lang="zh-CN" dirty="0"/>
              <a:t>倍，这将对电力系统的供电母线造成较大的电压波动，影响接在该母线上的其他动力机械及照明负荷的正常运行。同时对压缩机电动机组本身也是一个冲击，影响机械使用寿命。为了限制启动电流和保护冷水机组的安全，采取如下措施：</a:t>
            </a:r>
            <a:r>
              <a:rPr lang="en-US" dirty="0"/>
              <a:t>1</a:t>
            </a:r>
            <a:r>
              <a:rPr lang="zh-CN" dirty="0"/>
              <a:t>、对于较大容量电机（如</a:t>
            </a:r>
            <a:r>
              <a:rPr lang="en-US" dirty="0"/>
              <a:t>40</a:t>
            </a:r>
            <a:r>
              <a:rPr lang="zh-CN" dirty="0"/>
              <a:t>千瓦以上），使用降压启动的方法。常用的降压启动方法有</a:t>
            </a:r>
            <a:r>
              <a:rPr lang="en-US" dirty="0"/>
              <a:t>Y</a:t>
            </a:r>
            <a:r>
              <a:rPr lang="zh-CN" dirty="0"/>
              <a:t>—△转换启动法和自耦降压启动法。</a:t>
            </a:r>
            <a:r>
              <a:rPr lang="en-US" dirty="0"/>
              <a:t>2</a:t>
            </a:r>
            <a:r>
              <a:rPr lang="zh-CN" dirty="0"/>
              <a:t>、对压缩机组启动和带负荷过程编定程序：先无载或轻载启动，经一定的延时，待压缩机运转平衡后，再逐步加负荷。</a:t>
            </a:r>
            <a:r>
              <a:rPr lang="en-US" dirty="0"/>
              <a:t>3</a:t>
            </a:r>
            <a:r>
              <a:rPr lang="zh-CN" dirty="0"/>
              <a:t>、采用时间程序，对启动过程进行定时控制，限定</a:t>
            </a:r>
            <a:r>
              <a:rPr lang="en-US" dirty="0"/>
              <a:t>10</a:t>
            </a:r>
            <a:r>
              <a:rPr lang="zh-CN" dirty="0"/>
              <a:t>～</a:t>
            </a:r>
            <a:r>
              <a:rPr lang="en-US" dirty="0"/>
              <a:t>30</a:t>
            </a:r>
            <a:r>
              <a:rPr lang="zh-CN" dirty="0"/>
              <a:t>分钟内不允许第二次启动。</a:t>
            </a:r>
          </a:p>
          <a:p>
            <a:r>
              <a:rPr lang="zh-CN" dirty="0"/>
              <a:t>压缩机组的常规启动控制方法：</a:t>
            </a:r>
          </a:p>
          <a:p>
            <a:r>
              <a:rPr lang="zh-CN" dirty="0"/>
              <a:t>（</a:t>
            </a:r>
            <a:r>
              <a:rPr lang="en-US" dirty="0"/>
              <a:t>1</a:t>
            </a:r>
            <a:r>
              <a:rPr lang="zh-CN" dirty="0"/>
              <a:t>）直接启动法</a:t>
            </a:r>
          </a:p>
          <a:p>
            <a:r>
              <a:rPr lang="zh-CN" dirty="0"/>
              <a:t>直接启动法就是电动机经过开关和交流接触器直接全电压接入电源启动方法，小容量压缩机以及与机组配套的油泵、水泵和冷却塔风机均可直接启动</a:t>
            </a:r>
            <a:r>
              <a:rPr lang="zh-CN" dirty="0" smtClean="0"/>
              <a:t>。</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a:t>
            </a:r>
            <a:r>
              <a:rPr sz="1600" b="1" dirty="0" err="1" smtClean="0">
                <a:solidFill>
                  <a:schemeClr val="bg1"/>
                </a:solidFill>
                <a:latin typeface="微软雅黑" panose="020B0503020204020204" pitchFamily="34" charset="-122"/>
                <a:ea typeface="微软雅黑" panose="020B0503020204020204" pitchFamily="34" charset="-122"/>
              </a:rPr>
              <a:t>冷水机组的自动控制</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90494" y="678339"/>
            <a:ext cx="4875460" cy="499624"/>
          </a:xfrm>
          <a:prstGeom prst="rect">
            <a:avLst/>
          </a:prstGeom>
        </p:spPr>
        <p:txBody>
          <a:bodyPr wrap="square">
            <a:spAutoFit/>
          </a:bodyPr>
          <a:lstStyle/>
          <a:p>
            <a:pPr indent="532765" algn="just">
              <a:lnSpc>
                <a:spcPct val="150000"/>
              </a:lnSpc>
            </a:pPr>
            <a:r>
              <a:rPr sz="2000" b="1" dirty="0">
                <a:solidFill>
                  <a:schemeClr val="accent2">
                    <a:lumMod val="50000"/>
                  </a:schemeClr>
                </a:solidFill>
                <a:latin typeface="微软雅黑" panose="020B0503020204020204" pitchFamily="34" charset="-122"/>
                <a:ea typeface="微软雅黑" panose="020B0503020204020204" pitchFamily="34" charset="-122"/>
              </a:rPr>
              <a:t>3 </a:t>
            </a:r>
            <a:r>
              <a:rPr sz="2000" b="1" dirty="0" err="1" smtClean="0">
                <a:solidFill>
                  <a:schemeClr val="accent2">
                    <a:lumMod val="50000"/>
                  </a:schemeClr>
                </a:solidFill>
                <a:latin typeface="微软雅黑" panose="020B0503020204020204" pitchFamily="34" charset="-122"/>
                <a:ea typeface="微软雅黑" panose="020B0503020204020204" pitchFamily="34" charset="-122"/>
              </a:rPr>
              <a:t>冷水机组的自动控制</a:t>
            </a:r>
            <a:endParaRPr lang="zh-CN"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文本框 10"/>
          <p:cNvSpPr txBox="1"/>
          <p:nvPr/>
        </p:nvSpPr>
        <p:spPr>
          <a:xfrm>
            <a:off x="274955" y="1239406"/>
            <a:ext cx="11642090" cy="2104872"/>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dirty="0" smtClean="0"/>
              <a:t>如</a:t>
            </a:r>
            <a:r>
              <a:rPr lang="zh-CN" dirty="0"/>
              <a:t>图</a:t>
            </a:r>
            <a:r>
              <a:rPr lang="en-US" dirty="0"/>
              <a:t>3-4-1</a:t>
            </a:r>
            <a:r>
              <a:rPr lang="zh-CN" dirty="0"/>
              <a:t>所示为一台小容量压缩机组直接启动的控制原理图。它的电气线路一般分两部分：左面为主电路，包括控制保护电动机的开关</a:t>
            </a:r>
            <a:r>
              <a:rPr lang="en-US" dirty="0"/>
              <a:t>DK</a:t>
            </a:r>
            <a:r>
              <a:rPr lang="zh-CN" dirty="0"/>
              <a:t>和熔断器</a:t>
            </a:r>
            <a:r>
              <a:rPr lang="en-US" dirty="0"/>
              <a:t>RD1</a:t>
            </a:r>
            <a:r>
              <a:rPr lang="zh-CN" dirty="0"/>
              <a:t>，交流接触器主触头</a:t>
            </a:r>
            <a:r>
              <a:rPr lang="en-US" dirty="0"/>
              <a:t>C0</a:t>
            </a:r>
            <a:r>
              <a:rPr lang="zh-CN" dirty="0"/>
              <a:t>以及热继电器的双金属片加热元件</a:t>
            </a:r>
            <a:r>
              <a:rPr lang="en-US" dirty="0"/>
              <a:t>RJ</a:t>
            </a:r>
            <a:r>
              <a:rPr lang="zh-CN" dirty="0"/>
              <a:t>，三相电源通过这些装置用导线或电缆直接与电动机连接，图中用粗线表示。右面为控制电路，是控制主电路接触器触头开、闭的控制按钮，交流接触器线圈，热继电器的接点和对压缩机组进行保护的温度、压力继电器接点，这些接点按一定规则构成逻辑控制电路。</a:t>
            </a:r>
            <a:endParaRPr lang="zh-CN" altLang="en-US" dirty="0"/>
          </a:p>
        </p:txBody>
      </p:sp>
      <p:sp>
        <p:nvSpPr>
          <p:cNvPr id="14" name="文本框 13"/>
          <p:cNvSpPr txBox="1"/>
          <p:nvPr/>
        </p:nvSpPr>
        <p:spPr>
          <a:xfrm>
            <a:off x="4970781" y="5911591"/>
            <a:ext cx="5080000" cy="507831"/>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dirty="0"/>
              <a:t>图</a:t>
            </a:r>
            <a:r>
              <a:rPr lang="en-US" dirty="0"/>
              <a:t>3-4-1 </a:t>
            </a:r>
            <a:r>
              <a:rPr lang="zh-CN" dirty="0"/>
              <a:t>压缩机组直接启动控制原理图</a:t>
            </a:r>
            <a:endParaRPr lang="zh-CN" altLang="en-US" dirty="0"/>
          </a:p>
        </p:txBody>
      </p:sp>
      <p:pic>
        <p:nvPicPr>
          <p:cNvPr id="15" name="图片 89"/>
          <p:cNvPicPr>
            <a:picLocks noChangeAspect="1" noChangeArrowheads="1"/>
          </p:cNvPicPr>
          <p:nvPr/>
        </p:nvPicPr>
        <p:blipFill>
          <a:blip r:embed="rId3">
            <a:lum bright="-36000" contrast="78000"/>
            <a:extLst>
              <a:ext uri="{28A0092B-C50C-407E-A947-70E740481C1C}">
                <a14:useLocalDpi xmlns:a14="http://schemas.microsoft.com/office/drawing/2010/main" val="0"/>
              </a:ext>
            </a:extLst>
          </a:blip>
          <a:srcRect r="-722" b="7692"/>
          <a:stretch>
            <a:fillRect/>
          </a:stretch>
        </p:blipFill>
        <p:spPr>
          <a:xfrm>
            <a:off x="3691256" y="2936405"/>
            <a:ext cx="6111650" cy="2975186"/>
          </a:xfrm>
          <a:prstGeom prst="rect">
            <a:avLst/>
          </a:prstGeom>
          <a:noFill/>
          <a:ln>
            <a:noFill/>
          </a:ln>
        </p:spPr>
      </p:pic>
    </p:spTree>
    <p:extLst>
      <p:ext uri="{BB962C8B-B14F-4D97-AF65-F5344CB8AC3E}">
        <p14:creationId xmlns:p14="http://schemas.microsoft.com/office/powerpoint/2010/main" val="5426059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a:t>
            </a:r>
            <a:r>
              <a:rPr sz="1600" b="1" dirty="0" err="1" smtClean="0">
                <a:solidFill>
                  <a:schemeClr val="bg1"/>
                </a:solidFill>
                <a:latin typeface="微软雅黑" panose="020B0503020204020204" pitchFamily="34" charset="-122"/>
                <a:ea typeface="微软雅黑" panose="020B0503020204020204" pitchFamily="34" charset="-122"/>
              </a:rPr>
              <a:t>冷水机组的自动控制</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372110" y="675064"/>
            <a:ext cx="4875460" cy="499624"/>
          </a:xfrm>
          <a:prstGeom prst="rect">
            <a:avLst/>
          </a:prstGeom>
        </p:spPr>
        <p:txBody>
          <a:bodyPr wrap="square">
            <a:spAutoFit/>
          </a:bodyPr>
          <a:lstStyle/>
          <a:p>
            <a:pPr indent="532765" algn="just">
              <a:lnSpc>
                <a:spcPct val="150000"/>
              </a:lnSpc>
            </a:pPr>
            <a:r>
              <a:rPr sz="2000" b="1" dirty="0">
                <a:solidFill>
                  <a:schemeClr val="accent2">
                    <a:lumMod val="50000"/>
                  </a:schemeClr>
                </a:solidFill>
                <a:latin typeface="微软雅黑" panose="020B0503020204020204" pitchFamily="34" charset="-122"/>
                <a:ea typeface="微软雅黑" panose="020B0503020204020204" pitchFamily="34" charset="-122"/>
              </a:rPr>
              <a:t>3 </a:t>
            </a:r>
            <a:r>
              <a:rPr sz="2000" b="1" dirty="0" err="1" smtClean="0">
                <a:solidFill>
                  <a:schemeClr val="accent2">
                    <a:lumMod val="50000"/>
                  </a:schemeClr>
                </a:solidFill>
                <a:latin typeface="微软雅黑" panose="020B0503020204020204" pitchFamily="34" charset="-122"/>
                <a:ea typeface="微软雅黑" panose="020B0503020204020204" pitchFamily="34" charset="-122"/>
              </a:rPr>
              <a:t>冷水机组的自动控制</a:t>
            </a:r>
            <a:endParaRPr lang="zh-CN"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90494" y="1299844"/>
            <a:ext cx="10808970" cy="5124480"/>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altLang="zh-CN" dirty="0"/>
              <a:t>通常控制方式有两种：手动控制用按钮进行，自动控制由温包感测回水温度或房间温度进行，两种方式用一个开关</a:t>
            </a:r>
            <a:r>
              <a:rPr lang="en-US" altLang="zh-CN" dirty="0"/>
              <a:t>CK</a:t>
            </a:r>
            <a:r>
              <a:rPr lang="zh-CN" altLang="zh-CN" dirty="0"/>
              <a:t>进行切换，下面分述其操作过程。</a:t>
            </a:r>
            <a:endParaRPr lang="zh-CN" altLang="en-US" dirty="0"/>
          </a:p>
          <a:p>
            <a:r>
              <a:rPr lang="en-US" dirty="0" smtClean="0"/>
              <a:t>1</a:t>
            </a:r>
            <a:r>
              <a:rPr lang="en-US" dirty="0"/>
              <a:t>)</a:t>
            </a:r>
            <a:r>
              <a:rPr lang="zh-CN" dirty="0"/>
              <a:t>手动控制：合上电源开关</a:t>
            </a:r>
            <a:r>
              <a:rPr lang="en-US" dirty="0"/>
              <a:t>DK</a:t>
            </a:r>
            <a:r>
              <a:rPr lang="zh-CN" dirty="0"/>
              <a:t>，切换开关</a:t>
            </a:r>
            <a:r>
              <a:rPr lang="en-US" dirty="0"/>
              <a:t>CK</a:t>
            </a:r>
            <a:r>
              <a:rPr lang="zh-CN" dirty="0"/>
              <a:t>置于手动位置，按启动按钮</a:t>
            </a:r>
            <a:r>
              <a:rPr lang="en-US" dirty="0"/>
              <a:t>QA</a:t>
            </a:r>
            <a:r>
              <a:rPr lang="zh-CN" dirty="0"/>
              <a:t>，</a:t>
            </a:r>
            <a:r>
              <a:rPr lang="en-US" dirty="0"/>
              <a:t>QA</a:t>
            </a:r>
            <a:r>
              <a:rPr lang="zh-CN" dirty="0"/>
              <a:t>接点闭合时，交流接触器线圈</a:t>
            </a:r>
            <a:r>
              <a:rPr lang="en-US" dirty="0"/>
              <a:t>C</a:t>
            </a:r>
            <a:r>
              <a:rPr lang="zh-CN" dirty="0"/>
              <a:t>带电使衔铁吸合，主触头</a:t>
            </a:r>
            <a:r>
              <a:rPr lang="en-US" dirty="0"/>
              <a:t>C0</a:t>
            </a:r>
            <a:r>
              <a:rPr lang="zh-CN" dirty="0"/>
              <a:t>接通，电动机</a:t>
            </a:r>
            <a:r>
              <a:rPr lang="en-US" dirty="0"/>
              <a:t>D</a:t>
            </a:r>
            <a:r>
              <a:rPr lang="zh-CN" dirty="0"/>
              <a:t>在加上三相全电压后启动。同时交流接触器辅助常开触头</a:t>
            </a:r>
            <a:r>
              <a:rPr lang="en-US" dirty="0"/>
              <a:t>C1</a:t>
            </a:r>
            <a:r>
              <a:rPr lang="zh-CN" dirty="0"/>
              <a:t>闭合，使吸持线圈</a:t>
            </a:r>
            <a:r>
              <a:rPr lang="en-US" dirty="0"/>
              <a:t>C</a:t>
            </a:r>
            <a:r>
              <a:rPr lang="zh-CN" dirty="0"/>
              <a:t>自保持，虽</a:t>
            </a:r>
            <a:r>
              <a:rPr lang="en-US" dirty="0"/>
              <a:t>QA</a:t>
            </a:r>
            <a:r>
              <a:rPr lang="zh-CN" dirty="0"/>
              <a:t>在操作后弹开回原位，电动机仍能连续运转。红色信号灯</a:t>
            </a:r>
            <a:r>
              <a:rPr lang="en-US" dirty="0"/>
              <a:t>HD</a:t>
            </a:r>
            <a:r>
              <a:rPr lang="zh-CN" dirty="0"/>
              <a:t>点亮，表示电机工作正常。</a:t>
            </a:r>
            <a:endParaRPr lang="en-US" dirty="0"/>
          </a:p>
          <a:p>
            <a:r>
              <a:rPr lang="en-US" dirty="0"/>
              <a:t>2)</a:t>
            </a:r>
            <a:r>
              <a:rPr lang="zh-CN" dirty="0"/>
              <a:t>自动控制：合上</a:t>
            </a:r>
            <a:r>
              <a:rPr lang="en-US" dirty="0"/>
              <a:t>DK</a:t>
            </a:r>
            <a:r>
              <a:rPr lang="zh-CN" dirty="0"/>
              <a:t>、</a:t>
            </a:r>
            <a:r>
              <a:rPr lang="en-US" dirty="0"/>
              <a:t>CK</a:t>
            </a:r>
            <a:r>
              <a:rPr lang="zh-CN" dirty="0"/>
              <a:t>置自动位置，水流开关</a:t>
            </a:r>
            <a:r>
              <a:rPr lang="en-US" dirty="0"/>
              <a:t>FK</a:t>
            </a:r>
            <a:r>
              <a:rPr lang="zh-CN" dirty="0"/>
              <a:t>（水泵启动后）闭合后，在温度继电器</a:t>
            </a:r>
            <a:r>
              <a:rPr lang="en-US" dirty="0"/>
              <a:t>BWJ</a:t>
            </a:r>
            <a:r>
              <a:rPr lang="zh-CN" dirty="0"/>
              <a:t>的接点控制下，电动机运行或停止，当温度高于设定值时，通过温包感测，压力膜盒使</a:t>
            </a:r>
            <a:r>
              <a:rPr lang="en-US" dirty="0"/>
              <a:t>BWJ</a:t>
            </a:r>
            <a:r>
              <a:rPr lang="zh-CN" dirty="0"/>
              <a:t>接点闭合，压缩机组投入运行；当温度低于设定值时，则</a:t>
            </a:r>
            <a:r>
              <a:rPr lang="en-US" dirty="0"/>
              <a:t>BWJ</a:t>
            </a:r>
            <a:r>
              <a:rPr lang="zh-CN" dirty="0"/>
              <a:t>内部压力降低，接点断开，切断控制回路，机组停转。</a:t>
            </a:r>
          </a:p>
          <a:p>
            <a:r>
              <a:rPr lang="zh-CN" dirty="0"/>
              <a:t>控制回路中还串接了三个保护元件：吸排气压力控制器</a:t>
            </a:r>
            <a:r>
              <a:rPr lang="en-US" dirty="0"/>
              <a:t>YLJ</a:t>
            </a:r>
            <a:r>
              <a:rPr lang="zh-CN" dirty="0"/>
              <a:t>，油压差控制器</a:t>
            </a:r>
            <a:r>
              <a:rPr lang="en-US" dirty="0"/>
              <a:t>YCJ</a:t>
            </a:r>
            <a:r>
              <a:rPr lang="zh-CN" dirty="0"/>
              <a:t>和电动机过载热继电器</a:t>
            </a:r>
            <a:r>
              <a:rPr lang="en-US" dirty="0"/>
              <a:t>RJ</a:t>
            </a:r>
            <a:r>
              <a:rPr lang="zh-CN" dirty="0"/>
              <a:t>。其中任一元件动作，都作用于停机。</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文本框 10"/>
          <p:cNvSpPr txBox="1"/>
          <p:nvPr/>
        </p:nvSpPr>
        <p:spPr>
          <a:xfrm>
            <a:off x="490220" y="1299845"/>
            <a:ext cx="11222355" cy="1492716"/>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dirty="0">
                <a:sym typeface="+mn-ea"/>
              </a:rPr>
              <a:t>（</a:t>
            </a:r>
            <a:r>
              <a:rPr lang="en-US" dirty="0">
                <a:sym typeface="+mn-ea"/>
              </a:rPr>
              <a:t>2</a:t>
            </a:r>
            <a:r>
              <a:rPr lang="zh-CN" dirty="0">
                <a:sym typeface="+mn-ea"/>
              </a:rPr>
              <a:t>）、自耦降压启动法</a:t>
            </a:r>
          </a:p>
          <a:p>
            <a:r>
              <a:rPr lang="zh-CN" dirty="0">
                <a:sym typeface="+mn-ea"/>
              </a:rPr>
              <a:t>自耦降压启动的原理：自耦降压启动，就是用自耦变压器降低电压启动，适用于额定电压为</a:t>
            </a:r>
            <a:r>
              <a:rPr lang="en-US" dirty="0">
                <a:sym typeface="+mn-ea"/>
              </a:rPr>
              <a:t>220/380</a:t>
            </a:r>
            <a:r>
              <a:rPr lang="zh-CN" dirty="0">
                <a:sym typeface="+mn-ea"/>
              </a:rPr>
              <a:t>伏（</a:t>
            </a:r>
            <a:r>
              <a:rPr lang="en-US" dirty="0">
                <a:sym typeface="+mn-ea"/>
              </a:rPr>
              <a:t>Y/</a:t>
            </a:r>
            <a:r>
              <a:rPr lang="zh-CN" dirty="0">
                <a:sym typeface="+mn-ea"/>
              </a:rPr>
              <a:t>△）的电动机。图</a:t>
            </a:r>
            <a:r>
              <a:rPr lang="en-US" dirty="0">
                <a:sym typeface="+mn-ea"/>
              </a:rPr>
              <a:t>3-4-2</a:t>
            </a:r>
            <a:r>
              <a:rPr lang="zh-CN" dirty="0">
                <a:sym typeface="+mn-ea"/>
              </a:rPr>
              <a:t>所示为自耦降压启动的原理图。</a:t>
            </a:r>
            <a:endParaRPr lang="zh-CN" altLang="en-US" dirty="0">
              <a:sym typeface="+mn-ea"/>
            </a:endParaRP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a:t>
            </a:r>
            <a:r>
              <a:rPr sz="1600" b="1" dirty="0" err="1" smtClean="0">
                <a:solidFill>
                  <a:schemeClr val="bg1"/>
                </a:solidFill>
                <a:latin typeface="微软雅黑" panose="020B0503020204020204" pitchFamily="34" charset="-122"/>
                <a:ea typeface="微软雅黑" panose="020B0503020204020204" pitchFamily="34" charset="-122"/>
              </a:rPr>
              <a:t>冷水机组的自动控制</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90" name="图片 90"/>
          <p:cNvPicPr>
            <a:picLocks noChangeAspect="1" noChangeArrowheads="1"/>
          </p:cNvPicPr>
          <p:nvPr/>
        </p:nvPicPr>
        <p:blipFill>
          <a:blip r:embed="rId3">
            <a:lum bright="-48000" contrast="96000"/>
            <a:extLst>
              <a:ext uri="{28A0092B-C50C-407E-A947-70E740481C1C}">
                <a14:useLocalDpi xmlns:a14="http://schemas.microsoft.com/office/drawing/2010/main" val="0"/>
              </a:ext>
            </a:extLst>
          </a:blip>
          <a:srcRect r="4567" b="7401"/>
          <a:stretch>
            <a:fillRect/>
          </a:stretch>
        </p:blipFill>
        <p:spPr>
          <a:xfrm>
            <a:off x="3140878" y="2917718"/>
            <a:ext cx="5263533" cy="3113397"/>
          </a:xfrm>
          <a:prstGeom prst="rect">
            <a:avLst/>
          </a:prstGeom>
          <a:noFill/>
          <a:ln>
            <a:noFill/>
          </a:ln>
        </p:spPr>
      </p:pic>
      <p:sp>
        <p:nvSpPr>
          <p:cNvPr id="100" name="文本框 99"/>
          <p:cNvSpPr txBox="1"/>
          <p:nvPr/>
        </p:nvSpPr>
        <p:spPr>
          <a:xfrm>
            <a:off x="3594101" y="6031115"/>
            <a:ext cx="5080000" cy="507831"/>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dirty="0"/>
              <a:t>图</a:t>
            </a:r>
            <a:r>
              <a:rPr lang="en-US" dirty="0"/>
              <a:t>3-4-2 </a:t>
            </a:r>
            <a:r>
              <a:rPr lang="zh-CN" dirty="0"/>
              <a:t>自耦降压启动的电气原理图</a:t>
            </a:r>
            <a:endParaRPr lang="zh-CN" altLang="en-US" dirty="0"/>
          </a:p>
        </p:txBody>
      </p:sp>
      <p:sp>
        <p:nvSpPr>
          <p:cNvPr id="16" name="矩形 15"/>
          <p:cNvSpPr/>
          <p:nvPr/>
        </p:nvSpPr>
        <p:spPr>
          <a:xfrm>
            <a:off x="372110" y="675064"/>
            <a:ext cx="4875460" cy="553998"/>
          </a:xfrm>
          <a:prstGeom prst="rect">
            <a:avLst/>
          </a:prstGeom>
        </p:spPr>
        <p:txBody>
          <a:bodyPr wrap="square">
            <a:spAutoFit/>
          </a:bodyPr>
          <a:lstStyle/>
          <a:p>
            <a:pPr indent="532765" algn="just">
              <a:lnSpc>
                <a:spcPct val="150000"/>
              </a:lnSpc>
            </a:pPr>
            <a:r>
              <a:rPr sz="2000" b="1" dirty="0">
                <a:solidFill>
                  <a:schemeClr val="accent2">
                    <a:lumMod val="50000"/>
                  </a:schemeClr>
                </a:solidFill>
                <a:latin typeface="微软雅黑" panose="020B0503020204020204" pitchFamily="34" charset="-122"/>
                <a:ea typeface="微软雅黑" panose="020B0503020204020204" pitchFamily="34" charset="-122"/>
              </a:rPr>
              <a:t>3 </a:t>
            </a:r>
            <a:r>
              <a:rPr sz="2000" b="1" dirty="0" err="1" smtClean="0">
                <a:solidFill>
                  <a:schemeClr val="accent2">
                    <a:lumMod val="50000"/>
                  </a:schemeClr>
                </a:solidFill>
                <a:latin typeface="微软雅黑" panose="020B0503020204020204" pitchFamily="34" charset="-122"/>
                <a:ea typeface="微软雅黑" panose="020B0503020204020204" pitchFamily="34" charset="-122"/>
              </a:rPr>
              <a:t>冷水机组的自动控制</a:t>
            </a: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 </a:t>
            </a:r>
            <a:endParaRPr lang="zh-CN"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3. </a:t>
            </a:r>
            <a:r>
              <a:rPr sz="1600" b="1" dirty="0" err="1" smtClean="0">
                <a:solidFill>
                  <a:schemeClr val="bg1"/>
                </a:solidFill>
                <a:latin typeface="微软雅黑" panose="020B0503020204020204" pitchFamily="34" charset="-122"/>
                <a:ea typeface="微软雅黑" panose="020B0503020204020204" pitchFamily="34" charset="-122"/>
              </a:rPr>
              <a:t>冷水机组的自动控制</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64185" y="1299902"/>
            <a:ext cx="11263630" cy="4555093"/>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altLang="zh-CN" dirty="0"/>
              <a:t>在主电路触头</a:t>
            </a:r>
            <a:r>
              <a:rPr lang="en-US" altLang="zh-CN" dirty="0"/>
              <a:t>SC</a:t>
            </a:r>
            <a:r>
              <a:rPr lang="zh-CN" altLang="zh-CN" dirty="0"/>
              <a:t>上并联一台自耦变压器</a:t>
            </a:r>
            <a:r>
              <a:rPr lang="en-US" altLang="zh-CN" dirty="0"/>
              <a:t>ZOB</a:t>
            </a:r>
            <a:r>
              <a:rPr lang="zh-CN" altLang="zh-CN" dirty="0"/>
              <a:t>，其输入和输出端线上都与接触器</a:t>
            </a:r>
            <a:r>
              <a:rPr lang="en-US" altLang="zh-CN" dirty="0"/>
              <a:t>QC</a:t>
            </a:r>
            <a:r>
              <a:rPr lang="zh-CN" altLang="zh-CN" dirty="0"/>
              <a:t>的触头相接。当电机启动时，使</a:t>
            </a:r>
            <a:r>
              <a:rPr lang="en-US" altLang="zh-CN" dirty="0"/>
              <a:t>QC</a:t>
            </a:r>
            <a:r>
              <a:rPr lang="zh-CN" altLang="zh-CN" dirty="0"/>
              <a:t>触头先闭合，三相电源经自耦压器降压后送入电机，进行启动。当转速接近电机的额定转速时，再将</a:t>
            </a:r>
            <a:r>
              <a:rPr lang="en-US" altLang="zh-CN" dirty="0"/>
              <a:t>QC</a:t>
            </a:r>
            <a:r>
              <a:rPr lang="zh-CN" altLang="zh-CN" dirty="0"/>
              <a:t>触头分离并立即使</a:t>
            </a:r>
            <a:r>
              <a:rPr lang="en-US" altLang="zh-CN" dirty="0"/>
              <a:t>SC</a:t>
            </a:r>
            <a:r>
              <a:rPr lang="zh-CN" altLang="zh-CN" dirty="0"/>
              <a:t>触头闭合，电机便在正常电压下运转。下面分述自耦变压器启动的两种操作方法。</a:t>
            </a:r>
            <a:endParaRPr lang="zh-CN" altLang="en-US" dirty="0"/>
          </a:p>
          <a:p>
            <a:r>
              <a:rPr lang="zh-CN" dirty="0" smtClean="0"/>
              <a:t>1</a:t>
            </a:r>
            <a:r>
              <a:rPr lang="zh-CN" dirty="0"/>
              <a:t>）按钮操作启动：将图3-4-2（a）的A1B1接入AB，按启动按钮QA，吸引线图QC通电，QC的所有动合触点都闭合，动断触点断开，电机通过ZOB降压启动，待接近额定转速时，再按SA，线圈QC断电，QC触点复位，线圈SC通电并自保持，SC触头闭合，电动机转入正常运行。</a:t>
            </a:r>
          </a:p>
          <a:p>
            <a:r>
              <a:rPr lang="zh-CN" dirty="0"/>
              <a:t>2）时间继电器操作启动：将图3-4-2（b）的A2B2接到AB上，按下QA，线圈QC和SJ通电，QC动合触头闭合，SJ瞬间触头闭合，电动机启动，等转速升到额定转速时，SJ的动断触点断开，动合触点闭合，于是QC线圈断电，其触头复位，SC线圈通电，其动合触头闭合，动断触头打开，电动机投入正常运转。SJ停止工作并复位，为下次启动作好准备。</a:t>
            </a:r>
            <a:endParaRPr lang="zh-CN" altLang="en-US" dirty="0"/>
          </a:p>
        </p:txBody>
      </p:sp>
      <p:sp>
        <p:nvSpPr>
          <p:cNvPr id="14" name="矩形 13"/>
          <p:cNvSpPr/>
          <p:nvPr/>
        </p:nvSpPr>
        <p:spPr>
          <a:xfrm>
            <a:off x="372110" y="675064"/>
            <a:ext cx="4875460" cy="499624"/>
          </a:xfrm>
          <a:prstGeom prst="rect">
            <a:avLst/>
          </a:prstGeom>
        </p:spPr>
        <p:txBody>
          <a:bodyPr wrap="square">
            <a:spAutoFit/>
          </a:bodyPr>
          <a:lstStyle/>
          <a:p>
            <a:pPr indent="532765" algn="just">
              <a:lnSpc>
                <a:spcPct val="150000"/>
              </a:lnSpc>
            </a:pPr>
            <a:r>
              <a:rPr sz="2000" b="1" dirty="0">
                <a:solidFill>
                  <a:schemeClr val="accent2">
                    <a:lumMod val="50000"/>
                  </a:schemeClr>
                </a:solidFill>
                <a:latin typeface="微软雅黑" panose="020B0503020204020204" pitchFamily="34" charset="-122"/>
                <a:ea typeface="微软雅黑" panose="020B0503020204020204" pitchFamily="34" charset="-122"/>
              </a:rPr>
              <a:t>3 </a:t>
            </a:r>
            <a:r>
              <a:rPr sz="2000" b="1" dirty="0" err="1" smtClean="0">
                <a:solidFill>
                  <a:schemeClr val="accent2">
                    <a:lumMod val="50000"/>
                  </a:schemeClr>
                </a:solidFill>
                <a:latin typeface="微软雅黑" panose="020B0503020204020204" pitchFamily="34" charset="-122"/>
                <a:ea typeface="微软雅黑" panose="020B0503020204020204" pitchFamily="34" charset="-122"/>
              </a:rPr>
              <a:t>冷水机组的自动控制</a:t>
            </a:r>
            <a:endParaRPr lang="zh-CN"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4. 冷水机组的温度控制器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28364" y="1218420"/>
            <a:ext cx="11499215" cy="869533"/>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dirty="0"/>
              <a:t>温度控制器（又称温度开关或温度继电器）：制冷系统中用来调温、控温的装置，作用是通过调节，设定所需的控制温度，使制冷系统在选定的某一温差范围内运行，控温过程如图</a:t>
            </a:r>
            <a:r>
              <a:rPr lang="en-US" dirty="0"/>
              <a:t>3-4-3</a:t>
            </a:r>
            <a:r>
              <a:rPr lang="zh-CN" dirty="0"/>
              <a:t>所示。</a:t>
            </a:r>
            <a:endParaRPr lang="zh-CN" altLang="en-US" dirty="0"/>
          </a:p>
        </p:txBody>
      </p:sp>
      <p:sp>
        <p:nvSpPr>
          <p:cNvPr id="10" name="文本框 9"/>
          <p:cNvSpPr txBox="1"/>
          <p:nvPr/>
        </p:nvSpPr>
        <p:spPr>
          <a:xfrm>
            <a:off x="4490161" y="3240041"/>
            <a:ext cx="2940685" cy="413831"/>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sz="1600" dirty="0"/>
              <a:t>图</a:t>
            </a:r>
            <a:r>
              <a:rPr lang="en-US" sz="1600" dirty="0"/>
              <a:t>3-4-3 </a:t>
            </a:r>
            <a:r>
              <a:rPr lang="zh-CN" sz="1600" dirty="0"/>
              <a:t>控温过程</a:t>
            </a:r>
            <a:endParaRPr lang="zh-CN" altLang="en-US" sz="1600" dirty="0"/>
          </a:p>
        </p:txBody>
      </p:sp>
      <p:sp>
        <p:nvSpPr>
          <p:cNvPr id="11" name="文本框 10"/>
          <p:cNvSpPr txBox="1"/>
          <p:nvPr/>
        </p:nvSpPr>
        <p:spPr>
          <a:xfrm>
            <a:off x="419204" y="3565877"/>
            <a:ext cx="10912886" cy="923330"/>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altLang="zh-CN" dirty="0"/>
              <a:t>（</a:t>
            </a:r>
            <a:r>
              <a:rPr lang="en-US" altLang="zh-CN" dirty="0"/>
              <a:t>1</a:t>
            </a:r>
            <a:r>
              <a:rPr lang="zh-CN" altLang="zh-CN" dirty="0"/>
              <a:t>）、机械式</a:t>
            </a:r>
            <a:r>
              <a:rPr lang="zh-CN" altLang="zh-CN" dirty="0"/>
              <a:t>温度控制器</a:t>
            </a:r>
            <a:r>
              <a:rPr lang="zh-CN" dirty="0"/>
              <a:t>组成</a:t>
            </a:r>
            <a:r>
              <a:rPr lang="zh-CN" dirty="0"/>
              <a:t>：感</a:t>
            </a:r>
            <a:r>
              <a:rPr lang="zh-CN" dirty="0"/>
              <a:t>温元件、波纹管（或弹性金属膜片）、毛细管和波动开关机构，如图</a:t>
            </a:r>
            <a:r>
              <a:rPr lang="en-US" dirty="0"/>
              <a:t>3-4-4</a:t>
            </a:r>
            <a:r>
              <a:rPr lang="zh-CN" dirty="0"/>
              <a:t>所示。</a:t>
            </a:r>
            <a:endParaRPr lang="zh-CN" altLang="en-US" dirty="0"/>
          </a:p>
        </p:txBody>
      </p:sp>
      <p:sp>
        <p:nvSpPr>
          <p:cNvPr id="12" name="文本框 11"/>
          <p:cNvSpPr txBox="1"/>
          <p:nvPr/>
        </p:nvSpPr>
        <p:spPr>
          <a:xfrm>
            <a:off x="4570601" y="6111546"/>
            <a:ext cx="4174750" cy="461665"/>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sz="1600" b="0">
                <a:latin typeface="+mn-ea"/>
              </a:defRPr>
            </a:lvl1pPr>
          </a:lstStyle>
          <a:p>
            <a:r>
              <a:rPr lang="zh-CN" dirty="0"/>
              <a:t>图</a:t>
            </a:r>
            <a:r>
              <a:rPr lang="en-US" dirty="0"/>
              <a:t>3-4-4 </a:t>
            </a:r>
            <a:r>
              <a:rPr lang="zh-CN" dirty="0"/>
              <a:t>机械式温度控制器示意图</a:t>
            </a:r>
            <a:endParaRPr lang="zh-CN" altLang="en-US" dirty="0"/>
          </a:p>
        </p:txBody>
      </p:sp>
      <p:sp>
        <p:nvSpPr>
          <p:cNvPr id="21" name="TextBox 8"/>
          <p:cNvSpPr txBox="1"/>
          <p:nvPr/>
        </p:nvSpPr>
        <p:spPr>
          <a:xfrm>
            <a:off x="428364" y="678339"/>
            <a:ext cx="4386241" cy="553998"/>
          </a:xfrm>
          <a:prstGeom prst="rect">
            <a:avLst/>
          </a:prstGeom>
        </p:spPr>
        <p:txBody>
          <a:bodyPr wrap="square">
            <a:spAutoFit/>
          </a:bodyPr>
          <a:lstStyle>
            <a:defPPr>
              <a:defRPr lang="zh-CN"/>
            </a:defPPr>
            <a:lvl1pPr indent="532765" algn="just">
              <a:lnSpc>
                <a:spcPct val="150000"/>
              </a:lnSpc>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dirty="0"/>
              <a:t>4. 冷水机组的温度控制器</a:t>
            </a:r>
            <a:endParaRPr lang="zh-CN" altLang="en-US" dirty="0"/>
          </a:p>
        </p:txBody>
      </p:sp>
      <p:pic>
        <p:nvPicPr>
          <p:cNvPr id="22" name="Picture 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aink="http://schemas.microsoft.com/office/drawing/2016/ink" xmlns:am3d="http://schemas.microsoft.com/office/drawing/2017/model3d" xmlns:o="urn:schemas-microsoft-com:office:office" xmlns:v="urn:schemas-microsoft-com:vml" xmlns:w10="urn:schemas-microsoft-com:office:word" xmlns:w="http://schemas.openxmlformats.org/wordprocessingml/2006/main" xmlns:w16cex="http://schemas.microsoft.com/office/word/2018/wordml/cex" xmlns:w16cid="http://schemas.microsoft.com/office/word/2016/wordml/cid" xmlns:w16="http://schemas.microsoft.com/office/word/2018/wordml" xmlns:w16se="http://schemas.microsoft.com/office/word/2015/wordml/symex" xmlns:a16="http://schemas.microsoft.com/office/drawing/2014/main" xmlns:lc="http://schemas.openxmlformats.org/drawingml/2006/lockedCanvas" id="{FDF8BF2A-7375-4C65-9029-E2F790D845D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3133" y="2037319"/>
            <a:ext cx="4525028" cy="1391779"/>
          </a:xfrm>
          <a:prstGeom prst="rect">
            <a:avLst/>
          </a:prstGeom>
          <a:ln>
            <a:noFill/>
          </a:ln>
          <a:effectLst>
            <a:softEdge rad="112500"/>
          </a:effectLst>
        </p:spPr>
      </p:pic>
      <p:pic>
        <p:nvPicPr>
          <p:cNvPr id="23" name="Picture 12">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aink="http://schemas.microsoft.com/office/drawing/2016/ink" xmlns:am3d="http://schemas.microsoft.com/office/drawing/2017/model3d" xmlns:o="urn:schemas-microsoft-com:office:office" xmlns:v="urn:schemas-microsoft-com:vml" xmlns:w10="urn:schemas-microsoft-com:office:word" xmlns:w="http://schemas.openxmlformats.org/wordprocessingml/2006/main" xmlns:w16cex="http://schemas.microsoft.com/office/word/2018/wordml/cex" xmlns:w16cid="http://schemas.microsoft.com/office/word/2016/wordml/cid" xmlns:w16="http://schemas.microsoft.com/office/word/2018/wordml" xmlns:w16se="http://schemas.microsoft.com/office/word/2015/wordml/symex" xmlns:a16="http://schemas.microsoft.com/office/drawing/2014/main" xmlns:lc="http://schemas.openxmlformats.org/drawingml/2006/lockedCanvas" id="{DB8D9353-7C5C-47A5-ABEE-88C8F8C2643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0161" y="3973553"/>
            <a:ext cx="4018280" cy="227997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4. 冷水机组的温度控制器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490494" y="1360768"/>
            <a:ext cx="11472907" cy="2323713"/>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b="0">
                <a:latin typeface="+mn-ea"/>
              </a:defRPr>
            </a:lvl1pPr>
          </a:lstStyle>
          <a:p>
            <a:r>
              <a:rPr lang="zh-CN" dirty="0"/>
              <a:t>机械式温度控制器的类型有：普通型、半自动化霜型、定温复位型和风门温控型。</a:t>
            </a:r>
          </a:p>
          <a:p>
            <a:r>
              <a:rPr lang="zh-CN" dirty="0"/>
              <a:t>机械式温控器的调试：根据设计需要，温控器的主要技术参数在装配时预调好，在预调的基础上，旋转温控器的调节旋钮进行进一步的细调，且可根据温度要求进行自动控制。温度调节旋钮上标有“弱”、“中”、“强”或“</a:t>
            </a:r>
            <a:r>
              <a:rPr lang="en-US" dirty="0"/>
              <a:t>1</a:t>
            </a:r>
            <a:r>
              <a:rPr lang="zh-CN" dirty="0"/>
              <a:t>”、“</a:t>
            </a:r>
            <a:r>
              <a:rPr lang="en-US" dirty="0"/>
              <a:t>2</a:t>
            </a:r>
            <a:r>
              <a:rPr lang="zh-CN" dirty="0"/>
              <a:t>”、“</a:t>
            </a:r>
            <a:r>
              <a:rPr lang="en-US" dirty="0"/>
              <a:t>3</a:t>
            </a:r>
            <a:r>
              <a:rPr lang="zh-CN" dirty="0"/>
              <a:t>”等数字标记字样，如图</a:t>
            </a:r>
            <a:r>
              <a:rPr lang="en-US" dirty="0"/>
              <a:t>3-4-5</a:t>
            </a:r>
            <a:r>
              <a:rPr lang="zh-CN" dirty="0"/>
              <a:t>所示。顺时针转动，箭头所示数字增大，表示温度变低，“强冷”档温控器开关呈常闭状态，使压缩机连续运转制冷，不能自动控温。</a:t>
            </a:r>
            <a:endParaRPr lang="zh-CN" altLang="en-US" dirty="0"/>
          </a:p>
        </p:txBody>
      </p:sp>
      <p:pic>
        <p:nvPicPr>
          <p:cNvPr id="94221"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725298" y="3703887"/>
            <a:ext cx="2456553" cy="2417220"/>
          </a:xfrm>
          <a:prstGeom prst="rect">
            <a:avLst/>
          </a:prstGeom>
          <a:noFill/>
          <a:ln w="9525">
            <a:solidFill>
              <a:srgbClr val="008080"/>
            </a:solidFill>
            <a:miter lim="800000"/>
            <a:headEnd/>
            <a:tailEnd/>
          </a:ln>
        </p:spPr>
      </p:pic>
      <p:sp>
        <p:nvSpPr>
          <p:cNvPr id="14" name="文本框 13"/>
          <p:cNvSpPr txBox="1"/>
          <p:nvPr/>
        </p:nvSpPr>
        <p:spPr>
          <a:xfrm>
            <a:off x="4169771" y="6238352"/>
            <a:ext cx="4114352" cy="338554"/>
          </a:xfrm>
          <a:prstGeom prst="rect">
            <a:avLst/>
          </a:prstGeom>
          <a:noFill/>
          <a:ln w="9525">
            <a:noFill/>
          </a:ln>
        </p:spPr>
        <p:txBody>
          <a:bodyPr wrap="square">
            <a:spAutoFit/>
          </a:bodyPr>
          <a:lstStyle/>
          <a:p>
            <a:pPr indent="127000"/>
            <a:r>
              <a:rPr lang="zh-CN" sz="1600" b="0" dirty="0">
                <a:latin typeface="Times New Roman" panose="02020603050405020304" pitchFamily="18" charset="0"/>
                <a:ea typeface="宋体" panose="02010600030101010101" pitchFamily="2" charset="-122"/>
              </a:rPr>
              <a:t>图</a:t>
            </a:r>
            <a:r>
              <a:rPr lang="en-US" sz="1600" b="0" dirty="0">
                <a:latin typeface="Times New Roman" panose="02020603050405020304" pitchFamily="18" charset="0"/>
                <a:ea typeface="宋体" panose="02010600030101010101" pitchFamily="2" charset="-122"/>
                <a:cs typeface="Times New Roman" panose="02020603050405020304" pitchFamily="18" charset="0"/>
              </a:rPr>
              <a:t>3</a:t>
            </a:r>
            <a:r>
              <a:rPr lang="en-US" sz="1600" b="0" dirty="0">
                <a:latin typeface="Times New Roman" panose="02020603050405020304" pitchFamily="18" charset="0"/>
                <a:ea typeface="宋体" panose="02010600030101010101" pitchFamily="2" charset="-122"/>
              </a:rPr>
              <a:t>-4-5 </a:t>
            </a:r>
            <a:r>
              <a:rPr lang="zh-CN" sz="1600" b="0" dirty="0">
                <a:latin typeface="Times New Roman" panose="02020603050405020304" pitchFamily="18" charset="0"/>
                <a:ea typeface="宋体" panose="02010600030101010101" pitchFamily="2" charset="-122"/>
              </a:rPr>
              <a:t>机械式温控器操作面板示意图</a:t>
            </a:r>
            <a:endParaRPr lang="zh-CN" altLang="en-US" sz="1600" dirty="0"/>
          </a:p>
        </p:txBody>
      </p:sp>
      <p:sp>
        <p:nvSpPr>
          <p:cNvPr id="21" name="TextBox 8"/>
          <p:cNvSpPr txBox="1"/>
          <p:nvPr/>
        </p:nvSpPr>
        <p:spPr>
          <a:xfrm>
            <a:off x="428364" y="678339"/>
            <a:ext cx="4386241" cy="553998"/>
          </a:xfrm>
          <a:prstGeom prst="rect">
            <a:avLst/>
          </a:prstGeom>
        </p:spPr>
        <p:txBody>
          <a:bodyPr wrap="square">
            <a:spAutoFit/>
          </a:bodyPr>
          <a:lstStyle>
            <a:defPPr>
              <a:defRPr lang="zh-CN"/>
            </a:defPPr>
            <a:lvl1pPr indent="532765" algn="just">
              <a:lnSpc>
                <a:spcPct val="150000"/>
              </a:lnSpc>
              <a:defRPr sz="2000" b="1">
                <a:solidFill>
                  <a:schemeClr val="accent2">
                    <a:lumMod val="50000"/>
                  </a:schemeClr>
                </a:solidFill>
                <a:latin typeface="微软雅黑" panose="020B0503020204020204" pitchFamily="34" charset="-122"/>
                <a:ea typeface="微软雅黑" panose="020B0503020204020204" pitchFamily="34" charset="-122"/>
              </a:defRPr>
            </a:lvl1pPr>
          </a:lstStyle>
          <a:p>
            <a:r>
              <a:rPr dirty="0"/>
              <a:t>4. 冷水机组的温度控制器</a:t>
            </a:r>
            <a:endParaRPr lang="zh-CN" altLang="en-US" dirty="0"/>
          </a:p>
        </p:txBody>
      </p:sp>
    </p:spTree>
    <p:extLst>
      <p:ext uri="{BB962C8B-B14F-4D97-AF65-F5344CB8AC3E}">
        <p14:creationId xmlns:p14="http://schemas.microsoft.com/office/powerpoint/2010/main" val="1975603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490494" y="1165277"/>
            <a:ext cx="10155410" cy="2062103"/>
          </a:xfrm>
          <a:prstGeom prst="rect">
            <a:avLst/>
          </a:prstGeom>
          <a:noFill/>
          <a:ln w="9525">
            <a:noFill/>
          </a:ln>
        </p:spPr>
        <p:txBody>
          <a:bodyPr wrap="square">
            <a:spAutoFit/>
          </a:bodyPr>
          <a:lstStyle/>
          <a:p>
            <a:pPr indent="457200">
              <a:lnSpc>
                <a:spcPct val="150000"/>
              </a:lnSpc>
              <a:spcBef>
                <a:spcPts val="600"/>
              </a:spcBef>
              <a:spcAft>
                <a:spcPts val="600"/>
              </a:spcAft>
            </a:pPr>
            <a:r>
              <a:rPr lang="zh-CN" altLang="en-US" dirty="0">
                <a:latin typeface="+mn-ea"/>
              </a:rPr>
              <a:t>（</a:t>
            </a:r>
            <a:r>
              <a:rPr lang="en-US" altLang="zh-CN" dirty="0">
                <a:latin typeface="+mn-ea"/>
              </a:rPr>
              <a:t>2</a:t>
            </a:r>
            <a:r>
              <a:rPr lang="zh-CN" altLang="en-US" dirty="0">
                <a:latin typeface="+mn-ea"/>
              </a:rPr>
              <a:t>）</a:t>
            </a:r>
            <a:r>
              <a:rPr dirty="0">
                <a:latin typeface="+mn-ea"/>
              </a:rPr>
              <a:t> </a:t>
            </a:r>
            <a:r>
              <a:rPr dirty="0" err="1" smtClean="0">
                <a:latin typeface="+mn-ea"/>
              </a:rPr>
              <a:t>电子式温度控制器</a:t>
            </a:r>
            <a:endParaRPr lang="en-US" dirty="0" smtClean="0">
              <a:latin typeface="+mn-ea"/>
            </a:endParaRPr>
          </a:p>
          <a:p>
            <a:pPr indent="457200">
              <a:lnSpc>
                <a:spcPct val="150000"/>
              </a:lnSpc>
              <a:spcBef>
                <a:spcPts val="600"/>
              </a:spcBef>
              <a:spcAft>
                <a:spcPts val="600"/>
              </a:spcAft>
            </a:pPr>
            <a:r>
              <a:rPr lang="zh-CN" altLang="zh-CN" dirty="0">
                <a:latin typeface="Times New Roman" panose="02020603050405020304" pitchFamily="18" charset="0"/>
                <a:ea typeface="宋体" panose="02010600030101010101" pitchFamily="2" charset="-122"/>
              </a:rPr>
              <a:t>采用的感温元件（传感器）是热敏电阻，具有负电阻温度特性。根据惠斯登电桥原理制成，如图</a:t>
            </a:r>
            <a:r>
              <a:rPr lang="en-US" altLang="zh-CN" dirty="0">
                <a:latin typeface="Times New Roman" panose="02020603050405020304" pitchFamily="18" charset="0"/>
                <a:ea typeface="宋体" panose="02010600030101010101" pitchFamily="2" charset="-122"/>
                <a:cs typeface="Times New Roman" panose="02020603050405020304" pitchFamily="18" charset="0"/>
              </a:rPr>
              <a:t>3-</a:t>
            </a:r>
            <a:r>
              <a:rPr lang="en-US" altLang="zh-CN" dirty="0">
                <a:latin typeface="Times New Roman" panose="02020603050405020304" pitchFamily="18" charset="0"/>
                <a:ea typeface="宋体" panose="02010600030101010101" pitchFamily="2" charset="-122"/>
              </a:rPr>
              <a:t>4</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rPr>
              <a:t>6</a:t>
            </a:r>
            <a:r>
              <a:rPr lang="zh-CN" altLang="zh-CN" dirty="0">
                <a:latin typeface="Times New Roman" panose="02020603050405020304" pitchFamily="18" charset="0"/>
                <a:ea typeface="宋体" panose="02010600030101010101" pitchFamily="2" charset="-122"/>
              </a:rPr>
              <a:t>是惠斯登电桥。</a:t>
            </a:r>
            <a:endParaRPr lang="zh-CN" altLang="en-US" dirty="0">
              <a:latin typeface="Times New Roman" panose="02020603050405020304" pitchFamily="18" charset="0"/>
              <a:ea typeface="宋体" panose="02010600030101010101" pitchFamily="2" charset="-122"/>
            </a:endParaRPr>
          </a:p>
          <a:p>
            <a:pPr indent="457200">
              <a:lnSpc>
                <a:spcPct val="150000"/>
              </a:lnSpc>
              <a:spcBef>
                <a:spcPts val="600"/>
              </a:spcBef>
              <a:spcAft>
                <a:spcPts val="600"/>
              </a:spcAft>
            </a:pPr>
            <a:endParaRPr dirty="0">
              <a:latin typeface="+mn-ea"/>
            </a:endParaRPr>
          </a:p>
        </p:txBody>
      </p:sp>
      <p:sp>
        <p:nvSpPr>
          <p:cNvPr id="12"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4. 冷水机组的温度控制器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9524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359404" y="2517981"/>
            <a:ext cx="3473192" cy="3151167"/>
          </a:xfrm>
          <a:prstGeom prst="rect">
            <a:avLst/>
          </a:prstGeom>
          <a:noFill/>
          <a:ln w="9525">
            <a:solidFill>
              <a:srgbClr val="008080"/>
            </a:solidFill>
            <a:miter lim="800000"/>
            <a:headEnd/>
            <a:tailEnd/>
          </a:ln>
        </p:spPr>
      </p:pic>
      <p:sp>
        <p:nvSpPr>
          <p:cNvPr id="13" name="文本框 12"/>
          <p:cNvSpPr txBox="1"/>
          <p:nvPr/>
        </p:nvSpPr>
        <p:spPr>
          <a:xfrm>
            <a:off x="5058093" y="5910078"/>
            <a:ext cx="2152015" cy="338554"/>
          </a:xfrm>
          <a:prstGeom prst="rect">
            <a:avLst/>
          </a:prstGeom>
          <a:noFill/>
          <a:ln w="9525">
            <a:noFill/>
          </a:ln>
        </p:spPr>
        <p:txBody>
          <a:bodyPr wrap="square">
            <a:spAutoFit/>
          </a:bodyPr>
          <a:lstStyle/>
          <a:p>
            <a:pPr indent="127000"/>
            <a:r>
              <a:rPr lang="zh-CN" sz="1600" b="0" dirty="0">
                <a:latin typeface="Times New Roman" panose="02020603050405020304" pitchFamily="18" charset="0"/>
                <a:ea typeface="宋体" panose="02010600030101010101" pitchFamily="2" charset="-122"/>
              </a:rPr>
              <a:t>图</a:t>
            </a:r>
            <a:r>
              <a:rPr lang="en-US" sz="1600" b="0" dirty="0">
                <a:latin typeface="Times New Roman" panose="02020603050405020304" pitchFamily="18" charset="0"/>
                <a:ea typeface="宋体" panose="02010600030101010101" pitchFamily="2" charset="-122"/>
                <a:cs typeface="Times New Roman" panose="02020603050405020304" pitchFamily="18" charset="0"/>
              </a:rPr>
              <a:t>3-</a:t>
            </a:r>
            <a:r>
              <a:rPr lang="en-US" sz="1600" b="0" dirty="0">
                <a:latin typeface="Times New Roman" panose="02020603050405020304" pitchFamily="18" charset="0"/>
                <a:ea typeface="宋体" panose="02010600030101010101" pitchFamily="2" charset="-122"/>
              </a:rPr>
              <a:t>4</a:t>
            </a:r>
            <a:r>
              <a:rPr lang="en-US" sz="1600" b="0" dirty="0">
                <a:latin typeface="Times New Roman" panose="02020603050405020304" pitchFamily="18" charset="0"/>
                <a:ea typeface="宋体" panose="02010600030101010101" pitchFamily="2" charset="-122"/>
                <a:cs typeface="Times New Roman" panose="02020603050405020304" pitchFamily="18" charset="0"/>
              </a:rPr>
              <a:t>-</a:t>
            </a:r>
            <a:r>
              <a:rPr lang="en-US" sz="1600" b="0" dirty="0">
                <a:latin typeface="Times New Roman" panose="02020603050405020304" pitchFamily="18" charset="0"/>
                <a:ea typeface="宋体" panose="02010600030101010101" pitchFamily="2" charset="-122"/>
              </a:rPr>
              <a:t>6 </a:t>
            </a:r>
            <a:r>
              <a:rPr lang="en-US" sz="1600" b="0" dirty="0">
                <a:latin typeface="Times New Roman" panose="02020603050405020304" pitchFamily="18" charset="0"/>
                <a:ea typeface="宋体" panose="02010600030101010101" pitchFamily="2" charset="-122"/>
                <a:cs typeface="Times New Roman" panose="02020603050405020304" pitchFamily="18" charset="0"/>
              </a:rPr>
              <a:t> </a:t>
            </a:r>
            <a:r>
              <a:rPr lang="zh-CN" sz="1600" b="0" dirty="0">
                <a:latin typeface="Times New Roman" panose="02020603050405020304" pitchFamily="18" charset="0"/>
                <a:ea typeface="宋体" panose="02010600030101010101" pitchFamily="2" charset="-122"/>
              </a:rPr>
              <a:t>惠斯登电桥</a:t>
            </a:r>
            <a:endParaRPr lang="zh-CN" altLang="en-US" sz="1600" b="0"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4. 冷水机组的温度控制器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76518" y="1081875"/>
            <a:ext cx="11456894" cy="2323713"/>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a:latin typeface="+mn-ea"/>
              </a:defRPr>
            </a:lvl1pPr>
          </a:lstStyle>
          <a:p>
            <a:r>
              <a:rPr lang="zh-CN" dirty="0"/>
              <a:t>根据桥式电路制成的热敏电阻式温度控制器，就是将惠斯登电桥的一个热敏电阻桥路作为感温元件，直接放在适当的位置，三极管的发射极和基极接在电桥的一个对角线上。当热敏电阻受到温度变化的影响时，其阻值就发生相应的变化。通过平衡电桥来改变通往三极管的电流，再经放大来控制压缩机运转继电器的开启，实现对制冷设备的温度控制。</a:t>
            </a:r>
          </a:p>
          <a:p>
            <a:r>
              <a:rPr lang="zh-CN" dirty="0"/>
              <a:t>控制部分的原理示意图，如图</a:t>
            </a:r>
            <a:r>
              <a:rPr lang="en-US" dirty="0"/>
              <a:t>3-4-7</a:t>
            </a:r>
            <a:r>
              <a:rPr lang="zh-CN" dirty="0"/>
              <a:t>所示。</a:t>
            </a:r>
            <a:endParaRPr lang="zh-CN" altLang="en-US" dirty="0"/>
          </a:p>
        </p:txBody>
      </p:sp>
      <p:pic>
        <p:nvPicPr>
          <p:cNvPr id="9729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6452426" y="2558049"/>
            <a:ext cx="3401400" cy="2430810"/>
          </a:xfrm>
          <a:prstGeom prst="rect">
            <a:avLst/>
          </a:prstGeom>
          <a:noFill/>
          <a:ln w="9525">
            <a:solidFill>
              <a:srgbClr val="008080"/>
            </a:solidFill>
            <a:miter lim="800000"/>
            <a:headEnd/>
            <a:tailEnd/>
          </a:ln>
        </p:spPr>
      </p:pic>
      <p:sp>
        <p:nvSpPr>
          <p:cNvPr id="16" name="文本框 15"/>
          <p:cNvSpPr txBox="1"/>
          <p:nvPr/>
        </p:nvSpPr>
        <p:spPr>
          <a:xfrm>
            <a:off x="6682423" y="5091683"/>
            <a:ext cx="2911475" cy="338554"/>
          </a:xfrm>
          <a:prstGeom prst="rect">
            <a:avLst/>
          </a:prstGeom>
          <a:noFill/>
          <a:ln w="9525">
            <a:noFill/>
          </a:ln>
        </p:spPr>
        <p:txBody>
          <a:bodyPr wrap="square">
            <a:spAutoFit/>
          </a:bodyPr>
          <a:lstStyle/>
          <a:p>
            <a:pPr indent="266700" algn="ctr"/>
            <a:r>
              <a:rPr lang="zh-CN" sz="1600" b="0" dirty="0">
                <a:latin typeface="Times New Roman" panose="02020603050405020304" pitchFamily="18" charset="0"/>
                <a:ea typeface="宋体" panose="02010600030101010101" pitchFamily="2" charset="-122"/>
              </a:rPr>
              <a:t>图</a:t>
            </a:r>
            <a:r>
              <a:rPr lang="en-US" sz="1600" b="0" dirty="0">
                <a:latin typeface="Times New Roman" panose="02020603050405020304" pitchFamily="18" charset="0"/>
                <a:ea typeface="宋体" panose="02010600030101010101" pitchFamily="2" charset="-122"/>
                <a:cs typeface="Times New Roman" panose="02020603050405020304" pitchFamily="18" charset="0"/>
              </a:rPr>
              <a:t>3-</a:t>
            </a:r>
            <a:r>
              <a:rPr lang="en-US" sz="1600" b="0" dirty="0">
                <a:latin typeface="Times New Roman" panose="02020603050405020304" pitchFamily="18" charset="0"/>
                <a:ea typeface="宋体" panose="02010600030101010101" pitchFamily="2" charset="-122"/>
              </a:rPr>
              <a:t>4</a:t>
            </a:r>
            <a:r>
              <a:rPr lang="en-US" sz="1600" b="0" dirty="0">
                <a:latin typeface="Times New Roman" panose="02020603050405020304" pitchFamily="18" charset="0"/>
                <a:ea typeface="宋体" panose="02010600030101010101" pitchFamily="2" charset="-122"/>
                <a:cs typeface="Times New Roman" panose="02020603050405020304" pitchFamily="18" charset="0"/>
              </a:rPr>
              <a:t>-</a:t>
            </a:r>
            <a:r>
              <a:rPr lang="en-US" sz="1600" b="0" dirty="0">
                <a:latin typeface="Times New Roman" panose="02020603050405020304" pitchFamily="18" charset="0"/>
                <a:ea typeface="宋体" panose="02010600030101010101" pitchFamily="2" charset="-122"/>
              </a:rPr>
              <a:t>7 </a:t>
            </a:r>
            <a:r>
              <a:rPr lang="zh-CN" sz="1600" b="0" dirty="0">
                <a:latin typeface="Times New Roman" panose="02020603050405020304" pitchFamily="18" charset="0"/>
                <a:ea typeface="宋体" panose="02010600030101010101" pitchFamily="2" charset="-122"/>
              </a:rPr>
              <a:t>控制原理</a:t>
            </a:r>
            <a:endParaRPr lang="zh-CN" altLang="en-US" sz="1600" b="0" dirty="0">
              <a:latin typeface="Times New Roman" panose="02020603050405020304" pitchFamily="18" charset="0"/>
              <a:ea typeface="宋体" panose="02010600030101010101" pitchFamily="2" charset="-122"/>
            </a:endParaRPr>
          </a:p>
        </p:txBody>
      </p:sp>
      <p:sp>
        <p:nvSpPr>
          <p:cNvPr id="17" name="文本框 16"/>
          <p:cNvSpPr txBox="1"/>
          <p:nvPr/>
        </p:nvSpPr>
        <p:spPr>
          <a:xfrm>
            <a:off x="490494" y="5430237"/>
            <a:ext cx="10885718" cy="1077218"/>
          </a:xfrm>
          <a:prstGeom prst="rect">
            <a:avLst/>
          </a:prstGeom>
          <a:noFill/>
          <a:ln w="9525">
            <a:noFill/>
          </a:ln>
        </p:spPr>
        <p:txBody>
          <a:bodyPr wrap="square">
            <a:spAutoFit/>
          </a:bodyPr>
          <a:lstStyle>
            <a:defPPr>
              <a:defRPr lang="zh-CN"/>
            </a:defPPr>
            <a:lvl1pPr indent="457200">
              <a:lnSpc>
                <a:spcPct val="150000"/>
              </a:lnSpc>
              <a:spcBef>
                <a:spcPts val="600"/>
              </a:spcBef>
              <a:spcAft>
                <a:spcPts val="600"/>
              </a:spcAft>
              <a:defRPr>
                <a:latin typeface="+mn-ea"/>
              </a:defRPr>
            </a:lvl1pPr>
          </a:lstStyle>
          <a:p>
            <a:r>
              <a:rPr lang="zh-CN" dirty="0"/>
              <a:t>图中</a:t>
            </a:r>
            <a:r>
              <a:rPr lang="en-US" dirty="0"/>
              <a:t> RT</a:t>
            </a:r>
            <a:r>
              <a:rPr lang="zh-CN" dirty="0"/>
              <a:t>——热敏电阻，</a:t>
            </a:r>
            <a:r>
              <a:rPr lang="en-US" dirty="0"/>
              <a:t>RP</a:t>
            </a:r>
            <a:r>
              <a:rPr lang="zh-CN" dirty="0"/>
              <a:t>——温度调节电位器，</a:t>
            </a:r>
            <a:r>
              <a:rPr lang="en-US" dirty="0"/>
              <a:t>K</a:t>
            </a:r>
            <a:r>
              <a:rPr lang="zh-CN" dirty="0"/>
              <a:t>——控制压缩机起动的继电器。</a:t>
            </a:r>
          </a:p>
          <a:p>
            <a:r>
              <a:rPr lang="zh-CN" dirty="0"/>
              <a:t>特点：温度控制范围大（一般</a:t>
            </a:r>
            <a:r>
              <a:rPr lang="en-US" dirty="0"/>
              <a:t>- 40 ~ 40</a:t>
            </a:r>
            <a:r>
              <a:rPr lang="zh-CN" dirty="0"/>
              <a:t>℃），通断温度线性较好，感温灵敏度较高，体积较小。</a:t>
            </a:r>
            <a:endParaRPr lang="zh-CN" altLang="en-US" dirty="0"/>
          </a:p>
        </p:txBody>
      </p:sp>
    </p:spTree>
    <p:extLst>
      <p:ext uri="{BB962C8B-B14F-4D97-AF65-F5344CB8AC3E}">
        <p14:creationId xmlns:p14="http://schemas.microsoft.com/office/powerpoint/2010/main" val="10581854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386044" y="1243723"/>
            <a:ext cx="11380132" cy="5078313"/>
          </a:xfrm>
          <a:prstGeom prst="rect">
            <a:avLst/>
          </a:prstGeom>
          <a:noFill/>
          <a:ln w="9525">
            <a:noFill/>
          </a:ln>
        </p:spPr>
        <p:txBody>
          <a:bodyPr wrap="square">
            <a:spAutoFit/>
          </a:bodyPr>
          <a:lstStyle/>
          <a:p>
            <a:pPr indent="457200">
              <a:lnSpc>
                <a:spcPct val="150000"/>
              </a:lnSpc>
            </a:pPr>
            <a:r>
              <a:rPr lang="zh-CN" altLang="en-US" dirty="0">
                <a:latin typeface="+mn-ea"/>
              </a:rPr>
              <a:t>（</a:t>
            </a:r>
            <a:r>
              <a:rPr lang="en-US" altLang="zh-CN" dirty="0">
                <a:latin typeface="+mn-ea"/>
              </a:rPr>
              <a:t>1</a:t>
            </a:r>
            <a:r>
              <a:rPr lang="zh-CN" altLang="en-US" dirty="0">
                <a:latin typeface="+mn-ea"/>
              </a:rPr>
              <a:t>）</a:t>
            </a:r>
            <a:r>
              <a:rPr dirty="0" err="1" smtClean="0">
                <a:latin typeface="+mn-ea"/>
              </a:rPr>
              <a:t>高压故障</a:t>
            </a:r>
            <a:endParaRPr lang="en-US" dirty="0" smtClean="0">
              <a:latin typeface="+mn-ea"/>
            </a:endParaRPr>
          </a:p>
          <a:p>
            <a:pPr indent="457200">
              <a:lnSpc>
                <a:spcPct val="150000"/>
              </a:lnSpc>
            </a:pPr>
            <a:r>
              <a:rPr lang="zh-CN" altLang="zh-CN" dirty="0">
                <a:latin typeface="+mn-ea"/>
              </a:rPr>
              <a:t>压缩机排气压力过高，导致高压保护继电器动作。压缩机排气压力反映的是冷凝压力，正常值应在</a:t>
            </a:r>
            <a:r>
              <a:rPr lang="en-US" altLang="zh-CN" dirty="0">
                <a:latin typeface="+mn-ea"/>
              </a:rPr>
              <a:t>1.4~1. 6MPa</a:t>
            </a:r>
            <a:r>
              <a:rPr lang="zh-CN" altLang="zh-CN" dirty="0">
                <a:latin typeface="+mn-ea"/>
              </a:rPr>
              <a:t>，保护值设定为</a:t>
            </a:r>
            <a:r>
              <a:rPr lang="en-US" altLang="zh-CN" dirty="0">
                <a:latin typeface="+mn-ea"/>
              </a:rPr>
              <a:t>2.0MPa</a:t>
            </a:r>
            <a:r>
              <a:rPr lang="zh-CN" altLang="zh-CN" dirty="0">
                <a:latin typeface="+mn-ea"/>
              </a:rPr>
              <a:t>。若是长期压力过高，会导致压缩机运行电流过大，易烧电机，还易造成压缩机排气口阀片损坏。产生高压故障的原因如下： </a:t>
            </a:r>
            <a:endParaRPr lang="en-US" altLang="zh-CN" dirty="0">
              <a:latin typeface="+mn-ea"/>
            </a:endParaRPr>
          </a:p>
          <a:p>
            <a:pPr indent="457200">
              <a:lnSpc>
                <a:spcPct val="150000"/>
              </a:lnSpc>
            </a:pPr>
            <a:r>
              <a:rPr lang="en-US" altLang="zh-CN" dirty="0">
                <a:latin typeface="+mn-ea"/>
              </a:rPr>
              <a:t>1)</a:t>
            </a:r>
            <a:r>
              <a:rPr lang="zh-CN" altLang="zh-CN" dirty="0">
                <a:latin typeface="+mn-ea"/>
              </a:rPr>
              <a:t>、冷却水温偏高，冷凝效果不良。冷水机组要求的冷却水额定工况在</a:t>
            </a:r>
            <a:r>
              <a:rPr lang="en-US" altLang="zh-CN" dirty="0">
                <a:latin typeface="+mn-ea"/>
              </a:rPr>
              <a:t>30~35</a:t>
            </a:r>
            <a:r>
              <a:rPr lang="en-US" altLang="zh-CN" dirty="0">
                <a:latin typeface="+mn-ea"/>
                <a:cs typeface="Times New Roman" panose="02020603050405020304" pitchFamily="18" charset="0"/>
              </a:rPr>
              <a:t>℃</a:t>
            </a:r>
            <a:r>
              <a:rPr lang="zh-CN" altLang="zh-CN" dirty="0">
                <a:latin typeface="+mn-ea"/>
              </a:rPr>
              <a:t>，水温高，散热不良，必然导致冷凝压力高，这种现象往往发生在高温季节。造成水温高的原因可能是：冷却塔故障，如风机未开甚至反转，布水器不转，表现为冷却水温度很高，而且快速升高；外界气温高，水路短，可循环的水量少，这种情况冷却水温度一般维持在较高的水平，可以采取增加储水池的办法予以解决。</a:t>
            </a:r>
            <a:r>
              <a:rPr lang="en-US" altLang="zh-CN" dirty="0">
                <a:latin typeface="+mn-ea"/>
              </a:rPr>
              <a:t> </a:t>
            </a:r>
          </a:p>
          <a:p>
            <a:pPr indent="457200">
              <a:lnSpc>
                <a:spcPct val="150000"/>
              </a:lnSpc>
            </a:pPr>
            <a:r>
              <a:rPr lang="en-US" altLang="zh-CN" dirty="0">
                <a:latin typeface="+mn-ea"/>
              </a:rPr>
              <a:t>2)</a:t>
            </a:r>
            <a:r>
              <a:rPr lang="zh-CN" altLang="zh-CN" dirty="0">
                <a:latin typeface="+mn-ea"/>
              </a:rPr>
              <a:t>、冷却水流量不足，达不到额定水流量。主要表现是机组进出水压力差变小（与系统投入运行之初的压力差相比），温差变大。造成水流量不足的原因是系统缺水或存有空气，解决办法是在管道高处安装排气阀进行排气；管道过滤器堵塞或选用过细，透水能力受限，应选用合适的过滤器并定期清理过滤网；水泵选用较小，与系统不配套。</a:t>
            </a:r>
            <a:r>
              <a:rPr lang="en-US" altLang="zh-CN" dirty="0">
                <a:latin typeface="+mn-ea"/>
              </a:rPr>
              <a:t> </a:t>
            </a: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5. 冷水机组常见故障及处理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3" name="TextBox 8"/>
          <p:cNvSpPr txBox="1"/>
          <p:nvPr/>
        </p:nvSpPr>
        <p:spPr>
          <a:xfrm>
            <a:off x="436881" y="647108"/>
            <a:ext cx="5575649" cy="507831"/>
          </a:xfrm>
          <a:prstGeom prst="rect">
            <a:avLst/>
          </a:prstGeom>
        </p:spPr>
        <p:txBody>
          <a:bodyPr wrap="square">
            <a:spAutoFit/>
          </a:bodyPr>
          <a:lstStyle>
            <a:defPPr>
              <a:defRPr lang="zh-CN"/>
            </a:defPPr>
            <a:lvl1pPr indent="532765" algn="just">
              <a:lnSpc>
                <a:spcPct val="150000"/>
              </a:lnSpc>
              <a:spcAft>
                <a:spcPts val="0"/>
              </a:spcAft>
              <a:defRPr sz="2400" b="1">
                <a:solidFill>
                  <a:schemeClr val="accent2">
                    <a:lumMod val="50000"/>
                  </a:schemeClr>
                </a:solidFill>
                <a:latin typeface="微软雅黑" panose="020B0503020204020204" pitchFamily="34" charset="-122"/>
                <a:ea typeface="微软雅黑" panose="020B0503020204020204" pitchFamily="34" charset="-122"/>
              </a:defRPr>
            </a:lvl1pPr>
          </a:lstStyle>
          <a:p>
            <a:r>
              <a:rPr sz="1800" dirty="0"/>
              <a:t>5. 冷水机组常见故障及处理</a:t>
            </a:r>
            <a:endParaRPr lang="zh-CN" altLang="en-US" sz="1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490494" y="1243723"/>
            <a:ext cx="11380132" cy="4662815"/>
          </a:xfrm>
          <a:prstGeom prst="rect">
            <a:avLst/>
          </a:prstGeom>
          <a:noFill/>
          <a:ln w="9525">
            <a:noFill/>
          </a:ln>
        </p:spPr>
        <p:txBody>
          <a:bodyPr wrap="square">
            <a:spAutoFit/>
          </a:bodyPr>
          <a:lstStyle/>
          <a:p>
            <a:pPr indent="457200">
              <a:lnSpc>
                <a:spcPct val="150000"/>
              </a:lnSpc>
            </a:pPr>
            <a:r>
              <a:rPr lang="en-US" altLang="zh-CN" dirty="0">
                <a:latin typeface="+mn-ea"/>
              </a:rPr>
              <a:t>3)</a:t>
            </a:r>
            <a:r>
              <a:rPr lang="zh-CN" altLang="zh-CN" dirty="0">
                <a:latin typeface="+mn-ea"/>
              </a:rPr>
              <a:t>、冷凝器结垢或堵塞。冷凝水一般用自来水，在</a:t>
            </a:r>
            <a:r>
              <a:rPr lang="en-US" altLang="zh-CN" dirty="0">
                <a:latin typeface="+mn-ea"/>
              </a:rPr>
              <a:t>30℃</a:t>
            </a:r>
            <a:r>
              <a:rPr lang="zh-CN" altLang="zh-CN" dirty="0">
                <a:latin typeface="+mn-ea"/>
              </a:rPr>
              <a:t>以上时很容易结垢，而且由于冷却塔是开式的，直接暴露在空气中，灰尘异物很容易进入</a:t>
            </a:r>
            <a:r>
              <a:rPr lang="zh-CN" altLang="zh-CN" dirty="0">
                <a:latin typeface="+mn-ea"/>
                <a:hlinkClick r:id=""/>
              </a:rPr>
              <a:t>冷却水系统</a:t>
            </a:r>
            <a:r>
              <a:rPr lang="zh-CN" altLang="zh-CN" dirty="0">
                <a:latin typeface="+mn-ea"/>
              </a:rPr>
              <a:t>，造成冷凝器脏堵，换热面积小，效率低，而且也影响水流量。其表现是机组进出水压力差、温差变大，用手摸冷凝器上下温度都很高，冷凝器出液铜管烫手。应定期对机组进行反冲洗，必要时进行化学清洗除垢。</a:t>
            </a:r>
            <a:r>
              <a:rPr lang="en-US" altLang="zh-CN" dirty="0">
                <a:latin typeface="+mn-ea"/>
              </a:rPr>
              <a:t> </a:t>
            </a:r>
          </a:p>
          <a:p>
            <a:pPr indent="457200">
              <a:lnSpc>
                <a:spcPct val="150000"/>
              </a:lnSpc>
            </a:pPr>
            <a:r>
              <a:rPr lang="en-US" altLang="zh-CN" dirty="0">
                <a:latin typeface="+mn-ea"/>
              </a:rPr>
              <a:t>4)</a:t>
            </a:r>
            <a:r>
              <a:rPr lang="zh-CN" altLang="zh-CN" dirty="0">
                <a:latin typeface="+mn-ea"/>
              </a:rPr>
              <a:t>、制冷剂充注过多。这种情况一般发生在维修之后，表现为吸排气压力、平衡压力都偏高，压缩机运行电流也偏高。应在额定工况下根据吸排气压力和平衡压力以及运行电流放气，直至正常。</a:t>
            </a:r>
            <a:r>
              <a:rPr lang="en-US" altLang="zh-CN" dirty="0">
                <a:latin typeface="+mn-ea"/>
              </a:rPr>
              <a:t> </a:t>
            </a:r>
          </a:p>
          <a:p>
            <a:pPr indent="457200">
              <a:lnSpc>
                <a:spcPct val="150000"/>
              </a:lnSpc>
            </a:pPr>
            <a:r>
              <a:rPr lang="en-US" altLang="zh-CN" dirty="0">
                <a:latin typeface="+mn-ea"/>
              </a:rPr>
              <a:t>5)</a:t>
            </a:r>
            <a:r>
              <a:rPr lang="zh-CN" altLang="zh-CN" dirty="0">
                <a:latin typeface="+mn-ea"/>
              </a:rPr>
              <a:t>、制冷剂内混有空气、氮气等不凝结气体。这种情况一般发生在维修后，抽真空不彻底。只能排掉，重新抽真空，重新充注制冷剂。</a:t>
            </a:r>
            <a:r>
              <a:rPr lang="en-US" altLang="zh-CN" dirty="0">
                <a:latin typeface="+mn-ea"/>
              </a:rPr>
              <a:t> </a:t>
            </a:r>
          </a:p>
          <a:p>
            <a:pPr indent="457200">
              <a:lnSpc>
                <a:spcPct val="150000"/>
              </a:lnSpc>
            </a:pPr>
            <a:r>
              <a:rPr lang="en-US" altLang="zh-CN" dirty="0">
                <a:latin typeface="+mn-ea"/>
              </a:rPr>
              <a:t>6)</a:t>
            </a:r>
            <a:r>
              <a:rPr lang="zh-CN" altLang="zh-CN" dirty="0">
                <a:latin typeface="+mn-ea"/>
              </a:rPr>
              <a:t>、电气故障引起的误报。由于高压保护继电器受潮、接触不良或损坏，单元电子板受潮或损坏，通信故障引起误报。这种假故障，往往电子板上的</a:t>
            </a:r>
            <a:r>
              <a:rPr lang="en-US" altLang="zh-CN" dirty="0">
                <a:latin typeface="+mn-ea"/>
              </a:rPr>
              <a:t>HP</a:t>
            </a:r>
            <a:r>
              <a:rPr lang="zh-CN" altLang="zh-CN" dirty="0">
                <a:latin typeface="+mn-ea"/>
              </a:rPr>
              <a:t>故障指示灯不亮或微亮，高压保护继电器手动复位无效，电脑显示</a:t>
            </a:r>
            <a:r>
              <a:rPr lang="en-US" altLang="zh-CN" dirty="0">
                <a:latin typeface="+mn-ea"/>
              </a:rPr>
              <a:t>“HP RESET”</a:t>
            </a:r>
            <a:r>
              <a:rPr lang="zh-CN" altLang="zh-CN" dirty="0">
                <a:latin typeface="+mn-ea"/>
              </a:rPr>
              <a:t>，或自动消失，测压缩机运行电流正常，吸排气压力也正常</a:t>
            </a:r>
            <a:r>
              <a:rPr lang="zh-CN" altLang="zh-CN" dirty="0" smtClean="0">
                <a:latin typeface="+mn-ea"/>
              </a:rPr>
              <a:t>。</a:t>
            </a:r>
            <a:endParaRPr lang="zh-CN" altLang="en-US" dirty="0">
              <a:latin typeface="+mn-ea"/>
            </a:endParaRP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5. 冷水机组常见故障及处理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3" name="TextBox 8"/>
          <p:cNvSpPr txBox="1"/>
          <p:nvPr/>
        </p:nvSpPr>
        <p:spPr>
          <a:xfrm>
            <a:off x="436881" y="647108"/>
            <a:ext cx="5575649" cy="507831"/>
          </a:xfrm>
          <a:prstGeom prst="rect">
            <a:avLst/>
          </a:prstGeom>
        </p:spPr>
        <p:txBody>
          <a:bodyPr wrap="square">
            <a:spAutoFit/>
          </a:bodyPr>
          <a:lstStyle>
            <a:defPPr>
              <a:defRPr lang="zh-CN"/>
            </a:defPPr>
            <a:lvl1pPr indent="532765" algn="just">
              <a:lnSpc>
                <a:spcPct val="150000"/>
              </a:lnSpc>
              <a:spcAft>
                <a:spcPts val="0"/>
              </a:spcAft>
              <a:defRPr sz="2400" b="1">
                <a:solidFill>
                  <a:schemeClr val="accent2">
                    <a:lumMod val="50000"/>
                  </a:schemeClr>
                </a:solidFill>
                <a:latin typeface="微软雅黑" panose="020B0503020204020204" pitchFamily="34" charset="-122"/>
                <a:ea typeface="微软雅黑" panose="020B0503020204020204" pitchFamily="34" charset="-122"/>
              </a:defRPr>
            </a:lvl1pPr>
          </a:lstStyle>
          <a:p>
            <a:r>
              <a:rPr sz="1800" dirty="0"/>
              <a:t>5. 冷水机组常见故障及处理</a:t>
            </a:r>
            <a:endParaRPr lang="zh-CN" altLang="en-US" sz="1800" dirty="0"/>
          </a:p>
        </p:txBody>
      </p:sp>
    </p:spTree>
    <p:extLst>
      <p:ext uri="{BB962C8B-B14F-4D97-AF65-F5344CB8AC3E}">
        <p14:creationId xmlns:p14="http://schemas.microsoft.com/office/powerpoint/2010/main" val="25995474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649652" y="936326"/>
            <a:ext cx="10968898" cy="5493812"/>
          </a:xfrm>
          <a:prstGeom prst="rect">
            <a:avLst/>
          </a:prstGeom>
          <a:noFill/>
          <a:ln w="9525">
            <a:noFill/>
          </a:ln>
        </p:spPr>
        <p:txBody>
          <a:bodyPr wrap="square">
            <a:spAutoFit/>
          </a:bodyPr>
          <a:lstStyle/>
          <a:p>
            <a:pPr indent="457200">
              <a:lnSpc>
                <a:spcPct val="150000"/>
              </a:lnSpc>
            </a:pPr>
            <a:r>
              <a:rPr lang="zh-CN" altLang="en-US" dirty="0">
                <a:latin typeface="+mn-ea"/>
              </a:rPr>
              <a:t>（</a:t>
            </a:r>
            <a:r>
              <a:rPr lang="en-US" altLang="zh-CN" dirty="0">
                <a:latin typeface="+mn-ea"/>
              </a:rPr>
              <a:t>2</a:t>
            </a:r>
            <a:r>
              <a:rPr lang="zh-CN" altLang="en-US" dirty="0">
                <a:latin typeface="+mn-ea"/>
              </a:rPr>
              <a:t>）</a:t>
            </a:r>
            <a:r>
              <a:rPr dirty="0">
                <a:latin typeface="+mn-ea"/>
              </a:rPr>
              <a:t> </a:t>
            </a:r>
            <a:r>
              <a:rPr dirty="0" err="1" smtClean="0">
                <a:latin typeface="+mn-ea"/>
              </a:rPr>
              <a:t>低压故障</a:t>
            </a:r>
            <a:endParaRPr lang="en-US" dirty="0" smtClean="0">
              <a:latin typeface="+mn-ea"/>
            </a:endParaRPr>
          </a:p>
          <a:p>
            <a:pPr indent="457200">
              <a:lnSpc>
                <a:spcPct val="150000"/>
              </a:lnSpc>
            </a:pPr>
            <a:r>
              <a:rPr lang="zh-CN" altLang="zh-CN" dirty="0">
                <a:latin typeface="+mn-ea"/>
              </a:rPr>
              <a:t>压缩机吸气压力过低，导致低压保护继电器动作。压缩机吸气压力反映的是蒸发压力，正常值应在</a:t>
            </a:r>
            <a:r>
              <a:rPr lang="en-US" altLang="zh-CN" dirty="0">
                <a:latin typeface="+mn-ea"/>
              </a:rPr>
              <a:t>0.4~0. 6MPa</a:t>
            </a:r>
            <a:r>
              <a:rPr lang="zh-CN" altLang="zh-CN" dirty="0">
                <a:latin typeface="+mn-ea"/>
              </a:rPr>
              <a:t>，保护值设定为</a:t>
            </a:r>
            <a:r>
              <a:rPr lang="en-US" altLang="zh-CN" dirty="0">
                <a:latin typeface="+mn-ea"/>
              </a:rPr>
              <a:t>0. 2MPa</a:t>
            </a:r>
            <a:r>
              <a:rPr lang="zh-CN" altLang="zh-CN" dirty="0">
                <a:latin typeface="+mn-ea"/>
              </a:rPr>
              <a:t>。吸气压力低，则回气量少，制冷量不足，造成电能的浪费，对于回气冷却的压缩机马达散热不良，易损坏电机。产生低压故障的原因如下： </a:t>
            </a:r>
            <a:endParaRPr lang="en-US" altLang="zh-CN" dirty="0">
              <a:latin typeface="+mn-ea"/>
            </a:endParaRPr>
          </a:p>
          <a:p>
            <a:pPr indent="457200">
              <a:lnSpc>
                <a:spcPct val="150000"/>
              </a:lnSpc>
            </a:pPr>
            <a:r>
              <a:rPr lang="en-US" altLang="zh-CN" dirty="0">
                <a:latin typeface="+mn-ea"/>
              </a:rPr>
              <a:t>1)</a:t>
            </a:r>
            <a:r>
              <a:rPr lang="zh-CN" altLang="zh-CN" dirty="0">
                <a:latin typeface="+mn-ea"/>
              </a:rPr>
              <a:t>、制冷剂不足或泄漏。若是制冷剂不足，只是部分泄漏，则停机时平衡压力可能较高，而开机后吸气压力较低，排气压力也较低，压缩机运行电流较小，运行时间较短即报低压故障，电脑显示</a:t>
            </a:r>
            <a:r>
              <a:rPr lang="en-US" altLang="zh-CN" dirty="0">
                <a:latin typeface="+mn-ea"/>
              </a:rPr>
              <a:t>“LP CURRENT”</a:t>
            </a:r>
            <a:r>
              <a:rPr lang="zh-CN" altLang="zh-CN" dirty="0">
                <a:latin typeface="+mn-ea"/>
              </a:rPr>
              <a:t>，同时单元电子板</a:t>
            </a:r>
            <a:r>
              <a:rPr lang="en-US" altLang="zh-CN" dirty="0">
                <a:latin typeface="+mn-ea"/>
              </a:rPr>
              <a:t>LP</a:t>
            </a:r>
            <a:r>
              <a:rPr lang="zh-CN" altLang="zh-CN" dirty="0">
                <a:latin typeface="+mn-ea"/>
              </a:rPr>
              <a:t>故障指示灯亮，几秒钟后电脑显示</a:t>
            </a:r>
            <a:r>
              <a:rPr lang="en-US" altLang="zh-CN" dirty="0">
                <a:latin typeface="+mn-ea"/>
              </a:rPr>
              <a:t>“LP RESET”</a:t>
            </a:r>
            <a:r>
              <a:rPr lang="zh-CN" altLang="zh-CN" dirty="0">
                <a:latin typeface="+mn-ea"/>
              </a:rPr>
              <a:t>，单元电子板</a:t>
            </a:r>
            <a:r>
              <a:rPr lang="en-US" altLang="zh-CN" dirty="0">
                <a:latin typeface="+mn-ea"/>
              </a:rPr>
              <a:t>LP</a:t>
            </a:r>
            <a:r>
              <a:rPr lang="zh-CN" altLang="zh-CN" dirty="0">
                <a:latin typeface="+mn-ea"/>
              </a:rPr>
              <a:t>故障指示灯灭。 </a:t>
            </a:r>
          </a:p>
          <a:p>
            <a:pPr indent="457200">
              <a:lnSpc>
                <a:spcPct val="150000"/>
              </a:lnSpc>
            </a:pPr>
            <a:r>
              <a:rPr lang="zh-CN" altLang="zh-CN" dirty="0">
                <a:latin typeface="+mn-ea"/>
              </a:rPr>
              <a:t>若是制冷剂大部分泄漏，则平衡压力很低，开机即报低压故障，若是吸气测压力低于</a:t>
            </a:r>
            <a:r>
              <a:rPr lang="en-US" altLang="zh-CN" dirty="0">
                <a:latin typeface="+mn-ea"/>
              </a:rPr>
              <a:t>0. 2MPa</a:t>
            </a:r>
            <a:r>
              <a:rPr lang="zh-CN" altLang="zh-CN" dirty="0">
                <a:latin typeface="+mn-ea"/>
              </a:rPr>
              <a:t>，则不能开机，电脑显示</a:t>
            </a:r>
            <a:r>
              <a:rPr lang="en-US" altLang="zh-CN" dirty="0">
                <a:latin typeface="+mn-ea"/>
              </a:rPr>
              <a:t>“LPCURRENT”</a:t>
            </a:r>
            <a:r>
              <a:rPr lang="zh-CN" altLang="zh-CN" dirty="0">
                <a:latin typeface="+mn-ea"/>
              </a:rPr>
              <a:t>，单元电子板</a:t>
            </a:r>
            <a:r>
              <a:rPr lang="en-US" altLang="zh-CN" dirty="0">
                <a:latin typeface="+mn-ea"/>
              </a:rPr>
              <a:t>LP</a:t>
            </a:r>
            <a:r>
              <a:rPr lang="zh-CN" altLang="zh-CN" dirty="0">
                <a:latin typeface="+mn-ea"/>
              </a:rPr>
              <a:t>故障指示灯亮。 </a:t>
            </a:r>
          </a:p>
          <a:p>
            <a:pPr indent="457200">
              <a:lnSpc>
                <a:spcPct val="150000"/>
              </a:lnSpc>
            </a:pPr>
            <a:r>
              <a:rPr lang="zh-CN" altLang="zh-CN" dirty="0">
                <a:latin typeface="+mn-ea"/>
              </a:rPr>
              <a:t>还有一种可能是制冷剂足够，但膨胀阀开启度过小或堵塞（或制冷剂</a:t>
            </a:r>
            <a:r>
              <a:rPr lang="zh-CN" altLang="zh-CN" dirty="0">
                <a:latin typeface="+mn-ea"/>
                <a:hlinkClick r:id=""/>
              </a:rPr>
              <a:t>管路</a:t>
            </a:r>
            <a:r>
              <a:rPr lang="zh-CN" altLang="zh-CN" dirty="0">
                <a:latin typeface="+mn-ea"/>
              </a:rPr>
              <a:t>不畅通），也可能造成低压故障。这种情况往往平衡压力较高，但运行时吸气压力很低，排气压力很高，压缩机运行电流也很大，同时阀温也很低，膨胀阀结霜，停机后压力很长时间才能恢复平衡。这种情况一般发生在低温期运行或每年的运行初期，运行一段时间后可恢复正常。</a:t>
            </a:r>
            <a:r>
              <a:rPr lang="en-US" altLang="zh-CN" dirty="0">
                <a:latin typeface="+mn-ea"/>
              </a:rPr>
              <a:t> </a:t>
            </a: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5. 冷水机组常见故障及处理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649652" y="936326"/>
            <a:ext cx="10968898" cy="5493812"/>
          </a:xfrm>
          <a:prstGeom prst="rect">
            <a:avLst/>
          </a:prstGeom>
          <a:noFill/>
          <a:ln w="9525">
            <a:noFill/>
          </a:ln>
        </p:spPr>
        <p:txBody>
          <a:bodyPr wrap="square">
            <a:spAutoFit/>
          </a:bodyPr>
          <a:lstStyle/>
          <a:p>
            <a:pPr indent="457200">
              <a:lnSpc>
                <a:spcPct val="150000"/>
              </a:lnSpc>
            </a:pPr>
            <a:r>
              <a:rPr lang="en-US" altLang="zh-CN" dirty="0">
                <a:latin typeface="+mn-ea"/>
              </a:rPr>
              <a:t>2</a:t>
            </a:r>
            <a:r>
              <a:rPr lang="en-US" altLang="zh-CN" dirty="0">
                <a:latin typeface="+mn-ea"/>
              </a:rPr>
              <a:t>)</a:t>
            </a:r>
            <a:r>
              <a:rPr lang="zh-CN" altLang="zh-CN" dirty="0">
                <a:latin typeface="+mn-ea"/>
              </a:rPr>
              <a:t>、冷媒水流量不足，吸收的热量少，制冷剂蒸发效果差，而且是过冷过饱和蒸汽，易产生湿压缩，表现为机组进出水压力差变小，温差变大，吸气温度低，吸气口有结霜现象。造成水流量不足的原因是：</a:t>
            </a:r>
            <a:r>
              <a:rPr lang="zh-CN" altLang="zh-CN" dirty="0">
                <a:latin typeface="+mn-ea"/>
                <a:hlinkClick r:id=""/>
              </a:rPr>
              <a:t>系统内存</a:t>
            </a:r>
            <a:r>
              <a:rPr lang="zh-CN" altLang="zh-CN" dirty="0">
                <a:latin typeface="+mn-ea"/>
              </a:rPr>
              <a:t>有空气或缺水，解决办法是在管道高处安装排气阀进行排气；管道过滤器堵塞或选用过细，透水能力受限，应选用合适的过滤器并定期清理过滤网；水泵选用较小，与系统不配套，应选用较大的水泵，或启用备用水泵。</a:t>
            </a:r>
            <a:r>
              <a:rPr lang="en-US" altLang="zh-CN" dirty="0">
                <a:latin typeface="+mn-ea"/>
              </a:rPr>
              <a:t> </a:t>
            </a:r>
          </a:p>
          <a:p>
            <a:pPr indent="457200">
              <a:lnSpc>
                <a:spcPct val="150000"/>
              </a:lnSpc>
            </a:pPr>
            <a:r>
              <a:rPr lang="en-US" altLang="zh-CN" dirty="0">
                <a:latin typeface="+mn-ea"/>
              </a:rPr>
              <a:t>3)</a:t>
            </a:r>
            <a:r>
              <a:rPr lang="zh-CN" altLang="zh-CN" dirty="0">
                <a:latin typeface="+mn-ea"/>
              </a:rPr>
              <a:t>、蒸发器堵塞，换热不良，制冷剂不能蒸发，其危害与缺水一样，不同的是表现为进出水压力差变大，吸气口也会出现结霜，因此应定期对机组进行反冲洗。</a:t>
            </a:r>
            <a:r>
              <a:rPr lang="en-US" altLang="zh-CN" dirty="0">
                <a:latin typeface="+mn-ea"/>
              </a:rPr>
              <a:t> </a:t>
            </a:r>
          </a:p>
          <a:p>
            <a:pPr indent="457200">
              <a:lnSpc>
                <a:spcPct val="150000"/>
              </a:lnSpc>
            </a:pPr>
            <a:r>
              <a:rPr lang="en-US" altLang="zh-CN" dirty="0">
                <a:latin typeface="+mn-ea"/>
              </a:rPr>
              <a:t>4)</a:t>
            </a:r>
            <a:r>
              <a:rPr lang="zh-CN" altLang="zh-CN" dirty="0">
                <a:latin typeface="+mn-ea"/>
              </a:rPr>
              <a:t>、电气故障引起误报。由于低压保护继电器受潮短路、接触不良或损坏，单元电子板受潮或损坏，通信故障引起的误报。</a:t>
            </a:r>
            <a:r>
              <a:rPr lang="en-US" altLang="zh-CN" dirty="0">
                <a:latin typeface="+mn-ea"/>
              </a:rPr>
              <a:t> </a:t>
            </a:r>
          </a:p>
          <a:p>
            <a:pPr indent="457200">
              <a:lnSpc>
                <a:spcPct val="150000"/>
              </a:lnSpc>
            </a:pPr>
            <a:r>
              <a:rPr lang="en-US" altLang="zh-CN" dirty="0">
                <a:latin typeface="+mn-ea"/>
              </a:rPr>
              <a:t>5)</a:t>
            </a:r>
            <a:r>
              <a:rPr lang="zh-CN" altLang="zh-CN" dirty="0">
                <a:latin typeface="+mn-ea"/>
              </a:rPr>
              <a:t>、外界气温较低，冷却水温度很低时开机运行，也会发生低压故障；机组运行时，由于没有足够的预热，冷冻油温度低，制冷剂没有充分分离，也会发生低压故障。对于前一种情况，可以采取关闭冷却塔，节流冷却水等措施，以提高冷却水温度。对于后一种情况，则延长预热时间，冷冻油温度回升后一般可恢复正常。</a:t>
            </a:r>
            <a:r>
              <a:rPr lang="en-US" altLang="zh-CN" dirty="0">
                <a:latin typeface="+mn-ea"/>
              </a:rPr>
              <a:t> </a:t>
            </a:r>
            <a:endParaRPr lang="en-US" altLang="en-US" dirty="0">
              <a:latin typeface="+mn-ea"/>
            </a:endParaRP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5. 冷水机组常见故障及处理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11443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490494" y="1031259"/>
            <a:ext cx="10724353" cy="4247317"/>
          </a:xfrm>
          <a:prstGeom prst="rect">
            <a:avLst/>
          </a:prstGeom>
          <a:noFill/>
          <a:ln w="9525">
            <a:noFill/>
          </a:ln>
        </p:spPr>
        <p:txBody>
          <a:bodyPr wrap="square">
            <a:spAutoFit/>
          </a:bodyPr>
          <a:lstStyle/>
          <a:p>
            <a:pPr indent="457200">
              <a:lnSpc>
                <a:spcPct val="150000"/>
              </a:lnSpc>
            </a:pPr>
            <a:r>
              <a:rPr lang="zh-CN" altLang="en-US" dirty="0" smtClean="0">
                <a:latin typeface="+mn-ea"/>
              </a:rPr>
              <a:t>（</a:t>
            </a:r>
            <a:r>
              <a:rPr lang="en-US" altLang="zh-CN" dirty="0" smtClean="0">
                <a:latin typeface="+mn-ea"/>
              </a:rPr>
              <a:t>3</a:t>
            </a:r>
            <a:r>
              <a:rPr lang="zh-CN" altLang="en-US" dirty="0" smtClean="0">
                <a:latin typeface="+mn-ea"/>
              </a:rPr>
              <a:t>）</a:t>
            </a:r>
            <a:r>
              <a:rPr dirty="0" smtClean="0">
                <a:latin typeface="+mn-ea"/>
              </a:rPr>
              <a:t> </a:t>
            </a:r>
            <a:r>
              <a:rPr dirty="0" err="1" smtClean="0">
                <a:latin typeface="+mn-ea"/>
              </a:rPr>
              <a:t>低阀温故障</a:t>
            </a:r>
            <a:endParaRPr lang="en-US" dirty="0" smtClean="0">
              <a:latin typeface="+mn-ea"/>
            </a:endParaRPr>
          </a:p>
          <a:p>
            <a:pPr indent="457200">
              <a:lnSpc>
                <a:spcPct val="150000"/>
              </a:lnSpc>
            </a:pPr>
            <a:r>
              <a:rPr lang="zh-CN" altLang="zh-CN" dirty="0">
                <a:latin typeface="+mn-ea"/>
              </a:rPr>
              <a:t>膨胀阀出口温度反映的是蒸发温度，是影响换热的一个因素，一般它与冷媒水出水温度差</a:t>
            </a:r>
            <a:r>
              <a:rPr lang="en-US" altLang="zh-CN" dirty="0">
                <a:latin typeface="+mn-ea"/>
              </a:rPr>
              <a:t>5~6℃</a:t>
            </a:r>
            <a:r>
              <a:rPr lang="zh-CN" altLang="zh-CN" dirty="0">
                <a:latin typeface="+mn-ea"/>
              </a:rPr>
              <a:t>。当发生低阀温故障时，压缩机会停机，当阀温回升后，自动恢复运行，保护值为</a:t>
            </a:r>
            <a:r>
              <a:rPr lang="en-US" altLang="zh-CN" dirty="0">
                <a:latin typeface="+mn-ea"/>
              </a:rPr>
              <a:t>-2℃</a:t>
            </a:r>
            <a:r>
              <a:rPr lang="zh-CN" altLang="zh-CN" dirty="0">
                <a:latin typeface="+mn-ea"/>
              </a:rPr>
              <a:t>。产生低阀温故障的原因如下：</a:t>
            </a:r>
            <a:r>
              <a:rPr lang="en-US" altLang="zh-CN" dirty="0">
                <a:latin typeface="+mn-ea"/>
              </a:rPr>
              <a:t> </a:t>
            </a:r>
          </a:p>
          <a:p>
            <a:pPr indent="457200">
              <a:lnSpc>
                <a:spcPct val="150000"/>
              </a:lnSpc>
            </a:pPr>
            <a:r>
              <a:rPr lang="en-US" altLang="zh-CN" dirty="0">
                <a:latin typeface="+mn-ea"/>
              </a:rPr>
              <a:t>1)</a:t>
            </a:r>
            <a:r>
              <a:rPr lang="zh-CN" altLang="zh-CN" dirty="0">
                <a:latin typeface="+mn-ea"/>
              </a:rPr>
              <a:t>、制冷剂少量泄漏，一般表现为低阀温故障而不是低压故障。制冷剂不足，在膨胀阀出口处即蒸发，造成降温，表现为膨胀阀出口出现结霜，同时吸气口温度较高（过热蒸汽）制冷量下降，降温慢。</a:t>
            </a:r>
            <a:r>
              <a:rPr lang="en-US" altLang="zh-CN" dirty="0">
                <a:latin typeface="+mn-ea"/>
              </a:rPr>
              <a:t> </a:t>
            </a:r>
          </a:p>
          <a:p>
            <a:pPr indent="457200">
              <a:lnSpc>
                <a:spcPct val="150000"/>
              </a:lnSpc>
            </a:pPr>
            <a:r>
              <a:rPr lang="en-US" altLang="zh-CN" dirty="0">
                <a:latin typeface="+mn-ea"/>
              </a:rPr>
              <a:t>2)</a:t>
            </a:r>
            <a:r>
              <a:rPr lang="zh-CN" altLang="zh-CN" dirty="0">
                <a:latin typeface="+mn-ea"/>
              </a:rPr>
              <a:t>、膨胀阀堵塞或开启度太小，系统不干净，如维修后制冷剂管路未清理干净，制冷剂不纯或含水分。</a:t>
            </a:r>
            <a:r>
              <a:rPr lang="en-US" altLang="zh-CN" dirty="0">
                <a:latin typeface="+mn-ea"/>
              </a:rPr>
              <a:t> </a:t>
            </a:r>
          </a:p>
          <a:p>
            <a:pPr indent="457200">
              <a:lnSpc>
                <a:spcPct val="150000"/>
              </a:lnSpc>
            </a:pPr>
            <a:r>
              <a:rPr lang="en-US" altLang="zh-CN" dirty="0">
                <a:latin typeface="+mn-ea"/>
              </a:rPr>
              <a:t>3)</a:t>
            </a:r>
            <a:r>
              <a:rPr lang="zh-CN" altLang="zh-CN" dirty="0">
                <a:latin typeface="+mn-ea"/>
              </a:rPr>
              <a:t>、冷媒水流量不足或蒸发器堵塞，换热不良造成蒸发温度低，吸气温度也低，而膨胀阀的开度是根据吸气温度来调节的，温度低则开度小，从而造成低阀温故障。</a:t>
            </a:r>
            <a:r>
              <a:rPr lang="en-US" altLang="zh-CN" dirty="0">
                <a:latin typeface="+mn-ea"/>
              </a:rPr>
              <a:t> </a:t>
            </a:r>
          </a:p>
          <a:p>
            <a:pPr indent="457200">
              <a:lnSpc>
                <a:spcPct val="150000"/>
              </a:lnSpc>
            </a:pPr>
            <a:r>
              <a:rPr lang="en-US" altLang="zh-CN" dirty="0">
                <a:latin typeface="+mn-ea"/>
              </a:rPr>
              <a:t>4)</a:t>
            </a:r>
            <a:r>
              <a:rPr lang="zh-CN" altLang="zh-CN" dirty="0">
                <a:latin typeface="+mn-ea"/>
              </a:rPr>
              <a:t>、电气故障引起的误报，如阀温线接触不良，导致电脑显示</a:t>
            </a:r>
            <a:r>
              <a:rPr lang="en-US" altLang="zh-CN" dirty="0">
                <a:latin typeface="+mn-ea"/>
              </a:rPr>
              <a:t>-5℃</a:t>
            </a:r>
            <a:r>
              <a:rPr lang="zh-CN" altLang="zh-CN" dirty="0">
                <a:latin typeface="+mn-ea"/>
              </a:rPr>
              <a:t>不变</a:t>
            </a:r>
            <a:r>
              <a:rPr lang="zh-CN" altLang="zh-CN" dirty="0" smtClean="0">
                <a:latin typeface="+mn-ea"/>
              </a:rPr>
              <a:t>。</a:t>
            </a:r>
            <a:endParaRPr lang="zh-CN" altLang="en-US" dirty="0">
              <a:latin typeface="+mn-ea"/>
            </a:endParaRPr>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5. 冷水机组常见故障及处理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5. 冷水机组常见故障及处理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90941" y="948690"/>
            <a:ext cx="11213872" cy="5909310"/>
          </a:xfrm>
          <a:prstGeom prst="rect">
            <a:avLst/>
          </a:prstGeom>
          <a:noFill/>
          <a:ln w="9525">
            <a:noFill/>
          </a:ln>
        </p:spPr>
        <p:txBody>
          <a:bodyPr wrap="square">
            <a:spAutoFit/>
          </a:bodyPr>
          <a:lstStyle>
            <a:defPPr>
              <a:defRPr lang="zh-CN"/>
            </a:defPPr>
            <a:lvl1pPr indent="457200">
              <a:lnSpc>
                <a:spcPct val="150000"/>
              </a:lnSpc>
              <a:defRPr>
                <a:latin typeface="+mn-ea"/>
              </a:defRPr>
            </a:lvl1pPr>
          </a:lstStyle>
          <a:p>
            <a:r>
              <a:rPr lang="zh-CN" altLang="en-US" dirty="0" smtClean="0"/>
              <a:t>（</a:t>
            </a:r>
            <a:r>
              <a:rPr lang="en-US" altLang="zh-CN" dirty="0" smtClean="0"/>
              <a:t>4</a:t>
            </a:r>
            <a:r>
              <a:rPr lang="zh-CN" altLang="en-US" dirty="0" smtClean="0"/>
              <a:t>）</a:t>
            </a:r>
            <a:r>
              <a:rPr dirty="0" err="1" smtClean="0"/>
              <a:t>压缩机过热故障</a:t>
            </a:r>
            <a:endParaRPr lang="en-US" dirty="0" smtClean="0"/>
          </a:p>
          <a:p>
            <a:r>
              <a:rPr lang="zh-CN" altLang="zh-CN" dirty="0"/>
              <a:t>压缩机马达绕组内嵌有热敏电阻，阻值一般为</a:t>
            </a:r>
            <a:r>
              <a:rPr lang="en-US" altLang="zh-CN" dirty="0"/>
              <a:t>1kΩ</a:t>
            </a:r>
            <a:r>
              <a:rPr lang="zh-CN" altLang="zh-CN" dirty="0"/>
              <a:t>。绕组过热时，阻值会迅速增大，超过</a:t>
            </a:r>
            <a:r>
              <a:rPr lang="en-US" altLang="zh-CN" dirty="0"/>
              <a:t>141kΩ</a:t>
            </a:r>
            <a:r>
              <a:rPr lang="zh-CN" altLang="zh-CN" dirty="0"/>
              <a:t>时，热保护模块</a:t>
            </a:r>
            <a:r>
              <a:rPr lang="en-US" altLang="zh-CN" dirty="0"/>
              <a:t>SSM</a:t>
            </a:r>
            <a:r>
              <a:rPr lang="zh-CN" altLang="zh-CN" dirty="0"/>
              <a:t>动作，切断机组运行，同时显示过热故障，</a:t>
            </a:r>
            <a:r>
              <a:rPr lang="en-US" altLang="zh-CN" dirty="0"/>
              <a:t>TH</a:t>
            </a:r>
            <a:r>
              <a:rPr lang="zh-CN" altLang="zh-CN" dirty="0"/>
              <a:t>故障指示灯亮。产生压缩机过热故障的原因如下： </a:t>
            </a:r>
            <a:endParaRPr lang="en-US" altLang="zh-CN" dirty="0"/>
          </a:p>
          <a:p>
            <a:r>
              <a:rPr lang="en-US" altLang="zh-CN" dirty="0"/>
              <a:t>1)</a:t>
            </a:r>
            <a:r>
              <a:rPr lang="zh-CN" altLang="zh-CN" dirty="0"/>
              <a:t>、压缩机负荷过大，过电流运行。可能的原因是：冷却水温太高、制冷剂充注过多或制冷系统内有空气等不凝结气体，导致压缩机负荷大，表现为过电流，并伴有高压故障。</a:t>
            </a:r>
            <a:r>
              <a:rPr lang="en-US" altLang="zh-CN" dirty="0"/>
              <a:t> </a:t>
            </a:r>
          </a:p>
          <a:p>
            <a:r>
              <a:rPr lang="en-US" altLang="zh-CN" dirty="0"/>
              <a:t>2)</a:t>
            </a:r>
            <a:r>
              <a:rPr lang="zh-CN" altLang="zh-CN" dirty="0"/>
              <a:t>、电气故障造成的压缩机过电流运行。如三相电源电压过低或三相不平衡，导致电流或某一相电流过大；交流接触器损坏，触点烧蚀，造成接触电流过大或因缺相而电流过大。</a:t>
            </a:r>
            <a:r>
              <a:rPr lang="en-US" altLang="zh-CN" dirty="0"/>
              <a:t> </a:t>
            </a:r>
          </a:p>
          <a:p>
            <a:r>
              <a:rPr lang="en-US" altLang="zh-CN" dirty="0"/>
              <a:t>3)</a:t>
            </a:r>
            <a:r>
              <a:rPr lang="zh-CN" altLang="zh-CN" dirty="0"/>
              <a:t>、过热保护模块</a:t>
            </a:r>
            <a:r>
              <a:rPr lang="en-US" altLang="zh-CN" dirty="0"/>
              <a:t>SSM</a:t>
            </a:r>
            <a:r>
              <a:rPr lang="zh-CN" altLang="zh-CN" dirty="0"/>
              <a:t>受潮或损坏，中间继电器损坏，触点不良，表现为开机即出现过热故障，压缩机不能启动。如果单元电子板故障或通信故障，也可能假报过热故障。</a:t>
            </a:r>
            <a:endParaRPr lang="zh-CN" altLang="en-US" dirty="0"/>
          </a:p>
          <a:p>
            <a:r>
              <a:rPr lang="zh-CN" altLang="en-US" dirty="0" smtClean="0"/>
              <a:t>（</a:t>
            </a:r>
            <a:r>
              <a:rPr lang="en-US" altLang="zh-CN" dirty="0" smtClean="0"/>
              <a:t>5</a:t>
            </a:r>
            <a:r>
              <a:rPr lang="zh-CN" altLang="en-US" dirty="0" smtClean="0"/>
              <a:t>） </a:t>
            </a:r>
            <a:r>
              <a:rPr lang="zh-CN" altLang="en-US" dirty="0"/>
              <a:t>通信故障</a:t>
            </a:r>
          </a:p>
          <a:p>
            <a:r>
              <a:rPr lang="zh-CN" altLang="en-US" dirty="0">
                <a:hlinkClick r:id=""/>
              </a:rPr>
              <a:t>电脑控制器</a:t>
            </a:r>
            <a:r>
              <a:rPr lang="zh-CN" altLang="en-US" dirty="0"/>
              <a:t>对各个模块的控制是通过通信线和总接口板来实现的，造成通信故障的主要原因是</a:t>
            </a:r>
            <a:r>
              <a:rPr lang="zh-CN" altLang="en-US" dirty="0">
                <a:hlinkClick r:id=""/>
              </a:rPr>
              <a:t>通信线路</a:t>
            </a:r>
            <a:r>
              <a:rPr lang="zh-CN" altLang="en-US" dirty="0"/>
              <a:t>接触不良或断路，特别是接口受潮氧化造成接触不良，另外单元电子板或总接口板故障，地址拨码开关选择不当，电源故障都可造成通信故障。了处理的方法。 </a:t>
            </a:r>
          </a:p>
          <a:p>
            <a:endParaRPr dirty="0"/>
          </a:p>
        </p:txBody>
      </p:sp>
    </p:spTree>
    <p:extLst>
      <p:ext uri="{BB962C8B-B14F-4D97-AF65-F5344CB8AC3E}">
        <p14:creationId xmlns:p14="http://schemas.microsoft.com/office/powerpoint/2010/main" val="6748352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210021" y="4225485"/>
            <a:ext cx="6077104" cy="506730"/>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rPr>
              <a:t>简述螺杆式冷水机组停机注意事项</a:t>
            </a: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194846"/>
            <a:ext cx="4876844" cy="337185"/>
          </a:xfrm>
          <a:prstGeom prst="rect">
            <a:avLst/>
          </a:prstGeom>
          <a:noFill/>
        </p:spPr>
        <p:txBody>
          <a:bodyPr wrap="squar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6. </a:t>
            </a:r>
            <a:r>
              <a:rPr sz="1600" b="1" dirty="0">
                <a:solidFill>
                  <a:schemeClr val="bg1"/>
                </a:solidFill>
                <a:latin typeface="微软雅黑" panose="020B0503020204020204" pitchFamily="34" charset="-122"/>
                <a:ea typeface="微软雅黑" panose="020B0503020204020204" pitchFamily="34" charset="-122"/>
              </a:rPr>
              <a:t>简述螺杆式冷水机组停机注意事项</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02934" y="1117824"/>
            <a:ext cx="6261735" cy="369332"/>
          </a:xfrm>
          <a:prstGeom prst="rect">
            <a:avLst/>
          </a:prstGeom>
          <a:noFill/>
          <a:ln w="9525">
            <a:noFill/>
          </a:ln>
        </p:spPr>
        <p:txBody>
          <a:bodyPr wrap="square">
            <a:spAutoFit/>
          </a:bodyPr>
          <a:lstStyle/>
          <a:p>
            <a:pPr indent="127000"/>
            <a:r>
              <a:rPr b="1" dirty="0" smtClean="0">
                <a:latin typeface="微软雅黑" panose="020B0503020204020204" pitchFamily="34" charset="-122"/>
                <a:ea typeface="微软雅黑" panose="020B0503020204020204" pitchFamily="34" charset="-122"/>
              </a:rPr>
              <a:t>任务：简述螺杆式冷水机组停机注意事项</a:t>
            </a:r>
            <a:endParaRPr lang="zh-CN" altLang="en-US" sz="1400"/>
          </a:p>
        </p:txBody>
      </p:sp>
      <p:sp>
        <p:nvSpPr>
          <p:cNvPr id="2" name="文本框 1"/>
          <p:cNvSpPr txBox="1"/>
          <p:nvPr/>
        </p:nvSpPr>
        <p:spPr>
          <a:xfrm>
            <a:off x="490220" y="1909259"/>
            <a:ext cx="11101145" cy="3323987"/>
          </a:xfrm>
          <a:prstGeom prst="rect">
            <a:avLst/>
          </a:prstGeom>
          <a:noFill/>
          <a:ln w="9525">
            <a:noFill/>
          </a:ln>
        </p:spPr>
        <p:txBody>
          <a:bodyPr wrap="square">
            <a:spAutoFit/>
          </a:bodyPr>
          <a:lstStyle>
            <a:defPPr>
              <a:defRPr lang="zh-CN"/>
            </a:defPPr>
            <a:lvl1pPr indent="457200">
              <a:lnSpc>
                <a:spcPct val="150000"/>
              </a:lnSpc>
              <a:defRPr>
                <a:latin typeface="+mn-ea"/>
              </a:defRPr>
            </a:lvl1pPr>
          </a:lstStyle>
          <a:p>
            <a:r>
              <a:rPr lang="zh-CN" sz="2000" dirty="0"/>
              <a:t>答：</a:t>
            </a:r>
          </a:p>
          <a:p>
            <a:r>
              <a:rPr lang="zh-CN" sz="2000" dirty="0"/>
              <a:t>1）、机组在停机后应切断主电源开关。</a:t>
            </a:r>
            <a:r>
              <a:rPr lang="en-US" sz="2000" dirty="0"/>
              <a:t> </a:t>
            </a:r>
            <a:endParaRPr lang="zh-CN" sz="2000" dirty="0"/>
          </a:p>
          <a:p>
            <a:r>
              <a:rPr lang="zh-CN" sz="2000" dirty="0"/>
              <a:t>2）、如机组处于长期停机状态期间，应将冷水、冷却水系统部的积水全部放掉，防止产生锈蚀。水室端盖应密封住。</a:t>
            </a:r>
            <a:r>
              <a:rPr lang="en-US" sz="2000" dirty="0"/>
              <a:t> </a:t>
            </a:r>
            <a:endParaRPr lang="zh-CN" sz="2000" dirty="0"/>
          </a:p>
          <a:p>
            <a:r>
              <a:rPr lang="zh-CN" sz="2000" dirty="0"/>
              <a:t>3）、机组在长期停机时，应做好维修保养工作。</a:t>
            </a:r>
            <a:r>
              <a:rPr lang="en-US" sz="2000" dirty="0"/>
              <a:t> </a:t>
            </a:r>
            <a:endParaRPr lang="zh-CN" sz="2000" dirty="0"/>
          </a:p>
          <a:p>
            <a:r>
              <a:rPr lang="zh-CN" sz="2000" dirty="0"/>
              <a:t>4）、在停机期间，应该将机组全部遮盖，防止积灰。</a:t>
            </a:r>
            <a:r>
              <a:rPr lang="en-US" sz="2000" dirty="0"/>
              <a:t> </a:t>
            </a:r>
            <a:endParaRPr lang="zh-CN" sz="2000" dirty="0"/>
          </a:p>
          <a:p>
            <a:r>
              <a:rPr lang="zh-CN" sz="2000" dirty="0"/>
              <a:t>5）、在停机期间，与机组无关的人员不得接触机器。</a:t>
            </a:r>
            <a:endParaRPr lang="zh-CN" altLang="en-US"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p:cNvSpPr txBox="1"/>
          <p:nvPr/>
        </p:nvSpPr>
        <p:spPr>
          <a:xfrm>
            <a:off x="1229986" y="735503"/>
            <a:ext cx="7720012" cy="1477328"/>
          </a:xfrm>
          <a:prstGeom prst="rect">
            <a:avLst/>
          </a:prstGeom>
          <a:noFill/>
        </p:spPr>
        <p:txBody>
          <a:bodyPr wrap="square" rtlCol="0">
            <a:spAutoFit/>
          </a:bodyPr>
          <a:lstStyle/>
          <a:p>
            <a:pPr fontAlgn="auto">
              <a:lnSpc>
                <a:spcPct val="100000"/>
              </a:lnSpc>
              <a:spcAft>
                <a:spcPts val="0"/>
              </a:spcAft>
            </a:pPr>
            <a:r>
              <a:rPr altLang="zh-CN" dirty="0">
                <a:ea typeface="微软雅黑" panose="020B0503020204020204" pitchFamily="34" charset="-122"/>
              </a:rPr>
              <a:t>1</a:t>
            </a:r>
            <a:r>
              <a:rPr altLang="zh-CN" dirty="0" smtClean="0">
                <a:ea typeface="微软雅黑" panose="020B0503020204020204" pitchFamily="34" charset="-122"/>
              </a:rPr>
              <a:t>、冷水机的概念以及工作原理</a:t>
            </a:r>
            <a:endParaRPr altLang="zh-CN" dirty="0">
              <a:ea typeface="微软雅黑" panose="020B0503020204020204" pitchFamily="34" charset="-122"/>
            </a:endParaRPr>
          </a:p>
          <a:p>
            <a:pPr fontAlgn="auto">
              <a:lnSpc>
                <a:spcPct val="100000"/>
              </a:lnSpc>
              <a:spcAft>
                <a:spcPts val="0"/>
              </a:spcAft>
            </a:pPr>
            <a:r>
              <a:rPr altLang="zh-CN" dirty="0">
                <a:ea typeface="微软雅黑" panose="020B0503020204020204" pitchFamily="34" charset="-122"/>
              </a:rPr>
              <a:t>2</a:t>
            </a:r>
            <a:r>
              <a:rPr altLang="zh-CN" dirty="0" smtClean="0">
                <a:ea typeface="微软雅黑" panose="020B0503020204020204" pitchFamily="34" charset="-122"/>
              </a:rPr>
              <a:t>、冷水机的制冷形式</a:t>
            </a:r>
            <a:r>
              <a:rPr altLang="zh-CN" dirty="0">
                <a:ea typeface="微软雅黑" panose="020B0503020204020204" pitchFamily="34" charset="-122"/>
              </a:rPr>
              <a:t>。</a:t>
            </a:r>
          </a:p>
          <a:p>
            <a:pPr fontAlgn="auto">
              <a:lnSpc>
                <a:spcPct val="100000"/>
              </a:lnSpc>
              <a:spcAft>
                <a:spcPts val="0"/>
              </a:spcAft>
            </a:pPr>
            <a:r>
              <a:rPr altLang="zh-CN" dirty="0">
                <a:ea typeface="微软雅黑" panose="020B0503020204020204" pitchFamily="34" charset="-122"/>
              </a:rPr>
              <a:t>3</a:t>
            </a:r>
            <a:r>
              <a:rPr altLang="zh-CN" dirty="0" smtClean="0">
                <a:ea typeface="微软雅黑" panose="020B0503020204020204" pitchFamily="34" charset="-122"/>
              </a:rPr>
              <a:t>、冷水机组的自动控制</a:t>
            </a:r>
            <a:r>
              <a:rPr altLang="zh-CN" dirty="0">
                <a:ea typeface="微软雅黑" panose="020B0503020204020204" pitchFamily="34" charset="-122"/>
              </a:rPr>
              <a:t>。</a:t>
            </a:r>
          </a:p>
          <a:p>
            <a:pPr fontAlgn="auto">
              <a:lnSpc>
                <a:spcPct val="100000"/>
              </a:lnSpc>
              <a:spcAft>
                <a:spcPts val="0"/>
              </a:spcAft>
            </a:pPr>
            <a:r>
              <a:rPr altLang="zh-CN" dirty="0">
                <a:ea typeface="微软雅黑" panose="020B0503020204020204" pitchFamily="34" charset="-122"/>
              </a:rPr>
              <a:t>4</a:t>
            </a:r>
            <a:r>
              <a:rPr altLang="zh-CN" dirty="0" smtClean="0">
                <a:ea typeface="微软雅黑" panose="020B0503020204020204" pitchFamily="34" charset="-122"/>
              </a:rPr>
              <a:t>、冷水机组的温度控制器</a:t>
            </a:r>
            <a:r>
              <a:rPr altLang="zh-CN" dirty="0">
                <a:ea typeface="微软雅黑" panose="020B0503020204020204" pitchFamily="34" charset="-122"/>
              </a:rPr>
              <a:t>。</a:t>
            </a:r>
          </a:p>
          <a:p>
            <a:pPr fontAlgn="auto">
              <a:lnSpc>
                <a:spcPct val="100000"/>
              </a:lnSpc>
              <a:spcAft>
                <a:spcPts val="0"/>
              </a:spcAft>
            </a:pPr>
            <a:r>
              <a:rPr altLang="zh-CN" dirty="0">
                <a:ea typeface="微软雅黑" panose="020B0503020204020204" pitchFamily="34" charset="-122"/>
              </a:rPr>
              <a:t>5</a:t>
            </a:r>
            <a:r>
              <a:rPr altLang="zh-CN" dirty="0" smtClean="0">
                <a:ea typeface="微软雅黑" panose="020B0503020204020204" pitchFamily="34" charset="-122"/>
              </a:rPr>
              <a:t>、冷水机组常见故障及处理</a:t>
            </a:r>
            <a:r>
              <a:rPr altLang="zh-CN" dirty="0">
                <a:ea typeface="微软雅黑" panose="020B0503020204020204" pitchFamily="34" charset="-122"/>
              </a:rPr>
              <a:t>。</a:t>
            </a:r>
            <a:endParaRPr lang="zh-CN" altLang="zh-CN" dirty="0">
              <a:ea typeface="微软雅黑" panose="020B0503020204020204" pitchFamily="34" charset="-122"/>
            </a:endParaRPr>
          </a:p>
        </p:txBody>
      </p:sp>
      <p:graphicFrame>
        <p:nvGraphicFramePr>
          <p:cNvPr id="14" name="表格 13"/>
          <p:cNvGraphicFramePr>
            <a:graphicFrameLocks noGrp="1"/>
          </p:cNvGraphicFramePr>
          <p:nvPr>
            <p:custDataLst>
              <p:tags r:id="rId1"/>
            </p:custDataLst>
            <p:extLst>
              <p:ext uri="{D42A27DB-BD31-4B8C-83A1-F6EECF244321}">
                <p14:modId xmlns:p14="http://schemas.microsoft.com/office/powerpoint/2010/main" val="3442067595"/>
              </p:ext>
            </p:ext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gridCol w="1610537"/>
                <a:gridCol w="3542029"/>
                <a:gridCol w="960158"/>
                <a:gridCol w="1219072"/>
                <a:gridCol w="1219072"/>
              </a:tblGrid>
              <a:tr h="808432">
                <a:tc gridSpan="2">
                  <a:txBody>
                    <a:bodyPr/>
                    <a:lstStyle/>
                    <a:p>
                      <a:pPr indent="0" algn="ctr">
                        <a:buNone/>
                      </a:pPr>
                      <a:r>
                        <a:rPr lang="en-US" sz="1800" b="1" dirty="0" err="1">
                          <a:solidFill>
                            <a:srgbClr val="000000"/>
                          </a:solidFill>
                          <a:latin typeface="Times New Roman" panose="02020603050405020304" pitchFamily="18" charset="0"/>
                          <a:cs typeface="Times New Roman" panose="02020603050405020304" pitchFamily="18" charset="0"/>
                        </a:rPr>
                        <a:t>评价主体</a:t>
                      </a:r>
                      <a:endParaRPr lang="en-US" altLang="en-US" sz="1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hMerge="1">
                  <a:txBody>
                    <a:bodyPr/>
                    <a:lstStyle/>
                    <a:p>
                      <a:endParaRPr lang="zh-CN"/>
                    </a:p>
                  </a:txBody>
                  <a:tcPr/>
                </a:tc>
                <a:tc>
                  <a:txBody>
                    <a:bodyPr/>
                    <a:lstStyle/>
                    <a:p>
                      <a:pPr indent="0" algn="ctr">
                        <a:buNone/>
                      </a:pPr>
                      <a:r>
                        <a:rPr lang="en-US" sz="1800" b="1">
                          <a:solidFill>
                            <a:srgbClr val="000000"/>
                          </a:solidFill>
                          <a:latin typeface="Times New Roman" panose="02020603050405020304" pitchFamily="18" charset="0"/>
                          <a:cs typeface="Times New Roman" panose="02020603050405020304" pitchFamily="18" charset="0"/>
                        </a:rPr>
                        <a:t>评分标准</a:t>
                      </a:r>
                      <a:endParaRPr lang="en-US" altLang="en-US" sz="18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800" b="1">
                          <a:solidFill>
                            <a:srgbClr val="000000"/>
                          </a:solidFill>
                          <a:latin typeface="Times New Roman" panose="02020603050405020304" pitchFamily="18" charset="0"/>
                          <a:cs typeface="Times New Roman" panose="02020603050405020304" pitchFamily="18" charset="0"/>
                        </a:rPr>
                        <a:t>分值</a:t>
                      </a:r>
                      <a:endParaRPr lang="en-US" altLang="en-US" sz="18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800" b="1">
                          <a:solidFill>
                            <a:srgbClr val="000000"/>
                          </a:solidFill>
                          <a:latin typeface="Times New Roman" panose="02020603050405020304" pitchFamily="18" charset="0"/>
                          <a:cs typeface="Times New Roman" panose="02020603050405020304" pitchFamily="18" charset="0"/>
                        </a:rPr>
                        <a:t>学生评价</a:t>
                      </a:r>
                      <a:endParaRPr lang="en-US" altLang="en-US" sz="18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c>
                  <a:txBody>
                    <a:bodyPr/>
                    <a:lstStyle/>
                    <a:p>
                      <a:pPr indent="0" algn="ctr">
                        <a:buNone/>
                      </a:pPr>
                      <a:r>
                        <a:rPr lang="en-US" sz="1800" b="1">
                          <a:solidFill>
                            <a:srgbClr val="000000"/>
                          </a:solidFill>
                          <a:latin typeface="Times New Roman" panose="02020603050405020304" pitchFamily="18" charset="0"/>
                          <a:cs typeface="Times New Roman" panose="02020603050405020304" pitchFamily="18" charset="0"/>
                        </a:rPr>
                        <a:t>教师评价</a:t>
                      </a:r>
                      <a:endParaRPr lang="en-US" altLang="en-US" sz="18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tr>
              <a:tr h="1140646">
                <a:tc rowSpan="2">
                  <a:txBody>
                    <a:bodyPr/>
                    <a:lstStyle/>
                    <a:p>
                      <a:pPr indent="0" algn="ctr">
                        <a:buNone/>
                      </a:pPr>
                      <a:r>
                        <a:rPr lang="en-US" sz="1800" b="0" dirty="0">
                          <a:solidFill>
                            <a:srgbClr val="000000"/>
                          </a:solidFill>
                          <a:latin typeface="Times New Roman" panose="02020603050405020304" pitchFamily="18" charset="0"/>
                          <a:cs typeface="Times New Roman" panose="02020603050405020304" pitchFamily="18" charset="0"/>
                        </a:rPr>
                        <a:t>任务3.4</a:t>
                      </a:r>
                      <a:r>
                        <a:rPr lang="en-US" sz="1800" b="0" dirty="0">
                          <a:solidFill>
                            <a:srgbClr val="000000"/>
                          </a:solidFill>
                          <a:latin typeface="宋体" panose="02010600030101010101" pitchFamily="2" charset="-122"/>
                          <a:ea typeface="宋体" panose="02010600030101010101" pitchFamily="2" charset="-122"/>
                          <a:cs typeface="宋体" panose="02010600030101010101" pitchFamily="2" charset="-122"/>
                        </a:rPr>
                        <a:t>冷水机组电控设备维修</a:t>
                      </a:r>
                      <a:endParaRPr lang="en-US" altLang="en-US" sz="18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800" b="0" dirty="0">
                          <a:solidFill>
                            <a:srgbClr val="000000"/>
                          </a:solidFill>
                          <a:latin typeface="Times New Roman" panose="02020603050405020304" pitchFamily="18" charset="0"/>
                          <a:cs typeface="Times New Roman" panose="02020603050405020304" pitchFamily="18" charset="0"/>
                        </a:rPr>
                        <a:t> </a:t>
                      </a:r>
                      <a:endParaRPr lang="en-US" altLang="en-US" sz="18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操作评价</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l">
                        <a:buNone/>
                      </a:pPr>
                      <a:r>
                        <a:rPr lang="en-US" sz="1600" b="0">
                          <a:latin typeface="宋体" panose="02010600030101010101" pitchFamily="2" charset="-122"/>
                          <a:ea typeface="宋体" panose="02010600030101010101" pitchFamily="2" charset="-122"/>
                          <a:cs typeface="宋体" panose="02010600030101010101" pitchFamily="2" charset="-122"/>
                        </a:rPr>
                        <a:t>1</a:t>
                      </a:r>
                      <a:r>
                        <a:rPr lang="en-US" sz="1600" b="0">
                          <a:latin typeface="Times New Roman" panose="02020603050405020304" pitchFamily="18" charset="0"/>
                          <a:cs typeface="Times New Roman" panose="02020603050405020304" pitchFamily="18" charset="0"/>
                        </a:rPr>
                        <a:t>.</a:t>
                      </a:r>
                      <a:r>
                        <a:rPr lang="en-US" sz="1600" b="0">
                          <a:latin typeface="宋体" panose="02010600030101010101" pitchFamily="2" charset="-122"/>
                          <a:ea typeface="宋体" panose="02010600030101010101" pitchFamily="2" charset="-122"/>
                          <a:cs typeface="宋体" panose="02010600030101010101" pitchFamily="2" charset="-122"/>
                        </a:rPr>
                        <a:t>熟悉冷水机组的操作规程。2</a:t>
                      </a:r>
                      <a:r>
                        <a:rPr lang="en-US" sz="1600" b="0">
                          <a:latin typeface="Times New Roman" panose="02020603050405020304" pitchFamily="18" charset="0"/>
                          <a:cs typeface="Times New Roman" panose="02020603050405020304" pitchFamily="18" charset="0"/>
                        </a:rPr>
                        <a:t>.</a:t>
                      </a:r>
                      <a:r>
                        <a:rPr lang="en-US" sz="1600" b="0">
                          <a:latin typeface="宋体" panose="02010600030101010101" pitchFamily="2" charset="-122"/>
                          <a:ea typeface="宋体" panose="02010600030101010101" pitchFamily="2" charset="-122"/>
                          <a:cs typeface="宋体" panose="02010600030101010101" pitchFamily="2" charset="-122"/>
                        </a:rPr>
                        <a:t>对冷水机组的常见故障进行处理。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bg1"/>
                    </a:solidFill>
                  </a:tcP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50</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 </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 </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r>
              <a:tr h="1021590">
                <a:tc vMerge="1">
                  <a:txBody>
                    <a:bodyPr/>
                    <a:lstStyle/>
                    <a:p>
                      <a:pPr indent="0" algn="ctr">
                        <a:buNone/>
                      </a:pPr>
                      <a:endParaRPr lang="en-US" altLang="en-US" sz="18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成果评价</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l">
                        <a:buNone/>
                      </a:pPr>
                      <a:r>
                        <a:rPr lang="en-US" sz="1600" b="0" dirty="0">
                          <a:latin typeface="Times New Roman" panose="02020603050405020304" pitchFamily="18" charset="0"/>
                          <a:cs typeface="Times New Roman" panose="02020603050405020304" pitchFamily="18" charset="0"/>
                        </a:rPr>
                        <a:t>1.</a:t>
                      </a:r>
                      <a:r>
                        <a:rPr lang="en-US" sz="1600" b="0" dirty="0">
                          <a:latin typeface="宋体" panose="02010600030101010101" pitchFamily="2" charset="-122"/>
                          <a:ea typeface="宋体" panose="02010600030101010101" pitchFamily="2" charset="-122"/>
                          <a:cs typeface="宋体" panose="02010600030101010101" pitchFamily="2" charset="-122"/>
                        </a:rPr>
                        <a:t>理解冷水机组的工作原理</a:t>
                      </a:r>
                      <a:r>
                        <a:rPr lang="en-US" sz="1600" b="0" dirty="0" smtClean="0">
                          <a:latin typeface="宋体" panose="02010600030101010101" pitchFamily="2" charset="-122"/>
                          <a:ea typeface="宋体" panose="02010600030101010101" pitchFamily="2" charset="-122"/>
                          <a:cs typeface="宋体" panose="02010600030101010101" pitchFamily="2" charset="-122"/>
                        </a:rPr>
                        <a:t>。</a:t>
                      </a:r>
                    </a:p>
                    <a:p>
                      <a:pPr indent="0" algn="l">
                        <a:buNone/>
                      </a:pPr>
                      <a:r>
                        <a:rPr lang="en-US" sz="1600" b="0" dirty="0" smtClean="0">
                          <a:latin typeface="Times New Roman" panose="02020603050405020304" pitchFamily="18" charset="0"/>
                          <a:cs typeface="Times New Roman" panose="02020603050405020304" pitchFamily="18" charset="0"/>
                        </a:rPr>
                        <a:t>2</a:t>
                      </a:r>
                      <a:r>
                        <a:rPr lang="en-US" sz="1600" b="0" dirty="0">
                          <a:latin typeface="Times New Roman" panose="02020603050405020304" pitchFamily="18" charset="0"/>
                          <a:cs typeface="Times New Roman" panose="02020603050405020304" pitchFamily="18" charset="0"/>
                        </a:rPr>
                        <a:t>.</a:t>
                      </a:r>
                      <a:r>
                        <a:rPr lang="en-US" sz="1600" b="0" dirty="0">
                          <a:latin typeface="宋体" panose="02010600030101010101" pitchFamily="2" charset="-122"/>
                          <a:ea typeface="宋体" panose="02010600030101010101" pitchFamily="2" charset="-122"/>
                          <a:cs typeface="宋体" panose="02010600030101010101" pitchFamily="2" charset="-122"/>
                        </a:rPr>
                        <a:t>能够理解冷水机的制冷形式</a:t>
                      </a:r>
                      <a:r>
                        <a:rPr lang="en-US" sz="1600" b="0" dirty="0" smtClean="0">
                          <a:latin typeface="宋体" panose="02010600030101010101" pitchFamily="2" charset="-122"/>
                          <a:ea typeface="宋体" panose="02010600030101010101" pitchFamily="2" charset="-122"/>
                          <a:cs typeface="宋体" panose="02010600030101010101" pitchFamily="2" charset="-122"/>
                        </a:rPr>
                        <a:t>。</a:t>
                      </a:r>
                    </a:p>
                    <a:p>
                      <a:pPr indent="0" algn="l">
                        <a:buNone/>
                      </a:pPr>
                      <a:r>
                        <a:rPr lang="en-US" sz="1600" b="0" dirty="0" smtClean="0">
                          <a:latin typeface="宋体" panose="02010600030101010101" pitchFamily="2" charset="-122"/>
                          <a:ea typeface="宋体" panose="02010600030101010101" pitchFamily="2" charset="-122"/>
                          <a:cs typeface="宋体" panose="02010600030101010101" pitchFamily="2" charset="-122"/>
                        </a:rPr>
                        <a:t>3</a:t>
                      </a:r>
                      <a:r>
                        <a:rPr lang="en-US" sz="1600" b="0" dirty="0">
                          <a:latin typeface="Times New Roman" panose="02020603050405020304" pitchFamily="18" charset="0"/>
                          <a:cs typeface="Times New Roman" panose="02020603050405020304" pitchFamily="18" charset="0"/>
                        </a:rPr>
                        <a:t>.</a:t>
                      </a:r>
                      <a:r>
                        <a:rPr lang="en-US" sz="1600" b="0" dirty="0">
                          <a:latin typeface="宋体" panose="02010600030101010101" pitchFamily="2" charset="-122"/>
                          <a:ea typeface="宋体" panose="02010600030101010101" pitchFamily="2" charset="-122"/>
                          <a:cs typeface="宋体" panose="02010600030101010101" pitchFamily="2" charset="-122"/>
                        </a:rPr>
                        <a:t>能够理解冷水机组的自动控制电路。</a:t>
                      </a:r>
                      <a:endParaRPr lang="en-US" altLang="en-US" sz="16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bg1"/>
                    </a:solidFill>
                  </a:tcP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50</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 </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 </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bg1"/>
                    </a:solidFill>
                  </a:tcPr>
                </a:tc>
              </a:tr>
              <a:tr h="571131">
                <a:tc gridSpan="3">
                  <a:txBody>
                    <a:bodyPr/>
                    <a:lstStyle/>
                    <a:p>
                      <a:pPr indent="0" algn="ctr">
                        <a:buNone/>
                      </a:pPr>
                      <a:r>
                        <a:rPr lang="en-US" sz="1800" b="1" dirty="0">
                          <a:solidFill>
                            <a:srgbClr val="000000"/>
                          </a:solidFill>
                          <a:latin typeface="Times New Roman" panose="02020603050405020304" pitchFamily="18" charset="0"/>
                          <a:cs typeface="Times New Roman" panose="02020603050405020304" pitchFamily="18" charset="0"/>
                        </a:rPr>
                        <a:t>合计（满分100分</a:t>
                      </a:r>
                      <a:r>
                        <a:rPr lang="en-US" sz="1800" b="1" dirty="0" smtClean="0">
                          <a:solidFill>
                            <a:srgbClr val="000000"/>
                          </a:solidFill>
                          <a:latin typeface="Times New Roman" panose="02020603050405020304" pitchFamily="18" charset="0"/>
                          <a:cs typeface="Times New Roman" panose="02020603050405020304" pitchFamily="18" charset="0"/>
                        </a:rPr>
                        <a:t>）</a:t>
                      </a:r>
                      <a:endParaRPr lang="en-US" altLang="en-US" sz="1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000000"/>
                      </a:solidFill>
                      <a:prstDash val="solid"/>
                      <a:round/>
                      <a:headEnd type="none" w="med" len="med"/>
                      <a:tailEnd type="none" w="med" len="med"/>
                    </a:lnR>
                  </a:tcPr>
                </a:tc>
                <a:tc hMerge="1">
                  <a:txBody>
                    <a:bodyPr/>
                    <a:lstStyle/>
                    <a:p>
                      <a:endParaRPr lang="zh-CN"/>
                    </a:p>
                  </a:txBody>
                  <a:tcPr/>
                </a:tc>
                <a:tc hMerge="1">
                  <a:txBody>
                    <a:bodyPr/>
                    <a:lstStyle/>
                    <a:p>
                      <a:pPr indent="0" algn="ctr">
                        <a:buNone/>
                      </a:pPr>
                      <a:endParaRPr lang="en-US" altLang="en-US" sz="18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100</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tcPr>
                </a:tc>
                <a:tc>
                  <a:txBody>
                    <a:bodyPr/>
                    <a:lstStyle/>
                    <a:p>
                      <a:pPr indent="0" algn="ctr">
                        <a:buNone/>
                      </a:pPr>
                      <a:r>
                        <a:rPr lang="en-US" sz="1800" b="0">
                          <a:solidFill>
                            <a:srgbClr val="000000"/>
                          </a:solidFill>
                          <a:latin typeface="Times New Roman" panose="02020603050405020304" pitchFamily="18" charset="0"/>
                          <a:cs typeface="Times New Roman" panose="02020603050405020304" pitchFamily="18" charset="0"/>
                        </a:rPr>
                        <a:t> </a:t>
                      </a: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0" algn="ctr">
                        <a:buNone/>
                      </a:pPr>
                      <a:endParaRPr lang="en-US" altLang="en-US" sz="18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90494" y="1769969"/>
            <a:ext cx="11318240" cy="4247317"/>
          </a:xfrm>
          <a:prstGeom prst="rect">
            <a:avLst/>
          </a:prstGeom>
          <a:noFill/>
          <a:ln w="9525">
            <a:noFill/>
          </a:ln>
        </p:spPr>
        <p:txBody>
          <a:bodyPr wrap="square">
            <a:spAutoFit/>
          </a:bodyPr>
          <a:lstStyle>
            <a:defPPr>
              <a:defRPr lang="zh-CN"/>
            </a:defPPr>
            <a:lvl1pPr indent="457200">
              <a:lnSpc>
                <a:spcPct val="150000"/>
              </a:lnSpc>
              <a:defRPr sz="2000">
                <a:latin typeface="+mn-ea"/>
              </a:defRPr>
            </a:lvl1pPr>
          </a:lstStyle>
          <a:p>
            <a:r>
              <a:rPr lang="zh-CN" dirty="0"/>
              <a:t>答：</a:t>
            </a:r>
          </a:p>
          <a:p>
            <a:r>
              <a:rPr lang="zh-CN" dirty="0"/>
              <a:t>1）、准备工作</a:t>
            </a:r>
          </a:p>
          <a:p>
            <a:r>
              <a:rPr lang="zh-CN" dirty="0"/>
              <a:t>①检查冷水机组的蒸发器进、出水阀是否全部开启。</a:t>
            </a:r>
          </a:p>
          <a:p>
            <a:r>
              <a:rPr lang="zh-CN" dirty="0"/>
              <a:t>②检查冷水泵、冷却泵进出水阀是否全部开启。</a:t>
            </a:r>
          </a:p>
          <a:p>
            <a:r>
              <a:rPr lang="zh-CN" dirty="0"/>
              <a:t>③检查分水管上的阀，根据楼层的空调需要，决定是否开启或关闭。</a:t>
            </a:r>
          </a:p>
          <a:p>
            <a:r>
              <a:rPr lang="zh-CN" dirty="0"/>
              <a:t>④检查回水总管两端的阀是否开启。</a:t>
            </a:r>
          </a:p>
          <a:p>
            <a:r>
              <a:rPr lang="zh-CN" dirty="0"/>
              <a:t>⑤检查系统里的水压，以在规定围为准。</a:t>
            </a:r>
          </a:p>
          <a:p>
            <a:r>
              <a:rPr lang="zh-CN" dirty="0"/>
              <a:t>⑥检查加热器，油温必须大于50℃，并检查油位是否到液位，电源电压、阀门位置是否正常。</a:t>
            </a:r>
          </a:p>
          <a:p>
            <a:r>
              <a:rPr lang="zh-CN" dirty="0"/>
              <a:t>⑦启动手动油泵，运行时间不得少于1分钟，并密切注意蒸发器压力和油泵压力。</a:t>
            </a:r>
            <a:endParaRPr lang="zh-CN" altLang="en-US" dirty="0"/>
          </a:p>
        </p:txBody>
      </p:sp>
      <p:sp>
        <p:nvSpPr>
          <p:cNvPr id="2" name="矩形 1"/>
          <p:cNvSpPr/>
          <p:nvPr/>
        </p:nvSpPr>
        <p:spPr>
          <a:xfrm>
            <a:off x="915375" y="1173487"/>
            <a:ext cx="4006225" cy="369332"/>
          </a:xfrm>
          <a:prstGeom prst="rect">
            <a:avLst/>
          </a:prstGeom>
        </p:spPr>
        <p:txBody>
          <a:bodyPr wrap="none">
            <a:spAutoFit/>
          </a:bodyPr>
          <a:lstStyle/>
          <a:p>
            <a:pPr indent="127000"/>
            <a:r>
              <a:rPr lang="zh-CN" altLang="en-US" b="1" dirty="0">
                <a:latin typeface="微软雅黑" panose="020B0503020204020204" pitchFamily="34" charset="-122"/>
                <a:ea typeface="微软雅黑" panose="020B0503020204020204" pitchFamily="34" charset="-122"/>
              </a:rPr>
              <a:t>任务：请写出空调冷水机组操作规程</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90220" y="1157071"/>
            <a:ext cx="11539569" cy="4708981"/>
          </a:xfrm>
          <a:prstGeom prst="rect">
            <a:avLst/>
          </a:prstGeom>
          <a:noFill/>
          <a:ln w="9525">
            <a:noFill/>
          </a:ln>
        </p:spPr>
        <p:txBody>
          <a:bodyPr wrap="square">
            <a:spAutoFit/>
          </a:bodyPr>
          <a:lstStyle>
            <a:defPPr>
              <a:defRPr lang="zh-CN"/>
            </a:defPPr>
            <a:lvl1pPr indent="457200">
              <a:lnSpc>
                <a:spcPct val="150000"/>
              </a:lnSpc>
              <a:defRPr sz="2000">
                <a:latin typeface="+mn-ea"/>
              </a:defRPr>
            </a:lvl1pPr>
          </a:lstStyle>
          <a:p>
            <a:r>
              <a:rPr lang="zh-CN" dirty="0"/>
              <a:t>2）、机组启动及注意事项</a:t>
            </a:r>
          </a:p>
          <a:p>
            <a:r>
              <a:rPr lang="zh-CN" dirty="0"/>
              <a:t>①观看控制屏，要显示：机组准备启动。</a:t>
            </a:r>
          </a:p>
          <a:p>
            <a:r>
              <a:rPr lang="zh-CN" dirty="0"/>
              <a:t>②启用冷却塔、冷冻水泵，并要保持进出冷冻机的冷却水的压差、进出冷冻机的冷冻压差。</a:t>
            </a:r>
          </a:p>
          <a:p>
            <a:r>
              <a:rPr lang="zh-CN" dirty="0"/>
              <a:t>③若没有问题，按键启动机组（注意电流变化状态），此时控制中心即置机组于运行状态，注意显示器上显示信息，观看机组是否有故障显示。</a:t>
            </a:r>
          </a:p>
          <a:p>
            <a:r>
              <a:rPr lang="zh-CN" dirty="0"/>
              <a:t>注意事项</a:t>
            </a:r>
            <a:endParaRPr lang="en-US" dirty="0"/>
          </a:p>
          <a:p>
            <a:r>
              <a:rPr lang="en-US" dirty="0"/>
              <a:t>A</a:t>
            </a:r>
            <a:r>
              <a:rPr lang="zh-CN" dirty="0"/>
              <a:t>、机组运行时，应检查油泵指示灯是否亮着。</a:t>
            </a:r>
          </a:p>
          <a:p>
            <a:r>
              <a:rPr lang="zh-CN" dirty="0"/>
              <a:t>B、检查油泵显示情况。</a:t>
            </a:r>
          </a:p>
          <a:p>
            <a:r>
              <a:rPr lang="zh-CN" dirty="0"/>
              <a:t>C、注意机组运转电流是否正常，风叶是否打开，把风叶开到自动控制档。</a:t>
            </a:r>
          </a:p>
          <a:p>
            <a:r>
              <a:rPr lang="zh-CN" dirty="0"/>
              <a:t>D、做好机组运行记录（每小时将冷水机组状态记录下来）</a:t>
            </a:r>
            <a:r>
              <a:rPr lang="zh-CN" dirty="0" smtClean="0"/>
              <a:t>。</a:t>
            </a:r>
            <a:endParaRPr lang="zh-CN" dirty="0"/>
          </a:p>
        </p:txBody>
      </p:sp>
      <p:sp>
        <p:nvSpPr>
          <p:cNvPr id="2" name="矩形 1"/>
          <p:cNvSpPr/>
          <p:nvPr/>
        </p:nvSpPr>
        <p:spPr>
          <a:xfrm>
            <a:off x="702934" y="787739"/>
            <a:ext cx="4006225" cy="369332"/>
          </a:xfrm>
          <a:prstGeom prst="rect">
            <a:avLst/>
          </a:prstGeom>
        </p:spPr>
        <p:txBody>
          <a:bodyPr wrap="none">
            <a:spAutoFit/>
          </a:bodyPr>
          <a:lstStyle/>
          <a:p>
            <a:pPr indent="127000"/>
            <a:r>
              <a:rPr lang="zh-CN" altLang="en-US" b="1" dirty="0">
                <a:latin typeface="微软雅黑" panose="020B0503020204020204" pitchFamily="34" charset="-122"/>
                <a:ea typeface="微软雅黑" panose="020B0503020204020204" pitchFamily="34" charset="-122"/>
              </a:rPr>
              <a:t>任务：请写出空调冷水机组操作规程</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90220" y="1157071"/>
            <a:ext cx="11539569" cy="1938992"/>
          </a:xfrm>
          <a:prstGeom prst="rect">
            <a:avLst/>
          </a:prstGeom>
          <a:noFill/>
          <a:ln w="9525">
            <a:noFill/>
          </a:ln>
        </p:spPr>
        <p:txBody>
          <a:bodyPr wrap="square">
            <a:spAutoFit/>
          </a:bodyPr>
          <a:lstStyle>
            <a:defPPr>
              <a:defRPr lang="zh-CN"/>
            </a:defPPr>
            <a:lvl1pPr indent="457200">
              <a:lnSpc>
                <a:spcPct val="150000"/>
              </a:lnSpc>
              <a:defRPr sz="2000">
                <a:latin typeface="+mn-ea"/>
              </a:defRPr>
            </a:lvl1pPr>
          </a:lstStyle>
          <a:p>
            <a:r>
              <a:rPr lang="zh-CN" dirty="0" smtClean="0"/>
              <a:t>3</a:t>
            </a:r>
            <a:r>
              <a:rPr lang="zh-CN" dirty="0"/>
              <a:t>）、关机程序及注意事项</a:t>
            </a:r>
          </a:p>
          <a:p>
            <a:r>
              <a:rPr lang="zh-CN" dirty="0"/>
              <a:t>①先停冷冻机组。</a:t>
            </a:r>
          </a:p>
          <a:p>
            <a:r>
              <a:rPr lang="zh-CN" dirty="0"/>
              <a:t>②再停冷冻水泵、冷却水泵。</a:t>
            </a:r>
          </a:p>
          <a:p>
            <a:r>
              <a:rPr lang="zh-CN" dirty="0"/>
              <a:t>③切断总电源。</a:t>
            </a:r>
            <a:endParaRPr lang="zh-CN" altLang="en-US" dirty="0"/>
          </a:p>
        </p:txBody>
      </p:sp>
      <p:sp>
        <p:nvSpPr>
          <p:cNvPr id="2" name="矩形 1"/>
          <p:cNvSpPr/>
          <p:nvPr/>
        </p:nvSpPr>
        <p:spPr>
          <a:xfrm>
            <a:off x="702934" y="787739"/>
            <a:ext cx="4006225" cy="369332"/>
          </a:xfrm>
          <a:prstGeom prst="rect">
            <a:avLst/>
          </a:prstGeom>
        </p:spPr>
        <p:txBody>
          <a:bodyPr wrap="none">
            <a:spAutoFit/>
          </a:bodyPr>
          <a:lstStyle/>
          <a:p>
            <a:pPr indent="127000"/>
            <a:r>
              <a:rPr lang="zh-CN" altLang="en-US" b="1" dirty="0">
                <a:latin typeface="微软雅黑" panose="020B0503020204020204" pitchFamily="34" charset="-122"/>
                <a:ea typeface="微软雅黑" panose="020B0503020204020204" pitchFamily="34" charset="-122"/>
              </a:rPr>
              <a:t>任务：请写出空调冷水机组操作规程</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7506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314959" y="2762815"/>
            <a:ext cx="5376143" cy="1553210"/>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学生：在工业控制领域，什么样的设备能够制冷呢？</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教师：通常使用冷水机组进行制冷。</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28" name="Picture 4" descr="https://gimg2.baidu.com/image_search/src=http%3A%2F%2Fl.b2b168.com%2F2013%2F03%2F05%2F09%2F201303050940590610574.jpg&amp;refer=http%3A%2F%2Fl.b2b168.com&amp;app=2002&amp;size=f9999,10000&amp;q=a80&amp;n=0&amp;g=0n&amp;fmt=jpeg?sec=1617183155&amp;t=100e5e091afa50ac185665c26fa948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1340" y="2028452"/>
            <a:ext cx="4580000" cy="31621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直流电路基础知识</a:t>
            </a:r>
          </a:p>
        </p:txBody>
      </p:sp>
      <p:grpSp>
        <p:nvGrpSpPr>
          <p:cNvPr id="11" name="组合 1"/>
          <p:cNvGrpSpPr/>
          <p:nvPr/>
        </p:nvGrpSpPr>
        <p:grpSpPr bwMode="auto">
          <a:xfrm>
            <a:off x="1325563" y="1713896"/>
            <a:ext cx="5743575" cy="1060657"/>
            <a:chOff x="859536" y="1549889"/>
            <a:chExt cx="5742745" cy="1059816"/>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447" y="2088149"/>
              <a:ext cx="3773097" cy="5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rgbClr val="000000"/>
                  </a:solidFill>
                  <a:latin typeface="微软雅黑" panose="020B0503020204020204" pitchFamily="34" charset="-122"/>
                  <a:ea typeface="微软雅黑" panose="020B0503020204020204" pitchFamily="34" charset="-122"/>
                </a:rPr>
                <a:t>熟悉冷水机组的操作规程。</a:t>
              </a:r>
            </a:p>
            <a:p>
              <a:r>
                <a:rPr lang="zh-CN" altLang="en-US" sz="1400" dirty="0">
                  <a:solidFill>
                    <a:srgbClr val="000000"/>
                  </a:solidFill>
                  <a:latin typeface="微软雅黑" panose="020B0503020204020204" pitchFamily="34" charset="-122"/>
                  <a:ea typeface="微软雅黑" panose="020B0503020204020204" pitchFamily="34" charset="-122"/>
                </a:rPr>
                <a:t>对冷水机组的常见故障进行处理。</a:t>
              </a:r>
            </a:p>
          </p:txBody>
        </p:sp>
      </p:grpSp>
      <p:grpSp>
        <p:nvGrpSpPr>
          <p:cNvPr id="19" name="组合 9"/>
          <p:cNvGrpSpPr/>
          <p:nvPr/>
        </p:nvGrpSpPr>
        <p:grpSpPr bwMode="auto">
          <a:xfrm>
            <a:off x="1325563" y="3661322"/>
            <a:ext cx="5743575" cy="1275922"/>
            <a:chOff x="859536" y="1549889"/>
            <a:chExt cx="5742745" cy="1274910"/>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技能要求</a:t>
              </a:r>
            </a:p>
          </p:txBody>
        </p:sp>
        <p:sp>
          <p:nvSpPr>
            <p:cNvPr id="23" name="TextBox 11"/>
            <p:cNvSpPr txBox="1">
              <a:spLocks noChangeArrowheads="1"/>
            </p:cNvSpPr>
            <p:nvPr/>
          </p:nvSpPr>
          <p:spPr bwMode="auto">
            <a:xfrm>
              <a:off x="1722447" y="2088149"/>
              <a:ext cx="3773097" cy="7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smtClean="0">
                  <a:solidFill>
                    <a:srgbClr val="000000"/>
                  </a:solidFill>
                  <a:latin typeface="微软雅黑" panose="020B0503020204020204" pitchFamily="34" charset="-122"/>
                  <a:ea typeface="微软雅黑" panose="020B0503020204020204" pitchFamily="34" charset="-122"/>
                </a:rPr>
                <a:t>理解冷水机组的工作原理。</a:t>
              </a:r>
            </a:p>
            <a:p>
              <a:r>
                <a:rPr lang="zh-CN" altLang="en-US" sz="1400" dirty="0" smtClean="0">
                  <a:solidFill>
                    <a:srgbClr val="000000"/>
                  </a:solidFill>
                  <a:latin typeface="微软雅黑" panose="020B0503020204020204" pitchFamily="34" charset="-122"/>
                  <a:ea typeface="微软雅黑" panose="020B0503020204020204" pitchFamily="34" charset="-122"/>
                </a:rPr>
                <a:t>能够理解冷水机的制冷形式。</a:t>
              </a:r>
            </a:p>
            <a:p>
              <a:r>
                <a:rPr lang="zh-CN" altLang="en-US" sz="1400" dirty="0" smtClean="0">
                  <a:solidFill>
                    <a:srgbClr val="000000"/>
                  </a:solidFill>
                  <a:latin typeface="微软雅黑" panose="020B0503020204020204" pitchFamily="34" charset="-122"/>
                  <a:ea typeface="微软雅黑" panose="020B0503020204020204" pitchFamily="34" charset="-122"/>
                </a:rPr>
                <a:t>能够理解冷水机组的自动控制电路。</a:t>
              </a:r>
            </a:p>
          </p:txBody>
        </p:sp>
      </p:grpSp>
      <p:pic>
        <p:nvPicPr>
          <p:cNvPr id="27" name="Picture 2" descr="https://gimg2.baidu.com/image_search/src=http%3A%2F%2Fimg009.hc360.cn%2Fm5%2FM05%2FFE%2F97%2FwKhQ61Ss7mSEVCmxAAAAACQlYvY693.jpg&amp;refer=http%3A%2F%2Fimg009.hc360.cn&amp;app=2002&amp;size=f9999,10000&amp;q=a80&amp;n=0&amp;g=0n&amp;fmt=jpeg?sec=1617183100&amp;t=f1a953b901b16b69d9cc6a78f81bcc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2947" y="2264761"/>
            <a:ext cx="5202704" cy="26724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5038725" y="4152901"/>
            <a:ext cx="6096000" cy="874407"/>
          </a:xfrm>
          <a:prstGeom prst="rect">
            <a:avLst/>
          </a:prstGeom>
        </p:spPr>
        <p:txBody>
          <a:bodyPr>
            <a:spAutoFit/>
          </a:bodyPr>
          <a:lstStyle/>
          <a:p>
            <a:pPr marL="285750" algn="l">
              <a:lnSpc>
                <a:spcPct val="150000"/>
              </a:lnSpc>
              <a:buClrTx/>
              <a:buSzTx/>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sym typeface="+mn-ea"/>
              </a:rPr>
              <a:t>熟悉冷水机组的操作规程</a:t>
            </a:r>
            <a:endParaRPr lang="zh-CN" altLang="en-US" b="1" dirty="0">
              <a:solidFill>
                <a:schemeClr val="bg1"/>
              </a:solidFill>
              <a:latin typeface="微软雅黑" panose="020B0503020204020204" pitchFamily="34" charset="-122"/>
              <a:ea typeface="微软雅黑" panose="020B0503020204020204" pitchFamily="34" charset="-122"/>
            </a:endParaRPr>
          </a:p>
          <a:p>
            <a:pPr marL="285750" algn="l">
              <a:lnSpc>
                <a:spcPct val="150000"/>
              </a:lnSpc>
              <a:buClrTx/>
              <a:buSzTx/>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sym typeface="+mn-ea"/>
              </a:rPr>
              <a:t>对冷水机组的常见故障进行处理</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冷水机组的概念以及工作原理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04165" y="1249680"/>
            <a:ext cx="11583035" cy="5124480"/>
          </a:xfrm>
          <a:prstGeom prst="rect">
            <a:avLst/>
          </a:prstGeom>
          <a:noFill/>
          <a:ln w="9525">
            <a:noFill/>
          </a:ln>
        </p:spPr>
        <p:txBody>
          <a:bodyPr wrap="square">
            <a:spAutoFit/>
          </a:bodyPr>
          <a:lstStyle/>
          <a:p>
            <a:pPr indent="457200">
              <a:lnSpc>
                <a:spcPct val="150000"/>
              </a:lnSpc>
              <a:spcBef>
                <a:spcPts val="600"/>
              </a:spcBef>
              <a:spcAft>
                <a:spcPts val="600"/>
              </a:spcAft>
            </a:pPr>
            <a:r>
              <a:rPr lang="zh-CN" b="0" dirty="0">
                <a:latin typeface="+mn-ea"/>
              </a:rPr>
              <a:t>在制冷行业中分为风冷式冷水机组和水冷式冷水机组两种，根据压缩机又分为螺杆式冷水机组、涡旋式冷水机组、离心式冷水机组。在温度控制上分为低温工业冷水机和常温冷水机，常温机组温度一般控制在</a:t>
            </a:r>
            <a:r>
              <a:rPr lang="en-US" b="0" dirty="0">
                <a:latin typeface="+mn-ea"/>
                <a:cs typeface="Times New Roman" panose="02020603050405020304" pitchFamily="18" charset="0"/>
              </a:rPr>
              <a:t>0</a:t>
            </a:r>
            <a:r>
              <a:rPr lang="zh-CN" b="0" dirty="0">
                <a:latin typeface="+mn-ea"/>
              </a:rPr>
              <a:t>度</a:t>
            </a:r>
            <a:r>
              <a:rPr lang="en-US" b="0" dirty="0">
                <a:latin typeface="+mn-ea"/>
              </a:rPr>
              <a:t>-35</a:t>
            </a:r>
            <a:r>
              <a:rPr lang="zh-CN" b="0" dirty="0">
                <a:latin typeface="+mn-ea"/>
              </a:rPr>
              <a:t>度范围内。低温机组温度控制一般在</a:t>
            </a:r>
            <a:r>
              <a:rPr lang="en-US" b="0" dirty="0">
                <a:latin typeface="+mn-ea"/>
              </a:rPr>
              <a:t>0</a:t>
            </a:r>
            <a:r>
              <a:rPr lang="zh-CN" b="0" dirty="0">
                <a:latin typeface="+mn-ea"/>
              </a:rPr>
              <a:t>度至</a:t>
            </a:r>
            <a:r>
              <a:rPr lang="en-US" b="0" dirty="0">
                <a:latin typeface="+mn-ea"/>
              </a:rPr>
              <a:t>-100</a:t>
            </a:r>
            <a:r>
              <a:rPr lang="zh-CN" b="0" dirty="0">
                <a:latin typeface="+mn-ea"/>
              </a:rPr>
              <a:t>度左右。</a:t>
            </a:r>
          </a:p>
          <a:p>
            <a:pPr indent="457200">
              <a:lnSpc>
                <a:spcPct val="150000"/>
              </a:lnSpc>
              <a:spcBef>
                <a:spcPts val="600"/>
              </a:spcBef>
              <a:spcAft>
                <a:spcPts val="600"/>
              </a:spcAft>
            </a:pPr>
            <a:r>
              <a:rPr lang="zh-CN" b="0" dirty="0">
                <a:latin typeface="+mn-ea"/>
              </a:rPr>
              <a:t>冷水机组又称为：冷冻机、制冷机组、冰水机组、冷却设备等，因各行各业的使用比较广泛，所以对冷水机组的要求也不一样。其工作原理是一个多功能的机器，除去了液体蒸气通过压缩或热吸收式制冷循环。</a:t>
            </a:r>
          </a:p>
          <a:p>
            <a:pPr indent="457200">
              <a:lnSpc>
                <a:spcPct val="150000"/>
              </a:lnSpc>
              <a:spcBef>
                <a:spcPts val="600"/>
              </a:spcBef>
              <a:spcAft>
                <a:spcPts val="600"/>
              </a:spcAft>
            </a:pPr>
            <a:r>
              <a:rPr lang="zh-CN" b="0" dirty="0">
                <a:latin typeface="+mn-ea"/>
              </a:rPr>
              <a:t>冷水机组包括四个主要组成部分：压缩机，蒸发器，冷凝器，膨胀阀，从而实现了机组制冷制热效果。</a:t>
            </a:r>
          </a:p>
          <a:p>
            <a:pPr indent="457200">
              <a:lnSpc>
                <a:spcPct val="150000"/>
              </a:lnSpc>
              <a:spcBef>
                <a:spcPts val="600"/>
              </a:spcBef>
              <a:spcAft>
                <a:spcPts val="600"/>
              </a:spcAft>
            </a:pPr>
            <a:r>
              <a:rPr lang="zh-CN" b="0" dirty="0">
                <a:latin typeface="+mn-ea"/>
              </a:rPr>
              <a:t>冷水机俗称冷冻机、制冷机、冰水机、冻水机、冷却机等。因各行各业的使用比较广泛，所以名字也就多得不计其数。随着冷水机组行业的不断发展越来越多的人类开始关注冷水机组行业任何选择对人类来说越来越重要，在产品结构上</a:t>
            </a:r>
            <a:r>
              <a:rPr lang="zh-CN" b="0" dirty="0">
                <a:latin typeface="+mn-ea"/>
                <a:cs typeface="Times New Roman" panose="02020603050405020304" pitchFamily="18" charset="0"/>
              </a:rPr>
              <a:t>“高能效比水冷螺杆机组”、“水源热泵机组”、“螺杆式热回收机组”、“高效热泵机组”、“螺杆式低温冷冻机组”等为主的极具竞争力，其性质原理是一个多功能的机器，除去了液体蒸气通过压缩或热吸收式制冷循环</a:t>
            </a:r>
            <a:r>
              <a:rPr lang="zh-CN" b="0" dirty="0" smtClean="0">
                <a:latin typeface="+mn-ea"/>
                <a:cs typeface="Times New Roman" panose="02020603050405020304" pitchFamily="18" charset="0"/>
              </a:rPr>
              <a:t>。</a:t>
            </a:r>
            <a:endParaRPr lang="zh-CN" b="0" dirty="0">
              <a:latin typeface="+mn-ea"/>
            </a:endParaRPr>
          </a:p>
        </p:txBody>
      </p:sp>
      <p:sp>
        <p:nvSpPr>
          <p:cNvPr id="2" name="矩形 1"/>
          <p:cNvSpPr/>
          <p:nvPr/>
        </p:nvSpPr>
        <p:spPr>
          <a:xfrm>
            <a:off x="158356" y="696652"/>
            <a:ext cx="4875460" cy="553085"/>
          </a:xfrm>
          <a:prstGeom prst="rect">
            <a:avLst/>
          </a:prstGeom>
        </p:spPr>
        <p:txBody>
          <a:bodyPr wrap="square">
            <a:spAutoFit/>
          </a:bodyPr>
          <a:lstStyle/>
          <a:p>
            <a:pPr indent="532765" algn="just">
              <a:lnSpc>
                <a:spcPct val="150000"/>
              </a:lnSpc>
              <a:spcAft>
                <a:spcPts val="0"/>
              </a:spcAft>
            </a:pPr>
            <a:r>
              <a:rPr lang="en-US" altLang="zh-CN"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altLang="zh-CN" sz="2000" b="1" dirty="0" smtClean="0">
                <a:solidFill>
                  <a:schemeClr val="accent2">
                    <a:lumMod val="50000"/>
                  </a:schemeClr>
                </a:solidFill>
                <a:latin typeface="微软雅黑" panose="020B0503020204020204" pitchFamily="34" charset="-122"/>
                <a:ea typeface="微软雅黑" panose="020B0503020204020204" pitchFamily="34" charset="-122"/>
                <a:sym typeface="+mn-ea"/>
              </a:rPr>
              <a:t>冷水机组的概念以及工作原理</a:t>
            </a:r>
            <a:endParaRPr lang="zh-CN" altLang="zh-CN" sz="2000" b="1"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sz="1600" b="1" dirty="0">
                <a:solidFill>
                  <a:schemeClr val="bg1"/>
                </a:solidFill>
                <a:latin typeface="微软雅黑" panose="020B0503020204020204" pitchFamily="34" charset="-122"/>
                <a:ea typeface="微软雅黑" panose="020B0503020204020204" pitchFamily="34" charset="-122"/>
              </a:rPr>
              <a:t>1. 冷水机组的概念以及工作原理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04165" y="1249680"/>
            <a:ext cx="11583035" cy="3570208"/>
          </a:xfrm>
          <a:prstGeom prst="rect">
            <a:avLst/>
          </a:prstGeom>
          <a:noFill/>
          <a:ln w="9525">
            <a:noFill/>
          </a:ln>
        </p:spPr>
        <p:txBody>
          <a:bodyPr wrap="square">
            <a:spAutoFit/>
          </a:bodyPr>
          <a:lstStyle/>
          <a:p>
            <a:pPr indent="457200">
              <a:lnSpc>
                <a:spcPct val="150000"/>
              </a:lnSpc>
              <a:spcBef>
                <a:spcPts val="600"/>
              </a:spcBef>
              <a:spcAft>
                <a:spcPts val="600"/>
              </a:spcAft>
            </a:pPr>
            <a:r>
              <a:rPr lang="zh-CN" b="0" dirty="0" smtClean="0">
                <a:latin typeface="+mn-ea"/>
              </a:rPr>
              <a:t>蒸汽</a:t>
            </a:r>
            <a:r>
              <a:rPr lang="zh-CN" b="0" dirty="0">
                <a:latin typeface="+mn-ea"/>
              </a:rPr>
              <a:t>压缩冷水机组包括四个主要组成部分：压缩机，蒸发器，冷凝器，部分计量装置，通过蒸汽压缩式制冷循环的形式从而实现了不同的制冷剂。吸收式冷水机利用水作为制冷剂，并依靠之间的水和溴化锂溶液，以达到制冷效果很强的亲和力。</a:t>
            </a:r>
          </a:p>
          <a:p>
            <a:pPr indent="457200">
              <a:lnSpc>
                <a:spcPct val="150000"/>
              </a:lnSpc>
              <a:spcBef>
                <a:spcPts val="600"/>
              </a:spcBef>
              <a:spcAft>
                <a:spcPts val="600"/>
              </a:spcAft>
            </a:pPr>
            <a:r>
              <a:rPr lang="zh-CN" b="0" dirty="0">
                <a:latin typeface="+mn-ea"/>
              </a:rPr>
              <a:t>冷水机一般使用在空调机组和工业冷却。在空调系统，冷冻水通常是分配给换热器或线圈在空气处理机组或其他类型的终端设备的冷却在其各自的空间，然后冷却水重新分发回冷凝器被冷却了。在工业应用，冷冻水或其它液体的冷却泵是通过流程或实验室设备。工业冷水机是用于控制产品，机制和工厂机械冷却的各行各业。冷水机按制冷形式一般可分为水冷式和风冷式，在技术上，水冷比风冷能效比要高出</a:t>
            </a:r>
            <a:r>
              <a:rPr lang="en-US" b="0" dirty="0">
                <a:latin typeface="+mn-ea"/>
                <a:cs typeface="Times New Roman" panose="02020603050405020304" pitchFamily="18" charset="0"/>
              </a:rPr>
              <a:t>300</a:t>
            </a:r>
            <a:r>
              <a:rPr lang="zh-CN" b="0" dirty="0">
                <a:latin typeface="+mn-ea"/>
              </a:rPr>
              <a:t>到</a:t>
            </a:r>
            <a:r>
              <a:rPr lang="en-US" b="0" dirty="0">
                <a:latin typeface="+mn-ea"/>
              </a:rPr>
              <a:t>500</a:t>
            </a:r>
            <a:r>
              <a:rPr lang="zh-CN" b="0" dirty="0">
                <a:latin typeface="+mn-ea"/>
              </a:rPr>
              <a:t>的</a:t>
            </a:r>
            <a:r>
              <a:rPr lang="en-US" b="0" dirty="0">
                <a:latin typeface="+mn-ea"/>
              </a:rPr>
              <a:t>kcal/h</a:t>
            </a:r>
            <a:r>
              <a:rPr lang="zh-CN" b="0" dirty="0">
                <a:latin typeface="+mn-ea"/>
              </a:rPr>
              <a:t>；在安装上，水冷需纳入冷却塔方可使用，风冷则是可移动，无需其他辅助。</a:t>
            </a:r>
            <a:endParaRPr lang="zh-CN" altLang="en-US" b="0" dirty="0">
              <a:latin typeface="+mn-ea"/>
            </a:endParaRPr>
          </a:p>
        </p:txBody>
      </p:sp>
      <p:sp>
        <p:nvSpPr>
          <p:cNvPr id="2" name="矩形 1"/>
          <p:cNvSpPr/>
          <p:nvPr/>
        </p:nvSpPr>
        <p:spPr>
          <a:xfrm>
            <a:off x="458540" y="713103"/>
            <a:ext cx="4875460" cy="553085"/>
          </a:xfrm>
          <a:prstGeom prst="rect">
            <a:avLst/>
          </a:prstGeom>
        </p:spPr>
        <p:txBody>
          <a:bodyPr wrap="square">
            <a:spAutoFit/>
          </a:bodyPr>
          <a:lstStyle/>
          <a:p>
            <a:pPr indent="532765" algn="just">
              <a:lnSpc>
                <a:spcPct val="150000"/>
              </a:lnSpc>
              <a:spcAft>
                <a:spcPts val="0"/>
              </a:spcAft>
            </a:pPr>
            <a:r>
              <a:rPr lang="en-US" altLang="zh-CN" sz="2000" b="1" dirty="0" smtClean="0">
                <a:solidFill>
                  <a:schemeClr val="accent2">
                    <a:lumMod val="50000"/>
                  </a:schemeClr>
                </a:solidFill>
                <a:latin typeface="微软雅黑" panose="020B0503020204020204" pitchFamily="34" charset="-122"/>
                <a:ea typeface="微软雅黑" panose="020B0503020204020204" pitchFamily="34" charset="-122"/>
              </a:rPr>
              <a:t>1.</a:t>
            </a:r>
            <a:r>
              <a:rPr lang="en-US" altLang="zh-CN" sz="2000" b="1" dirty="0" smtClean="0">
                <a:solidFill>
                  <a:schemeClr val="accent2">
                    <a:lumMod val="50000"/>
                  </a:schemeClr>
                </a:solidFill>
                <a:latin typeface="微软雅黑" panose="020B0503020204020204" pitchFamily="34" charset="-122"/>
                <a:ea typeface="微软雅黑" panose="020B0503020204020204" pitchFamily="34" charset="-122"/>
                <a:sym typeface="+mn-ea"/>
              </a:rPr>
              <a:t>冷水机组的概念以及工作原理</a:t>
            </a:r>
            <a:endParaRPr lang="zh-CN" altLang="zh-CN" sz="2000" b="1" dirty="0">
              <a:solidFill>
                <a:schemeClr val="tx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1318454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10.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54786e1d-dbea-46ef-8621-114a4c4360b9}"/>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4751</Words>
  <Application>Microsoft Office PowerPoint</Application>
  <PresentationFormat>宽屏</PresentationFormat>
  <Paragraphs>391</Paragraphs>
  <Slides>34</Slides>
  <Notes>34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34</vt:i4>
      </vt:variant>
    </vt:vector>
  </HeadingPairs>
  <TitlesOfParts>
    <vt:vector size="45" baseType="lpstr">
      <vt:lpstr>Arial Unicode MS</vt:lpstr>
      <vt:lpstr>Open Sans</vt:lpstr>
      <vt:lpstr>等线</vt:lpstr>
      <vt:lpstr>等线 Light</vt:lpstr>
      <vt:lpstr>华康俪金黑W8(P)</vt:lpstr>
      <vt:lpstr>宋体</vt:lpstr>
      <vt:lpstr>微软雅黑</vt:lpstr>
      <vt:lpstr>Arial</vt:lpstr>
      <vt:lpstr>Times New Roman</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52</cp:revision>
  <dcterms:created xsi:type="dcterms:W3CDTF">2020-10-28T01:48:00Z</dcterms:created>
  <dcterms:modified xsi:type="dcterms:W3CDTF">2021-03-01T10:26:40Z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