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tags/tag6.xml" ContentType="application/vnd.openxmlformats-officedocument.presentationml.tags+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ags/tag7.xml" ContentType="application/vnd.openxmlformats-officedocument.presentationml.tags+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ags/tag8.xml" ContentType="application/vnd.openxmlformats-officedocument.presentationml.tags+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tags/tag9.xml" ContentType="application/vnd.openxmlformats-officedocument.presentationml.tags+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sldIdLst>
    <p:sldId id="257" r:id="rId2"/>
    <p:sldId id="258" r:id="rId3"/>
    <p:sldId id="260" r:id="rId4"/>
    <p:sldId id="256" r:id="rId5"/>
    <p:sldId id="261" r:id="rId6"/>
    <p:sldId id="259" r:id="rId7"/>
    <p:sldId id="262" r:id="rId8"/>
    <p:sldId id="266" r:id="rId9"/>
    <p:sldId id="285" r:id="rId10"/>
    <p:sldId id="286" r:id="rId11"/>
    <p:sldId id="287" r:id="rId12"/>
    <p:sldId id="288" r:id="rId13"/>
    <p:sldId id="325" r:id="rId14"/>
    <p:sldId id="290" r:id="rId15"/>
    <p:sldId id="291" r:id="rId16"/>
    <p:sldId id="292" r:id="rId17"/>
    <p:sldId id="293" r:id="rId18"/>
    <p:sldId id="294" r:id="rId19"/>
    <p:sldId id="295" r:id="rId20"/>
    <p:sldId id="296" r:id="rId21"/>
    <p:sldId id="297" r:id="rId22"/>
    <p:sldId id="298" r:id="rId23"/>
    <p:sldId id="299" r:id="rId24"/>
    <p:sldId id="300" r:id="rId25"/>
    <p:sldId id="301" r:id="rId26"/>
    <p:sldId id="302" r:id="rId27"/>
    <p:sldId id="303" r:id="rId28"/>
    <p:sldId id="304" r:id="rId29"/>
    <p:sldId id="305" r:id="rId30"/>
    <p:sldId id="307" r:id="rId31"/>
    <p:sldId id="306" r:id="rId32"/>
    <p:sldId id="308" r:id="rId33"/>
    <p:sldId id="309" r:id="rId34"/>
    <p:sldId id="310" r:id="rId35"/>
    <p:sldId id="311" r:id="rId36"/>
    <p:sldId id="312" r:id="rId37"/>
    <p:sldId id="313" r:id="rId38"/>
    <p:sldId id="314" r:id="rId39"/>
    <p:sldId id="315" r:id="rId40"/>
    <p:sldId id="316" r:id="rId41"/>
    <p:sldId id="317" r:id="rId42"/>
    <p:sldId id="324" r:id="rId43"/>
    <p:sldId id="318" r:id="rId44"/>
    <p:sldId id="263" r:id="rId45"/>
    <p:sldId id="320" r:id="rId46"/>
    <p:sldId id="268" r:id="rId47"/>
    <p:sldId id="264" r:id="rId48"/>
    <p:sldId id="276" r:id="rId49"/>
    <p:sldId id="265" r:id="rId50"/>
    <p:sldId id="270" r:id="rId51"/>
    <p:sldId id="321" r:id="rId52"/>
    <p:sldId id="322" r:id="rId53"/>
    <p:sldId id="323" r:id="rId54"/>
    <p:sldId id="280" r:id="rId5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93" autoAdjust="0"/>
    <p:restoredTop sz="94660"/>
  </p:normalViewPr>
  <p:slideViewPr>
    <p:cSldViewPr snapToGrid="0">
      <p:cViewPr varScale="1">
        <p:scale>
          <a:sx n="87" d="100"/>
          <a:sy n="87" d="100"/>
        </p:scale>
        <p:origin x="864"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A5671-5726-47C2-932C-C6CDA48235F4}" type="datetimeFigureOut">
              <a:rPr lang="zh-CN" altLang="en-US" smtClean="0"/>
              <a:t>2021-02-28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274400-4281-4B48-A669-12BA5BF12926}" type="slidenum">
              <a:rPr lang="zh-CN" altLang="en-US" smtClean="0"/>
              <a:t>‹#›</a:t>
            </a:fld>
            <a:endParaRPr lang="zh-CN" altLang="en-US"/>
          </a:p>
        </p:txBody>
      </p:sp>
    </p:spTree>
    <p:extLst>
      <p:ext uri="{BB962C8B-B14F-4D97-AF65-F5344CB8AC3E}">
        <p14:creationId xmlns:p14="http://schemas.microsoft.com/office/powerpoint/2010/main" val="143090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a:t>
            </a:fld>
            <a:endParaRPr lang="zh-CN" altLang="en-US"/>
          </a:p>
        </p:txBody>
      </p:sp>
    </p:spTree>
    <p:extLst>
      <p:ext uri="{BB962C8B-B14F-4D97-AF65-F5344CB8AC3E}">
        <p14:creationId xmlns:p14="http://schemas.microsoft.com/office/powerpoint/2010/main" val="8458524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10</a:t>
            </a:fld>
            <a:endParaRPr lang="zh-CN" altLang="en-US"/>
          </a:p>
        </p:txBody>
      </p:sp>
    </p:spTree>
    <p:extLst>
      <p:ext uri="{BB962C8B-B14F-4D97-AF65-F5344CB8AC3E}">
        <p14:creationId xmlns:p14="http://schemas.microsoft.com/office/powerpoint/2010/main" val="23374420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11</a:t>
            </a:fld>
            <a:endParaRPr lang="zh-CN" altLang="en-US"/>
          </a:p>
        </p:txBody>
      </p:sp>
    </p:spTree>
    <p:extLst>
      <p:ext uri="{BB962C8B-B14F-4D97-AF65-F5344CB8AC3E}">
        <p14:creationId xmlns:p14="http://schemas.microsoft.com/office/powerpoint/2010/main" val="6109226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12</a:t>
            </a:fld>
            <a:endParaRPr lang="zh-CN" altLang="en-US"/>
          </a:p>
        </p:txBody>
      </p:sp>
    </p:spTree>
    <p:extLst>
      <p:ext uri="{BB962C8B-B14F-4D97-AF65-F5344CB8AC3E}">
        <p14:creationId xmlns:p14="http://schemas.microsoft.com/office/powerpoint/2010/main" val="33459195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13</a:t>
            </a:fld>
            <a:endParaRPr lang="zh-CN" altLang="en-US"/>
          </a:p>
        </p:txBody>
      </p:sp>
    </p:spTree>
    <p:extLst>
      <p:ext uri="{BB962C8B-B14F-4D97-AF65-F5344CB8AC3E}">
        <p14:creationId xmlns:p14="http://schemas.microsoft.com/office/powerpoint/2010/main" val="33459195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14</a:t>
            </a:fld>
            <a:endParaRPr lang="zh-CN" altLang="en-US"/>
          </a:p>
        </p:txBody>
      </p:sp>
    </p:spTree>
    <p:extLst>
      <p:ext uri="{BB962C8B-B14F-4D97-AF65-F5344CB8AC3E}">
        <p14:creationId xmlns:p14="http://schemas.microsoft.com/office/powerpoint/2010/main" val="26096997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15</a:t>
            </a:fld>
            <a:endParaRPr lang="zh-CN" altLang="en-US"/>
          </a:p>
        </p:txBody>
      </p:sp>
    </p:spTree>
    <p:extLst>
      <p:ext uri="{BB962C8B-B14F-4D97-AF65-F5344CB8AC3E}">
        <p14:creationId xmlns:p14="http://schemas.microsoft.com/office/powerpoint/2010/main" val="20910099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16</a:t>
            </a:fld>
            <a:endParaRPr lang="zh-CN" altLang="en-US"/>
          </a:p>
        </p:txBody>
      </p:sp>
    </p:spTree>
    <p:extLst>
      <p:ext uri="{BB962C8B-B14F-4D97-AF65-F5344CB8AC3E}">
        <p14:creationId xmlns:p14="http://schemas.microsoft.com/office/powerpoint/2010/main" val="22703905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17</a:t>
            </a:fld>
            <a:endParaRPr lang="zh-CN" altLang="en-US"/>
          </a:p>
        </p:txBody>
      </p:sp>
    </p:spTree>
    <p:extLst>
      <p:ext uri="{BB962C8B-B14F-4D97-AF65-F5344CB8AC3E}">
        <p14:creationId xmlns:p14="http://schemas.microsoft.com/office/powerpoint/2010/main" val="25081064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18</a:t>
            </a:fld>
            <a:endParaRPr lang="zh-CN" altLang="en-US"/>
          </a:p>
        </p:txBody>
      </p:sp>
    </p:spTree>
    <p:extLst>
      <p:ext uri="{BB962C8B-B14F-4D97-AF65-F5344CB8AC3E}">
        <p14:creationId xmlns:p14="http://schemas.microsoft.com/office/powerpoint/2010/main" val="4431320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19</a:t>
            </a:fld>
            <a:endParaRPr lang="zh-CN" altLang="en-US"/>
          </a:p>
        </p:txBody>
      </p:sp>
    </p:spTree>
    <p:extLst>
      <p:ext uri="{BB962C8B-B14F-4D97-AF65-F5344CB8AC3E}">
        <p14:creationId xmlns:p14="http://schemas.microsoft.com/office/powerpoint/2010/main" val="3781448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a:t>
            </a:fld>
            <a:endParaRPr lang="zh-CN" altLang="en-US"/>
          </a:p>
        </p:txBody>
      </p:sp>
    </p:spTree>
    <p:extLst>
      <p:ext uri="{BB962C8B-B14F-4D97-AF65-F5344CB8AC3E}">
        <p14:creationId xmlns:p14="http://schemas.microsoft.com/office/powerpoint/2010/main" val="33925539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20</a:t>
            </a:fld>
            <a:endParaRPr lang="zh-CN" altLang="en-US"/>
          </a:p>
        </p:txBody>
      </p:sp>
    </p:spTree>
    <p:extLst>
      <p:ext uri="{BB962C8B-B14F-4D97-AF65-F5344CB8AC3E}">
        <p14:creationId xmlns:p14="http://schemas.microsoft.com/office/powerpoint/2010/main" val="10967852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21</a:t>
            </a:fld>
            <a:endParaRPr lang="zh-CN" altLang="en-US"/>
          </a:p>
        </p:txBody>
      </p:sp>
    </p:spTree>
    <p:extLst>
      <p:ext uri="{BB962C8B-B14F-4D97-AF65-F5344CB8AC3E}">
        <p14:creationId xmlns:p14="http://schemas.microsoft.com/office/powerpoint/2010/main" val="30675548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22</a:t>
            </a:fld>
            <a:endParaRPr lang="zh-CN" altLang="en-US"/>
          </a:p>
        </p:txBody>
      </p:sp>
    </p:spTree>
    <p:extLst>
      <p:ext uri="{BB962C8B-B14F-4D97-AF65-F5344CB8AC3E}">
        <p14:creationId xmlns:p14="http://schemas.microsoft.com/office/powerpoint/2010/main" val="4715006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23</a:t>
            </a:fld>
            <a:endParaRPr lang="zh-CN" altLang="en-US"/>
          </a:p>
        </p:txBody>
      </p:sp>
    </p:spTree>
    <p:extLst>
      <p:ext uri="{BB962C8B-B14F-4D97-AF65-F5344CB8AC3E}">
        <p14:creationId xmlns:p14="http://schemas.microsoft.com/office/powerpoint/2010/main" val="10104001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24</a:t>
            </a:fld>
            <a:endParaRPr lang="zh-CN" altLang="en-US"/>
          </a:p>
        </p:txBody>
      </p:sp>
    </p:spTree>
    <p:extLst>
      <p:ext uri="{BB962C8B-B14F-4D97-AF65-F5344CB8AC3E}">
        <p14:creationId xmlns:p14="http://schemas.microsoft.com/office/powerpoint/2010/main" val="12167218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25</a:t>
            </a:fld>
            <a:endParaRPr lang="zh-CN" altLang="en-US"/>
          </a:p>
        </p:txBody>
      </p:sp>
    </p:spTree>
    <p:extLst>
      <p:ext uri="{BB962C8B-B14F-4D97-AF65-F5344CB8AC3E}">
        <p14:creationId xmlns:p14="http://schemas.microsoft.com/office/powerpoint/2010/main" val="9497065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26</a:t>
            </a:fld>
            <a:endParaRPr lang="zh-CN" altLang="en-US"/>
          </a:p>
        </p:txBody>
      </p:sp>
    </p:spTree>
    <p:extLst>
      <p:ext uri="{BB962C8B-B14F-4D97-AF65-F5344CB8AC3E}">
        <p14:creationId xmlns:p14="http://schemas.microsoft.com/office/powerpoint/2010/main" val="27697745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27</a:t>
            </a:fld>
            <a:endParaRPr lang="zh-CN" altLang="en-US"/>
          </a:p>
        </p:txBody>
      </p:sp>
    </p:spTree>
    <p:extLst>
      <p:ext uri="{BB962C8B-B14F-4D97-AF65-F5344CB8AC3E}">
        <p14:creationId xmlns:p14="http://schemas.microsoft.com/office/powerpoint/2010/main" val="22666179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28</a:t>
            </a:fld>
            <a:endParaRPr lang="zh-CN" altLang="en-US"/>
          </a:p>
        </p:txBody>
      </p:sp>
    </p:spTree>
    <p:extLst>
      <p:ext uri="{BB962C8B-B14F-4D97-AF65-F5344CB8AC3E}">
        <p14:creationId xmlns:p14="http://schemas.microsoft.com/office/powerpoint/2010/main" val="15548683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29</a:t>
            </a:fld>
            <a:endParaRPr lang="zh-CN" altLang="en-US"/>
          </a:p>
        </p:txBody>
      </p:sp>
    </p:spTree>
    <p:extLst>
      <p:ext uri="{BB962C8B-B14F-4D97-AF65-F5344CB8AC3E}">
        <p14:creationId xmlns:p14="http://schemas.microsoft.com/office/powerpoint/2010/main" val="2405177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a:t>
            </a:fld>
            <a:endParaRPr lang="zh-CN" altLang="en-US"/>
          </a:p>
        </p:txBody>
      </p:sp>
    </p:spTree>
    <p:extLst>
      <p:ext uri="{BB962C8B-B14F-4D97-AF65-F5344CB8AC3E}">
        <p14:creationId xmlns:p14="http://schemas.microsoft.com/office/powerpoint/2010/main" val="25318803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30</a:t>
            </a:fld>
            <a:endParaRPr lang="zh-CN" altLang="en-US"/>
          </a:p>
        </p:txBody>
      </p:sp>
    </p:spTree>
    <p:extLst>
      <p:ext uri="{BB962C8B-B14F-4D97-AF65-F5344CB8AC3E}">
        <p14:creationId xmlns:p14="http://schemas.microsoft.com/office/powerpoint/2010/main" val="8554695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31</a:t>
            </a:fld>
            <a:endParaRPr lang="zh-CN" altLang="en-US"/>
          </a:p>
        </p:txBody>
      </p:sp>
    </p:spTree>
    <p:extLst>
      <p:ext uri="{BB962C8B-B14F-4D97-AF65-F5344CB8AC3E}">
        <p14:creationId xmlns:p14="http://schemas.microsoft.com/office/powerpoint/2010/main" val="25362569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32</a:t>
            </a:fld>
            <a:endParaRPr lang="zh-CN" altLang="en-US"/>
          </a:p>
        </p:txBody>
      </p:sp>
    </p:spTree>
    <p:extLst>
      <p:ext uri="{BB962C8B-B14F-4D97-AF65-F5344CB8AC3E}">
        <p14:creationId xmlns:p14="http://schemas.microsoft.com/office/powerpoint/2010/main" val="4131233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33</a:t>
            </a:fld>
            <a:endParaRPr lang="zh-CN" altLang="en-US"/>
          </a:p>
        </p:txBody>
      </p:sp>
    </p:spTree>
    <p:extLst>
      <p:ext uri="{BB962C8B-B14F-4D97-AF65-F5344CB8AC3E}">
        <p14:creationId xmlns:p14="http://schemas.microsoft.com/office/powerpoint/2010/main" val="8737016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34</a:t>
            </a:fld>
            <a:endParaRPr lang="zh-CN" altLang="en-US"/>
          </a:p>
        </p:txBody>
      </p:sp>
    </p:spTree>
    <p:extLst>
      <p:ext uri="{BB962C8B-B14F-4D97-AF65-F5344CB8AC3E}">
        <p14:creationId xmlns:p14="http://schemas.microsoft.com/office/powerpoint/2010/main" val="14864377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35</a:t>
            </a:fld>
            <a:endParaRPr lang="zh-CN" altLang="en-US"/>
          </a:p>
        </p:txBody>
      </p:sp>
    </p:spTree>
    <p:extLst>
      <p:ext uri="{BB962C8B-B14F-4D97-AF65-F5344CB8AC3E}">
        <p14:creationId xmlns:p14="http://schemas.microsoft.com/office/powerpoint/2010/main" val="19958169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36</a:t>
            </a:fld>
            <a:endParaRPr lang="zh-CN" altLang="en-US"/>
          </a:p>
        </p:txBody>
      </p:sp>
    </p:spTree>
    <p:extLst>
      <p:ext uri="{BB962C8B-B14F-4D97-AF65-F5344CB8AC3E}">
        <p14:creationId xmlns:p14="http://schemas.microsoft.com/office/powerpoint/2010/main" val="12614275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37</a:t>
            </a:fld>
            <a:endParaRPr lang="zh-CN" altLang="en-US"/>
          </a:p>
        </p:txBody>
      </p:sp>
    </p:spTree>
    <p:extLst>
      <p:ext uri="{BB962C8B-B14F-4D97-AF65-F5344CB8AC3E}">
        <p14:creationId xmlns:p14="http://schemas.microsoft.com/office/powerpoint/2010/main" val="37849470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38</a:t>
            </a:fld>
            <a:endParaRPr lang="zh-CN" altLang="en-US"/>
          </a:p>
        </p:txBody>
      </p:sp>
    </p:spTree>
    <p:extLst>
      <p:ext uri="{BB962C8B-B14F-4D97-AF65-F5344CB8AC3E}">
        <p14:creationId xmlns:p14="http://schemas.microsoft.com/office/powerpoint/2010/main" val="42733750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39</a:t>
            </a:fld>
            <a:endParaRPr lang="zh-CN" altLang="en-US"/>
          </a:p>
        </p:txBody>
      </p:sp>
    </p:spTree>
    <p:extLst>
      <p:ext uri="{BB962C8B-B14F-4D97-AF65-F5344CB8AC3E}">
        <p14:creationId xmlns:p14="http://schemas.microsoft.com/office/powerpoint/2010/main" val="15672997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a:t>
            </a:fld>
            <a:endParaRPr lang="zh-CN" altLang="en-US"/>
          </a:p>
        </p:txBody>
      </p:sp>
    </p:spTree>
    <p:extLst>
      <p:ext uri="{BB962C8B-B14F-4D97-AF65-F5344CB8AC3E}">
        <p14:creationId xmlns:p14="http://schemas.microsoft.com/office/powerpoint/2010/main" val="349403722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40</a:t>
            </a:fld>
            <a:endParaRPr lang="zh-CN" altLang="en-US"/>
          </a:p>
        </p:txBody>
      </p:sp>
    </p:spTree>
    <p:extLst>
      <p:ext uri="{BB962C8B-B14F-4D97-AF65-F5344CB8AC3E}">
        <p14:creationId xmlns:p14="http://schemas.microsoft.com/office/powerpoint/2010/main" val="6549505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41</a:t>
            </a:fld>
            <a:endParaRPr lang="zh-CN" altLang="en-US"/>
          </a:p>
        </p:txBody>
      </p:sp>
    </p:spTree>
    <p:extLst>
      <p:ext uri="{BB962C8B-B14F-4D97-AF65-F5344CB8AC3E}">
        <p14:creationId xmlns:p14="http://schemas.microsoft.com/office/powerpoint/2010/main" val="32000566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42</a:t>
            </a:fld>
            <a:endParaRPr lang="zh-CN" altLang="en-US"/>
          </a:p>
        </p:txBody>
      </p:sp>
    </p:spTree>
    <p:extLst>
      <p:ext uri="{BB962C8B-B14F-4D97-AF65-F5344CB8AC3E}">
        <p14:creationId xmlns:p14="http://schemas.microsoft.com/office/powerpoint/2010/main" val="32000566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43</a:t>
            </a:fld>
            <a:endParaRPr lang="zh-CN" altLang="en-US"/>
          </a:p>
        </p:txBody>
      </p:sp>
    </p:spTree>
    <p:extLst>
      <p:ext uri="{BB962C8B-B14F-4D97-AF65-F5344CB8AC3E}">
        <p14:creationId xmlns:p14="http://schemas.microsoft.com/office/powerpoint/2010/main" val="16249501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44</a:t>
            </a:fld>
            <a:endParaRPr lang="zh-CN" altLang="en-US"/>
          </a:p>
        </p:txBody>
      </p:sp>
    </p:spTree>
    <p:extLst>
      <p:ext uri="{BB962C8B-B14F-4D97-AF65-F5344CB8AC3E}">
        <p14:creationId xmlns:p14="http://schemas.microsoft.com/office/powerpoint/2010/main" val="182063669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45</a:t>
            </a:fld>
            <a:endParaRPr lang="zh-CN" altLang="en-US"/>
          </a:p>
        </p:txBody>
      </p:sp>
    </p:spTree>
    <p:extLst>
      <p:ext uri="{BB962C8B-B14F-4D97-AF65-F5344CB8AC3E}">
        <p14:creationId xmlns:p14="http://schemas.microsoft.com/office/powerpoint/2010/main" val="16949758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46</a:t>
            </a:fld>
            <a:endParaRPr lang="zh-CN" altLang="en-US"/>
          </a:p>
        </p:txBody>
      </p:sp>
    </p:spTree>
    <p:extLst>
      <p:ext uri="{BB962C8B-B14F-4D97-AF65-F5344CB8AC3E}">
        <p14:creationId xmlns:p14="http://schemas.microsoft.com/office/powerpoint/2010/main" val="410614241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47</a:t>
            </a:fld>
            <a:endParaRPr lang="zh-CN" altLang="en-US"/>
          </a:p>
        </p:txBody>
      </p:sp>
    </p:spTree>
    <p:extLst>
      <p:ext uri="{BB962C8B-B14F-4D97-AF65-F5344CB8AC3E}">
        <p14:creationId xmlns:p14="http://schemas.microsoft.com/office/powerpoint/2010/main" val="296266974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48</a:t>
            </a:fld>
            <a:endParaRPr lang="zh-CN" altLang="en-US"/>
          </a:p>
        </p:txBody>
      </p:sp>
    </p:spTree>
    <p:extLst>
      <p:ext uri="{BB962C8B-B14F-4D97-AF65-F5344CB8AC3E}">
        <p14:creationId xmlns:p14="http://schemas.microsoft.com/office/powerpoint/2010/main" val="36168936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49</a:t>
            </a:fld>
            <a:endParaRPr lang="zh-CN" altLang="en-US"/>
          </a:p>
        </p:txBody>
      </p:sp>
    </p:spTree>
    <p:extLst>
      <p:ext uri="{BB962C8B-B14F-4D97-AF65-F5344CB8AC3E}">
        <p14:creationId xmlns:p14="http://schemas.microsoft.com/office/powerpoint/2010/main" val="3425692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a:t>
            </a:fld>
            <a:endParaRPr lang="zh-CN" altLang="en-US"/>
          </a:p>
        </p:txBody>
      </p:sp>
    </p:spTree>
    <p:extLst>
      <p:ext uri="{BB962C8B-B14F-4D97-AF65-F5344CB8AC3E}">
        <p14:creationId xmlns:p14="http://schemas.microsoft.com/office/powerpoint/2010/main" val="290196348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50</a:t>
            </a:fld>
            <a:endParaRPr lang="zh-CN" altLang="en-US"/>
          </a:p>
        </p:txBody>
      </p:sp>
    </p:spTree>
    <p:extLst>
      <p:ext uri="{BB962C8B-B14F-4D97-AF65-F5344CB8AC3E}">
        <p14:creationId xmlns:p14="http://schemas.microsoft.com/office/powerpoint/2010/main" val="325255577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51</a:t>
            </a:fld>
            <a:endParaRPr lang="zh-CN" altLang="en-US"/>
          </a:p>
        </p:txBody>
      </p:sp>
    </p:spTree>
    <p:extLst>
      <p:ext uri="{BB962C8B-B14F-4D97-AF65-F5344CB8AC3E}">
        <p14:creationId xmlns:p14="http://schemas.microsoft.com/office/powerpoint/2010/main" val="428623015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52</a:t>
            </a:fld>
            <a:endParaRPr lang="zh-CN" altLang="en-US"/>
          </a:p>
        </p:txBody>
      </p:sp>
    </p:spTree>
    <p:extLst>
      <p:ext uri="{BB962C8B-B14F-4D97-AF65-F5344CB8AC3E}">
        <p14:creationId xmlns:p14="http://schemas.microsoft.com/office/powerpoint/2010/main" val="329916046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53</a:t>
            </a:fld>
            <a:endParaRPr lang="zh-CN" altLang="en-US"/>
          </a:p>
        </p:txBody>
      </p:sp>
    </p:spTree>
    <p:extLst>
      <p:ext uri="{BB962C8B-B14F-4D97-AF65-F5344CB8AC3E}">
        <p14:creationId xmlns:p14="http://schemas.microsoft.com/office/powerpoint/2010/main" val="371789098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54</a:t>
            </a:fld>
            <a:endParaRPr lang="zh-CN" altLang="en-US"/>
          </a:p>
        </p:txBody>
      </p:sp>
    </p:spTree>
    <p:extLst>
      <p:ext uri="{BB962C8B-B14F-4D97-AF65-F5344CB8AC3E}">
        <p14:creationId xmlns:p14="http://schemas.microsoft.com/office/powerpoint/2010/main" val="29060536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a:t>
            </a:fld>
            <a:endParaRPr lang="zh-CN" altLang="en-US"/>
          </a:p>
        </p:txBody>
      </p:sp>
    </p:spTree>
    <p:extLst>
      <p:ext uri="{BB962C8B-B14F-4D97-AF65-F5344CB8AC3E}">
        <p14:creationId xmlns:p14="http://schemas.microsoft.com/office/powerpoint/2010/main" val="26841544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a:t>
            </a:fld>
            <a:endParaRPr lang="zh-CN" altLang="en-US"/>
          </a:p>
        </p:txBody>
      </p:sp>
    </p:spTree>
    <p:extLst>
      <p:ext uri="{BB962C8B-B14F-4D97-AF65-F5344CB8AC3E}">
        <p14:creationId xmlns:p14="http://schemas.microsoft.com/office/powerpoint/2010/main" val="1732943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a:t>
            </a:fld>
            <a:endParaRPr lang="zh-CN" altLang="en-US"/>
          </a:p>
        </p:txBody>
      </p:sp>
    </p:spTree>
    <p:extLst>
      <p:ext uri="{BB962C8B-B14F-4D97-AF65-F5344CB8AC3E}">
        <p14:creationId xmlns:p14="http://schemas.microsoft.com/office/powerpoint/2010/main" val="1322777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9</a:t>
            </a:fld>
            <a:endParaRPr lang="zh-CN" altLang="en-US"/>
          </a:p>
        </p:txBody>
      </p:sp>
    </p:spTree>
    <p:extLst>
      <p:ext uri="{BB962C8B-B14F-4D97-AF65-F5344CB8AC3E}">
        <p14:creationId xmlns:p14="http://schemas.microsoft.com/office/powerpoint/2010/main" val="26842491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a:extLst>
              <a:ext uri="{FF2B5EF4-FFF2-40B4-BE49-F238E27FC236}">
                <a16:creationId xmlns:a16="http://schemas.microsoft.com/office/drawing/2014/main" xmlns="" id="{250E9C30-F087-47DF-B292-A20267E148FB}"/>
              </a:ext>
            </a:extLst>
          </p:cNvPr>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33825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7973C572-8DCA-49D5-B280-F1BF4EBE52FE}"/>
              </a:ext>
            </a:extLst>
          </p:cNvPr>
          <p:cNvSpPr>
            <a:spLocks noGrp="1"/>
          </p:cNvSpPr>
          <p:nvPr>
            <p:ph type="dt" sz="half" idx="10"/>
          </p:nvPr>
        </p:nvSpPr>
        <p:spPr/>
        <p:txBody>
          <a:bodyPr/>
          <a:lstStyle/>
          <a:p>
            <a:fld id="{3672B384-4B7D-4D10-B9E5-378208D96E06}" type="datetimeFigureOut">
              <a:rPr lang="zh-CN" altLang="en-US" smtClean="0"/>
              <a:t>2021-02-28</a:t>
            </a:fld>
            <a:endParaRPr lang="zh-CN" altLang="en-US"/>
          </a:p>
        </p:txBody>
      </p:sp>
      <p:sp>
        <p:nvSpPr>
          <p:cNvPr id="3" name="页脚占位符 2">
            <a:extLst>
              <a:ext uri="{FF2B5EF4-FFF2-40B4-BE49-F238E27FC236}">
                <a16:creationId xmlns:a16="http://schemas.microsoft.com/office/drawing/2014/main" xmlns="" id="{97EE742A-7563-4CCE-AB58-0858E0AEB22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5824EF5C-3B28-4460-BF8C-07490FE23473}"/>
              </a:ext>
            </a:extLst>
          </p:cNvPr>
          <p:cNvSpPr>
            <a:spLocks noGrp="1"/>
          </p:cNvSpPr>
          <p:nvPr>
            <p:ph type="sldNum" sz="quarter" idx="12"/>
          </p:nvPr>
        </p:nvSpPr>
        <p:spPr/>
        <p:txBody>
          <a:bodyPr/>
          <a:lstStyle/>
          <a:p>
            <a:fld id="{667EEAB3-198B-4715-B3CD-C357C0232E5F}" type="slidenum">
              <a:rPr lang="zh-CN" altLang="en-US" smtClean="0"/>
              <a:t>‹#›</a:t>
            </a:fld>
            <a:endParaRPr lang="zh-CN" altLang="en-US"/>
          </a:p>
        </p:txBody>
      </p:sp>
    </p:spTree>
    <p:extLst>
      <p:ext uri="{BB962C8B-B14F-4D97-AF65-F5344CB8AC3E}">
        <p14:creationId xmlns:p14="http://schemas.microsoft.com/office/powerpoint/2010/main" val="31454600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EEDD576B-EFD8-4293-94CA-F1EE09EFB2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2F56D37A-857D-4280-A08B-61BCA0B7B38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E85E2234-9802-44E7-B7E7-0B38625E8D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2021-02-28</a:t>
            </a:fld>
            <a:endParaRPr lang="zh-CN" altLang="en-US"/>
          </a:p>
        </p:txBody>
      </p:sp>
      <p:sp>
        <p:nvSpPr>
          <p:cNvPr id="5" name="页脚占位符 4">
            <a:extLst>
              <a:ext uri="{FF2B5EF4-FFF2-40B4-BE49-F238E27FC236}">
                <a16:creationId xmlns:a16="http://schemas.microsoft.com/office/drawing/2014/main" xmlns="" id="{4E50BE34-76F0-4EDB-ACD8-D3B4403469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399E9DC5-59FC-486A-A6EA-563ECB4C12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extLst>
      <p:ext uri="{BB962C8B-B14F-4D97-AF65-F5344CB8AC3E}">
        <p14:creationId xmlns:p14="http://schemas.microsoft.com/office/powerpoint/2010/main" val="1665064576"/>
      </p:ext>
    </p:extLst>
  </p:cSld>
  <p:clrMap bg1="lt1" tx1="dk1" bg2="lt2" tx2="dk2" accent1="accent1" accent2="accent2" accent3="accent3" accent4="accent4" accent5="accent5" accent6="accent6" hlink="hlink" folHlink="folHlink"/>
  <p:sldLayoutIdLst>
    <p:sldLayoutId id="2147483649"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14.wmf"/><Relationship Id="rId4" Type="http://schemas.openxmlformats.org/officeDocument/2006/relationships/oleObject" Target="../embeddings/oleObject1.bin"/></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jpg"/></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jpg"/></Relationships>
</file>

<file path=ppt/slides/_rels/slide4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2.jp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jp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3.png"/><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
        <p:nvSpPr>
          <p:cNvPr id="3" name="矩形 2">
            <a:extLst>
              <a:ext uri="{FF2B5EF4-FFF2-40B4-BE49-F238E27FC236}">
                <a16:creationId xmlns:a16="http://schemas.microsoft.com/office/drawing/2014/main" xmlns="" id="{2AD4FB8F-0DA2-460D-A5FC-672D8A38F9E2}"/>
              </a:ext>
            </a:extLst>
          </p:cNvPr>
          <p:cNvSpPr/>
          <p:nvPr/>
        </p:nvSpPr>
        <p:spPr>
          <a:xfrm>
            <a:off x="3457185" y="266699"/>
            <a:ext cx="8758944" cy="196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a:extLst>
              <a:ext uri="{FF2B5EF4-FFF2-40B4-BE49-F238E27FC236}">
                <a16:creationId xmlns:a16="http://schemas.microsoft.com/office/drawing/2014/main" xmlns="" id="{92E74F4C-CB8E-4B2E-BBF3-968C12FABE28}"/>
              </a:ext>
            </a:extLst>
          </p:cNvPr>
          <p:cNvSpPr txBox="1"/>
          <p:nvPr/>
        </p:nvSpPr>
        <p:spPr>
          <a:xfrm>
            <a:off x="1355488" y="1579838"/>
            <a:ext cx="10341293" cy="1107996"/>
          </a:xfrm>
          <a:prstGeom prst="rect">
            <a:avLst/>
          </a:prstGeom>
          <a:noFill/>
        </p:spPr>
        <p:txBody>
          <a:bodyPr wrap="none" rtlCol="0">
            <a:spAutoFit/>
          </a:bodyPr>
          <a:lstStyle/>
          <a:p>
            <a:r>
              <a:rPr lang="zh-CN" altLang="zh-CN"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继电器控制电路装调维修</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endParaRPr>
          </a:p>
        </p:txBody>
      </p:sp>
      <p:grpSp>
        <p:nvGrpSpPr>
          <p:cNvPr id="14" name="组合 13">
            <a:extLst>
              <a:ext uri="{FF2B5EF4-FFF2-40B4-BE49-F238E27FC236}">
                <a16:creationId xmlns:a16="http://schemas.microsoft.com/office/drawing/2014/main" xmlns="" id="{E47F37AD-6CE7-4E2E-9BD0-23FB79FAA011}"/>
              </a:ext>
            </a:extLst>
          </p:cNvPr>
          <p:cNvGrpSpPr/>
          <p:nvPr/>
        </p:nvGrpSpPr>
        <p:grpSpPr>
          <a:xfrm>
            <a:off x="2833750" y="3367559"/>
            <a:ext cx="5933248" cy="937696"/>
            <a:chOff x="4328610" y="4014882"/>
            <a:chExt cx="3545250" cy="937696"/>
          </a:xfrm>
        </p:grpSpPr>
        <p:sp>
          <p:nvSpPr>
            <p:cNvPr id="9" name="圆角矩形 9">
              <a:extLst>
                <a:ext uri="{FF2B5EF4-FFF2-40B4-BE49-F238E27FC236}">
                  <a16:creationId xmlns:a16="http://schemas.microsoft.com/office/drawing/2014/main" xmlns="" id="{6E3B2E06-EC24-46E5-BE6B-75869E078A2B}"/>
                </a:ext>
              </a:extLst>
            </p:cNvPr>
            <p:cNvSpPr/>
            <p:nvPr/>
          </p:nvSpPr>
          <p:spPr>
            <a:xfrm flipH="1">
              <a:off x="4328610" y="4016474"/>
              <a:ext cx="3528310" cy="720000"/>
            </a:xfrm>
            <a:prstGeom prst="roundRect">
              <a:avLst/>
            </a:prstGeom>
            <a:ln/>
          </p:spPr>
          <p:style>
            <a:lnRef idx="0">
              <a:schemeClr val="accent2"/>
            </a:lnRef>
            <a:fillRef idx="3">
              <a:schemeClr val="accent2"/>
            </a:fillRef>
            <a:effectRef idx="3">
              <a:schemeClr val="accent2"/>
            </a:effectRef>
            <a:fontRef idx="minor">
              <a:schemeClr val="lt1"/>
            </a:fontRef>
          </p:style>
          <p:txBody>
            <a:bodyPr rtlCol="0" anchor="ctr"/>
            <a:lstStyle/>
            <a:p>
              <a:pPr lvl="0" algn="r"/>
              <a:endParaRPr lang="zh-CN" altLang="en-US" sz="4400" dirty="0">
                <a:solidFill>
                  <a:srgbClr val="FF9300"/>
                </a:solidFill>
                <a:latin typeface="华康俪金黑W8(P)" pitchFamily="34" charset="-122"/>
                <a:ea typeface="华康俪金黑W8(P)" pitchFamily="34" charset="-122"/>
              </a:endParaRPr>
            </a:p>
          </p:txBody>
        </p:sp>
        <p:sp>
          <p:nvSpPr>
            <p:cNvPr id="10" name="矩形 9">
              <a:extLst>
                <a:ext uri="{FF2B5EF4-FFF2-40B4-BE49-F238E27FC236}">
                  <a16:creationId xmlns:a16="http://schemas.microsoft.com/office/drawing/2014/main" xmlns="" id="{04590644-A2D8-4E2D-8712-882A077CDE03}"/>
                </a:ext>
              </a:extLst>
            </p:cNvPr>
            <p:cNvSpPr/>
            <p:nvPr/>
          </p:nvSpPr>
          <p:spPr>
            <a:xfrm>
              <a:off x="4683534" y="4014882"/>
              <a:ext cx="3190326" cy="700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spcAft>
                  <a:spcPts val="600"/>
                </a:spcAft>
              </a:pPr>
              <a:r>
                <a:rPr lang="zh-CN" altLang="zh-CN" sz="2400" b="1" dirty="0" smtClean="0">
                  <a:solidFill>
                    <a:schemeClr val="bg1"/>
                  </a:solidFill>
                  <a:latin typeface="微软雅黑" panose="020B0503020204020204" pitchFamily="34" charset="-122"/>
                  <a:ea typeface="微软雅黑" panose="020B0503020204020204" pitchFamily="34" charset="-122"/>
                </a:rPr>
                <a:t>常见</a:t>
              </a:r>
              <a:r>
                <a:rPr lang="zh-CN" altLang="zh-CN" sz="2400" b="1" dirty="0">
                  <a:solidFill>
                    <a:schemeClr val="bg1"/>
                  </a:solidFill>
                  <a:latin typeface="微软雅黑" panose="020B0503020204020204" pitchFamily="34" charset="-122"/>
                  <a:ea typeface="微软雅黑" panose="020B0503020204020204" pitchFamily="34" charset="-122"/>
                </a:rPr>
                <a:t>机床电气控制电路调试、维修</a:t>
              </a:r>
            </a:p>
          </p:txBody>
        </p:sp>
        <p:sp>
          <p:nvSpPr>
            <p:cNvPr id="12" name="矩形 11">
              <a:extLst>
                <a:ext uri="{FF2B5EF4-FFF2-40B4-BE49-F238E27FC236}">
                  <a16:creationId xmlns:a16="http://schemas.microsoft.com/office/drawing/2014/main" xmlns="" id="{68BC502F-5A74-4C21-A079-FC47CAB1E114}"/>
                </a:ext>
              </a:extLst>
            </p:cNvPr>
            <p:cNvSpPr/>
            <p:nvPr/>
          </p:nvSpPr>
          <p:spPr>
            <a:xfrm>
              <a:off x="4328610" y="4016474"/>
              <a:ext cx="2015449"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dirty="0">
                <a:solidFill>
                  <a:srgbClr val="FF9300"/>
                </a:solidFill>
                <a:latin typeface="华康俪金黑W8(P)" pitchFamily="34" charset="-122"/>
                <a:ea typeface="华康俪金黑W8(P)" pitchFamily="34" charset="-122"/>
              </a:endParaRPr>
            </a:p>
          </p:txBody>
        </p:sp>
      </p:grpSp>
    </p:spTree>
    <p:custDataLst>
      <p:tags r:id="rId1"/>
    </p:custDataLst>
    <p:extLst>
      <p:ext uri="{BB962C8B-B14F-4D97-AF65-F5344CB8AC3E}">
        <p14:creationId xmlns:p14="http://schemas.microsoft.com/office/powerpoint/2010/main" val="2388698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95849" y="171450"/>
            <a:ext cx="4386241" cy="338554"/>
          </a:xfrm>
          <a:prstGeom prst="rect">
            <a:avLst/>
          </a:prstGeom>
          <a:noFill/>
        </p:spPr>
        <p:txBody>
          <a:bodyPr wrap="square" rtlCol="0">
            <a:spAutoFit/>
          </a:bodyPr>
          <a:lstStyle/>
          <a:p>
            <a:pPr lvl="0"/>
            <a:r>
              <a:rPr lang="en-US" altLang="zh-CN" sz="1600" b="1" dirty="0">
                <a:solidFill>
                  <a:schemeClr val="bg1"/>
                </a:solidFill>
                <a:latin typeface="微软雅黑" panose="020B0503020204020204" pitchFamily="34" charset="-122"/>
                <a:ea typeface="微软雅黑" panose="020B0503020204020204" pitchFamily="34" charset="-122"/>
              </a:rPr>
              <a:t>1 .</a:t>
            </a:r>
            <a:r>
              <a:rPr lang="zh-CN" altLang="zh-CN" sz="1600" b="1" dirty="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CA6140</a:t>
            </a:r>
            <a:r>
              <a:rPr lang="zh-CN" altLang="zh-CN" sz="1600" b="1" dirty="0">
                <a:solidFill>
                  <a:schemeClr val="bg1"/>
                </a:solidFill>
                <a:latin typeface="微软雅黑" panose="020B0503020204020204" pitchFamily="34" charset="-122"/>
                <a:ea typeface="微软雅黑" panose="020B0503020204020204" pitchFamily="34" charset="-122"/>
              </a:rPr>
              <a:t>车床的工作原理</a:t>
            </a:r>
            <a:endParaRPr lang="zh-CN" altLang="zh-CN" sz="1600" dirty="0"/>
          </a:p>
        </p:txBody>
      </p:sp>
      <p:sp>
        <p:nvSpPr>
          <p:cNvPr id="12" name="文本框 11"/>
          <p:cNvSpPr txBox="1"/>
          <p:nvPr/>
        </p:nvSpPr>
        <p:spPr>
          <a:xfrm>
            <a:off x="702934" y="1484867"/>
            <a:ext cx="2814442" cy="2276264"/>
          </a:xfrm>
          <a:prstGeom prst="rect">
            <a:avLst/>
          </a:prstGeom>
          <a:noFill/>
        </p:spPr>
        <p:txBody>
          <a:bodyPr wrap="square" rtlCol="0">
            <a:spAutoFit/>
          </a:bodyPr>
          <a:lstStyle/>
          <a:p>
            <a:pPr indent="266700" algn="just">
              <a:lnSpc>
                <a:spcPct val="15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CA6140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卧式车床的运动形式和控制要求。</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CA6140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卧式车床的主要运动形式和控制要求如表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1-2-1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所示。</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矩形 13"/>
          <p:cNvSpPr/>
          <p:nvPr/>
        </p:nvSpPr>
        <p:spPr>
          <a:xfrm>
            <a:off x="915375" y="910065"/>
            <a:ext cx="2678938" cy="348813"/>
          </a:xfrm>
          <a:prstGeom prst="rect">
            <a:avLst/>
          </a:prstGeom>
        </p:spPr>
        <p:txBody>
          <a:bodyPr wrap="none">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1.3 CA6140</a:t>
            </a:r>
            <a:r>
              <a:rPr lang="zh-CN" altLang="zh-CN" sz="2000" b="1" dirty="0">
                <a:solidFill>
                  <a:schemeClr val="accent2">
                    <a:lumMod val="50000"/>
                  </a:schemeClr>
                </a:solidFill>
                <a:latin typeface="微软雅黑" pitchFamily="34" charset="-122"/>
                <a:ea typeface="微软雅黑" pitchFamily="34" charset="-122"/>
              </a:rPr>
              <a:t>卧式车床</a:t>
            </a:r>
          </a:p>
        </p:txBody>
      </p:sp>
      <p:sp>
        <p:nvSpPr>
          <p:cNvPr id="11" name="文本框 10">
            <a:extLst>
              <a:ext uri="{FF2B5EF4-FFF2-40B4-BE49-F238E27FC236}">
                <a16:creationId xmlns:a16="http://schemas.microsoft.com/office/drawing/2014/main" xmlns="" id="{13C07055-339D-41F0-95A7-CC04F2397B67}"/>
              </a:ext>
            </a:extLst>
          </p:cNvPr>
          <p:cNvSpPr txBox="1"/>
          <p:nvPr/>
        </p:nvSpPr>
        <p:spPr>
          <a:xfrm>
            <a:off x="4742253" y="5975787"/>
            <a:ext cx="5744065" cy="348813"/>
          </a:xfrm>
          <a:prstGeom prst="rect">
            <a:avLst/>
          </a:prstGeom>
          <a:noFill/>
        </p:spPr>
        <p:txBody>
          <a:bodyPr wrap="square" rtlCol="0">
            <a:spAutoFit/>
          </a:bodyPr>
          <a:lstStyle/>
          <a:p>
            <a:pPr indent="127000" algn="ctr">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表</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1-2-1 CA6140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卧式车床的主要运动形式和控制要求</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18" name="表格 17">
            <a:extLst>
              <a:ext uri="{FF2B5EF4-FFF2-40B4-BE49-F238E27FC236}">
                <a16:creationId xmlns:a16="http://schemas.microsoft.com/office/drawing/2014/main" xmlns="" id="{AC0C1550-C335-4859-BD9D-A5481CEEA808}"/>
              </a:ext>
            </a:extLst>
          </p:cNvPr>
          <p:cNvGraphicFramePr>
            <a:graphicFrameLocks noGrp="1"/>
          </p:cNvGraphicFramePr>
          <p:nvPr>
            <p:extLst>
              <p:ext uri="{D42A27DB-BD31-4B8C-83A1-F6EECF244321}">
                <p14:modId xmlns:p14="http://schemas.microsoft.com/office/powerpoint/2010/main" val="2175398402"/>
              </p:ext>
            </p:extLst>
          </p:nvPr>
        </p:nvGraphicFramePr>
        <p:xfrm>
          <a:off x="3756638" y="1238400"/>
          <a:ext cx="8023127" cy="4454098"/>
        </p:xfrm>
        <a:graphic>
          <a:graphicData uri="http://schemas.openxmlformats.org/drawingml/2006/table">
            <a:tbl>
              <a:tblPr firstRow="1" firstCol="1" bandRow="1">
                <a:tableStyleId>{5940675A-B579-460E-94D1-54222C63F5DA}</a:tableStyleId>
              </a:tblPr>
              <a:tblGrid>
                <a:gridCol w="1150565">
                  <a:extLst>
                    <a:ext uri="{9D8B030D-6E8A-4147-A177-3AD203B41FA5}">
                      <a16:colId xmlns:a16="http://schemas.microsoft.com/office/drawing/2014/main" xmlns="" val="823168092"/>
                    </a:ext>
                  </a:extLst>
                </a:gridCol>
                <a:gridCol w="2248340">
                  <a:extLst>
                    <a:ext uri="{9D8B030D-6E8A-4147-A177-3AD203B41FA5}">
                      <a16:colId xmlns:a16="http://schemas.microsoft.com/office/drawing/2014/main" xmlns="" val="2066198019"/>
                    </a:ext>
                  </a:extLst>
                </a:gridCol>
                <a:gridCol w="4624222">
                  <a:extLst>
                    <a:ext uri="{9D8B030D-6E8A-4147-A177-3AD203B41FA5}">
                      <a16:colId xmlns:a16="http://schemas.microsoft.com/office/drawing/2014/main" xmlns="" val="3107274149"/>
                    </a:ext>
                  </a:extLst>
                </a:gridCol>
              </a:tblGrid>
              <a:tr h="216972">
                <a:tc>
                  <a:txBody>
                    <a:bodyPr/>
                    <a:lstStyle/>
                    <a:p>
                      <a:pPr indent="127000" algn="ctr">
                        <a:lnSpc>
                          <a:spcPts val="2000"/>
                        </a:lnSpc>
                      </a:pPr>
                      <a:r>
                        <a:rPr lang="zh-CN" sz="1400" kern="100" dirty="0">
                          <a:effectLst/>
                        </a:rPr>
                        <a:t>运动种类</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4200" marR="64200" marT="0" marB="0" anchor="ctr"/>
                </a:tc>
                <a:tc>
                  <a:txBody>
                    <a:bodyPr/>
                    <a:lstStyle/>
                    <a:p>
                      <a:pPr indent="127000" algn="ctr">
                        <a:lnSpc>
                          <a:spcPts val="2000"/>
                        </a:lnSpc>
                      </a:pPr>
                      <a:r>
                        <a:rPr lang="zh-CN" sz="1400" kern="100">
                          <a:effectLst/>
                        </a:rPr>
                        <a:t>运动形式</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4200" marR="64200" marT="0" marB="0" anchor="ctr"/>
                </a:tc>
                <a:tc>
                  <a:txBody>
                    <a:bodyPr/>
                    <a:lstStyle/>
                    <a:p>
                      <a:pPr indent="127000" algn="ctr">
                        <a:lnSpc>
                          <a:spcPts val="2000"/>
                        </a:lnSpc>
                      </a:pPr>
                      <a:r>
                        <a:rPr lang="zh-CN" sz="1400" kern="100" dirty="0">
                          <a:effectLst/>
                        </a:rPr>
                        <a:t>控制要求</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4200" marR="64200" marT="0" marB="0" anchor="ctr"/>
                </a:tc>
                <a:extLst>
                  <a:ext uri="{0D108BD9-81ED-4DB2-BD59-A6C34878D82A}">
                    <a16:rowId xmlns:a16="http://schemas.microsoft.com/office/drawing/2014/main" xmlns="" val="2604466577"/>
                  </a:ext>
                </a:extLst>
              </a:tr>
              <a:tr h="1316696">
                <a:tc>
                  <a:txBody>
                    <a:bodyPr/>
                    <a:lstStyle/>
                    <a:p>
                      <a:pPr indent="127000" algn="ctr">
                        <a:lnSpc>
                          <a:spcPts val="2000"/>
                        </a:lnSpc>
                      </a:pPr>
                      <a:r>
                        <a:rPr lang="zh-CN" sz="1400" kern="100">
                          <a:effectLst/>
                        </a:rPr>
                        <a:t>主运动</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4200" marR="64200" marT="0" marB="0" anchor="ctr"/>
                </a:tc>
                <a:tc>
                  <a:txBody>
                    <a:bodyPr/>
                    <a:lstStyle/>
                    <a:p>
                      <a:pPr indent="228600" algn="l">
                        <a:lnSpc>
                          <a:spcPts val="2000"/>
                        </a:lnSpc>
                      </a:pPr>
                      <a:r>
                        <a:rPr lang="zh-CN" sz="1400" kern="100">
                          <a:effectLst/>
                        </a:rPr>
                        <a:t>主轴通过卡盘或顶尖带动工件的旋转运动。</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4200" marR="64200" marT="0" marB="0" anchor="ctr"/>
                </a:tc>
                <a:tc>
                  <a:txBody>
                    <a:bodyPr/>
                    <a:lstStyle/>
                    <a:p>
                      <a:pPr indent="228600" algn="just">
                        <a:lnSpc>
                          <a:spcPts val="2000"/>
                        </a:lnSpc>
                      </a:pPr>
                      <a:r>
                        <a:rPr lang="zh-CN" sz="1400" kern="100">
                          <a:effectLst/>
                        </a:rPr>
                        <a:t>主轴电动机选用三相笼型异步电动机，不进行调速，主轴采用齿轮箱进行机械有级调速。</a:t>
                      </a:r>
                      <a:endParaRPr lang="zh-CN" sz="1800" kern="100">
                        <a:effectLst/>
                      </a:endParaRPr>
                    </a:p>
                    <a:p>
                      <a:pPr indent="228600" algn="just">
                        <a:lnSpc>
                          <a:spcPts val="2000"/>
                        </a:lnSpc>
                      </a:pPr>
                      <a:r>
                        <a:rPr lang="zh-CN" sz="1400" kern="100">
                          <a:effectLst/>
                        </a:rPr>
                        <a:t>车削螺纹时要求主轴有正反转，一般由机械方法实现，主轴电动机只作单向旋转。</a:t>
                      </a:r>
                      <a:endParaRPr lang="zh-CN" sz="1800" kern="100">
                        <a:effectLst/>
                      </a:endParaRPr>
                    </a:p>
                    <a:p>
                      <a:pPr indent="228600" algn="just">
                        <a:lnSpc>
                          <a:spcPts val="2000"/>
                        </a:lnSpc>
                      </a:pPr>
                      <a:r>
                        <a:rPr lang="zh-CN" sz="1400" kern="100">
                          <a:effectLst/>
                        </a:rPr>
                        <a:t>主轴电动机的容量不大，可采用直接启动。</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4200" marR="64200" marT="0" marB="0" anchor="ctr"/>
                </a:tc>
                <a:extLst>
                  <a:ext uri="{0D108BD9-81ED-4DB2-BD59-A6C34878D82A}">
                    <a16:rowId xmlns:a16="http://schemas.microsoft.com/office/drawing/2014/main" xmlns="" val="1768239642"/>
                  </a:ext>
                </a:extLst>
              </a:tr>
              <a:tr h="998073">
                <a:tc>
                  <a:txBody>
                    <a:bodyPr/>
                    <a:lstStyle/>
                    <a:p>
                      <a:pPr indent="127000" algn="ctr">
                        <a:lnSpc>
                          <a:spcPts val="2000"/>
                        </a:lnSpc>
                      </a:pPr>
                      <a:r>
                        <a:rPr lang="zh-CN" sz="1400" kern="100">
                          <a:effectLst/>
                        </a:rPr>
                        <a:t>进给运动</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4200" marR="64200" marT="0" marB="0" anchor="ctr"/>
                </a:tc>
                <a:tc>
                  <a:txBody>
                    <a:bodyPr/>
                    <a:lstStyle/>
                    <a:p>
                      <a:pPr indent="228600" algn="just">
                        <a:lnSpc>
                          <a:spcPts val="2000"/>
                        </a:lnSpc>
                      </a:pPr>
                      <a:r>
                        <a:rPr lang="zh-CN" sz="1400" kern="100" dirty="0">
                          <a:effectLst/>
                        </a:rPr>
                        <a:t>刀架带动刀具的直线运动。</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4200" marR="64200" marT="0" marB="0" anchor="ctr"/>
                </a:tc>
                <a:tc>
                  <a:txBody>
                    <a:bodyPr/>
                    <a:lstStyle/>
                    <a:p>
                      <a:pPr indent="228600" algn="just">
                        <a:lnSpc>
                          <a:spcPts val="2000"/>
                        </a:lnSpc>
                      </a:pPr>
                      <a:r>
                        <a:rPr lang="zh-CN" sz="1400" kern="100">
                          <a:effectLst/>
                        </a:rPr>
                        <a:t>进给运动也由主轴电动机拖动，主轴电动机的动力通过挂轮箱传递给进给箱来实现刀具的纵向和横向进给加工螺纹时，要求刀具的移动和主轴转动有固定的比例关系。</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4200" marR="64200" marT="0" marB="0" anchor="ctr"/>
                </a:tc>
                <a:extLst>
                  <a:ext uri="{0D108BD9-81ED-4DB2-BD59-A6C34878D82A}">
                    <a16:rowId xmlns:a16="http://schemas.microsoft.com/office/drawing/2014/main" xmlns="" val="3146526039"/>
                  </a:ext>
                </a:extLst>
              </a:tr>
              <a:tr h="510628">
                <a:tc rowSpan="4">
                  <a:txBody>
                    <a:bodyPr/>
                    <a:lstStyle/>
                    <a:p>
                      <a:pPr indent="127000" algn="ctr">
                        <a:lnSpc>
                          <a:spcPts val="2000"/>
                        </a:lnSpc>
                      </a:pPr>
                      <a:r>
                        <a:rPr lang="zh-CN" sz="1400" kern="100">
                          <a:effectLst/>
                        </a:rPr>
                        <a:t>辅助运动</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4200" marR="64200" marT="0" marB="0" anchor="ctr"/>
                </a:tc>
                <a:tc>
                  <a:txBody>
                    <a:bodyPr/>
                    <a:lstStyle/>
                    <a:p>
                      <a:pPr indent="228600" algn="just">
                        <a:lnSpc>
                          <a:spcPts val="2000"/>
                        </a:lnSpc>
                      </a:pPr>
                      <a:r>
                        <a:rPr lang="zh-CN" sz="1400" kern="100">
                          <a:effectLst/>
                        </a:rPr>
                        <a:t>刀架的快速移动</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4200" marR="64200" marT="0" marB="0" anchor="ctr"/>
                </a:tc>
                <a:tc>
                  <a:txBody>
                    <a:bodyPr/>
                    <a:lstStyle/>
                    <a:p>
                      <a:pPr indent="228600" algn="just">
                        <a:lnSpc>
                          <a:spcPts val="2000"/>
                        </a:lnSpc>
                      </a:pPr>
                      <a:r>
                        <a:rPr lang="zh-CN" sz="1400" kern="100">
                          <a:effectLst/>
                        </a:rPr>
                        <a:t>由刀架快速移动电动机拖动，该电动机可直接启动，也不需要正反转和调速</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4200" marR="64200" marT="0" marB="0" anchor="ctr"/>
                </a:tc>
                <a:extLst>
                  <a:ext uri="{0D108BD9-81ED-4DB2-BD59-A6C34878D82A}">
                    <a16:rowId xmlns:a16="http://schemas.microsoft.com/office/drawing/2014/main" xmlns="" val="3553097388"/>
                  </a:ext>
                </a:extLst>
              </a:tr>
              <a:tr h="417895">
                <a:tc vMerge="1">
                  <a:txBody>
                    <a:bodyPr/>
                    <a:lstStyle/>
                    <a:p>
                      <a:endParaRPr lang="zh-CN" altLang="en-US"/>
                    </a:p>
                  </a:txBody>
                  <a:tcPr/>
                </a:tc>
                <a:tc>
                  <a:txBody>
                    <a:bodyPr/>
                    <a:lstStyle/>
                    <a:p>
                      <a:pPr indent="228600" algn="just">
                        <a:lnSpc>
                          <a:spcPts val="2000"/>
                        </a:lnSpc>
                      </a:pPr>
                      <a:r>
                        <a:rPr lang="zh-CN" sz="1400" kern="100">
                          <a:effectLst/>
                        </a:rPr>
                        <a:t>尾架的纵向移动</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4200" marR="64200" marT="0" marB="0" anchor="ctr"/>
                </a:tc>
                <a:tc>
                  <a:txBody>
                    <a:bodyPr/>
                    <a:lstStyle/>
                    <a:p>
                      <a:pPr indent="228600" algn="just">
                        <a:lnSpc>
                          <a:spcPts val="2000"/>
                        </a:lnSpc>
                      </a:pPr>
                      <a:r>
                        <a:rPr lang="zh-CN" sz="1400" kern="100" dirty="0">
                          <a:effectLst/>
                        </a:rPr>
                        <a:t>由手动操作控制</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4200" marR="64200" marT="0" marB="0" anchor="ctr"/>
                </a:tc>
                <a:extLst>
                  <a:ext uri="{0D108BD9-81ED-4DB2-BD59-A6C34878D82A}">
                    <a16:rowId xmlns:a16="http://schemas.microsoft.com/office/drawing/2014/main" xmlns="" val="3855505449"/>
                  </a:ext>
                </a:extLst>
              </a:tr>
              <a:tr h="448806">
                <a:tc vMerge="1">
                  <a:txBody>
                    <a:bodyPr/>
                    <a:lstStyle/>
                    <a:p>
                      <a:endParaRPr lang="zh-CN" altLang="en-US"/>
                    </a:p>
                  </a:txBody>
                  <a:tcPr/>
                </a:tc>
                <a:tc>
                  <a:txBody>
                    <a:bodyPr/>
                    <a:lstStyle/>
                    <a:p>
                      <a:pPr indent="228600" algn="just">
                        <a:lnSpc>
                          <a:spcPts val="2000"/>
                        </a:lnSpc>
                      </a:pPr>
                      <a:r>
                        <a:rPr lang="zh-CN" sz="1400" kern="100">
                          <a:effectLst/>
                        </a:rPr>
                        <a:t>工件的夹紧与放松</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4200" marR="64200" marT="0" marB="0" anchor="ctr"/>
                </a:tc>
                <a:tc>
                  <a:txBody>
                    <a:bodyPr/>
                    <a:lstStyle/>
                    <a:p>
                      <a:pPr indent="228600" algn="just">
                        <a:lnSpc>
                          <a:spcPts val="2000"/>
                        </a:lnSpc>
                      </a:pPr>
                      <a:r>
                        <a:rPr lang="zh-CN" sz="1400" kern="100">
                          <a:effectLst/>
                        </a:rPr>
                        <a:t>由手动操作控制</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4200" marR="64200" marT="0" marB="0" anchor="ctr"/>
                </a:tc>
                <a:extLst>
                  <a:ext uri="{0D108BD9-81ED-4DB2-BD59-A6C34878D82A}">
                    <a16:rowId xmlns:a16="http://schemas.microsoft.com/office/drawing/2014/main" xmlns="" val="1499176270"/>
                  </a:ext>
                </a:extLst>
              </a:tr>
              <a:tr h="442267">
                <a:tc vMerge="1">
                  <a:txBody>
                    <a:bodyPr/>
                    <a:lstStyle/>
                    <a:p>
                      <a:endParaRPr lang="zh-CN" altLang="en-US"/>
                    </a:p>
                  </a:txBody>
                  <a:tcPr/>
                </a:tc>
                <a:tc>
                  <a:txBody>
                    <a:bodyPr/>
                    <a:lstStyle/>
                    <a:p>
                      <a:pPr indent="228600" algn="just">
                        <a:lnSpc>
                          <a:spcPts val="2000"/>
                        </a:lnSpc>
                      </a:pPr>
                      <a:r>
                        <a:rPr lang="zh-CN" sz="1400" kern="100">
                          <a:effectLst/>
                        </a:rPr>
                        <a:t>加工过程的冷却</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4200" marR="64200" marT="0" marB="0" anchor="ctr"/>
                </a:tc>
                <a:tc>
                  <a:txBody>
                    <a:bodyPr/>
                    <a:lstStyle/>
                    <a:p>
                      <a:pPr indent="228600" algn="just">
                        <a:lnSpc>
                          <a:spcPts val="2000"/>
                        </a:lnSpc>
                      </a:pPr>
                      <a:r>
                        <a:rPr lang="zh-CN" sz="1400" kern="100" dirty="0">
                          <a:effectLst/>
                        </a:rPr>
                        <a:t>冷却泵电动机和主轴电动机要实现顺序控制，冷却泵电动机也不需要正反转和调速</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4200" marR="64200" marT="0" marB="0" anchor="ctr"/>
                </a:tc>
                <a:extLst>
                  <a:ext uri="{0D108BD9-81ED-4DB2-BD59-A6C34878D82A}">
                    <a16:rowId xmlns:a16="http://schemas.microsoft.com/office/drawing/2014/main" xmlns="" val="2363007987"/>
                  </a:ext>
                </a:extLst>
              </a:tr>
            </a:tbl>
          </a:graphicData>
        </a:graphic>
      </p:graphicFrame>
    </p:spTree>
    <p:extLst>
      <p:ext uri="{BB962C8B-B14F-4D97-AF65-F5344CB8AC3E}">
        <p14:creationId xmlns:p14="http://schemas.microsoft.com/office/powerpoint/2010/main" val="22476978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95849" y="171450"/>
            <a:ext cx="4386241" cy="338554"/>
          </a:xfrm>
          <a:prstGeom prst="rect">
            <a:avLst/>
          </a:prstGeom>
          <a:noFill/>
        </p:spPr>
        <p:txBody>
          <a:bodyPr wrap="square" rtlCol="0">
            <a:spAutoFit/>
          </a:bodyPr>
          <a:lstStyle/>
          <a:p>
            <a:pPr lvl="0"/>
            <a:r>
              <a:rPr lang="en-US" altLang="zh-CN" sz="1600" b="1" dirty="0">
                <a:solidFill>
                  <a:schemeClr val="bg1"/>
                </a:solidFill>
                <a:latin typeface="微软雅黑" panose="020B0503020204020204" pitchFamily="34" charset="-122"/>
                <a:ea typeface="微软雅黑" panose="020B0503020204020204" pitchFamily="34" charset="-122"/>
              </a:rPr>
              <a:t>1 .</a:t>
            </a:r>
            <a:r>
              <a:rPr lang="zh-CN" altLang="zh-CN" sz="1600" b="1" dirty="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CA6140</a:t>
            </a:r>
            <a:r>
              <a:rPr lang="zh-CN" altLang="zh-CN" sz="1600" b="1" dirty="0">
                <a:solidFill>
                  <a:schemeClr val="bg1"/>
                </a:solidFill>
                <a:latin typeface="微软雅黑" panose="020B0503020204020204" pitchFamily="34" charset="-122"/>
                <a:ea typeface="微软雅黑" panose="020B0503020204020204" pitchFamily="34" charset="-122"/>
              </a:rPr>
              <a:t>车床的工作原理</a:t>
            </a:r>
            <a:endParaRPr lang="zh-CN" altLang="zh-CN" sz="1600" dirty="0"/>
          </a:p>
        </p:txBody>
      </p:sp>
      <p:sp>
        <p:nvSpPr>
          <p:cNvPr id="12" name="文本框 11"/>
          <p:cNvSpPr txBox="1"/>
          <p:nvPr/>
        </p:nvSpPr>
        <p:spPr>
          <a:xfrm>
            <a:off x="702934" y="1510527"/>
            <a:ext cx="10321376" cy="605294"/>
          </a:xfrm>
          <a:prstGeom prst="rect">
            <a:avLst/>
          </a:prstGeom>
          <a:noFill/>
        </p:spPr>
        <p:txBody>
          <a:bodyPr wrap="square" rtlCol="0">
            <a:spAutoFit/>
          </a:bodyPr>
          <a:lstStyle/>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CA6140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卧式车床的电气控制电路原理图。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CA6140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卧式车床的电气原理图是由主电路、控制电路和照明电路三部分组成。如图</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1-2-2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所示。</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矩形 13"/>
          <p:cNvSpPr/>
          <p:nvPr/>
        </p:nvSpPr>
        <p:spPr>
          <a:xfrm>
            <a:off x="1110672" y="1057493"/>
            <a:ext cx="2678938" cy="348813"/>
          </a:xfrm>
          <a:prstGeom prst="rect">
            <a:avLst/>
          </a:prstGeom>
        </p:spPr>
        <p:txBody>
          <a:bodyPr wrap="none">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1.4 CA6140</a:t>
            </a:r>
            <a:r>
              <a:rPr lang="zh-CN" altLang="zh-CN" sz="2000" b="1" dirty="0">
                <a:solidFill>
                  <a:schemeClr val="accent2">
                    <a:lumMod val="50000"/>
                  </a:schemeClr>
                </a:solidFill>
                <a:latin typeface="微软雅黑" pitchFamily="34" charset="-122"/>
                <a:ea typeface="微软雅黑" pitchFamily="34" charset="-122"/>
              </a:rPr>
              <a:t>卧式车床</a:t>
            </a:r>
          </a:p>
        </p:txBody>
      </p:sp>
      <p:pic>
        <p:nvPicPr>
          <p:cNvPr id="15" name="图片 14" descr="绘图12">
            <a:extLst>
              <a:ext uri="{FF2B5EF4-FFF2-40B4-BE49-F238E27FC236}">
                <a16:creationId xmlns:a16="http://schemas.microsoft.com/office/drawing/2014/main" xmlns="" id="{EE1C9CE2-3D8A-4059-92DB-6F6797FB1CC5}"/>
              </a:ext>
            </a:extLst>
          </p:cNvPr>
          <p:cNvPicPr/>
          <p:nvPr/>
        </p:nvPicPr>
        <p:blipFill>
          <a:blip r:embed="rId3" cstate="print"/>
          <a:srcRect/>
          <a:stretch>
            <a:fillRect/>
          </a:stretch>
        </p:blipFill>
        <p:spPr bwMode="auto">
          <a:xfrm>
            <a:off x="3395273" y="2214944"/>
            <a:ext cx="5372628" cy="3852394"/>
          </a:xfrm>
          <a:prstGeom prst="rect">
            <a:avLst/>
          </a:prstGeom>
          <a:noFill/>
          <a:ln w="9525">
            <a:noFill/>
            <a:miter lim="800000"/>
            <a:headEnd/>
            <a:tailEnd/>
          </a:ln>
        </p:spPr>
      </p:pic>
      <p:sp>
        <p:nvSpPr>
          <p:cNvPr id="16" name="文本框 15">
            <a:extLst>
              <a:ext uri="{FF2B5EF4-FFF2-40B4-BE49-F238E27FC236}">
                <a16:creationId xmlns:a16="http://schemas.microsoft.com/office/drawing/2014/main" xmlns="" id="{B14C1CBD-FAF3-4C48-9EEE-64022314C5A1}"/>
              </a:ext>
            </a:extLst>
          </p:cNvPr>
          <p:cNvSpPr txBox="1"/>
          <p:nvPr/>
        </p:nvSpPr>
        <p:spPr>
          <a:xfrm>
            <a:off x="4128939" y="6225746"/>
            <a:ext cx="4925075" cy="369332"/>
          </a:xfrm>
          <a:prstGeom prst="rect">
            <a:avLst/>
          </a:prstGeom>
          <a:noFill/>
        </p:spPr>
        <p:txBody>
          <a:bodyPr wrap="square">
            <a:spAutoFit/>
          </a:bodyPr>
          <a:lstStyle/>
          <a:p>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1-2-2 CA6140</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卧式车床电气原理图</a:t>
            </a:r>
            <a:endParaRPr lang="zh-CN" altLang="en-US" dirty="0"/>
          </a:p>
        </p:txBody>
      </p:sp>
    </p:spTree>
    <p:extLst>
      <p:ext uri="{BB962C8B-B14F-4D97-AF65-F5344CB8AC3E}">
        <p14:creationId xmlns:p14="http://schemas.microsoft.com/office/powerpoint/2010/main" val="3979684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95849" y="171450"/>
            <a:ext cx="4386241" cy="338554"/>
          </a:xfrm>
          <a:prstGeom prst="rect">
            <a:avLst/>
          </a:prstGeom>
          <a:noFill/>
        </p:spPr>
        <p:txBody>
          <a:bodyPr wrap="square" rtlCol="0">
            <a:spAutoFit/>
          </a:bodyPr>
          <a:lstStyle/>
          <a:p>
            <a:pPr lvl="0"/>
            <a:r>
              <a:rPr lang="en-US" altLang="zh-CN" sz="1600" b="1" dirty="0">
                <a:solidFill>
                  <a:schemeClr val="bg1"/>
                </a:solidFill>
                <a:latin typeface="微软雅黑" panose="020B0503020204020204" pitchFamily="34" charset="-122"/>
                <a:ea typeface="微软雅黑" panose="020B0503020204020204" pitchFamily="34" charset="-122"/>
              </a:rPr>
              <a:t>1 .</a:t>
            </a:r>
            <a:r>
              <a:rPr lang="zh-CN" altLang="zh-CN" sz="1600" b="1" dirty="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CA6140</a:t>
            </a:r>
            <a:r>
              <a:rPr lang="zh-CN" altLang="zh-CN" sz="1600" b="1" dirty="0">
                <a:solidFill>
                  <a:schemeClr val="bg1"/>
                </a:solidFill>
                <a:latin typeface="微软雅黑" panose="020B0503020204020204" pitchFamily="34" charset="-122"/>
                <a:ea typeface="微软雅黑" panose="020B0503020204020204" pitchFamily="34" charset="-122"/>
              </a:rPr>
              <a:t>车床的工作原理</a:t>
            </a:r>
            <a:endParaRPr lang="zh-CN" altLang="zh-CN" sz="1600" dirty="0"/>
          </a:p>
        </p:txBody>
      </p:sp>
      <p:sp>
        <p:nvSpPr>
          <p:cNvPr id="12" name="文本框 11"/>
          <p:cNvSpPr txBox="1"/>
          <p:nvPr/>
        </p:nvSpPr>
        <p:spPr>
          <a:xfrm>
            <a:off x="291450" y="1549450"/>
            <a:ext cx="11685301" cy="5148204"/>
          </a:xfrm>
          <a:prstGeom prst="rect">
            <a:avLst/>
          </a:prstGeom>
          <a:noFill/>
        </p:spPr>
        <p:txBody>
          <a:bodyPr wrap="square" rtlCol="0">
            <a:spAutoFit/>
          </a:bodyPr>
          <a:lstStyle/>
          <a:p>
            <a:pPr algn="just">
              <a:lnSpc>
                <a:spcPts val="2600"/>
              </a:lnSpc>
              <a:spcBef>
                <a:spcPts val="600"/>
              </a:spcBef>
              <a:spcAft>
                <a:spcPts val="600"/>
              </a:spcAft>
            </a:pP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一）、主电路：</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6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电源由开关</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QS1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引入。主电路有三台电动机，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为主轴电动机，由接触器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控制。</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为冷却泵电动机，由中间继电器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KA1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控制。</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为刀架快速移动电动机，由中间继电器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KA2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控制。热继电器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FR1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FR2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分别为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作过载保护。由于</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是短期工作，所以没有过载保护。熔断器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FU1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及控制电路等作短路保护。</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6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）熔断器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FU</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作机床总短路保护，也兼作</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的短路保护；</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FU</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作为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及控制变压器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TC</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、照明灯</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EL</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的短路保护；热继电器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FR</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FR</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FR</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分别作为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的过载保护。</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600"/>
              </a:lnSpc>
              <a:spcBef>
                <a:spcPts val="600"/>
              </a:spcBef>
              <a:spcAft>
                <a:spcPts val="600"/>
              </a:spcAft>
            </a:pP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二）、控制电路：</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6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控制电路的电源由控制变压器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TC</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将</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380V</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交流电降为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110V</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电压供电，并由熔断器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FU2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作短路保护。</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6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①</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、主轴电动机控制：</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6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按下</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得电自锁，</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启动，同时</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动合辅助触点的闭合，为冷却泵电动机得电作准备。按下</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失电，触点复位，</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停车。</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600"/>
              </a:lnSpc>
              <a:spcBef>
                <a:spcPts val="600"/>
              </a:spcBef>
              <a:spcAft>
                <a:spcPts val="600"/>
              </a:spcAft>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矩形 13"/>
          <p:cNvSpPr/>
          <p:nvPr/>
        </p:nvSpPr>
        <p:spPr>
          <a:xfrm>
            <a:off x="702934" y="749611"/>
            <a:ext cx="4264992" cy="348813"/>
          </a:xfrm>
          <a:prstGeom prst="rect">
            <a:avLst/>
          </a:prstGeom>
        </p:spPr>
        <p:txBody>
          <a:bodyPr wrap="square">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1.5 CA6140</a:t>
            </a:r>
            <a:r>
              <a:rPr lang="zh-CN" altLang="zh-CN" sz="2000" b="1" dirty="0">
                <a:solidFill>
                  <a:schemeClr val="accent2">
                    <a:lumMod val="50000"/>
                  </a:schemeClr>
                </a:solidFill>
                <a:latin typeface="微软雅黑" pitchFamily="34" charset="-122"/>
                <a:ea typeface="微软雅黑" pitchFamily="34" charset="-122"/>
              </a:rPr>
              <a:t>卧式车床</a:t>
            </a:r>
            <a:endParaRPr lang="en-US" altLang="zh-CN" sz="2000" b="1" dirty="0">
              <a:solidFill>
                <a:schemeClr val="accent2">
                  <a:lumMod val="50000"/>
                </a:schemeClr>
              </a:solidFill>
              <a:latin typeface="微软雅黑" pitchFamily="34" charset="-122"/>
              <a:ea typeface="微软雅黑" pitchFamily="34" charset="-122"/>
            </a:endParaRPr>
          </a:p>
        </p:txBody>
      </p:sp>
      <p:sp>
        <p:nvSpPr>
          <p:cNvPr id="2" name="文本框 1">
            <a:extLst>
              <a:ext uri="{FF2B5EF4-FFF2-40B4-BE49-F238E27FC236}">
                <a16:creationId xmlns:a16="http://schemas.microsoft.com/office/drawing/2014/main" xmlns="" id="{DD96ED9E-DDA2-4A1E-A6E4-059DAED864A0}"/>
              </a:ext>
            </a:extLst>
          </p:cNvPr>
          <p:cNvSpPr txBox="1"/>
          <p:nvPr/>
        </p:nvSpPr>
        <p:spPr>
          <a:xfrm flipH="1">
            <a:off x="490494" y="1186380"/>
            <a:ext cx="4712109" cy="646331"/>
          </a:xfrm>
          <a:prstGeom prst="rect">
            <a:avLst/>
          </a:prstGeom>
          <a:noFill/>
        </p:spPr>
        <p:txBody>
          <a:bodyPr wrap="square" rtlCol="0">
            <a:spAutoFit/>
          </a:bodyPr>
          <a:lstStyle/>
          <a:p>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CA6140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卧式车床电气控制分析。</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Tree>
    <p:extLst>
      <p:ext uri="{BB962C8B-B14F-4D97-AF65-F5344CB8AC3E}">
        <p14:creationId xmlns:p14="http://schemas.microsoft.com/office/powerpoint/2010/main" val="22084406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95849" y="171450"/>
            <a:ext cx="4386241" cy="338554"/>
          </a:xfrm>
          <a:prstGeom prst="rect">
            <a:avLst/>
          </a:prstGeom>
          <a:noFill/>
        </p:spPr>
        <p:txBody>
          <a:bodyPr wrap="square" rtlCol="0">
            <a:spAutoFit/>
          </a:bodyPr>
          <a:lstStyle/>
          <a:p>
            <a:pPr lvl="0"/>
            <a:r>
              <a:rPr lang="en-US" altLang="zh-CN" sz="1600" b="1" dirty="0">
                <a:solidFill>
                  <a:schemeClr val="bg1"/>
                </a:solidFill>
                <a:latin typeface="微软雅黑" panose="020B0503020204020204" pitchFamily="34" charset="-122"/>
                <a:ea typeface="微软雅黑" panose="020B0503020204020204" pitchFamily="34" charset="-122"/>
              </a:rPr>
              <a:t>1 .</a:t>
            </a:r>
            <a:r>
              <a:rPr lang="zh-CN" altLang="zh-CN" sz="1600" b="1" dirty="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CA6140</a:t>
            </a:r>
            <a:r>
              <a:rPr lang="zh-CN" altLang="zh-CN" sz="1600" b="1" dirty="0">
                <a:solidFill>
                  <a:schemeClr val="bg1"/>
                </a:solidFill>
                <a:latin typeface="微软雅黑" panose="020B0503020204020204" pitchFamily="34" charset="-122"/>
                <a:ea typeface="微软雅黑" panose="020B0503020204020204" pitchFamily="34" charset="-122"/>
              </a:rPr>
              <a:t>车床的工作原理</a:t>
            </a:r>
            <a:endParaRPr lang="zh-CN" altLang="zh-CN" sz="1600" dirty="0"/>
          </a:p>
        </p:txBody>
      </p:sp>
      <p:sp>
        <p:nvSpPr>
          <p:cNvPr id="12" name="文本框 11"/>
          <p:cNvSpPr txBox="1"/>
          <p:nvPr/>
        </p:nvSpPr>
        <p:spPr>
          <a:xfrm>
            <a:off x="291450" y="1549450"/>
            <a:ext cx="11685301" cy="4712187"/>
          </a:xfrm>
          <a:prstGeom prst="rect">
            <a:avLst/>
          </a:prstGeom>
          <a:noFill/>
        </p:spPr>
        <p:txBody>
          <a:bodyPr wrap="square" rtlCol="0">
            <a:spAutoFit/>
          </a:bodyPr>
          <a:lstStyle/>
          <a:p>
            <a:pPr indent="266700" algn="just">
              <a:lnSpc>
                <a:spcPct val="150000"/>
              </a:lnSpc>
              <a:spcBef>
                <a:spcPts val="600"/>
              </a:spcBef>
              <a:spcAft>
                <a:spcPts val="600"/>
              </a:spcAft>
            </a:pP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②</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、冷却泵电动机控制：</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停转后，合上</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QS2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（也可先合上），</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得电，冷却泵电动机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启动运转。当</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停转时，</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也自动停止。</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③</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、刀架快速移动电动机控制：控制按钮</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安装在进给操作手柄的顶端，将操纵手柄扳到所需的方向，压下</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KA2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线圈得电，</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KA2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动合触点闭合，</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M3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启动运转。操纵手柄复位，则松开</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KA2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失电，</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停转。</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spcBef>
                <a:spcPts val="600"/>
              </a:spcBef>
              <a:spcAft>
                <a:spcPts val="600"/>
              </a:spcAft>
            </a:pPr>
            <a:r>
              <a:rPr lang="zh-CN" altLang="en-US"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三）、照明和信号电路：</a:t>
            </a:r>
            <a:endPar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spcBef>
                <a:spcPts val="600"/>
              </a:spcBef>
              <a:spcAft>
                <a:spcPts val="600"/>
              </a:spcAft>
            </a:pP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①</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、照明灯</a:t>
            </a:r>
            <a:r>
              <a:rPr lang="en-US"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EL</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由控制变压器</a:t>
            </a:r>
            <a:r>
              <a:rPr lang="en-US"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TC</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二次侧</a:t>
            </a:r>
            <a:r>
              <a:rPr lang="en-US"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24V</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安全电压供电，开关</a:t>
            </a:r>
            <a:r>
              <a:rPr lang="en-US"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SA</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控制，熔断器</a:t>
            </a:r>
            <a:r>
              <a:rPr lang="en-US"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FU4</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作短路保护。</a:t>
            </a:r>
            <a:endPar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spcBef>
                <a:spcPts val="600"/>
              </a:spcBef>
              <a:spcAft>
                <a:spcPts val="600"/>
              </a:spcAft>
            </a:pP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②</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、指示灯</a:t>
            </a:r>
            <a:r>
              <a:rPr lang="en-US"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HL</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由变压器</a:t>
            </a:r>
            <a:r>
              <a:rPr lang="en-US"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TC</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二次侧</a:t>
            </a:r>
            <a:r>
              <a:rPr lang="en-US"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6V</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安全电压供电，熔断器</a:t>
            </a:r>
            <a:r>
              <a:rPr lang="en-US"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FU4</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作短路保护。当电源开关</a:t>
            </a:r>
            <a:r>
              <a:rPr lang="en-US"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QS1</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闭合后，指示灯</a:t>
            </a:r>
            <a:r>
              <a:rPr lang="en-US"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HL</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被点亮，表示车床已开始工作。</a:t>
            </a:r>
            <a:endPar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spcBef>
                <a:spcPts val="600"/>
              </a:spcBef>
              <a:spcAft>
                <a:spcPts val="600"/>
              </a:spcAft>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矩形 13"/>
          <p:cNvSpPr/>
          <p:nvPr/>
        </p:nvSpPr>
        <p:spPr>
          <a:xfrm>
            <a:off x="702934" y="749611"/>
            <a:ext cx="4264992" cy="348813"/>
          </a:xfrm>
          <a:prstGeom prst="rect">
            <a:avLst/>
          </a:prstGeom>
        </p:spPr>
        <p:txBody>
          <a:bodyPr wrap="square">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1.5 CA6140</a:t>
            </a:r>
            <a:r>
              <a:rPr lang="zh-CN" altLang="zh-CN" sz="2000" b="1" dirty="0">
                <a:solidFill>
                  <a:schemeClr val="accent2">
                    <a:lumMod val="50000"/>
                  </a:schemeClr>
                </a:solidFill>
                <a:latin typeface="微软雅黑" pitchFamily="34" charset="-122"/>
                <a:ea typeface="微软雅黑" pitchFamily="34" charset="-122"/>
              </a:rPr>
              <a:t>卧式车床</a:t>
            </a:r>
            <a:endParaRPr lang="en-US" altLang="zh-CN" sz="2000" b="1" dirty="0">
              <a:solidFill>
                <a:schemeClr val="accent2">
                  <a:lumMod val="50000"/>
                </a:schemeClr>
              </a:solidFill>
              <a:latin typeface="微软雅黑" pitchFamily="34" charset="-122"/>
              <a:ea typeface="微软雅黑" pitchFamily="34" charset="-122"/>
            </a:endParaRPr>
          </a:p>
        </p:txBody>
      </p:sp>
      <p:sp>
        <p:nvSpPr>
          <p:cNvPr id="17" name="文本框 16">
            <a:extLst>
              <a:ext uri="{FF2B5EF4-FFF2-40B4-BE49-F238E27FC236}">
                <a16:creationId xmlns:a16="http://schemas.microsoft.com/office/drawing/2014/main" xmlns="" id="{D4036B21-4870-45D7-B724-FAB34A9F703D}"/>
              </a:ext>
            </a:extLst>
          </p:cNvPr>
          <p:cNvSpPr txBox="1"/>
          <p:nvPr/>
        </p:nvSpPr>
        <p:spPr>
          <a:xfrm>
            <a:off x="-1080167" y="4424492"/>
            <a:ext cx="11130948" cy="605294"/>
          </a:xfrm>
          <a:prstGeom prst="rect">
            <a:avLst/>
          </a:prstGeom>
          <a:noFill/>
        </p:spPr>
        <p:txBody>
          <a:bodyPr wrap="square" rtlCol="0">
            <a:spAutoFit/>
          </a:bodyPr>
          <a:lstStyle/>
          <a:p>
            <a:pPr indent="127000" algn="just">
              <a:lnSpc>
                <a:spcPts val="2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文本框 1">
            <a:extLst>
              <a:ext uri="{FF2B5EF4-FFF2-40B4-BE49-F238E27FC236}">
                <a16:creationId xmlns:a16="http://schemas.microsoft.com/office/drawing/2014/main" xmlns="" id="{DD96ED9E-DDA2-4A1E-A6E4-059DAED864A0}"/>
              </a:ext>
            </a:extLst>
          </p:cNvPr>
          <p:cNvSpPr txBox="1"/>
          <p:nvPr/>
        </p:nvSpPr>
        <p:spPr>
          <a:xfrm flipH="1">
            <a:off x="490494" y="1186380"/>
            <a:ext cx="4712109" cy="646331"/>
          </a:xfrm>
          <a:prstGeom prst="rect">
            <a:avLst/>
          </a:prstGeom>
          <a:noFill/>
        </p:spPr>
        <p:txBody>
          <a:bodyPr wrap="square" rtlCol="0">
            <a:spAutoFit/>
          </a:bodyPr>
          <a:lstStyle/>
          <a:p>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CA6140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卧式车床电气控制分析。</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Tree>
    <p:extLst>
      <p:ext uri="{BB962C8B-B14F-4D97-AF65-F5344CB8AC3E}">
        <p14:creationId xmlns:p14="http://schemas.microsoft.com/office/powerpoint/2010/main" val="23058099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841611" y="171450"/>
            <a:ext cx="4386241" cy="338554"/>
          </a:xfrm>
          <a:prstGeom prst="rect">
            <a:avLst/>
          </a:prstGeom>
          <a:noFill/>
        </p:spPr>
        <p:txBody>
          <a:bodyPr wrap="square" rtlCol="0">
            <a:spAutoFit/>
          </a:bodyPr>
          <a:lstStyle/>
          <a:p>
            <a:pPr lvl="0"/>
            <a:r>
              <a:rPr lang="en-US" altLang="zh-CN" sz="1600" b="1" dirty="0" smtClean="0">
                <a:solidFill>
                  <a:schemeClr val="bg1"/>
                </a:solidFill>
                <a:latin typeface="微软雅黑" panose="020B0503020204020204" pitchFamily="34" charset="-122"/>
                <a:ea typeface="微软雅黑" panose="020B0503020204020204" pitchFamily="34" charset="-122"/>
              </a:rPr>
              <a:t>   2.</a:t>
            </a:r>
            <a:r>
              <a:rPr lang="zh-CN" altLang="zh-CN" sz="1600" b="1" dirty="0" smtClean="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Z3050</a:t>
            </a:r>
            <a:r>
              <a:rPr lang="zh-CN" altLang="zh-CN" sz="1600" b="1" dirty="0">
                <a:solidFill>
                  <a:schemeClr val="bg1"/>
                </a:solidFill>
                <a:latin typeface="微软雅黑" panose="020B0503020204020204" pitchFamily="34" charset="-122"/>
                <a:ea typeface="微软雅黑" panose="020B0503020204020204" pitchFamily="34" charset="-122"/>
              </a:rPr>
              <a:t>摇臂钻床的工作</a:t>
            </a:r>
            <a:r>
              <a:rPr lang="zh-CN" altLang="zh-CN" sz="1600" b="1" dirty="0" smtClean="0">
                <a:solidFill>
                  <a:schemeClr val="bg1"/>
                </a:solidFill>
                <a:latin typeface="微软雅黑" panose="020B0503020204020204" pitchFamily="34" charset="-122"/>
                <a:ea typeface="微软雅黑" panose="020B0503020204020204" pitchFamily="34" charset="-122"/>
              </a:rPr>
              <a:t>原理</a:t>
            </a:r>
            <a:endParaRPr lang="zh-CN" altLang="zh-CN" sz="1600" b="1" dirty="0">
              <a:solidFill>
                <a:schemeClr val="bg1"/>
              </a:solidFill>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xmlns="" id="{656E44FC-9B76-4C2A-92F0-0A045554AE9C}"/>
              </a:ext>
            </a:extLst>
          </p:cNvPr>
          <p:cNvSpPr txBox="1"/>
          <p:nvPr/>
        </p:nvSpPr>
        <p:spPr>
          <a:xfrm>
            <a:off x="1161102" y="1168933"/>
            <a:ext cx="3346515" cy="400110"/>
          </a:xfrm>
          <a:prstGeom prst="rect">
            <a:avLst/>
          </a:prstGeom>
          <a:noFill/>
        </p:spPr>
        <p:txBody>
          <a:bodyPr wrap="square" rtlCol="0">
            <a:spAutoFit/>
          </a:bodyPr>
          <a:lstStyle/>
          <a:p>
            <a:r>
              <a:rPr lang="en-US" altLang="zh-CN" sz="2000" b="1" dirty="0">
                <a:solidFill>
                  <a:schemeClr val="accent2">
                    <a:lumMod val="50000"/>
                  </a:schemeClr>
                </a:solidFill>
                <a:latin typeface="微软雅黑" pitchFamily="34" charset="-122"/>
                <a:ea typeface="微软雅黑" pitchFamily="34" charset="-122"/>
              </a:rPr>
              <a:t>2. </a:t>
            </a:r>
            <a:r>
              <a:rPr lang="en-US" altLang="zh-CN" sz="2000" b="1" dirty="0" smtClean="0">
                <a:solidFill>
                  <a:schemeClr val="accent2">
                    <a:lumMod val="50000"/>
                  </a:schemeClr>
                </a:solidFill>
                <a:latin typeface="微软雅黑" pitchFamily="34" charset="-122"/>
                <a:ea typeface="微软雅黑" pitchFamily="34" charset="-122"/>
              </a:rPr>
              <a:t>1 Z3050</a:t>
            </a:r>
            <a:r>
              <a:rPr lang="zh-CN" altLang="zh-CN" sz="2000" b="1" dirty="0">
                <a:solidFill>
                  <a:schemeClr val="accent2">
                    <a:lumMod val="50000"/>
                  </a:schemeClr>
                </a:solidFill>
                <a:latin typeface="微软雅黑" pitchFamily="34" charset="-122"/>
                <a:ea typeface="微软雅黑" pitchFamily="34" charset="-122"/>
              </a:rPr>
              <a:t>摇臂</a:t>
            </a:r>
            <a:r>
              <a:rPr lang="zh-CN" altLang="zh-CN" sz="2000" b="1" dirty="0" smtClean="0">
                <a:solidFill>
                  <a:schemeClr val="accent2">
                    <a:lumMod val="50000"/>
                  </a:schemeClr>
                </a:solidFill>
                <a:latin typeface="微软雅黑" pitchFamily="34" charset="-122"/>
                <a:ea typeface="微软雅黑" pitchFamily="34" charset="-122"/>
              </a:rPr>
              <a:t>钻床</a:t>
            </a:r>
            <a:endParaRPr lang="zh-CN" altLang="zh-CN" sz="2000" b="1" dirty="0">
              <a:solidFill>
                <a:schemeClr val="accent2">
                  <a:lumMod val="50000"/>
                </a:schemeClr>
              </a:solidFill>
              <a:latin typeface="微软雅黑" pitchFamily="34" charset="-122"/>
              <a:ea typeface="微软雅黑" pitchFamily="34" charset="-122"/>
            </a:endParaRPr>
          </a:p>
        </p:txBody>
      </p:sp>
      <p:sp>
        <p:nvSpPr>
          <p:cNvPr id="11" name="文本框 10">
            <a:extLst>
              <a:ext uri="{FF2B5EF4-FFF2-40B4-BE49-F238E27FC236}">
                <a16:creationId xmlns:a16="http://schemas.microsoft.com/office/drawing/2014/main" xmlns="" id="{37370ABA-6A20-409E-8F8C-6C760FDAD52E}"/>
              </a:ext>
            </a:extLst>
          </p:cNvPr>
          <p:cNvSpPr txBox="1"/>
          <p:nvPr/>
        </p:nvSpPr>
        <p:spPr>
          <a:xfrm>
            <a:off x="747369" y="1739839"/>
            <a:ext cx="10800465" cy="1672253"/>
          </a:xfrm>
          <a:prstGeom prst="rect">
            <a:avLst/>
          </a:prstGeom>
          <a:noFill/>
        </p:spPr>
        <p:txBody>
          <a:bodyPr wrap="square" rtlCol="0">
            <a:spAutoFit/>
          </a:bodyPr>
          <a:lstStyle/>
          <a:p>
            <a:pPr indent="266700" algn="just">
              <a:lnSpc>
                <a:spcPct val="20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钻床是一种用途广泛孔加工机床，可用来钻孔、扩孔、绞孔、攻螺纹及修刮端面多种形式的加工。钻床的结构形式很多，有立式钻床、卧室钻床、深孔钻床等。摇臂钻床是一种立式钻床，它用于单件或批量生产中带有多孔大型零件的孔加工，是一般机械加工车间常用的</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机床</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矩形 11"/>
          <p:cNvSpPr/>
          <p:nvPr/>
        </p:nvSpPr>
        <p:spPr>
          <a:xfrm>
            <a:off x="4330933" y="3244334"/>
            <a:ext cx="3286477" cy="338554"/>
          </a:xfrm>
          <a:prstGeom prst="rect">
            <a:avLst/>
          </a:prstGeom>
        </p:spPr>
        <p:txBody>
          <a:bodyPr wrap="none">
            <a:spAutoFit/>
          </a:bodyPr>
          <a:lstStyle/>
          <a:p>
            <a:pPr lvl="0"/>
            <a:r>
              <a:rPr lang="zh-CN" altLang="zh-CN" sz="1600" b="1" dirty="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Z3050</a:t>
            </a:r>
            <a:r>
              <a:rPr lang="zh-CN" altLang="zh-CN" sz="1600" b="1" dirty="0">
                <a:solidFill>
                  <a:schemeClr val="bg1"/>
                </a:solidFill>
                <a:latin typeface="微软雅黑" panose="020B0503020204020204" pitchFamily="34" charset="-122"/>
                <a:ea typeface="微软雅黑" panose="020B0503020204020204" pitchFamily="34" charset="-122"/>
              </a:rPr>
              <a:t>摇臂钻床的工作原理。</a:t>
            </a:r>
          </a:p>
        </p:txBody>
      </p:sp>
    </p:spTree>
    <p:extLst>
      <p:ext uri="{BB962C8B-B14F-4D97-AF65-F5344CB8AC3E}">
        <p14:creationId xmlns:p14="http://schemas.microsoft.com/office/powerpoint/2010/main" val="14610280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95849" y="171450"/>
            <a:ext cx="4386241"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 </a:t>
            </a:r>
            <a:r>
              <a:rPr lang="en-US" altLang="zh-CN" sz="1600" b="1" dirty="0" smtClean="0">
                <a:solidFill>
                  <a:schemeClr val="bg1"/>
                </a:solidFill>
                <a:latin typeface="微软雅黑" panose="020B0503020204020204" pitchFamily="34" charset="-122"/>
                <a:ea typeface="微软雅黑" panose="020B0503020204020204" pitchFamily="34" charset="-122"/>
              </a:rPr>
              <a:t>2.</a:t>
            </a:r>
            <a:r>
              <a:rPr lang="zh-CN" altLang="zh-CN" sz="1600" b="1" dirty="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Z3050</a:t>
            </a:r>
            <a:r>
              <a:rPr lang="zh-CN" altLang="zh-CN" sz="1600" b="1" dirty="0">
                <a:solidFill>
                  <a:schemeClr val="bg1"/>
                </a:solidFill>
                <a:latin typeface="微软雅黑" panose="020B0503020204020204" pitchFamily="34" charset="-122"/>
                <a:ea typeface="微软雅黑" panose="020B0503020204020204" pitchFamily="34" charset="-122"/>
              </a:rPr>
              <a:t>摇臂钻床的工作原理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xmlns="" id="{656E44FC-9B76-4C2A-92F0-0A045554AE9C}"/>
              </a:ext>
            </a:extLst>
          </p:cNvPr>
          <p:cNvSpPr txBox="1"/>
          <p:nvPr/>
        </p:nvSpPr>
        <p:spPr>
          <a:xfrm>
            <a:off x="995849" y="1093508"/>
            <a:ext cx="3346515" cy="677108"/>
          </a:xfrm>
          <a:prstGeom prst="rect">
            <a:avLst/>
          </a:prstGeom>
          <a:noFill/>
        </p:spPr>
        <p:txBody>
          <a:bodyPr wrap="square" rtlCol="0">
            <a:spAutoFit/>
          </a:bodyPr>
          <a:lstStyle/>
          <a:p>
            <a:r>
              <a:rPr lang="en-US" altLang="zh-CN" sz="2000" b="1" dirty="0" smtClean="0">
                <a:solidFill>
                  <a:schemeClr val="accent2">
                    <a:lumMod val="50000"/>
                  </a:schemeClr>
                </a:solidFill>
                <a:latin typeface="微软雅黑" pitchFamily="34" charset="-122"/>
                <a:ea typeface="微软雅黑" pitchFamily="34" charset="-122"/>
              </a:rPr>
              <a:t>2.2 </a:t>
            </a:r>
            <a:r>
              <a:rPr lang="en-US" altLang="zh-CN" sz="2000" b="1" dirty="0">
                <a:solidFill>
                  <a:schemeClr val="accent2">
                    <a:lumMod val="50000"/>
                  </a:schemeClr>
                </a:solidFill>
                <a:latin typeface="微软雅黑" pitchFamily="34" charset="-122"/>
                <a:ea typeface="微软雅黑" pitchFamily="34" charset="-122"/>
              </a:rPr>
              <a:t>Z3050</a:t>
            </a:r>
            <a:r>
              <a:rPr lang="zh-CN" altLang="zh-CN" sz="2000" b="1" dirty="0">
                <a:solidFill>
                  <a:schemeClr val="accent2">
                    <a:lumMod val="50000"/>
                  </a:schemeClr>
                </a:solidFill>
                <a:latin typeface="微软雅黑" pitchFamily="34" charset="-122"/>
                <a:ea typeface="微软雅黑" pitchFamily="34" charset="-122"/>
              </a:rPr>
              <a:t>摇臂钻床</a:t>
            </a:r>
          </a:p>
          <a:p>
            <a:endParaRPr lang="zh-CN" altLang="en-US" dirty="0"/>
          </a:p>
        </p:txBody>
      </p:sp>
      <p:sp>
        <p:nvSpPr>
          <p:cNvPr id="11" name="文本框 10">
            <a:extLst>
              <a:ext uri="{FF2B5EF4-FFF2-40B4-BE49-F238E27FC236}">
                <a16:creationId xmlns:a16="http://schemas.microsoft.com/office/drawing/2014/main" xmlns="" id="{37370ABA-6A20-409E-8F8C-6C760FDAD52E}"/>
              </a:ext>
            </a:extLst>
          </p:cNvPr>
          <p:cNvSpPr txBox="1"/>
          <p:nvPr/>
        </p:nvSpPr>
        <p:spPr>
          <a:xfrm>
            <a:off x="323163" y="1598788"/>
            <a:ext cx="11290660" cy="1307409"/>
          </a:xfrm>
          <a:prstGeom prst="rect">
            <a:avLst/>
          </a:prstGeom>
          <a:noFill/>
        </p:spPr>
        <p:txBody>
          <a:bodyPr wrap="square" rtlCol="0">
            <a:spAutoFit/>
          </a:bodyPr>
          <a:lstStyle/>
          <a:p>
            <a:pPr indent="266700" algn="just">
              <a:lnSpc>
                <a:spcPts val="24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Z3050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摇臂钻床主要结构</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4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1-2-3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所示为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Z3050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摇臂钻床外观图。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nSpc>
                <a:spcPts val="2400"/>
              </a:lnSpc>
              <a:spcBef>
                <a:spcPts val="600"/>
              </a:spcBef>
              <a:spcAft>
                <a:spcPts val="600"/>
              </a:spcAft>
            </a:pPr>
            <a:endParaRPr lang="zh-CN" altLang="en-US" dirty="0"/>
          </a:p>
        </p:txBody>
      </p:sp>
      <p:pic>
        <p:nvPicPr>
          <p:cNvPr id="12" name="图片 11">
            <a:extLst>
              <a:ext uri="{FF2B5EF4-FFF2-40B4-BE49-F238E27FC236}">
                <a16:creationId xmlns:a16="http://schemas.microsoft.com/office/drawing/2014/main" xmlns="" id="{E54E6E5B-0668-40E1-BD5F-AFDE43118B51}"/>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500950" y="1818828"/>
            <a:ext cx="4139292" cy="3682085"/>
          </a:xfrm>
          <a:prstGeom prst="rect">
            <a:avLst/>
          </a:prstGeom>
          <a:noFill/>
          <a:ln>
            <a:noFill/>
          </a:ln>
        </p:spPr>
      </p:pic>
      <p:sp>
        <p:nvSpPr>
          <p:cNvPr id="14" name="文本框 13">
            <a:extLst>
              <a:ext uri="{FF2B5EF4-FFF2-40B4-BE49-F238E27FC236}">
                <a16:creationId xmlns:a16="http://schemas.microsoft.com/office/drawing/2014/main" xmlns="" id="{FC37641E-FCE4-4A16-979A-C52C37797B71}"/>
              </a:ext>
            </a:extLst>
          </p:cNvPr>
          <p:cNvSpPr txBox="1"/>
          <p:nvPr/>
        </p:nvSpPr>
        <p:spPr>
          <a:xfrm>
            <a:off x="5382090" y="5621599"/>
            <a:ext cx="6094428" cy="348813"/>
          </a:xfrm>
          <a:prstGeom prst="rect">
            <a:avLst/>
          </a:prstGeom>
          <a:noFill/>
        </p:spPr>
        <p:txBody>
          <a:bodyPr wrap="square">
            <a:spAutoFit/>
          </a:bodyPr>
          <a:lstStyle/>
          <a:p>
            <a:pPr indent="127000" algn="ctr">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1-2-3  Z3050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摇臂钻床外观图</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6" name="文本框 15">
            <a:extLst>
              <a:ext uri="{FF2B5EF4-FFF2-40B4-BE49-F238E27FC236}">
                <a16:creationId xmlns:a16="http://schemas.microsoft.com/office/drawing/2014/main" xmlns="" id="{A5E5CF3E-05EF-4856-800B-B3CAFD96BF1B}"/>
              </a:ext>
            </a:extLst>
          </p:cNvPr>
          <p:cNvSpPr txBox="1"/>
          <p:nvPr/>
        </p:nvSpPr>
        <p:spPr>
          <a:xfrm>
            <a:off x="490494" y="2405667"/>
            <a:ext cx="5477999" cy="4093428"/>
          </a:xfrm>
          <a:prstGeom prst="rect">
            <a:avLst/>
          </a:prstGeom>
          <a:noFill/>
        </p:spPr>
        <p:txBody>
          <a:bodyPr wrap="square">
            <a:spAutoFit/>
          </a:bodyPr>
          <a:lstStyle/>
          <a:p>
            <a:pPr indent="266700" algn="just">
              <a:lnSpc>
                <a:spcPts val="24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摇臂钻床主要由底座、内外立座、摇臂、主轴箱和工作台组成。摇臂的一端为套筒，套筒在外立柱上，并借助丝杆的正、反转可沿外立柱上下移动。主轴箱安装在摇臂的水平轨上可通过手轮操作使其在水平导轨上沿摇臂移动。加工时。根据工件高度的不同，摇臂借助于丝杆可带着主轴箱沿外立柱上下升降。在升降之前，应自动将摇臂松开，再进行升降，当达到所需的位置时，摇臂自动夹紧在立柱上。摇臂钻床钻削加工分为工作运动和辅助运动。工作运动包括：主运动（主轴的旋转运动）和进给运动（主轴轴向运动）；辅助运动包括：主轴箱沿摇臂的横向移动，摇臂的回转和升降运动。钻削加工时，钻头一面旋转一面作纵向进给。</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391682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95849" y="171450"/>
            <a:ext cx="4386241"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 </a:t>
            </a:r>
            <a:r>
              <a:rPr lang="en-US" altLang="zh-CN" sz="1600" b="1" dirty="0" smtClean="0">
                <a:solidFill>
                  <a:schemeClr val="bg1"/>
                </a:solidFill>
                <a:latin typeface="微软雅黑" panose="020B0503020204020204" pitchFamily="34" charset="-122"/>
                <a:ea typeface="微软雅黑" panose="020B0503020204020204" pitchFamily="34" charset="-122"/>
              </a:rPr>
              <a:t>2.</a:t>
            </a:r>
            <a:r>
              <a:rPr lang="zh-CN" altLang="zh-CN" sz="1600" b="1" dirty="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Z3050</a:t>
            </a:r>
            <a:r>
              <a:rPr lang="zh-CN" altLang="zh-CN" sz="1600" b="1" dirty="0">
                <a:solidFill>
                  <a:schemeClr val="bg1"/>
                </a:solidFill>
                <a:latin typeface="微软雅黑" panose="020B0503020204020204" pitchFamily="34" charset="-122"/>
                <a:ea typeface="微软雅黑" panose="020B0503020204020204" pitchFamily="34" charset="-122"/>
              </a:rPr>
              <a:t>摇臂钻床的工作原理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xmlns="" id="{656E44FC-9B76-4C2A-92F0-0A045554AE9C}"/>
              </a:ext>
            </a:extLst>
          </p:cNvPr>
          <p:cNvSpPr txBox="1"/>
          <p:nvPr/>
        </p:nvSpPr>
        <p:spPr>
          <a:xfrm>
            <a:off x="995849" y="1093508"/>
            <a:ext cx="3346515" cy="348813"/>
          </a:xfrm>
          <a:prstGeom prst="rect">
            <a:avLst/>
          </a:prstGeom>
          <a:noFill/>
        </p:spPr>
        <p:txBody>
          <a:bodyPr wrap="square" rtlCol="0">
            <a:spAutoFit/>
          </a:bodyPr>
          <a:lstStyle/>
          <a:p>
            <a:pPr>
              <a:lnSpc>
                <a:spcPts val="2000"/>
              </a:lnSpc>
              <a:spcBef>
                <a:spcPts val="120"/>
              </a:spcBef>
              <a:spcAft>
                <a:spcPts val="120"/>
              </a:spcAft>
            </a:pPr>
            <a:r>
              <a:rPr lang="en-US" altLang="zh-CN" sz="2000" b="1" dirty="0" smtClean="0">
                <a:solidFill>
                  <a:schemeClr val="accent2">
                    <a:lumMod val="50000"/>
                  </a:schemeClr>
                </a:solidFill>
                <a:latin typeface="微软雅黑" pitchFamily="34" charset="-122"/>
                <a:ea typeface="微软雅黑" pitchFamily="34" charset="-122"/>
              </a:rPr>
              <a:t>2.2 </a:t>
            </a:r>
            <a:r>
              <a:rPr lang="en-US" altLang="zh-CN" sz="2000" b="1" dirty="0">
                <a:solidFill>
                  <a:schemeClr val="accent2">
                    <a:lumMod val="50000"/>
                  </a:schemeClr>
                </a:solidFill>
                <a:latin typeface="微软雅黑" pitchFamily="34" charset="-122"/>
                <a:ea typeface="微软雅黑" pitchFamily="34" charset="-122"/>
              </a:rPr>
              <a:t>Z3050</a:t>
            </a:r>
            <a:r>
              <a:rPr lang="zh-CN" altLang="zh-CN" sz="2000" b="1" dirty="0">
                <a:solidFill>
                  <a:schemeClr val="accent2">
                    <a:lumMod val="50000"/>
                  </a:schemeClr>
                </a:solidFill>
                <a:latin typeface="微软雅黑" pitchFamily="34" charset="-122"/>
                <a:ea typeface="微软雅黑" pitchFamily="34" charset="-122"/>
              </a:rPr>
              <a:t>摇臂</a:t>
            </a:r>
            <a:r>
              <a:rPr lang="zh-CN" altLang="zh-CN" sz="2000" b="1" dirty="0" smtClean="0">
                <a:solidFill>
                  <a:schemeClr val="accent2">
                    <a:lumMod val="50000"/>
                  </a:schemeClr>
                </a:solidFill>
                <a:latin typeface="微软雅黑" pitchFamily="34" charset="-122"/>
                <a:ea typeface="微软雅黑" pitchFamily="34" charset="-122"/>
              </a:rPr>
              <a:t>钻床</a:t>
            </a:r>
            <a:endParaRPr lang="zh-CN" altLang="zh-CN" sz="2000" b="1" dirty="0">
              <a:solidFill>
                <a:schemeClr val="accent2">
                  <a:lumMod val="50000"/>
                </a:schemeClr>
              </a:solidFill>
              <a:latin typeface="微软雅黑" pitchFamily="34" charset="-122"/>
              <a:ea typeface="微软雅黑" pitchFamily="34" charset="-122"/>
            </a:endParaRPr>
          </a:p>
        </p:txBody>
      </p:sp>
      <p:sp>
        <p:nvSpPr>
          <p:cNvPr id="17" name="文本框 16">
            <a:extLst>
              <a:ext uri="{FF2B5EF4-FFF2-40B4-BE49-F238E27FC236}">
                <a16:creationId xmlns:a16="http://schemas.microsoft.com/office/drawing/2014/main" xmlns="" id="{7B3FFD6E-4D67-406C-BDE2-BB6A02E427B5}"/>
              </a:ext>
            </a:extLst>
          </p:cNvPr>
          <p:cNvSpPr txBox="1"/>
          <p:nvPr/>
        </p:nvSpPr>
        <p:spPr>
          <a:xfrm>
            <a:off x="600474" y="1994754"/>
            <a:ext cx="10202644" cy="4339650"/>
          </a:xfrm>
          <a:prstGeom prst="rect">
            <a:avLst/>
          </a:prstGeom>
          <a:noFill/>
        </p:spPr>
        <p:txBody>
          <a:bodyPr wrap="square">
            <a:spAutoFit/>
          </a:bodyPr>
          <a:lstStyle/>
          <a:p>
            <a:pPr indent="266700" algn="just">
              <a:spcBef>
                <a:spcPts val="600"/>
              </a:spcBef>
              <a:spcAft>
                <a:spcPts val="600"/>
              </a:spcAft>
            </a:pP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1</a:t>
            </a:r>
            <a:r>
              <a:rPr lang="zh-CN" altLang="zh-CN" sz="1800" kern="100" dirty="0">
                <a:effectLst/>
                <a:latin typeface="+mn-ea"/>
                <a:cs typeface="Times New Roman" panose="02020603050405020304" pitchFamily="18" charset="0"/>
              </a:rPr>
              <a:t>）、由于摇臂钻床的运动部件较多，为简化传动装置，需使用多台电动机拖动，主轴电动机承担主钻削及进给任务，摇臂升降、夹紧放松和冷却泵各用一台电动机拖动。</a:t>
            </a:r>
          </a:p>
          <a:p>
            <a:pPr indent="266700" algn="just">
              <a:spcBef>
                <a:spcPts val="600"/>
              </a:spcBef>
              <a:spcAft>
                <a:spcPts val="600"/>
              </a:spcAft>
            </a:pP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2</a:t>
            </a:r>
            <a:r>
              <a:rPr lang="zh-CN" altLang="zh-CN" sz="1800" kern="100" dirty="0">
                <a:effectLst/>
                <a:latin typeface="+mn-ea"/>
                <a:cs typeface="Times New Roman" panose="02020603050405020304" pitchFamily="18" charset="0"/>
              </a:rPr>
              <a:t>）、为了适应多种加工方式的要求，主轴及进给应在较大范围内调速。但这些调速都是机械调速，用手柄操作变速箱调速，对电动机无任何调速要求。主轴变速机构与进给变速机构在一个变速箱内，由主轴电动机拖动。</a:t>
            </a:r>
          </a:p>
          <a:p>
            <a:pPr indent="266700" algn="just">
              <a:spcBef>
                <a:spcPts val="600"/>
              </a:spcBef>
              <a:spcAft>
                <a:spcPts val="600"/>
              </a:spcAft>
            </a:pP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3</a:t>
            </a:r>
            <a:r>
              <a:rPr lang="zh-CN" altLang="zh-CN" sz="1800" kern="100" dirty="0">
                <a:effectLst/>
                <a:latin typeface="+mn-ea"/>
                <a:cs typeface="Times New Roman" panose="02020603050405020304" pitchFamily="18" charset="0"/>
              </a:rPr>
              <a:t>）、加工螺纹时要求主轴能正反转。摇臂钻床的正反转一般用机械方法实现，电动机只需单方向旋转。</a:t>
            </a:r>
          </a:p>
          <a:p>
            <a:pPr indent="266700" algn="just">
              <a:spcBef>
                <a:spcPts val="600"/>
              </a:spcBef>
              <a:spcAft>
                <a:spcPts val="600"/>
              </a:spcAft>
            </a:pP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4</a:t>
            </a:r>
            <a:r>
              <a:rPr lang="zh-CN" altLang="zh-CN" sz="1800" kern="100" dirty="0">
                <a:effectLst/>
                <a:latin typeface="+mn-ea"/>
                <a:cs typeface="Times New Roman" panose="02020603050405020304" pitchFamily="18" charset="0"/>
              </a:rPr>
              <a:t>）、摇臂升降由单独的一台电动机拖动，要求能实现正反转。</a:t>
            </a:r>
          </a:p>
          <a:p>
            <a:pPr indent="266700" algn="just">
              <a:spcBef>
                <a:spcPts val="600"/>
              </a:spcBef>
              <a:spcAft>
                <a:spcPts val="600"/>
              </a:spcAft>
            </a:pP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5</a:t>
            </a:r>
            <a:r>
              <a:rPr lang="zh-CN" altLang="zh-CN" sz="1800" kern="100" dirty="0">
                <a:effectLst/>
                <a:latin typeface="+mn-ea"/>
                <a:cs typeface="Times New Roman" panose="02020603050405020304" pitchFamily="18" charset="0"/>
              </a:rPr>
              <a:t>）、摇臂的夹紧与放松以及立柱的夹紧与放松由一台异步电动机配合液压装置来完成，要求这台电动机能正反转。摇臂的回转和主轴箱的径向移动在中小型摇臂钻床上都采用手动。</a:t>
            </a:r>
          </a:p>
          <a:p>
            <a:pPr indent="266700" algn="just">
              <a:spcBef>
                <a:spcPts val="600"/>
              </a:spcBef>
              <a:spcAft>
                <a:spcPts val="600"/>
              </a:spcAft>
            </a:pP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6</a:t>
            </a:r>
            <a:r>
              <a:rPr lang="zh-CN" altLang="zh-CN" sz="1800" kern="100" dirty="0">
                <a:effectLst/>
                <a:latin typeface="+mn-ea"/>
                <a:cs typeface="Times New Roman" panose="02020603050405020304" pitchFamily="18" charset="0"/>
              </a:rPr>
              <a:t>）、钻削加工时，为对刀具及工件进行冷却，需要一台冷却泵电动机拖动冷却泵输送冷却液。</a:t>
            </a:r>
          </a:p>
          <a:p>
            <a:pPr indent="266700" algn="just">
              <a:spcBef>
                <a:spcPts val="600"/>
              </a:spcBef>
              <a:spcAft>
                <a:spcPts val="600"/>
              </a:spcAft>
            </a:pP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7</a:t>
            </a:r>
            <a:r>
              <a:rPr lang="zh-CN" altLang="zh-CN" sz="1800" kern="100" dirty="0">
                <a:effectLst/>
                <a:latin typeface="+mn-ea"/>
                <a:cs typeface="Times New Roman" panose="02020603050405020304" pitchFamily="18" charset="0"/>
              </a:rPr>
              <a:t>）、各部分电路之间有必要的保护和联锁。</a:t>
            </a:r>
          </a:p>
        </p:txBody>
      </p:sp>
      <p:sp>
        <p:nvSpPr>
          <p:cNvPr id="18" name="文本框 17">
            <a:extLst>
              <a:ext uri="{FF2B5EF4-FFF2-40B4-BE49-F238E27FC236}">
                <a16:creationId xmlns:a16="http://schemas.microsoft.com/office/drawing/2014/main" xmlns="" id="{75A3C250-047A-4EAA-9737-737E08EC7FE8}"/>
              </a:ext>
            </a:extLst>
          </p:cNvPr>
          <p:cNvSpPr txBox="1"/>
          <p:nvPr/>
        </p:nvSpPr>
        <p:spPr>
          <a:xfrm>
            <a:off x="708968" y="1565432"/>
            <a:ext cx="6094428" cy="348813"/>
          </a:xfrm>
          <a:prstGeom prst="rect">
            <a:avLst/>
          </a:prstGeom>
          <a:noFill/>
        </p:spPr>
        <p:txBody>
          <a:bodyPr wrap="square">
            <a:spAutoFit/>
          </a:bodyPr>
          <a:lstStyle/>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Z3050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摇臂钻床电气控制电路</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843806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95849" y="171450"/>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a:t>
            </a:r>
            <a:r>
              <a:rPr lang="zh-CN" altLang="zh-CN" sz="1600" b="1" dirty="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Z3050</a:t>
            </a:r>
            <a:r>
              <a:rPr lang="zh-CN" altLang="zh-CN" sz="1600" b="1" dirty="0">
                <a:solidFill>
                  <a:schemeClr val="bg1"/>
                </a:solidFill>
                <a:latin typeface="微软雅黑" panose="020B0503020204020204" pitchFamily="34" charset="-122"/>
                <a:ea typeface="微软雅黑" panose="020B0503020204020204" pitchFamily="34" charset="-122"/>
              </a:rPr>
              <a:t>摇臂钻床的工作原理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xmlns="" id="{656E44FC-9B76-4C2A-92F0-0A045554AE9C}"/>
              </a:ext>
            </a:extLst>
          </p:cNvPr>
          <p:cNvSpPr txBox="1"/>
          <p:nvPr/>
        </p:nvSpPr>
        <p:spPr>
          <a:xfrm>
            <a:off x="995849" y="1093508"/>
            <a:ext cx="3346515" cy="646331"/>
          </a:xfrm>
          <a:prstGeom prst="rect">
            <a:avLst/>
          </a:prstGeom>
          <a:noFill/>
        </p:spPr>
        <p:txBody>
          <a:bodyPr wrap="square" rtlCol="0">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2.2 Z3050</a:t>
            </a:r>
            <a:r>
              <a:rPr lang="zh-CN" altLang="zh-CN" sz="2000" b="1" dirty="0">
                <a:solidFill>
                  <a:schemeClr val="accent2">
                    <a:lumMod val="50000"/>
                  </a:schemeClr>
                </a:solidFill>
                <a:latin typeface="微软雅黑" pitchFamily="34" charset="-122"/>
                <a:ea typeface="微软雅黑" pitchFamily="34" charset="-122"/>
              </a:rPr>
              <a:t>摇臂钻床</a:t>
            </a:r>
          </a:p>
          <a:p>
            <a:endParaRPr lang="zh-CN" altLang="en-US" dirty="0"/>
          </a:p>
        </p:txBody>
      </p:sp>
      <p:sp>
        <p:nvSpPr>
          <p:cNvPr id="17" name="文本框 16">
            <a:extLst>
              <a:ext uri="{FF2B5EF4-FFF2-40B4-BE49-F238E27FC236}">
                <a16:creationId xmlns:a16="http://schemas.microsoft.com/office/drawing/2014/main" xmlns="" id="{7B3FFD6E-4D67-406C-BDE2-BB6A02E427B5}"/>
              </a:ext>
            </a:extLst>
          </p:cNvPr>
          <p:cNvSpPr txBox="1"/>
          <p:nvPr/>
        </p:nvSpPr>
        <p:spPr>
          <a:xfrm>
            <a:off x="650260" y="1914245"/>
            <a:ext cx="5523003" cy="4452501"/>
          </a:xfrm>
          <a:prstGeom prst="rect">
            <a:avLst/>
          </a:prstGeom>
          <a:noFill/>
        </p:spPr>
        <p:txBody>
          <a:bodyPr wrap="square">
            <a:spAutoFit/>
          </a:bodyPr>
          <a:lstStyle/>
          <a:p>
            <a:pPr indent="266700" algn="just">
              <a:lnSpc>
                <a:spcPts val="2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Z3050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摇臂钻床的电气原理图是由主电路、控制电路和照明及指示灯电路组成。如图</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1-2-4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所示。</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是主轴电动机，由交流接触器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控制，只要求单方向旋转，主轴的正反转有机械手柄操作。</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装在主轴箱顶部，带动主轴及进给传动系统，热继电器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FR1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是过载保护元件，短路保护电器是总电源开关中的电磁脱扣装置。</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是摇臂升降电动机，装于主轴顶部，用接触器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和</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控制其正反转。因为电动机短时间工作，故不设过载保护电器。</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是液压泵电动机，可以做正向转动和反相转动。正向转动和反向转动的启动与停止由接触器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和</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控制。热继电器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FR2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是液压泵电动机的过载保护电器。该电动机的主要作用是供给夹紧装置压力油，实现摇臂和立柱的夹紧与松开。</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是冷却泵电动机，功率小，不设过载保护，有开关直接启动与停止。</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3" name="Picture 3">
            <a:extLst>
              <a:ext uri="{FF2B5EF4-FFF2-40B4-BE49-F238E27FC236}">
                <a16:creationId xmlns:a16="http://schemas.microsoft.com/office/drawing/2014/main" xmlns="" id="{4F81A6D1-AC22-4BC4-B051-27B4D7A957F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701798" y="1561813"/>
            <a:ext cx="5004435" cy="3752215"/>
          </a:xfrm>
          <a:prstGeom prst="rect">
            <a:avLst/>
          </a:prstGeom>
          <a:noFill/>
          <a:ln>
            <a:noFill/>
          </a:ln>
        </p:spPr>
      </p:pic>
      <p:sp>
        <p:nvSpPr>
          <p:cNvPr id="15" name="文本框 14">
            <a:extLst>
              <a:ext uri="{FF2B5EF4-FFF2-40B4-BE49-F238E27FC236}">
                <a16:creationId xmlns:a16="http://schemas.microsoft.com/office/drawing/2014/main" xmlns="" id="{FF195C1F-A815-4880-AFD8-08FCADF957B0}"/>
              </a:ext>
            </a:extLst>
          </p:cNvPr>
          <p:cNvSpPr txBox="1"/>
          <p:nvPr/>
        </p:nvSpPr>
        <p:spPr>
          <a:xfrm>
            <a:off x="6086179" y="5640812"/>
            <a:ext cx="6094428" cy="365934"/>
          </a:xfrm>
          <a:prstGeom prst="rect">
            <a:avLst/>
          </a:prstGeom>
          <a:noFill/>
        </p:spPr>
        <p:txBody>
          <a:bodyPr wrap="square">
            <a:spAutoFit/>
          </a:bodyPr>
          <a:lstStyle/>
          <a:p>
            <a:pPr indent="228600" algn="ctr">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1-2-4</a:t>
            </a:r>
            <a:r>
              <a:rPr lang="en-US" altLang="zh-CN" sz="24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Z3050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摇臂钻床电气控制电路原理图</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9" name="文本框 18">
            <a:extLst>
              <a:ext uri="{FF2B5EF4-FFF2-40B4-BE49-F238E27FC236}">
                <a16:creationId xmlns:a16="http://schemas.microsoft.com/office/drawing/2014/main" xmlns="" id="{A88F8121-6C6C-4DDD-B4BF-CB307938B735}"/>
              </a:ext>
            </a:extLst>
          </p:cNvPr>
          <p:cNvSpPr txBox="1"/>
          <p:nvPr/>
        </p:nvSpPr>
        <p:spPr>
          <a:xfrm>
            <a:off x="525840" y="1478229"/>
            <a:ext cx="6132136" cy="348813"/>
          </a:xfrm>
          <a:prstGeom prst="rect">
            <a:avLst/>
          </a:prstGeom>
          <a:noFill/>
        </p:spPr>
        <p:txBody>
          <a:bodyPr wrap="square">
            <a:spAutoFit/>
          </a:bodyPr>
          <a:lstStyle/>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Z3050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摇臂钻床的电气控制电路原理图。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765588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95849" y="171450"/>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a:t>
            </a:r>
            <a:r>
              <a:rPr lang="zh-CN" altLang="zh-CN" sz="1600" b="1" dirty="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Z3050</a:t>
            </a:r>
            <a:r>
              <a:rPr lang="zh-CN" altLang="zh-CN" sz="1600" b="1" dirty="0">
                <a:solidFill>
                  <a:schemeClr val="bg1"/>
                </a:solidFill>
                <a:latin typeface="微软雅黑" panose="020B0503020204020204" pitchFamily="34" charset="-122"/>
                <a:ea typeface="微软雅黑" panose="020B0503020204020204" pitchFamily="34" charset="-122"/>
              </a:rPr>
              <a:t>摇臂钻床的工作原理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xmlns="" id="{656E44FC-9B76-4C2A-92F0-0A045554AE9C}"/>
              </a:ext>
            </a:extLst>
          </p:cNvPr>
          <p:cNvSpPr txBox="1"/>
          <p:nvPr/>
        </p:nvSpPr>
        <p:spPr>
          <a:xfrm>
            <a:off x="995849" y="1093508"/>
            <a:ext cx="3346515" cy="646331"/>
          </a:xfrm>
          <a:prstGeom prst="rect">
            <a:avLst/>
          </a:prstGeom>
          <a:noFill/>
        </p:spPr>
        <p:txBody>
          <a:bodyPr wrap="square" rtlCol="0">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2.2 Z3050</a:t>
            </a:r>
            <a:r>
              <a:rPr lang="zh-CN" altLang="zh-CN" sz="2000" b="1" dirty="0">
                <a:solidFill>
                  <a:schemeClr val="accent2">
                    <a:lumMod val="50000"/>
                  </a:schemeClr>
                </a:solidFill>
                <a:latin typeface="微软雅黑" pitchFamily="34" charset="-122"/>
                <a:ea typeface="微软雅黑" pitchFamily="34" charset="-122"/>
              </a:rPr>
              <a:t>摇臂钻床</a:t>
            </a:r>
          </a:p>
          <a:p>
            <a:endParaRPr lang="zh-CN" altLang="en-US" dirty="0"/>
          </a:p>
        </p:txBody>
      </p:sp>
      <p:sp>
        <p:nvSpPr>
          <p:cNvPr id="17" name="文本框 16">
            <a:extLst>
              <a:ext uri="{FF2B5EF4-FFF2-40B4-BE49-F238E27FC236}">
                <a16:creationId xmlns:a16="http://schemas.microsoft.com/office/drawing/2014/main" xmlns="" id="{7B3FFD6E-4D67-406C-BDE2-BB6A02E427B5}"/>
              </a:ext>
            </a:extLst>
          </p:cNvPr>
          <p:cNvSpPr txBox="1"/>
          <p:nvPr/>
        </p:nvSpPr>
        <p:spPr>
          <a:xfrm>
            <a:off x="702934" y="2061760"/>
            <a:ext cx="10689021" cy="4196020"/>
          </a:xfrm>
          <a:prstGeom prst="rect">
            <a:avLst/>
          </a:prstGeom>
          <a:noFill/>
        </p:spPr>
        <p:txBody>
          <a:bodyPr wrap="square">
            <a:spAutoFit/>
          </a:bodyPr>
          <a:lstStyle/>
          <a:p>
            <a:pPr indent="266700" algn="just">
              <a:lnSpc>
                <a:spcPts val="2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）、主轴电动机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的控制。</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合上</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QS1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，按启动按钮</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吸合并联锁，</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启动运转，指示灯</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HL3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亮。按</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断电释放，</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停转，</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HL3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熄灭。</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）、摇臂升降电动机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和液压泵电动机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的控制。</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按摇臂下降按钮</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（上升按钮</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），时间继电器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和中间接触器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吸合，</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的常开触点闭合，还要因为是断电延时，故延时断开的常开触点闭合，使电磁铁</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YA</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和接触器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同时闭合，液压泵电动机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旋转，供给压力油。压力油经通阀进入摇臂，松开油腔，推动活塞和菱形块，使摇臂松开。</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同时，活塞通过弹簧片使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闭合，并压位置开关</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释放，而使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KM3(KM2)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吸合，</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停转，升降电动机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运转，带动摇臂下降（上升）。</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当摇臂下降</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或上升</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到所需位置时，松开</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或</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或</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和</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断电释放，</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停转，摇臂停止升降。由于</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为断电延时，经过</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秒延时后，</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17</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号线至</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18</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号线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触点闭合，</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得电吸合，</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反转，液压泵反反向供给压力油，使摇臂夹紧，同时通过机械装置使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断开，使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和</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YA</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都释放，液压泵停止旋转。图中，</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ST1-1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和</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ST1-2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为摇臂升降行程的限位控制</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）、立柱和主轴箱的松开或夹紧控制。</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按松开按钮</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（或夹紧按钮</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SB6</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），接触器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或</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吸合，液压泵电机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运转，供给压力油，使立柱和主轴箱分别松开</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或夹紧</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8" name="文本框 17">
            <a:extLst>
              <a:ext uri="{FF2B5EF4-FFF2-40B4-BE49-F238E27FC236}">
                <a16:creationId xmlns:a16="http://schemas.microsoft.com/office/drawing/2014/main" xmlns="" id="{75A3C250-047A-4EAA-9737-737E08EC7FE8}"/>
              </a:ext>
            </a:extLst>
          </p:cNvPr>
          <p:cNvSpPr txBox="1"/>
          <p:nvPr/>
        </p:nvSpPr>
        <p:spPr>
          <a:xfrm>
            <a:off x="563548" y="1565432"/>
            <a:ext cx="6094428" cy="348813"/>
          </a:xfrm>
          <a:prstGeom prst="rect">
            <a:avLst/>
          </a:prstGeom>
          <a:noFill/>
        </p:spPr>
        <p:txBody>
          <a:bodyPr wrap="square">
            <a:spAutoFit/>
          </a:bodyPr>
          <a:lstStyle/>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Z3050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摇臂钻床的电气控制分析。</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439741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95849" y="171450"/>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3. </a:t>
            </a:r>
            <a:r>
              <a:rPr lang="zh-CN" altLang="zh-CN" sz="1600" b="1" dirty="0" smtClean="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M7130</a:t>
            </a:r>
            <a:r>
              <a:rPr lang="zh-CN" altLang="zh-CN" sz="1600" b="1" dirty="0">
                <a:solidFill>
                  <a:schemeClr val="bg1"/>
                </a:solidFill>
                <a:latin typeface="微软雅黑" panose="020B0503020204020204" pitchFamily="34" charset="-122"/>
                <a:ea typeface="微软雅黑" panose="020B0503020204020204" pitchFamily="34" charset="-122"/>
              </a:rPr>
              <a:t>平面磨床的工作原理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xmlns="" id="{656E44FC-9B76-4C2A-92F0-0A045554AE9C}"/>
              </a:ext>
            </a:extLst>
          </p:cNvPr>
          <p:cNvSpPr txBox="1"/>
          <p:nvPr/>
        </p:nvSpPr>
        <p:spPr>
          <a:xfrm>
            <a:off x="995849" y="1093508"/>
            <a:ext cx="3346515" cy="348813"/>
          </a:xfrm>
          <a:prstGeom prst="rect">
            <a:avLst/>
          </a:prstGeom>
          <a:noFill/>
        </p:spPr>
        <p:txBody>
          <a:bodyPr wrap="square" rtlCol="0">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3. M7130</a:t>
            </a:r>
            <a:r>
              <a:rPr lang="zh-CN" altLang="zh-CN" sz="2000" b="1" dirty="0">
                <a:solidFill>
                  <a:schemeClr val="accent2">
                    <a:lumMod val="50000"/>
                  </a:schemeClr>
                </a:solidFill>
                <a:latin typeface="微软雅黑" pitchFamily="34" charset="-122"/>
                <a:ea typeface="微软雅黑" pitchFamily="34" charset="-122"/>
              </a:rPr>
              <a:t>平面磨床</a:t>
            </a:r>
          </a:p>
        </p:txBody>
      </p:sp>
      <p:sp>
        <p:nvSpPr>
          <p:cNvPr id="18" name="文本框 17">
            <a:extLst>
              <a:ext uri="{FF2B5EF4-FFF2-40B4-BE49-F238E27FC236}">
                <a16:creationId xmlns:a16="http://schemas.microsoft.com/office/drawing/2014/main" xmlns="" id="{75A3C250-047A-4EAA-9737-737E08EC7FE8}"/>
              </a:ext>
            </a:extLst>
          </p:cNvPr>
          <p:cNvSpPr txBox="1"/>
          <p:nvPr/>
        </p:nvSpPr>
        <p:spPr>
          <a:xfrm>
            <a:off x="534652" y="1708265"/>
            <a:ext cx="4124434" cy="3683060"/>
          </a:xfrm>
          <a:prstGeom prst="rect">
            <a:avLst/>
          </a:prstGeom>
          <a:noFill/>
        </p:spPr>
        <p:txBody>
          <a:bodyPr wrap="square">
            <a:spAutoFit/>
          </a:bodyPr>
          <a:lstStyle/>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磨床的种类很多</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根据用途不同可分为平面磨床、</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内圆磨床、</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外圆磨床、</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无心磨床等。</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M7130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型平面磨床是机械加工中应用极为广泛的磨床</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其作用是用砂轮磨削加工各种零件的平面。</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它操作方便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磨削精度和光洁度都比较高</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适于磨削精密零件和各种工具</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并可做镜面磨削。</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M7130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平面磨床的主要结构</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1-2-5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所示为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M7130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平面磨床图。</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M7130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型平面磨床是卧轴矩形工作台式。其主要结构包括床身、</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工作台、</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电磁吸盘、</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砂轮架</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又称磨头</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滑座和立柱等。</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3" name="image12.jpeg">
            <a:extLst>
              <a:ext uri="{FF2B5EF4-FFF2-40B4-BE49-F238E27FC236}">
                <a16:creationId xmlns:a16="http://schemas.microsoft.com/office/drawing/2014/main" xmlns="" id="{4163258F-D4B2-4796-BCC7-2ADD16DFA873}"/>
              </a:ext>
            </a:extLst>
          </p:cNvPr>
          <p:cNvPicPr/>
          <p:nvPr/>
        </p:nvPicPr>
        <p:blipFill>
          <a:blip r:embed="rId3" cstate="print"/>
          <a:stretch>
            <a:fillRect/>
          </a:stretch>
        </p:blipFill>
        <p:spPr>
          <a:xfrm>
            <a:off x="5345098" y="1708265"/>
            <a:ext cx="5570553" cy="3683060"/>
          </a:xfrm>
          <a:prstGeom prst="rect">
            <a:avLst/>
          </a:prstGeom>
        </p:spPr>
      </p:pic>
      <p:sp>
        <p:nvSpPr>
          <p:cNvPr id="15" name="文本框 14">
            <a:extLst>
              <a:ext uri="{FF2B5EF4-FFF2-40B4-BE49-F238E27FC236}">
                <a16:creationId xmlns:a16="http://schemas.microsoft.com/office/drawing/2014/main" xmlns="" id="{EE22EBA4-837D-4369-B8BB-1E3A6E46A8E6}"/>
              </a:ext>
            </a:extLst>
          </p:cNvPr>
          <p:cNvSpPr txBox="1"/>
          <p:nvPr/>
        </p:nvSpPr>
        <p:spPr>
          <a:xfrm>
            <a:off x="5345098" y="5713348"/>
            <a:ext cx="6094428" cy="348813"/>
          </a:xfrm>
          <a:prstGeom prst="rect">
            <a:avLst/>
          </a:prstGeom>
          <a:noFill/>
        </p:spPr>
        <p:txBody>
          <a:bodyPr wrap="square">
            <a:spAutoFit/>
          </a:bodyPr>
          <a:lstStyle/>
          <a:p>
            <a:pPr indent="127000" algn="ctr">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1-2-5  M7130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平面磨床的主要结构</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255764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xmlns="" id="{FBF8BA25-21B4-447C-B72E-4920660839FE}"/>
              </a:ext>
            </a:extLst>
          </p:cNvPr>
          <p:cNvSpPr/>
          <p:nvPr/>
        </p:nvSpPr>
        <p:spPr>
          <a:xfrm>
            <a:off x="904875" y="2134652"/>
            <a:ext cx="10382250" cy="2552700"/>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0A4E986E-0FED-4EE3-BB27-545867A330C7}"/>
              </a:ext>
            </a:extLst>
          </p:cNvPr>
          <p:cNvGrpSpPr/>
          <p:nvPr/>
        </p:nvGrpSpPr>
        <p:grpSpPr>
          <a:xfrm>
            <a:off x="1743075" y="2615139"/>
            <a:ext cx="1114425" cy="1114425"/>
            <a:chOff x="1924050" y="2615139"/>
            <a:chExt cx="1114425" cy="1114425"/>
          </a:xfrm>
        </p:grpSpPr>
        <p:sp>
          <p:nvSpPr>
            <p:cNvPr id="6" name="椭圆 5">
              <a:extLst>
                <a:ext uri="{FF2B5EF4-FFF2-40B4-BE49-F238E27FC236}">
                  <a16:creationId xmlns:a16="http://schemas.microsoft.com/office/drawing/2014/main" xmlns="" id="{332CE593-F551-450D-960B-18DAF689487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a:extLst>
                <a:ext uri="{FF2B5EF4-FFF2-40B4-BE49-F238E27FC236}">
                  <a16:creationId xmlns:a16="http://schemas.microsoft.com/office/drawing/2014/main" xmlns="" id="{EC9B7280-CE68-4950-8BA1-38618BE0C998}"/>
                </a:ext>
              </a:extLst>
            </p:cNvPr>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grpSp>
        <p:nvGrpSpPr>
          <p:cNvPr id="46" name="Group 15">
            <a:extLst>
              <a:ext uri="{FF2B5EF4-FFF2-40B4-BE49-F238E27FC236}">
                <a16:creationId xmlns:a16="http://schemas.microsoft.com/office/drawing/2014/main" xmlns="" id="{3214EE2C-77FA-40C5-BA62-F292EBEE0588}"/>
              </a:ext>
            </a:extLst>
          </p:cNvPr>
          <p:cNvGrpSpPr/>
          <p:nvPr/>
        </p:nvGrpSpPr>
        <p:grpSpPr>
          <a:xfrm>
            <a:off x="3276600" y="2615139"/>
            <a:ext cx="1114425" cy="1114425"/>
            <a:chOff x="1924050" y="2615139"/>
            <a:chExt cx="1114425" cy="1114425"/>
          </a:xfrm>
        </p:grpSpPr>
        <p:sp>
          <p:nvSpPr>
            <p:cNvPr id="47" name="椭圆 46">
              <a:extLst>
                <a:ext uri="{FF2B5EF4-FFF2-40B4-BE49-F238E27FC236}">
                  <a16:creationId xmlns:a16="http://schemas.microsoft.com/office/drawing/2014/main" xmlns="" id="{929BB826-B810-42A1-AC8C-8D810DFCBD10}"/>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iconfont-1187-868386">
              <a:extLst>
                <a:ext uri="{FF2B5EF4-FFF2-40B4-BE49-F238E27FC236}">
                  <a16:creationId xmlns:a16="http://schemas.microsoft.com/office/drawing/2014/main" xmlns="" id="{86290BBA-07EA-43FB-97BB-94587F65DD17}"/>
                </a:ext>
              </a:extLst>
            </p:cNvPr>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Group 18">
            <a:extLst>
              <a:ext uri="{FF2B5EF4-FFF2-40B4-BE49-F238E27FC236}">
                <a16:creationId xmlns:a16="http://schemas.microsoft.com/office/drawing/2014/main" xmlns="" id="{25EA26D0-3C3B-4FDD-AC91-9320B9629D7E}"/>
              </a:ext>
            </a:extLst>
          </p:cNvPr>
          <p:cNvGrpSpPr/>
          <p:nvPr/>
        </p:nvGrpSpPr>
        <p:grpSpPr>
          <a:xfrm>
            <a:off x="4810125" y="2615139"/>
            <a:ext cx="1114425" cy="1114425"/>
            <a:chOff x="1924050" y="2615139"/>
            <a:chExt cx="1114425" cy="1114425"/>
          </a:xfrm>
        </p:grpSpPr>
        <p:sp>
          <p:nvSpPr>
            <p:cNvPr id="35" name="椭圆 34">
              <a:extLst>
                <a:ext uri="{FF2B5EF4-FFF2-40B4-BE49-F238E27FC236}">
                  <a16:creationId xmlns:a16="http://schemas.microsoft.com/office/drawing/2014/main" xmlns="" id="{A3477B58-E541-49DC-8658-D86027B08FF8}"/>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iconfont-1187-868386">
              <a:extLst>
                <a:ext uri="{FF2B5EF4-FFF2-40B4-BE49-F238E27FC236}">
                  <a16:creationId xmlns:a16="http://schemas.microsoft.com/office/drawing/2014/main" xmlns="" id="{7CB29D89-8CA0-4989-9BAB-CEC962E3BD6A}"/>
                </a:ext>
              </a:extLst>
            </p:cNvPr>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grpSp>
        <p:nvGrpSpPr>
          <p:cNvPr id="37" name="Group 21">
            <a:extLst>
              <a:ext uri="{FF2B5EF4-FFF2-40B4-BE49-F238E27FC236}">
                <a16:creationId xmlns:a16="http://schemas.microsoft.com/office/drawing/2014/main" xmlns="" id="{813AA9D6-4C95-490D-A873-76828BF93825}"/>
              </a:ext>
            </a:extLst>
          </p:cNvPr>
          <p:cNvGrpSpPr/>
          <p:nvPr/>
        </p:nvGrpSpPr>
        <p:grpSpPr>
          <a:xfrm>
            <a:off x="6343650" y="2615139"/>
            <a:ext cx="1114425" cy="1114425"/>
            <a:chOff x="1924050" y="2615139"/>
            <a:chExt cx="1114425" cy="1114425"/>
          </a:xfrm>
        </p:grpSpPr>
        <p:sp>
          <p:nvSpPr>
            <p:cNvPr id="38" name="椭圆 37">
              <a:extLst>
                <a:ext uri="{FF2B5EF4-FFF2-40B4-BE49-F238E27FC236}">
                  <a16:creationId xmlns:a16="http://schemas.microsoft.com/office/drawing/2014/main" xmlns="" id="{279FD75C-9F89-41EB-874D-00AA0DDDDCE5}"/>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iconfont-1187-868386">
              <a:extLst>
                <a:ext uri="{FF2B5EF4-FFF2-40B4-BE49-F238E27FC236}">
                  <a16:creationId xmlns:a16="http://schemas.microsoft.com/office/drawing/2014/main" xmlns="" id="{C3503D33-92D0-4469-8892-8F902B1C9AA3}"/>
                </a:ext>
              </a:extLst>
            </p:cNvPr>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grpSp>
        <p:nvGrpSpPr>
          <p:cNvPr id="40" name="Group 24">
            <a:extLst>
              <a:ext uri="{FF2B5EF4-FFF2-40B4-BE49-F238E27FC236}">
                <a16:creationId xmlns:a16="http://schemas.microsoft.com/office/drawing/2014/main" xmlns="" id="{4DE359A2-E054-43A0-9145-5D229FD41F1B}"/>
              </a:ext>
            </a:extLst>
          </p:cNvPr>
          <p:cNvGrpSpPr/>
          <p:nvPr/>
        </p:nvGrpSpPr>
        <p:grpSpPr>
          <a:xfrm>
            <a:off x="7877175" y="2615139"/>
            <a:ext cx="1114425" cy="1114425"/>
            <a:chOff x="1924050" y="2615139"/>
            <a:chExt cx="1114425" cy="1114425"/>
          </a:xfrm>
        </p:grpSpPr>
        <p:sp>
          <p:nvSpPr>
            <p:cNvPr id="41" name="椭圆 40">
              <a:extLst>
                <a:ext uri="{FF2B5EF4-FFF2-40B4-BE49-F238E27FC236}">
                  <a16:creationId xmlns:a16="http://schemas.microsoft.com/office/drawing/2014/main" xmlns="" id="{86144B2D-A63B-4F1A-9915-6C5289AB1C9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iconfont-1187-868386">
              <a:extLst>
                <a:ext uri="{FF2B5EF4-FFF2-40B4-BE49-F238E27FC236}">
                  <a16:creationId xmlns:a16="http://schemas.microsoft.com/office/drawing/2014/main" xmlns="" id="{F7DE6156-D031-4558-99A3-E42C2189B269}"/>
                </a:ext>
              </a:extLst>
            </p:cNvPr>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grpSp>
        <p:nvGrpSpPr>
          <p:cNvPr id="43" name="Group 27">
            <a:extLst>
              <a:ext uri="{FF2B5EF4-FFF2-40B4-BE49-F238E27FC236}">
                <a16:creationId xmlns:a16="http://schemas.microsoft.com/office/drawing/2014/main" xmlns="" id="{F12A2273-FCAA-4516-A441-CAE67152E1AC}"/>
              </a:ext>
            </a:extLst>
          </p:cNvPr>
          <p:cNvGrpSpPr/>
          <p:nvPr/>
        </p:nvGrpSpPr>
        <p:grpSpPr>
          <a:xfrm>
            <a:off x="9410700" y="2615139"/>
            <a:ext cx="1114425" cy="1114425"/>
            <a:chOff x="1924050" y="2615139"/>
            <a:chExt cx="1114425" cy="1114425"/>
          </a:xfrm>
        </p:grpSpPr>
        <p:sp>
          <p:nvSpPr>
            <p:cNvPr id="44" name="椭圆 43">
              <a:extLst>
                <a:ext uri="{FF2B5EF4-FFF2-40B4-BE49-F238E27FC236}">
                  <a16:creationId xmlns:a16="http://schemas.microsoft.com/office/drawing/2014/main" xmlns="" id="{F8392ED2-C923-45BC-BAB3-FFD4C5CD9EB9}"/>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iconfont-1187-868386">
              <a:extLst>
                <a:ext uri="{FF2B5EF4-FFF2-40B4-BE49-F238E27FC236}">
                  <a16:creationId xmlns:a16="http://schemas.microsoft.com/office/drawing/2014/main" xmlns="" id="{5A1ED895-7453-40B7-B3F9-215B2FDF3C0A}"/>
                </a:ext>
              </a:extLst>
            </p:cNvPr>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8" name="文本框 7">
            <a:extLst>
              <a:ext uri="{FF2B5EF4-FFF2-40B4-BE49-F238E27FC236}">
                <a16:creationId xmlns:a16="http://schemas.microsoft.com/office/drawing/2014/main" xmlns="" id="{9B37B2AC-0F49-4C39-ACF6-2521A2804C53}"/>
              </a:ext>
            </a:extLst>
          </p:cNvPr>
          <p:cNvSpPr txBox="1"/>
          <p:nvPr/>
        </p:nvSpPr>
        <p:spPr>
          <a:xfrm>
            <a:off x="2219325" y="1176864"/>
            <a:ext cx="825867" cy="861774"/>
          </a:xfrm>
          <a:prstGeom prst="rect">
            <a:avLst/>
          </a:prstGeom>
          <a:noFill/>
        </p:spPr>
        <p:txBody>
          <a:bodyPr wrap="none" rtlCol="0">
            <a:spAutoFit/>
          </a:bodyPr>
          <a:lstStyle/>
          <a:p>
            <a:r>
              <a:rPr lang="zh-CN" altLang="en-US" sz="5000" b="1" dirty="0">
                <a:solidFill>
                  <a:schemeClr val="bg1"/>
                </a:solidFill>
                <a:latin typeface="微软雅黑" panose="020B0503020204020204" pitchFamily="34" charset="-122"/>
                <a:ea typeface="微软雅黑" panose="020B0503020204020204" pitchFamily="34" charset="-122"/>
              </a:rPr>
              <a:t>目</a:t>
            </a:r>
          </a:p>
        </p:txBody>
      </p:sp>
      <p:sp>
        <p:nvSpPr>
          <p:cNvPr id="49" name="矩形 48">
            <a:extLst>
              <a:ext uri="{FF2B5EF4-FFF2-40B4-BE49-F238E27FC236}">
                <a16:creationId xmlns:a16="http://schemas.microsoft.com/office/drawing/2014/main" xmlns="" id="{50D6397C-76A2-4E1F-8D65-855412818951}"/>
              </a:ext>
            </a:extLst>
          </p:cNvPr>
          <p:cNvSpPr/>
          <p:nvPr/>
        </p:nvSpPr>
        <p:spPr>
          <a:xfrm>
            <a:off x="3045192" y="1248232"/>
            <a:ext cx="498108"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录</a:t>
            </a:r>
            <a:endParaRPr lang="zh-CN" altLang="en-US" sz="2400" dirty="0"/>
          </a:p>
        </p:txBody>
      </p:sp>
      <p:sp>
        <p:nvSpPr>
          <p:cNvPr id="50" name="矩形 49">
            <a:extLst>
              <a:ext uri="{FF2B5EF4-FFF2-40B4-BE49-F238E27FC236}">
                <a16:creationId xmlns:a16="http://schemas.microsoft.com/office/drawing/2014/main" xmlns="" id="{F09CEC37-F015-4B1F-BB86-25F522F4BFB6}"/>
              </a:ext>
            </a:extLst>
          </p:cNvPr>
          <p:cNvSpPr/>
          <p:nvPr/>
        </p:nvSpPr>
        <p:spPr>
          <a:xfrm>
            <a:off x="3045192" y="1577887"/>
            <a:ext cx="1903004" cy="461665"/>
          </a:xfrm>
          <a:prstGeom prst="rect">
            <a:avLst/>
          </a:prstGeom>
        </p:spPr>
        <p:txBody>
          <a:bodyPr wrap="square">
            <a:spAutoFit/>
          </a:bodyPr>
          <a:lstStyle/>
          <a:p>
            <a:r>
              <a:rPr lang="en-US" altLang="zh-CN" sz="2400" b="1" dirty="0">
                <a:solidFill>
                  <a:schemeClr val="bg1"/>
                </a:solidFill>
              </a:rPr>
              <a:t>CONTENTS</a:t>
            </a:r>
            <a:endParaRPr lang="zh-CN" altLang="en-US" sz="2400" b="1" dirty="0">
              <a:solidFill>
                <a:schemeClr val="bg1"/>
              </a:solidFill>
            </a:endParaRPr>
          </a:p>
        </p:txBody>
      </p:sp>
      <p:sp>
        <p:nvSpPr>
          <p:cNvPr id="51" name="矩形 50">
            <a:extLst>
              <a:ext uri="{FF2B5EF4-FFF2-40B4-BE49-F238E27FC236}">
                <a16:creationId xmlns:a16="http://schemas.microsoft.com/office/drawing/2014/main" xmlns="" id="{67E5A54E-AA75-4714-BFD4-C43AB94C252C}"/>
              </a:ext>
            </a:extLst>
          </p:cNvPr>
          <p:cNvSpPr/>
          <p:nvPr/>
        </p:nvSpPr>
        <p:spPr>
          <a:xfrm>
            <a:off x="1657348" y="38623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情境导入</a:t>
            </a:r>
          </a:p>
        </p:txBody>
      </p:sp>
      <p:sp>
        <p:nvSpPr>
          <p:cNvPr id="52" name="矩形 51">
            <a:extLst>
              <a:ext uri="{FF2B5EF4-FFF2-40B4-BE49-F238E27FC236}">
                <a16:creationId xmlns:a16="http://schemas.microsoft.com/office/drawing/2014/main" xmlns="" id="{29ACC798-BE4B-454A-9E7A-F88CA7855263}"/>
              </a:ext>
            </a:extLst>
          </p:cNvPr>
          <p:cNvSpPr/>
          <p:nvPr/>
        </p:nvSpPr>
        <p:spPr>
          <a:xfrm>
            <a:off x="3174629" y="38570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学习要求</a:t>
            </a:r>
          </a:p>
        </p:txBody>
      </p:sp>
      <p:sp>
        <p:nvSpPr>
          <p:cNvPr id="53" name="矩形 52">
            <a:extLst>
              <a:ext uri="{FF2B5EF4-FFF2-40B4-BE49-F238E27FC236}">
                <a16:creationId xmlns:a16="http://schemas.microsoft.com/office/drawing/2014/main" xmlns="" id="{81521D21-FB65-4C71-AD8C-5FA5A550B397}"/>
              </a:ext>
            </a:extLst>
          </p:cNvPr>
          <p:cNvSpPr/>
          <p:nvPr/>
        </p:nvSpPr>
        <p:spPr>
          <a:xfrm>
            <a:off x="4701435" y="38517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理论知识</a:t>
            </a:r>
          </a:p>
        </p:txBody>
      </p:sp>
      <p:sp>
        <p:nvSpPr>
          <p:cNvPr id="54" name="矩形 53">
            <a:extLst>
              <a:ext uri="{FF2B5EF4-FFF2-40B4-BE49-F238E27FC236}">
                <a16:creationId xmlns:a16="http://schemas.microsoft.com/office/drawing/2014/main" xmlns="" id="{60C930F1-6849-4689-98C2-B6BAD3E2EFD3}"/>
              </a:ext>
            </a:extLst>
          </p:cNvPr>
          <p:cNvSpPr/>
          <p:nvPr/>
        </p:nvSpPr>
        <p:spPr>
          <a:xfrm>
            <a:off x="6237766" y="38464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实践技能</a:t>
            </a:r>
          </a:p>
        </p:txBody>
      </p:sp>
      <p:sp>
        <p:nvSpPr>
          <p:cNvPr id="55" name="矩形 54">
            <a:extLst>
              <a:ext uri="{FF2B5EF4-FFF2-40B4-BE49-F238E27FC236}">
                <a16:creationId xmlns:a16="http://schemas.microsoft.com/office/drawing/2014/main" xmlns="" id="{01B07A56-94F3-401A-96E9-2ACC8D919F12}"/>
              </a:ext>
            </a:extLst>
          </p:cNvPr>
          <p:cNvSpPr/>
          <p:nvPr/>
        </p:nvSpPr>
        <p:spPr>
          <a:xfrm>
            <a:off x="7774097" y="38411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学习小结</a:t>
            </a:r>
          </a:p>
        </p:txBody>
      </p:sp>
      <p:sp>
        <p:nvSpPr>
          <p:cNvPr id="56" name="矩形 55">
            <a:extLst>
              <a:ext uri="{FF2B5EF4-FFF2-40B4-BE49-F238E27FC236}">
                <a16:creationId xmlns:a16="http://schemas.microsoft.com/office/drawing/2014/main" xmlns="" id="{06861D51-5216-4F73-887B-E0E4C6915DB0}"/>
              </a:ext>
            </a:extLst>
          </p:cNvPr>
          <p:cNvSpPr/>
          <p:nvPr/>
        </p:nvSpPr>
        <p:spPr>
          <a:xfrm>
            <a:off x="9310428" y="38358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自主学习</a:t>
            </a:r>
          </a:p>
        </p:txBody>
      </p:sp>
      <p:sp>
        <p:nvSpPr>
          <p:cNvPr id="32" name="矩形 31">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18938402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文本框 1">
            <a:extLst>
              <a:ext uri="{FF2B5EF4-FFF2-40B4-BE49-F238E27FC236}">
                <a16:creationId xmlns:a16="http://schemas.microsoft.com/office/drawing/2014/main" xmlns="" id="{656E44FC-9B76-4C2A-92F0-0A045554AE9C}"/>
              </a:ext>
            </a:extLst>
          </p:cNvPr>
          <p:cNvSpPr txBox="1"/>
          <p:nvPr/>
        </p:nvSpPr>
        <p:spPr>
          <a:xfrm>
            <a:off x="995849" y="1093508"/>
            <a:ext cx="3346515" cy="348813"/>
          </a:xfrm>
          <a:prstGeom prst="rect">
            <a:avLst/>
          </a:prstGeom>
          <a:noFill/>
        </p:spPr>
        <p:txBody>
          <a:bodyPr wrap="square" rtlCol="0">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3. M7130</a:t>
            </a:r>
            <a:r>
              <a:rPr lang="zh-CN" altLang="zh-CN" sz="2000" b="1" dirty="0">
                <a:solidFill>
                  <a:schemeClr val="accent2">
                    <a:lumMod val="50000"/>
                  </a:schemeClr>
                </a:solidFill>
                <a:latin typeface="微软雅黑" pitchFamily="34" charset="-122"/>
                <a:ea typeface="微软雅黑" pitchFamily="34" charset="-122"/>
              </a:rPr>
              <a:t>平面磨床</a:t>
            </a:r>
          </a:p>
        </p:txBody>
      </p:sp>
      <p:sp>
        <p:nvSpPr>
          <p:cNvPr id="18" name="文本框 17">
            <a:extLst>
              <a:ext uri="{FF2B5EF4-FFF2-40B4-BE49-F238E27FC236}">
                <a16:creationId xmlns:a16="http://schemas.microsoft.com/office/drawing/2014/main" xmlns="" id="{75A3C250-047A-4EAA-9737-737E08EC7FE8}"/>
              </a:ext>
            </a:extLst>
          </p:cNvPr>
          <p:cNvSpPr txBox="1"/>
          <p:nvPr/>
        </p:nvSpPr>
        <p:spPr>
          <a:xfrm>
            <a:off x="631946" y="2790298"/>
            <a:ext cx="3582679" cy="3368871"/>
          </a:xfrm>
          <a:prstGeom prst="rect">
            <a:avLst/>
          </a:prstGeom>
          <a:noFill/>
        </p:spPr>
        <p:txBody>
          <a:bodyPr wrap="square">
            <a:spAutoFit/>
          </a:bodyPr>
          <a:lstStyle/>
          <a:p>
            <a:pPr>
              <a:lnSpc>
                <a:spcPct val="1500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M7130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型平面磨床的主运动是砂轮的旋转运动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进给运动是工作台的纵向往复运动以及砂轮架的横向和垂直进给运动。辅助运动包括工件的夹紧、</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工作台的快速移动以及工件的冷却。具体的运动型是以及控制要求</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如图表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1-2-2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所示。</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6" name="文本框 15">
            <a:extLst>
              <a:ext uri="{FF2B5EF4-FFF2-40B4-BE49-F238E27FC236}">
                <a16:creationId xmlns:a16="http://schemas.microsoft.com/office/drawing/2014/main" xmlns="" id="{0ACC2A3D-BE39-4A96-9D5B-6C5911DAB77F}"/>
              </a:ext>
            </a:extLst>
          </p:cNvPr>
          <p:cNvSpPr txBox="1"/>
          <p:nvPr/>
        </p:nvSpPr>
        <p:spPr>
          <a:xfrm>
            <a:off x="563548" y="1781804"/>
            <a:ext cx="3651077" cy="923330"/>
          </a:xfrm>
          <a:prstGeom prst="rect">
            <a:avLst/>
          </a:prstGeom>
          <a:noFill/>
        </p:spPr>
        <p:txBody>
          <a:bodyPr wrap="square">
            <a:spAutoFit/>
          </a:bodyPr>
          <a:lstStyle/>
          <a:p>
            <a:pPr algn="just">
              <a:lnSpc>
                <a:spcPct val="150000"/>
              </a:lnSpc>
              <a:spcBef>
                <a:spcPts val="600"/>
              </a:spcBef>
              <a:spcAft>
                <a:spcPts val="600"/>
              </a:spcAft>
            </a:pP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M7130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型平面磨床的主要运动形式和控制要求</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7" name="image14.jpeg">
            <a:extLst>
              <a:ext uri="{FF2B5EF4-FFF2-40B4-BE49-F238E27FC236}">
                <a16:creationId xmlns:a16="http://schemas.microsoft.com/office/drawing/2014/main" xmlns="" id="{0E495254-D62A-489E-9620-04BBE6C2CBC3}"/>
              </a:ext>
            </a:extLst>
          </p:cNvPr>
          <p:cNvPicPr/>
          <p:nvPr/>
        </p:nvPicPr>
        <p:blipFill rotWithShape="1">
          <a:blip r:embed="rId3" cstate="print"/>
          <a:srcRect l="-1015" t="4332" r="-1"/>
          <a:stretch/>
        </p:blipFill>
        <p:spPr bwMode="auto">
          <a:xfrm>
            <a:off x="5382090" y="1103734"/>
            <a:ext cx="5625001" cy="4881027"/>
          </a:xfrm>
          <a:prstGeom prst="rect">
            <a:avLst/>
          </a:prstGeom>
          <a:ln>
            <a:noFill/>
          </a:ln>
          <a:extLst>
            <a:ext uri="{53640926-AAD7-44D8-BBD7-CCE9431645EC}">
              <a14:shadowObscured xmlns:a14="http://schemas.microsoft.com/office/drawing/2010/main"/>
            </a:ext>
          </a:extLst>
        </p:spPr>
      </p:pic>
      <p:sp>
        <p:nvSpPr>
          <p:cNvPr id="19" name="文本框 18">
            <a:extLst>
              <a:ext uri="{FF2B5EF4-FFF2-40B4-BE49-F238E27FC236}">
                <a16:creationId xmlns:a16="http://schemas.microsoft.com/office/drawing/2014/main" xmlns="" id="{430148F5-3C09-40C0-B1B8-A829152F4158}"/>
              </a:ext>
            </a:extLst>
          </p:cNvPr>
          <p:cNvSpPr txBox="1"/>
          <p:nvPr/>
        </p:nvSpPr>
        <p:spPr>
          <a:xfrm>
            <a:off x="5131082" y="6071846"/>
            <a:ext cx="6094428" cy="348813"/>
          </a:xfrm>
          <a:prstGeom prst="rect">
            <a:avLst/>
          </a:prstGeom>
          <a:noFill/>
        </p:spPr>
        <p:txBody>
          <a:bodyPr wrap="square">
            <a:spAutoFit/>
          </a:bodyPr>
          <a:lstStyle/>
          <a:p>
            <a:pPr indent="228600" algn="ctr">
              <a:lnSpc>
                <a:spcPts val="2000"/>
              </a:lnSpc>
            </a:pP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表</a:t>
            </a:r>
            <a:r>
              <a:rPr lang="en-US"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1-2-2  M7130</a:t>
            </a: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型平面磨床的主要运动形式和控制要求</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5" name="TextBox 8">
            <a:extLst>
              <a:ext uri="{FF2B5EF4-FFF2-40B4-BE49-F238E27FC236}">
                <a16:creationId xmlns:a16="http://schemas.microsoft.com/office/drawing/2014/main" xmlns="" id="{6B099B05-5055-4F98-BFCC-EED86C641E3C}"/>
              </a:ext>
            </a:extLst>
          </p:cNvPr>
          <p:cNvSpPr txBox="1"/>
          <p:nvPr/>
        </p:nvSpPr>
        <p:spPr>
          <a:xfrm>
            <a:off x="995849" y="171450"/>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3. </a:t>
            </a:r>
            <a:r>
              <a:rPr lang="zh-CN" altLang="zh-CN" sz="1600" b="1" dirty="0" smtClean="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M7130</a:t>
            </a:r>
            <a:r>
              <a:rPr lang="zh-CN" altLang="zh-CN" sz="1600" b="1" dirty="0">
                <a:solidFill>
                  <a:schemeClr val="bg1"/>
                </a:solidFill>
                <a:latin typeface="微软雅黑" panose="020B0503020204020204" pitchFamily="34" charset="-122"/>
                <a:ea typeface="微软雅黑" panose="020B0503020204020204" pitchFamily="34" charset="-122"/>
              </a:rPr>
              <a:t>平面磨床的工作原理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470928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文本框 1">
            <a:extLst>
              <a:ext uri="{FF2B5EF4-FFF2-40B4-BE49-F238E27FC236}">
                <a16:creationId xmlns:a16="http://schemas.microsoft.com/office/drawing/2014/main" xmlns="" id="{656E44FC-9B76-4C2A-92F0-0A045554AE9C}"/>
              </a:ext>
            </a:extLst>
          </p:cNvPr>
          <p:cNvSpPr txBox="1"/>
          <p:nvPr/>
        </p:nvSpPr>
        <p:spPr>
          <a:xfrm>
            <a:off x="995849" y="1093508"/>
            <a:ext cx="3346515" cy="348813"/>
          </a:xfrm>
          <a:prstGeom prst="rect">
            <a:avLst/>
          </a:prstGeom>
          <a:noFill/>
        </p:spPr>
        <p:txBody>
          <a:bodyPr wrap="square" rtlCol="0">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3. M7130</a:t>
            </a:r>
            <a:r>
              <a:rPr lang="zh-CN" altLang="zh-CN" sz="2000" b="1" dirty="0">
                <a:solidFill>
                  <a:schemeClr val="accent2">
                    <a:lumMod val="50000"/>
                  </a:schemeClr>
                </a:solidFill>
                <a:latin typeface="微软雅黑" pitchFamily="34" charset="-122"/>
                <a:ea typeface="微软雅黑" pitchFamily="34" charset="-122"/>
              </a:rPr>
              <a:t>平面磨床</a:t>
            </a:r>
          </a:p>
        </p:txBody>
      </p:sp>
      <p:sp>
        <p:nvSpPr>
          <p:cNvPr id="18" name="文本框 17">
            <a:extLst>
              <a:ext uri="{FF2B5EF4-FFF2-40B4-BE49-F238E27FC236}">
                <a16:creationId xmlns:a16="http://schemas.microsoft.com/office/drawing/2014/main" xmlns="" id="{75A3C250-047A-4EAA-9737-737E08EC7FE8}"/>
              </a:ext>
            </a:extLst>
          </p:cNvPr>
          <p:cNvSpPr txBox="1"/>
          <p:nvPr/>
        </p:nvSpPr>
        <p:spPr>
          <a:xfrm>
            <a:off x="702934" y="3150856"/>
            <a:ext cx="2707923" cy="2862322"/>
          </a:xfrm>
          <a:prstGeom prst="rect">
            <a:avLst/>
          </a:prstGeom>
          <a:noFill/>
        </p:spPr>
        <p:txBody>
          <a:bodyPr wrap="square">
            <a:spAutoFit/>
          </a:bodyPr>
          <a:lstStyle/>
          <a:p>
            <a:pPr algn="just">
              <a:lnSpc>
                <a:spcPct val="20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1-2-6</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所示为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M7130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平面磨床的电路原理图，由主电路、</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控制电路、</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电磁吸盘电路和照明电路等组成。</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6" name="文本框 15">
            <a:extLst>
              <a:ext uri="{FF2B5EF4-FFF2-40B4-BE49-F238E27FC236}">
                <a16:creationId xmlns:a16="http://schemas.microsoft.com/office/drawing/2014/main" xmlns="" id="{0ACC2A3D-BE39-4A96-9D5B-6C5911DAB77F}"/>
              </a:ext>
            </a:extLst>
          </p:cNvPr>
          <p:cNvSpPr txBox="1"/>
          <p:nvPr/>
        </p:nvSpPr>
        <p:spPr>
          <a:xfrm>
            <a:off x="702934" y="1971746"/>
            <a:ext cx="2919881" cy="1118255"/>
          </a:xfrm>
          <a:prstGeom prst="rect">
            <a:avLst/>
          </a:prstGeom>
          <a:noFill/>
        </p:spPr>
        <p:txBody>
          <a:bodyPr wrap="square">
            <a:spAutoFit/>
          </a:bodyPr>
          <a:lstStyle/>
          <a:p>
            <a:pPr algn="just">
              <a:lnSpc>
                <a:spcPct val="20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M7130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型平面磨床的电气控制原理图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9" name="文本框 18">
            <a:extLst>
              <a:ext uri="{FF2B5EF4-FFF2-40B4-BE49-F238E27FC236}">
                <a16:creationId xmlns:a16="http://schemas.microsoft.com/office/drawing/2014/main" xmlns="" id="{430148F5-3C09-40C0-B1B8-A829152F4158}"/>
              </a:ext>
            </a:extLst>
          </p:cNvPr>
          <p:cNvSpPr txBox="1"/>
          <p:nvPr/>
        </p:nvSpPr>
        <p:spPr>
          <a:xfrm>
            <a:off x="4999507" y="5751695"/>
            <a:ext cx="6094428" cy="348813"/>
          </a:xfrm>
          <a:prstGeom prst="rect">
            <a:avLst/>
          </a:prstGeom>
          <a:noFill/>
        </p:spPr>
        <p:txBody>
          <a:bodyPr wrap="square">
            <a:spAutoFit/>
          </a:bodyPr>
          <a:lstStyle/>
          <a:p>
            <a:pPr indent="127000" algn="ctr">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1-2-6  M7130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平面磨床的电路原理图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5" name="image15.jpeg">
            <a:extLst>
              <a:ext uri="{FF2B5EF4-FFF2-40B4-BE49-F238E27FC236}">
                <a16:creationId xmlns:a16="http://schemas.microsoft.com/office/drawing/2014/main" xmlns="" id="{A3E091C6-E106-4A60-B1E2-77C1825D5238}"/>
              </a:ext>
            </a:extLst>
          </p:cNvPr>
          <p:cNvPicPr/>
          <p:nvPr/>
        </p:nvPicPr>
        <p:blipFill>
          <a:blip r:embed="rId3" cstate="print"/>
          <a:stretch>
            <a:fillRect/>
          </a:stretch>
        </p:blipFill>
        <p:spPr>
          <a:xfrm>
            <a:off x="4564747" y="1442321"/>
            <a:ext cx="6442344" cy="4174708"/>
          </a:xfrm>
          <a:prstGeom prst="rect">
            <a:avLst/>
          </a:prstGeom>
        </p:spPr>
      </p:pic>
      <p:sp>
        <p:nvSpPr>
          <p:cNvPr id="17" name="TextBox 8">
            <a:extLst>
              <a:ext uri="{FF2B5EF4-FFF2-40B4-BE49-F238E27FC236}">
                <a16:creationId xmlns:a16="http://schemas.microsoft.com/office/drawing/2014/main" xmlns="" id="{6B099B05-5055-4F98-BFCC-EED86C641E3C}"/>
              </a:ext>
            </a:extLst>
          </p:cNvPr>
          <p:cNvSpPr txBox="1"/>
          <p:nvPr/>
        </p:nvSpPr>
        <p:spPr>
          <a:xfrm>
            <a:off x="995849" y="171450"/>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3. </a:t>
            </a:r>
            <a:r>
              <a:rPr lang="zh-CN" altLang="zh-CN" sz="1600" b="1" dirty="0" smtClean="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M7130</a:t>
            </a:r>
            <a:r>
              <a:rPr lang="zh-CN" altLang="zh-CN" sz="1600" b="1" dirty="0">
                <a:solidFill>
                  <a:schemeClr val="bg1"/>
                </a:solidFill>
                <a:latin typeface="微软雅黑" panose="020B0503020204020204" pitchFamily="34" charset="-122"/>
                <a:ea typeface="微软雅黑" panose="020B0503020204020204" pitchFamily="34" charset="-122"/>
              </a:rPr>
              <a:t>平面磨床的工作原理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515077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文本框 1">
            <a:extLst>
              <a:ext uri="{FF2B5EF4-FFF2-40B4-BE49-F238E27FC236}">
                <a16:creationId xmlns:a16="http://schemas.microsoft.com/office/drawing/2014/main" xmlns="" id="{656E44FC-9B76-4C2A-92F0-0A045554AE9C}"/>
              </a:ext>
            </a:extLst>
          </p:cNvPr>
          <p:cNvSpPr txBox="1"/>
          <p:nvPr/>
        </p:nvSpPr>
        <p:spPr>
          <a:xfrm>
            <a:off x="995849" y="978308"/>
            <a:ext cx="3346515" cy="348813"/>
          </a:xfrm>
          <a:prstGeom prst="rect">
            <a:avLst/>
          </a:prstGeom>
          <a:noFill/>
        </p:spPr>
        <p:txBody>
          <a:bodyPr wrap="square" rtlCol="0">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3. M7130</a:t>
            </a:r>
            <a:r>
              <a:rPr lang="zh-CN" altLang="zh-CN" sz="2000" b="1" dirty="0">
                <a:solidFill>
                  <a:schemeClr val="accent2">
                    <a:lumMod val="50000"/>
                  </a:schemeClr>
                </a:solidFill>
                <a:latin typeface="微软雅黑" pitchFamily="34" charset="-122"/>
                <a:ea typeface="微软雅黑" pitchFamily="34" charset="-122"/>
              </a:rPr>
              <a:t>平面磨床</a:t>
            </a:r>
          </a:p>
        </p:txBody>
      </p:sp>
      <p:sp>
        <p:nvSpPr>
          <p:cNvPr id="16" name="文本框 15">
            <a:extLst>
              <a:ext uri="{FF2B5EF4-FFF2-40B4-BE49-F238E27FC236}">
                <a16:creationId xmlns:a16="http://schemas.microsoft.com/office/drawing/2014/main" xmlns="" id="{0ACC2A3D-BE39-4A96-9D5B-6C5911DAB77F}"/>
              </a:ext>
            </a:extLst>
          </p:cNvPr>
          <p:cNvSpPr txBox="1"/>
          <p:nvPr/>
        </p:nvSpPr>
        <p:spPr>
          <a:xfrm>
            <a:off x="436974" y="1315636"/>
            <a:ext cx="11394254" cy="5912516"/>
          </a:xfrm>
          <a:prstGeom prst="rect">
            <a:avLst/>
          </a:prstGeom>
          <a:noFill/>
        </p:spPr>
        <p:txBody>
          <a:bodyPr wrap="square">
            <a:spAutoFit/>
          </a:bodyPr>
          <a:lstStyle/>
          <a:p>
            <a:pPr indent="266700" algn="just">
              <a:lnSpc>
                <a:spcPct val="150000"/>
              </a:lnSpc>
              <a:spcBef>
                <a:spcPts val="600"/>
              </a:spcBef>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M7130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型平面磨床电气控制线路分析。</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spcBef>
                <a:spcPts val="600"/>
              </a:spcBef>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）、主电路分析。</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spcBef>
                <a:spcPts val="600"/>
              </a:spcBef>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砂轮电动机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驱动砂轮高速旋转，冷却泵电动机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输送冷却液，两者均由接触器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控制，其中</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还受接插器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X</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的控制，</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电动机的过载保护器件为热继电器为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KH1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Bef>
                <a:spcPts val="600"/>
              </a:spcBef>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液压泵电动机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为液压系统提供动力，由接触器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控制，过载保护器件为热继电器为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KH2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spcBef>
                <a:spcPts val="600"/>
              </a:spcBef>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）、控制电路分析。</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spcBef>
                <a:spcPts val="600"/>
              </a:spcBef>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在控制电路中，</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为砂轮电动机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和冷却泵电动机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的启动和停止按钮，</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为液压泵电动机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的启动和停止按钮。只有在转换开关</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QS2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扳到退磁位置，其常开触点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QS2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）闭合，或者欠电流继电器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KA</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的常开触点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KA</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）闭合时，控制电路才起作用。按下</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，接触器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的线圈通电，其常开触点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5-6</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）闭合进行自锁，其主触点闭合砂轮电动机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及冷却泵电动机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启动运行。按下</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线圈断电，</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停止。按下</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，接触器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线圈通电，其常开触点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7-8</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）闭合进行自锁，其主触点闭合液压泵电动机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启动运行。按下</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线圈断电，</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停止。</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spcBef>
                <a:spcPts val="600"/>
              </a:spcBef>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TextBox 8">
            <a:extLst>
              <a:ext uri="{FF2B5EF4-FFF2-40B4-BE49-F238E27FC236}">
                <a16:creationId xmlns:a16="http://schemas.microsoft.com/office/drawing/2014/main" xmlns="" id="{6B099B05-5055-4F98-BFCC-EED86C641E3C}"/>
              </a:ext>
            </a:extLst>
          </p:cNvPr>
          <p:cNvSpPr txBox="1"/>
          <p:nvPr/>
        </p:nvSpPr>
        <p:spPr>
          <a:xfrm>
            <a:off x="995849" y="171450"/>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3. </a:t>
            </a:r>
            <a:r>
              <a:rPr lang="zh-CN" altLang="zh-CN" sz="1600" b="1" dirty="0" smtClean="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M7130</a:t>
            </a:r>
            <a:r>
              <a:rPr lang="zh-CN" altLang="zh-CN" sz="1600" b="1" dirty="0">
                <a:solidFill>
                  <a:schemeClr val="bg1"/>
                </a:solidFill>
                <a:latin typeface="微软雅黑" panose="020B0503020204020204" pitchFamily="34" charset="-122"/>
                <a:ea typeface="微软雅黑" panose="020B0503020204020204" pitchFamily="34" charset="-122"/>
              </a:rPr>
              <a:t>平面磨床的工作原理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10593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文本框 1">
            <a:extLst>
              <a:ext uri="{FF2B5EF4-FFF2-40B4-BE49-F238E27FC236}">
                <a16:creationId xmlns:a16="http://schemas.microsoft.com/office/drawing/2014/main" xmlns="" id="{656E44FC-9B76-4C2A-92F0-0A045554AE9C}"/>
              </a:ext>
            </a:extLst>
          </p:cNvPr>
          <p:cNvSpPr txBox="1"/>
          <p:nvPr/>
        </p:nvSpPr>
        <p:spPr>
          <a:xfrm>
            <a:off x="995849" y="978308"/>
            <a:ext cx="3346515" cy="348813"/>
          </a:xfrm>
          <a:prstGeom prst="rect">
            <a:avLst/>
          </a:prstGeom>
          <a:noFill/>
        </p:spPr>
        <p:txBody>
          <a:bodyPr wrap="square" rtlCol="0">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3. M7130</a:t>
            </a:r>
            <a:r>
              <a:rPr lang="zh-CN" altLang="zh-CN" sz="2000" b="1" dirty="0">
                <a:solidFill>
                  <a:schemeClr val="accent2">
                    <a:lumMod val="50000"/>
                  </a:schemeClr>
                </a:solidFill>
                <a:latin typeface="微软雅黑" pitchFamily="34" charset="-122"/>
                <a:ea typeface="微软雅黑" pitchFamily="34" charset="-122"/>
              </a:rPr>
              <a:t>平面磨床</a:t>
            </a:r>
          </a:p>
        </p:txBody>
      </p:sp>
      <p:sp>
        <p:nvSpPr>
          <p:cNvPr id="16" name="文本框 15">
            <a:extLst>
              <a:ext uri="{FF2B5EF4-FFF2-40B4-BE49-F238E27FC236}">
                <a16:creationId xmlns:a16="http://schemas.microsoft.com/office/drawing/2014/main" xmlns="" id="{0ACC2A3D-BE39-4A96-9D5B-6C5911DAB77F}"/>
              </a:ext>
            </a:extLst>
          </p:cNvPr>
          <p:cNvSpPr txBox="1"/>
          <p:nvPr/>
        </p:nvSpPr>
        <p:spPr>
          <a:xfrm>
            <a:off x="528051" y="1575846"/>
            <a:ext cx="11205229" cy="4877617"/>
          </a:xfrm>
          <a:prstGeom prst="rect">
            <a:avLst/>
          </a:prstGeom>
          <a:noFill/>
        </p:spPr>
        <p:txBody>
          <a:bodyPr wrap="square">
            <a:spAutoFit/>
          </a:bodyPr>
          <a:lstStyle/>
          <a:p>
            <a:pPr indent="457200" algn="just">
              <a:lnSpc>
                <a:spcPts val="25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）、电磁吸盘控制电路分析</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457200" algn="just">
              <a:lnSpc>
                <a:spcPts val="25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电磁吸盘是装夹在工作台上用来固定加工工件的一种夹具。电磁吸盘电路包括整流电路、</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控制电路和保护电路三部分。</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457200" algn="just">
              <a:lnSpc>
                <a:spcPts val="25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①</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、整流电路。整流电路由变压器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和桥式整流装置</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VC</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组成。变压器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将交流电压</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220V</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降为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127V</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，经过桥式整流装置</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VC</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变为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110V</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的直流电压，供给电磁吸盘的线圈。电阻</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R1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和电容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是用来限制过电压的，防止交流电网的瞬时过电压和直流回路的通断在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的二次侧产生过电压对桥式整流装置</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VC</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产生危害。</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457200" algn="just">
              <a:lnSpc>
                <a:spcPts val="25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②</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、电磁吸盘控制电路。该电路由转换开关</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QS2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控制，</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QS2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有“吸合”、“放松”和“退磁”三个位置。</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457200" algn="just">
              <a:lnSpc>
                <a:spcPts val="25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将</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QS2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扳到“吸合”位置时，电磁吸盘</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YH</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加上</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110V</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的直流电压，进行励磁，当通过</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YH</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线圈的电流足够大时，可将工件牢牢吸住，同时欠电流继电器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KA</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吸合，其触点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KA</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）闭合，这时可以操作控制电路的按钮</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和</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，启动电动机对工件进行磨削加工，停止加工时，按下</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和</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，电动机停转。</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457200" algn="just">
              <a:lnSpc>
                <a:spcPts val="25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在加工完毕后，为了从电磁吸盘上取下工件，将</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SA1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扳到“退磁”位置，这时电磁吸盘中通过反方向的电流，并用可变电阻</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R2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限制反向去磁电流的大小，达到既能退磁又不致反向磁化目的。</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457200" algn="just">
              <a:lnSpc>
                <a:spcPts val="25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退磁结束后，将</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QS2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扳至“放松”位置，电磁吸盘断电，取下工件。若工件的去磁要求较高时，则应将取下的工件，再在磨床的附件，交流退磁器上进一步去磁。使用时，将交流去磁器的插头插在床身的插座</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X2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上，将工件放在去磁器上即可去磁。</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TextBox 8">
            <a:extLst>
              <a:ext uri="{FF2B5EF4-FFF2-40B4-BE49-F238E27FC236}">
                <a16:creationId xmlns:a16="http://schemas.microsoft.com/office/drawing/2014/main" xmlns="" id="{6B099B05-5055-4F98-BFCC-EED86C641E3C}"/>
              </a:ext>
            </a:extLst>
          </p:cNvPr>
          <p:cNvSpPr txBox="1"/>
          <p:nvPr/>
        </p:nvSpPr>
        <p:spPr>
          <a:xfrm>
            <a:off x="995849" y="171450"/>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3. </a:t>
            </a:r>
            <a:r>
              <a:rPr lang="zh-CN" altLang="zh-CN" sz="1600" b="1" dirty="0" smtClean="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M7130</a:t>
            </a:r>
            <a:r>
              <a:rPr lang="zh-CN" altLang="zh-CN" sz="1600" b="1" dirty="0">
                <a:solidFill>
                  <a:schemeClr val="bg1"/>
                </a:solidFill>
                <a:latin typeface="微软雅黑" panose="020B0503020204020204" pitchFamily="34" charset="-122"/>
                <a:ea typeface="微软雅黑" panose="020B0503020204020204" pitchFamily="34" charset="-122"/>
              </a:rPr>
              <a:t>平面磨床的工作原理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408480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文本框 1">
            <a:extLst>
              <a:ext uri="{FF2B5EF4-FFF2-40B4-BE49-F238E27FC236}">
                <a16:creationId xmlns:a16="http://schemas.microsoft.com/office/drawing/2014/main" xmlns="" id="{656E44FC-9B76-4C2A-92F0-0A045554AE9C}"/>
              </a:ext>
            </a:extLst>
          </p:cNvPr>
          <p:cNvSpPr txBox="1"/>
          <p:nvPr/>
        </p:nvSpPr>
        <p:spPr>
          <a:xfrm>
            <a:off x="995849" y="978308"/>
            <a:ext cx="3346515" cy="348813"/>
          </a:xfrm>
          <a:prstGeom prst="rect">
            <a:avLst/>
          </a:prstGeom>
          <a:noFill/>
        </p:spPr>
        <p:txBody>
          <a:bodyPr wrap="square" rtlCol="0">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3. M7130</a:t>
            </a:r>
            <a:r>
              <a:rPr lang="zh-CN" altLang="zh-CN" sz="2000" b="1" dirty="0">
                <a:solidFill>
                  <a:schemeClr val="accent2">
                    <a:lumMod val="50000"/>
                  </a:schemeClr>
                </a:solidFill>
                <a:latin typeface="微软雅黑" pitchFamily="34" charset="-122"/>
                <a:ea typeface="微软雅黑" pitchFamily="34" charset="-122"/>
              </a:rPr>
              <a:t>平面磨床</a:t>
            </a:r>
          </a:p>
        </p:txBody>
      </p:sp>
      <p:sp>
        <p:nvSpPr>
          <p:cNvPr id="16" name="文本框 15">
            <a:extLst>
              <a:ext uri="{FF2B5EF4-FFF2-40B4-BE49-F238E27FC236}">
                <a16:creationId xmlns:a16="http://schemas.microsoft.com/office/drawing/2014/main" xmlns="" id="{0ACC2A3D-BE39-4A96-9D5B-6C5911DAB77F}"/>
              </a:ext>
            </a:extLst>
          </p:cNvPr>
          <p:cNvSpPr txBox="1"/>
          <p:nvPr/>
        </p:nvSpPr>
        <p:spPr>
          <a:xfrm>
            <a:off x="380313" y="1795425"/>
            <a:ext cx="11403192" cy="3618939"/>
          </a:xfrm>
          <a:prstGeom prst="rect">
            <a:avLst/>
          </a:prstGeom>
          <a:noFill/>
        </p:spPr>
        <p:txBody>
          <a:bodyPr wrap="square">
            <a:spAutoFit/>
          </a:bodyPr>
          <a:lstStyle>
            <a:defPPr>
              <a:defRPr lang="zh-CN"/>
            </a:defPPr>
            <a:lvl1pPr indent="457200" algn="just">
              <a:lnSpc>
                <a:spcPts val="2500"/>
              </a:lnSpc>
              <a:defRPr kern="100">
                <a:effectLst/>
                <a:latin typeface="Times New Roman" panose="02020603050405020304" pitchFamily="18" charset="0"/>
                <a:ea typeface="宋体" panose="02010600030101010101" pitchFamily="2" charset="-122"/>
                <a:cs typeface="Times New Roman" panose="02020603050405020304" pitchFamily="18" charset="0"/>
              </a:defRPr>
            </a:lvl1pPr>
          </a:lstStyle>
          <a:p>
            <a:r>
              <a:rPr lang="zh-CN" altLang="zh-CN" dirty="0"/>
              <a:t>③、保护电路。当转换开关</a:t>
            </a:r>
            <a:r>
              <a:rPr lang="en-US" altLang="zh-CN" dirty="0"/>
              <a:t>QS2</a:t>
            </a:r>
            <a:r>
              <a:rPr lang="zh-CN" altLang="zh-CN" dirty="0"/>
              <a:t>扳到“吸合”位置时，欠电流继电器</a:t>
            </a:r>
            <a:r>
              <a:rPr lang="en-US" altLang="zh-CN" dirty="0"/>
              <a:t>KA</a:t>
            </a:r>
            <a:r>
              <a:rPr lang="zh-CN" altLang="zh-CN" dirty="0"/>
              <a:t>吸合，</a:t>
            </a:r>
            <a:r>
              <a:rPr lang="en-US" altLang="zh-CN" dirty="0"/>
              <a:t> KA</a:t>
            </a:r>
            <a:r>
              <a:rPr lang="zh-CN" altLang="zh-CN" dirty="0"/>
              <a:t>（</a:t>
            </a:r>
            <a:r>
              <a:rPr lang="en-US" altLang="zh-CN" dirty="0"/>
              <a:t>3-4</a:t>
            </a:r>
            <a:r>
              <a:rPr lang="zh-CN" altLang="zh-CN" dirty="0"/>
              <a:t>）接通，若电磁吸盘的线圈断电或电流太小吸不住工件，则欠电流继电器</a:t>
            </a:r>
            <a:r>
              <a:rPr lang="en-US" altLang="zh-CN" dirty="0"/>
              <a:t>KA</a:t>
            </a:r>
            <a:r>
              <a:rPr lang="zh-CN" altLang="zh-CN" dirty="0"/>
              <a:t>释放，其常开触点</a:t>
            </a:r>
            <a:r>
              <a:rPr lang="en-US" altLang="zh-CN" dirty="0"/>
              <a:t>KA</a:t>
            </a:r>
            <a:r>
              <a:rPr lang="zh-CN" altLang="zh-CN" dirty="0"/>
              <a:t>（</a:t>
            </a:r>
            <a:r>
              <a:rPr lang="en-US" altLang="zh-CN" dirty="0"/>
              <a:t>3-4</a:t>
            </a:r>
            <a:r>
              <a:rPr lang="zh-CN" altLang="zh-CN" dirty="0"/>
              <a:t>）断开，</a:t>
            </a:r>
            <a:r>
              <a:rPr lang="en-US" altLang="zh-CN" dirty="0"/>
              <a:t>M1</a:t>
            </a:r>
            <a:r>
              <a:rPr lang="zh-CN" altLang="zh-CN" dirty="0"/>
              <a:t>、</a:t>
            </a:r>
            <a:r>
              <a:rPr lang="en-US" altLang="zh-CN" dirty="0"/>
              <a:t>M2</a:t>
            </a:r>
            <a:r>
              <a:rPr lang="zh-CN" altLang="zh-CN" dirty="0"/>
              <a:t>、</a:t>
            </a:r>
            <a:r>
              <a:rPr lang="en-US" altLang="zh-CN" dirty="0"/>
              <a:t>M3</a:t>
            </a:r>
            <a:r>
              <a:rPr lang="zh-CN" altLang="zh-CN" dirty="0"/>
              <a:t>因控制回路断电而停止。这样就避免了工件因吸不牢而被高速旋转的砂轮碰击飞出的事故。</a:t>
            </a:r>
            <a:r>
              <a:rPr lang="en-US" altLang="zh-CN" dirty="0"/>
              <a:t>  </a:t>
            </a:r>
            <a:endParaRPr lang="zh-CN" altLang="zh-CN" dirty="0"/>
          </a:p>
          <a:p>
            <a:r>
              <a:rPr lang="zh-CN" altLang="zh-CN" dirty="0"/>
              <a:t>如果不需要启动电磁吸盘，则应将</a:t>
            </a:r>
            <a:r>
              <a:rPr lang="en-US" altLang="zh-CN" dirty="0"/>
              <a:t>X2</a:t>
            </a:r>
            <a:r>
              <a:rPr lang="zh-CN" altLang="zh-CN" dirty="0"/>
              <a:t>上的插头拔掉，同时将转换开关</a:t>
            </a:r>
            <a:r>
              <a:rPr lang="en-US" altLang="zh-CN" dirty="0"/>
              <a:t>QS2</a:t>
            </a:r>
            <a:r>
              <a:rPr lang="zh-CN" altLang="zh-CN" dirty="0"/>
              <a:t>扳到退磁位置，这时</a:t>
            </a:r>
            <a:r>
              <a:rPr lang="en-US" altLang="zh-CN" dirty="0"/>
              <a:t>QS2</a:t>
            </a:r>
            <a:r>
              <a:rPr lang="zh-CN" altLang="zh-CN" dirty="0"/>
              <a:t>（</a:t>
            </a:r>
            <a:r>
              <a:rPr lang="en-US" altLang="zh-CN" dirty="0"/>
              <a:t>3-4</a:t>
            </a:r>
            <a:r>
              <a:rPr lang="zh-CN" altLang="zh-CN" dirty="0"/>
              <a:t>）接通，</a:t>
            </a:r>
            <a:r>
              <a:rPr lang="en-US" altLang="zh-CN" dirty="0"/>
              <a:t>M1</a:t>
            </a:r>
            <a:r>
              <a:rPr lang="zh-CN" altLang="zh-CN" dirty="0"/>
              <a:t>、</a:t>
            </a:r>
            <a:r>
              <a:rPr lang="en-US" altLang="zh-CN" dirty="0"/>
              <a:t>M2</a:t>
            </a:r>
            <a:r>
              <a:rPr lang="zh-CN" altLang="zh-CN" dirty="0"/>
              <a:t>、</a:t>
            </a:r>
            <a:r>
              <a:rPr lang="en-US" altLang="zh-CN" dirty="0"/>
              <a:t>M3</a:t>
            </a:r>
            <a:r>
              <a:rPr lang="zh-CN" altLang="zh-CN" dirty="0"/>
              <a:t>可以正常启动。</a:t>
            </a:r>
            <a:r>
              <a:rPr lang="en-US" altLang="zh-CN" dirty="0"/>
              <a:t>  </a:t>
            </a:r>
            <a:endParaRPr lang="zh-CN" altLang="zh-CN" dirty="0"/>
          </a:p>
          <a:p>
            <a:r>
              <a:rPr lang="zh-CN" altLang="zh-CN" dirty="0"/>
              <a:t>与电磁吸盘并联的电阻</a:t>
            </a:r>
            <a:r>
              <a:rPr lang="en-US" altLang="zh-CN" dirty="0"/>
              <a:t>R3</a:t>
            </a:r>
            <a:r>
              <a:rPr lang="zh-CN" altLang="zh-CN" dirty="0"/>
              <a:t>为放电电阻，为电磁吸盘断电瞬间提供通路，吸收线圈断电瞬间释放的磁场能量。因为电磁吸盘是一个大电感，在电磁吸盘从工作位置转换到放松位置的瞬间，线圈产生很高的过电压，易将线圈的绝缘损坏，也将在转换开关</a:t>
            </a:r>
            <a:r>
              <a:rPr lang="en-US" altLang="zh-CN" dirty="0"/>
              <a:t>QS2</a:t>
            </a:r>
            <a:r>
              <a:rPr lang="zh-CN" altLang="zh-CN" dirty="0"/>
              <a:t>上产生电弧，使开关的触点损坏。</a:t>
            </a:r>
          </a:p>
          <a:p>
            <a:r>
              <a:rPr lang="zh-CN" altLang="zh-CN" dirty="0"/>
              <a:t>（</a:t>
            </a:r>
            <a:r>
              <a:rPr lang="en-US" altLang="zh-CN" dirty="0"/>
              <a:t>4</a:t>
            </a:r>
            <a:r>
              <a:rPr lang="zh-CN" altLang="zh-CN" dirty="0"/>
              <a:t>）、照明电路分析</a:t>
            </a:r>
          </a:p>
          <a:p>
            <a:r>
              <a:rPr lang="zh-CN" altLang="zh-CN" dirty="0"/>
              <a:t>照明变压器</a:t>
            </a:r>
            <a:r>
              <a:rPr lang="en-US" altLang="zh-CN" dirty="0"/>
              <a:t>T2</a:t>
            </a:r>
            <a:r>
              <a:rPr lang="zh-CN" altLang="zh-CN" dirty="0"/>
              <a:t>将</a:t>
            </a:r>
            <a:r>
              <a:rPr lang="en-US" altLang="zh-CN" dirty="0"/>
              <a:t>380V</a:t>
            </a:r>
            <a:r>
              <a:rPr lang="zh-CN" altLang="zh-CN" dirty="0"/>
              <a:t>的交流电压降为</a:t>
            </a:r>
            <a:r>
              <a:rPr lang="en-US" altLang="zh-CN" dirty="0"/>
              <a:t>24V</a:t>
            </a:r>
            <a:r>
              <a:rPr lang="zh-CN" altLang="zh-CN" dirty="0"/>
              <a:t>的安全电压供给照明电路。</a:t>
            </a:r>
            <a:r>
              <a:rPr lang="en-US" altLang="zh-CN" dirty="0"/>
              <a:t>EL</a:t>
            </a:r>
            <a:r>
              <a:rPr lang="zh-CN" altLang="zh-CN" dirty="0"/>
              <a:t>为照明灯，一端接地，另一端由开关</a:t>
            </a:r>
            <a:r>
              <a:rPr lang="en-US" altLang="zh-CN" dirty="0"/>
              <a:t>SA</a:t>
            </a:r>
            <a:r>
              <a:rPr lang="zh-CN" altLang="zh-CN" dirty="0"/>
              <a:t>控制，</a:t>
            </a:r>
            <a:r>
              <a:rPr lang="en-US" altLang="zh-CN" dirty="0"/>
              <a:t>FU3</a:t>
            </a:r>
            <a:r>
              <a:rPr lang="zh-CN" altLang="zh-CN" dirty="0"/>
              <a:t>为照明电路的短路保护。</a:t>
            </a:r>
          </a:p>
        </p:txBody>
      </p:sp>
      <p:sp>
        <p:nvSpPr>
          <p:cNvPr id="12" name="TextBox 8">
            <a:extLst>
              <a:ext uri="{FF2B5EF4-FFF2-40B4-BE49-F238E27FC236}">
                <a16:creationId xmlns:a16="http://schemas.microsoft.com/office/drawing/2014/main" xmlns="" id="{6B099B05-5055-4F98-BFCC-EED86C641E3C}"/>
              </a:ext>
            </a:extLst>
          </p:cNvPr>
          <p:cNvSpPr txBox="1"/>
          <p:nvPr/>
        </p:nvSpPr>
        <p:spPr>
          <a:xfrm>
            <a:off x="995849" y="171450"/>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3. </a:t>
            </a:r>
            <a:r>
              <a:rPr lang="zh-CN" altLang="zh-CN" sz="1600" b="1" dirty="0" smtClean="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M7130</a:t>
            </a:r>
            <a:r>
              <a:rPr lang="zh-CN" altLang="zh-CN" sz="1600" b="1" dirty="0">
                <a:solidFill>
                  <a:schemeClr val="bg1"/>
                </a:solidFill>
                <a:latin typeface="微软雅黑" panose="020B0503020204020204" pitchFamily="34" charset="-122"/>
                <a:ea typeface="微软雅黑" panose="020B0503020204020204" pitchFamily="34" charset="-122"/>
              </a:rPr>
              <a:t>平面磨床的工作原理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426752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文本框 1">
            <a:extLst>
              <a:ext uri="{FF2B5EF4-FFF2-40B4-BE49-F238E27FC236}">
                <a16:creationId xmlns:a16="http://schemas.microsoft.com/office/drawing/2014/main" xmlns="" id="{656E44FC-9B76-4C2A-92F0-0A045554AE9C}"/>
              </a:ext>
            </a:extLst>
          </p:cNvPr>
          <p:cNvSpPr txBox="1"/>
          <p:nvPr/>
        </p:nvSpPr>
        <p:spPr>
          <a:xfrm>
            <a:off x="995849" y="978308"/>
            <a:ext cx="3346515" cy="348813"/>
          </a:xfrm>
          <a:prstGeom prst="rect">
            <a:avLst/>
          </a:prstGeom>
          <a:noFill/>
        </p:spPr>
        <p:txBody>
          <a:bodyPr wrap="square" rtlCol="0">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4. X62W</a:t>
            </a:r>
            <a:r>
              <a:rPr lang="zh-CN" altLang="zh-CN" sz="2000" b="1" dirty="0">
                <a:solidFill>
                  <a:schemeClr val="accent2">
                    <a:lumMod val="50000"/>
                  </a:schemeClr>
                </a:solidFill>
                <a:latin typeface="微软雅黑" pitchFamily="34" charset="-122"/>
                <a:ea typeface="微软雅黑" pitchFamily="34" charset="-122"/>
              </a:rPr>
              <a:t>型万能铣床 </a:t>
            </a:r>
          </a:p>
        </p:txBody>
      </p:sp>
      <p:sp>
        <p:nvSpPr>
          <p:cNvPr id="16" name="文本框 15">
            <a:extLst>
              <a:ext uri="{FF2B5EF4-FFF2-40B4-BE49-F238E27FC236}">
                <a16:creationId xmlns:a16="http://schemas.microsoft.com/office/drawing/2014/main" xmlns="" id="{0ACC2A3D-BE39-4A96-9D5B-6C5911DAB77F}"/>
              </a:ext>
            </a:extLst>
          </p:cNvPr>
          <p:cNvSpPr txBox="1"/>
          <p:nvPr/>
        </p:nvSpPr>
        <p:spPr>
          <a:xfrm>
            <a:off x="484005" y="1436843"/>
            <a:ext cx="10344562" cy="2015936"/>
          </a:xfrm>
          <a:prstGeom prst="rect">
            <a:avLst/>
          </a:prstGeom>
          <a:noFill/>
        </p:spPr>
        <p:txBody>
          <a:bodyPr wrap="square">
            <a:spAutoFit/>
          </a:bodyPr>
          <a:lstStyle>
            <a:defPPr>
              <a:defRPr lang="zh-CN"/>
            </a:defPPr>
            <a:lvl1pPr indent="457200" algn="just">
              <a:lnSpc>
                <a:spcPts val="2500"/>
              </a:lnSpc>
              <a:defRPr kern="100">
                <a:effectLst/>
                <a:latin typeface="Times New Roman" panose="02020603050405020304" pitchFamily="18" charset="0"/>
                <a:ea typeface="宋体" panose="02010600030101010101" pitchFamily="2" charset="-122"/>
                <a:cs typeface="Times New Roman" panose="02020603050405020304" pitchFamily="18" charset="0"/>
              </a:defRPr>
            </a:lvl1pPr>
          </a:lstStyle>
          <a:p>
            <a:r>
              <a:rPr lang="zh-CN" altLang="zh-CN" dirty="0"/>
              <a:t>万能铣床是一种通用的多用途机床，它可以用圆柱铣刀、锯片铣刀、成型铣刀及端面铣刀等刀具加工工件各种形式的表面，如平面、成形面及各种类型的沟槽等；装上分度头之后，可以加工直齿轮或螺旋面；如果装上回转圆工作台，还可以加工凸轮和弧形槽。</a:t>
            </a:r>
          </a:p>
          <a:p>
            <a:r>
              <a:rPr lang="zh-CN" altLang="zh-CN" dirty="0"/>
              <a:t>（</a:t>
            </a:r>
            <a:r>
              <a:rPr lang="en-US" altLang="zh-CN" dirty="0"/>
              <a:t>1</a:t>
            </a:r>
            <a:r>
              <a:rPr lang="zh-CN" altLang="zh-CN" dirty="0"/>
              <a:t>）</a:t>
            </a:r>
            <a:r>
              <a:rPr lang="en-US" altLang="zh-CN" dirty="0"/>
              <a:t>X62W</a:t>
            </a:r>
            <a:r>
              <a:rPr lang="zh-CN" altLang="zh-CN" dirty="0"/>
              <a:t>型万能铣床主要结构。</a:t>
            </a:r>
          </a:p>
          <a:p>
            <a:r>
              <a:rPr lang="en-US" altLang="zh-CN" dirty="0"/>
              <a:t>X62W</a:t>
            </a:r>
            <a:r>
              <a:rPr lang="zh-CN" altLang="zh-CN" dirty="0"/>
              <a:t>型万能铣床主要由床身、主轴、刀杆、横梁、工作台、回转盘、横溜板和升降台等部分组成，如图</a:t>
            </a:r>
            <a:r>
              <a:rPr lang="en-US" altLang="zh-CN" dirty="0"/>
              <a:t>1-2-7</a:t>
            </a:r>
            <a:r>
              <a:rPr lang="zh-CN" altLang="zh-CN" dirty="0"/>
              <a:t>所示。</a:t>
            </a:r>
          </a:p>
        </p:txBody>
      </p:sp>
      <p:pic>
        <p:nvPicPr>
          <p:cNvPr id="12" name="Picture 26" descr="未标题-1">
            <a:extLst>
              <a:ext uri="{FF2B5EF4-FFF2-40B4-BE49-F238E27FC236}">
                <a16:creationId xmlns:a16="http://schemas.microsoft.com/office/drawing/2014/main" xmlns="" id="{29FA958F-ABCF-4683-8129-7663A067634F}"/>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37981" y="3136914"/>
            <a:ext cx="4635671" cy="2770400"/>
          </a:xfrm>
          <a:prstGeom prst="rect">
            <a:avLst/>
          </a:prstGeom>
          <a:noFill/>
          <a:ln>
            <a:noFill/>
          </a:ln>
        </p:spPr>
      </p:pic>
      <p:sp>
        <p:nvSpPr>
          <p:cNvPr id="14" name="文本框 13">
            <a:extLst>
              <a:ext uri="{FF2B5EF4-FFF2-40B4-BE49-F238E27FC236}">
                <a16:creationId xmlns:a16="http://schemas.microsoft.com/office/drawing/2014/main" xmlns="" id="{0F5B1F4D-A5AE-43FC-A9E4-DC9C5E63AD88}"/>
              </a:ext>
            </a:extLst>
          </p:cNvPr>
          <p:cNvSpPr txBox="1"/>
          <p:nvPr/>
        </p:nvSpPr>
        <p:spPr>
          <a:xfrm>
            <a:off x="2908603" y="6054098"/>
            <a:ext cx="6094428" cy="348813"/>
          </a:xfrm>
          <a:prstGeom prst="rect">
            <a:avLst/>
          </a:prstGeom>
          <a:noFill/>
        </p:spPr>
        <p:txBody>
          <a:bodyPr wrap="square">
            <a:spAutoFit/>
          </a:bodyPr>
          <a:lstStyle/>
          <a:p>
            <a:pPr indent="127000" algn="ctr">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1-2-7  X62W</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型万能铣床主要结构</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1" name="矩形 10"/>
          <p:cNvSpPr/>
          <p:nvPr/>
        </p:nvSpPr>
        <p:spPr>
          <a:xfrm>
            <a:off x="4676380" y="3244334"/>
            <a:ext cx="2618024" cy="338554"/>
          </a:xfrm>
          <a:prstGeom prst="rect">
            <a:avLst/>
          </a:prstGeom>
        </p:spPr>
        <p:txBody>
          <a:bodyPr wrap="none">
            <a:spAutoFit/>
          </a:bodyPr>
          <a:lstStyle/>
          <a:p>
            <a:r>
              <a:rPr lang="zh-CN" altLang="zh-CN" sz="1600" b="1" dirty="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T68</a:t>
            </a:r>
            <a:r>
              <a:rPr lang="zh-CN" altLang="zh-CN" sz="1600" b="1" dirty="0">
                <a:solidFill>
                  <a:schemeClr val="bg1"/>
                </a:solidFill>
                <a:latin typeface="微软雅黑" panose="020B0503020204020204" pitchFamily="34" charset="-122"/>
                <a:ea typeface="微软雅黑" panose="020B0503020204020204" pitchFamily="34" charset="-122"/>
              </a:rPr>
              <a:t>型镗床的工作原理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7" name="TextBox 8">
            <a:extLst>
              <a:ext uri="{FF2B5EF4-FFF2-40B4-BE49-F238E27FC236}">
                <a16:creationId xmlns:a16="http://schemas.microsoft.com/office/drawing/2014/main" xmlns="" id="{6B099B05-5055-4F98-BFCC-EED86C641E3C}"/>
              </a:ext>
            </a:extLst>
          </p:cNvPr>
          <p:cNvSpPr txBox="1"/>
          <p:nvPr/>
        </p:nvSpPr>
        <p:spPr>
          <a:xfrm>
            <a:off x="995849" y="171450"/>
            <a:ext cx="4386241" cy="338554"/>
          </a:xfrm>
          <a:prstGeom prst="rect">
            <a:avLst/>
          </a:prstGeom>
          <a:noFill/>
        </p:spPr>
        <p:txBody>
          <a:bodyPr wrap="square" rtlCol="0">
            <a:spAutoFit/>
          </a:bodyPr>
          <a:lstStyle/>
          <a:p>
            <a:pPr>
              <a:lnSpc>
                <a:spcPts val="2000"/>
              </a:lnSpc>
              <a:spcBef>
                <a:spcPts val="120"/>
              </a:spcBef>
              <a:spcAft>
                <a:spcPts val="120"/>
              </a:spcAft>
            </a:pPr>
            <a:r>
              <a:rPr lang="en-US" altLang="zh-CN" sz="1600" b="1" dirty="0">
                <a:solidFill>
                  <a:schemeClr val="bg1"/>
                </a:solidFill>
                <a:latin typeface="微软雅黑" panose="020B0503020204020204" pitchFamily="34" charset="-122"/>
                <a:ea typeface="微软雅黑" panose="020B0503020204020204" pitchFamily="34" charset="-122"/>
              </a:rPr>
              <a:t>4. </a:t>
            </a:r>
            <a:r>
              <a:rPr lang="zh-CN" altLang="zh-CN" sz="1600" b="1" dirty="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X62W</a:t>
            </a:r>
            <a:r>
              <a:rPr lang="zh-CN" altLang="zh-CN" sz="1600" b="1" dirty="0">
                <a:solidFill>
                  <a:schemeClr val="bg1"/>
                </a:solidFill>
                <a:latin typeface="微软雅黑" panose="020B0503020204020204" pitchFamily="34" charset="-122"/>
                <a:ea typeface="微软雅黑" panose="020B0503020204020204" pitchFamily="34" charset="-122"/>
              </a:rPr>
              <a:t>铣床的工作原理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5629351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95849" y="171450"/>
            <a:ext cx="4386241" cy="338554"/>
          </a:xfrm>
          <a:prstGeom prst="rect">
            <a:avLst/>
          </a:prstGeom>
          <a:noFill/>
        </p:spPr>
        <p:txBody>
          <a:bodyPr wrap="square" rtlCol="0">
            <a:spAutoFit/>
          </a:bodyPr>
          <a:lstStyle/>
          <a:p>
            <a:pPr>
              <a:lnSpc>
                <a:spcPts val="2000"/>
              </a:lnSpc>
              <a:spcBef>
                <a:spcPts val="120"/>
              </a:spcBef>
              <a:spcAft>
                <a:spcPts val="120"/>
              </a:spcAft>
            </a:pPr>
            <a:r>
              <a:rPr lang="en-US" altLang="zh-CN" sz="1600" b="1" dirty="0">
                <a:solidFill>
                  <a:schemeClr val="bg1"/>
                </a:solidFill>
                <a:latin typeface="微软雅黑" panose="020B0503020204020204" pitchFamily="34" charset="-122"/>
                <a:ea typeface="微软雅黑" panose="020B0503020204020204" pitchFamily="34" charset="-122"/>
              </a:rPr>
              <a:t>4. </a:t>
            </a:r>
            <a:r>
              <a:rPr lang="zh-CN" altLang="zh-CN" sz="1600" b="1" dirty="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X62W</a:t>
            </a:r>
            <a:r>
              <a:rPr lang="zh-CN" altLang="zh-CN" sz="1600" b="1" dirty="0">
                <a:solidFill>
                  <a:schemeClr val="bg1"/>
                </a:solidFill>
                <a:latin typeface="微软雅黑" panose="020B0503020204020204" pitchFamily="34" charset="-122"/>
                <a:ea typeface="微软雅黑" panose="020B0503020204020204" pitchFamily="34" charset="-122"/>
              </a:rPr>
              <a:t>铣床的工作原理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xmlns="" id="{656E44FC-9B76-4C2A-92F0-0A045554AE9C}"/>
              </a:ext>
            </a:extLst>
          </p:cNvPr>
          <p:cNvSpPr txBox="1"/>
          <p:nvPr/>
        </p:nvSpPr>
        <p:spPr>
          <a:xfrm>
            <a:off x="995849" y="978308"/>
            <a:ext cx="3346515" cy="348813"/>
          </a:xfrm>
          <a:prstGeom prst="rect">
            <a:avLst/>
          </a:prstGeom>
          <a:noFill/>
        </p:spPr>
        <p:txBody>
          <a:bodyPr wrap="square" rtlCol="0">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4. X62W</a:t>
            </a:r>
            <a:r>
              <a:rPr lang="zh-CN" altLang="zh-CN" sz="2000" b="1" dirty="0">
                <a:solidFill>
                  <a:schemeClr val="accent2">
                    <a:lumMod val="50000"/>
                  </a:schemeClr>
                </a:solidFill>
                <a:latin typeface="微软雅黑" pitchFamily="34" charset="-122"/>
                <a:ea typeface="微软雅黑" pitchFamily="34" charset="-122"/>
              </a:rPr>
              <a:t>型万能铣床 </a:t>
            </a:r>
          </a:p>
        </p:txBody>
      </p:sp>
      <p:sp>
        <p:nvSpPr>
          <p:cNvPr id="16" name="文本框 15">
            <a:extLst>
              <a:ext uri="{FF2B5EF4-FFF2-40B4-BE49-F238E27FC236}">
                <a16:creationId xmlns:a16="http://schemas.microsoft.com/office/drawing/2014/main" xmlns="" id="{0ACC2A3D-BE39-4A96-9D5B-6C5911DAB77F}"/>
              </a:ext>
            </a:extLst>
          </p:cNvPr>
          <p:cNvSpPr txBox="1"/>
          <p:nvPr/>
        </p:nvSpPr>
        <p:spPr>
          <a:xfrm>
            <a:off x="847041" y="2495816"/>
            <a:ext cx="2341928" cy="2336537"/>
          </a:xfrm>
          <a:prstGeom prst="rect">
            <a:avLst/>
          </a:prstGeom>
          <a:noFill/>
        </p:spPr>
        <p:txBody>
          <a:bodyPr wrap="square">
            <a:spAutoFit/>
          </a:bodyPr>
          <a:lstStyle>
            <a:defPPr>
              <a:defRPr lang="zh-CN"/>
            </a:defPPr>
            <a:lvl1pPr indent="457200" algn="just">
              <a:lnSpc>
                <a:spcPts val="2500"/>
              </a:lnSpc>
              <a:defRPr kern="100">
                <a:effectLst/>
                <a:latin typeface="Times New Roman" panose="02020603050405020304" pitchFamily="18" charset="0"/>
                <a:ea typeface="宋体" panose="02010600030101010101" pitchFamily="2" charset="-122"/>
                <a:cs typeface="Times New Roman" panose="02020603050405020304" pitchFamily="18" charset="0"/>
              </a:defRPr>
            </a:lvl1pPr>
          </a:lstStyle>
          <a:p>
            <a:r>
              <a:rPr lang="zh-CN" altLang="zh-CN" dirty="0"/>
              <a:t>（</a:t>
            </a:r>
            <a:r>
              <a:rPr lang="en-US" altLang="zh-CN" dirty="0"/>
              <a:t>2</a:t>
            </a:r>
            <a:r>
              <a:rPr lang="zh-CN" altLang="zh-CN" dirty="0"/>
              <a:t>）</a:t>
            </a:r>
            <a:r>
              <a:rPr lang="en-US" altLang="zh-CN" dirty="0"/>
              <a:t>X62W</a:t>
            </a:r>
            <a:r>
              <a:rPr lang="zh-CN" altLang="zh-CN" dirty="0"/>
              <a:t>型万能铣床运动形式和控制要求。</a:t>
            </a:r>
          </a:p>
          <a:p>
            <a:r>
              <a:rPr lang="en-US" altLang="zh-CN" dirty="0"/>
              <a:t>X62W</a:t>
            </a:r>
            <a:r>
              <a:rPr lang="zh-CN" altLang="zh-CN" dirty="0"/>
              <a:t>型万能铣床的主要运动形式和控制要求如表</a:t>
            </a:r>
            <a:r>
              <a:rPr lang="en-US" altLang="zh-CN" dirty="0"/>
              <a:t>1-2-3</a:t>
            </a:r>
            <a:r>
              <a:rPr lang="zh-CN" altLang="zh-CN" dirty="0"/>
              <a:t>所示。</a:t>
            </a:r>
          </a:p>
        </p:txBody>
      </p:sp>
      <p:sp>
        <p:nvSpPr>
          <p:cNvPr id="15" name="文本框 14">
            <a:extLst>
              <a:ext uri="{FF2B5EF4-FFF2-40B4-BE49-F238E27FC236}">
                <a16:creationId xmlns:a16="http://schemas.microsoft.com/office/drawing/2014/main" xmlns="" id="{DE368868-A6F4-499B-8EAC-218F37381E6F}"/>
              </a:ext>
            </a:extLst>
          </p:cNvPr>
          <p:cNvSpPr txBox="1"/>
          <p:nvPr/>
        </p:nvSpPr>
        <p:spPr>
          <a:xfrm>
            <a:off x="4999507" y="6131815"/>
            <a:ext cx="6094428" cy="348813"/>
          </a:xfrm>
          <a:prstGeom prst="rect">
            <a:avLst/>
          </a:prstGeom>
          <a:noFill/>
        </p:spPr>
        <p:txBody>
          <a:bodyPr wrap="square">
            <a:spAutoFit/>
          </a:bodyPr>
          <a:lstStyle/>
          <a:p>
            <a:pPr indent="266700" algn="ctr">
              <a:lnSpc>
                <a:spcPts val="2000"/>
              </a:lnSpc>
              <a:spcBef>
                <a:spcPts val="240"/>
              </a:spcBef>
              <a:spcAft>
                <a:spcPts val="240"/>
              </a:spcAft>
            </a:pP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表 </a:t>
            </a:r>
            <a:r>
              <a:rPr lang="en-US" altLang="zh-CN" sz="1800" dirty="0">
                <a:effectLst/>
                <a:latin typeface="楷体" panose="02010609060101010101" pitchFamily="49" charset="-122"/>
                <a:ea typeface="楷体" panose="02010609060101010101" pitchFamily="49" charset="-122"/>
                <a:cs typeface="Times New Roman" panose="02020603050405020304" pitchFamily="18" charset="0"/>
              </a:rPr>
              <a:t>1-2-3 X62W</a:t>
            </a: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型万能铣床的主要运动形式和控制要求</a:t>
            </a:r>
          </a:p>
        </p:txBody>
      </p:sp>
      <p:graphicFrame>
        <p:nvGraphicFramePr>
          <p:cNvPr id="13" name="表格 12">
            <a:extLst>
              <a:ext uri="{FF2B5EF4-FFF2-40B4-BE49-F238E27FC236}">
                <a16:creationId xmlns:a16="http://schemas.microsoft.com/office/drawing/2014/main" xmlns="" id="{5FB700C4-79CB-4913-A28C-3CB6A2970C7F}"/>
              </a:ext>
            </a:extLst>
          </p:cNvPr>
          <p:cNvGraphicFramePr>
            <a:graphicFrameLocks noGrp="1"/>
          </p:cNvGraphicFramePr>
          <p:nvPr>
            <p:extLst>
              <p:ext uri="{D42A27DB-BD31-4B8C-83A1-F6EECF244321}">
                <p14:modId xmlns:p14="http://schemas.microsoft.com/office/powerpoint/2010/main" val="1970563501"/>
              </p:ext>
            </p:extLst>
          </p:nvPr>
        </p:nvGraphicFramePr>
        <p:xfrm>
          <a:off x="3773714" y="1018919"/>
          <a:ext cx="7755757" cy="4836666"/>
        </p:xfrm>
        <a:graphic>
          <a:graphicData uri="http://schemas.openxmlformats.org/drawingml/2006/table">
            <a:tbl>
              <a:tblPr firstRow="1" firstCol="1" bandRow="1">
                <a:tableStyleId>{5940675A-B579-460E-94D1-54222C63F5DA}</a:tableStyleId>
              </a:tblPr>
              <a:tblGrid>
                <a:gridCol w="1112223">
                  <a:extLst>
                    <a:ext uri="{9D8B030D-6E8A-4147-A177-3AD203B41FA5}">
                      <a16:colId xmlns:a16="http://schemas.microsoft.com/office/drawing/2014/main" xmlns="" val="983280894"/>
                    </a:ext>
                  </a:extLst>
                </a:gridCol>
                <a:gridCol w="2008349">
                  <a:extLst>
                    <a:ext uri="{9D8B030D-6E8A-4147-A177-3AD203B41FA5}">
                      <a16:colId xmlns:a16="http://schemas.microsoft.com/office/drawing/2014/main" xmlns="" val="1941398843"/>
                    </a:ext>
                  </a:extLst>
                </a:gridCol>
                <a:gridCol w="4635185">
                  <a:extLst>
                    <a:ext uri="{9D8B030D-6E8A-4147-A177-3AD203B41FA5}">
                      <a16:colId xmlns:a16="http://schemas.microsoft.com/office/drawing/2014/main" xmlns="" val="1237927421"/>
                    </a:ext>
                  </a:extLst>
                </a:gridCol>
              </a:tblGrid>
              <a:tr h="237496">
                <a:tc>
                  <a:txBody>
                    <a:bodyPr/>
                    <a:lstStyle/>
                    <a:p>
                      <a:pPr indent="127000" algn="ctr">
                        <a:lnSpc>
                          <a:spcPts val="2000"/>
                        </a:lnSpc>
                      </a:pPr>
                      <a:r>
                        <a:rPr lang="zh-CN" sz="1400" kern="100" dirty="0">
                          <a:effectLst/>
                        </a:rPr>
                        <a:t>运动种类</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6565" marR="66565" marT="0" marB="0" anchor="ctr"/>
                </a:tc>
                <a:tc>
                  <a:txBody>
                    <a:bodyPr/>
                    <a:lstStyle/>
                    <a:p>
                      <a:pPr indent="127000" algn="ctr">
                        <a:lnSpc>
                          <a:spcPts val="2000"/>
                        </a:lnSpc>
                      </a:pPr>
                      <a:r>
                        <a:rPr lang="zh-CN" sz="1400" kern="100">
                          <a:effectLst/>
                        </a:rPr>
                        <a:t>运动形式</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6565" marR="66565" marT="0" marB="0" anchor="ctr"/>
                </a:tc>
                <a:tc>
                  <a:txBody>
                    <a:bodyPr/>
                    <a:lstStyle/>
                    <a:p>
                      <a:pPr indent="127000" algn="ctr">
                        <a:lnSpc>
                          <a:spcPts val="2000"/>
                        </a:lnSpc>
                      </a:pPr>
                      <a:r>
                        <a:rPr lang="zh-CN" sz="1400" kern="100">
                          <a:effectLst/>
                        </a:rPr>
                        <a:t>控制要求</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6565" marR="66565" marT="0" marB="0" anchor="ctr"/>
                </a:tc>
                <a:extLst>
                  <a:ext uri="{0D108BD9-81ED-4DB2-BD59-A6C34878D82A}">
                    <a16:rowId xmlns:a16="http://schemas.microsoft.com/office/drawing/2014/main" xmlns="" val="4260688728"/>
                  </a:ext>
                </a:extLst>
              </a:tr>
              <a:tr h="1623930">
                <a:tc>
                  <a:txBody>
                    <a:bodyPr/>
                    <a:lstStyle/>
                    <a:p>
                      <a:pPr indent="127000" algn="ctr">
                        <a:lnSpc>
                          <a:spcPts val="2000"/>
                        </a:lnSpc>
                      </a:pPr>
                      <a:r>
                        <a:rPr lang="zh-CN" sz="1400" kern="100">
                          <a:effectLst/>
                        </a:rPr>
                        <a:t>主运动</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6565" marR="66565" marT="0" marB="0" anchor="ctr"/>
                </a:tc>
                <a:tc>
                  <a:txBody>
                    <a:bodyPr/>
                    <a:lstStyle/>
                    <a:p>
                      <a:pPr indent="228600" algn="l">
                        <a:lnSpc>
                          <a:spcPts val="2000"/>
                        </a:lnSpc>
                      </a:pPr>
                      <a:r>
                        <a:rPr lang="zh-CN" sz="1400" kern="100">
                          <a:effectLst/>
                        </a:rPr>
                        <a:t>主轴带动铣刀的旋转运动。</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6565" marR="66565" marT="0" marB="0" anchor="ctr"/>
                </a:tc>
                <a:tc>
                  <a:txBody>
                    <a:bodyPr/>
                    <a:lstStyle/>
                    <a:p>
                      <a:pPr indent="228600" algn="just">
                        <a:lnSpc>
                          <a:spcPts val="2000"/>
                        </a:lnSpc>
                      </a:pPr>
                      <a:r>
                        <a:rPr lang="zh-CN" sz="1400" kern="100">
                          <a:effectLst/>
                        </a:rPr>
                        <a:t>主轴电动机选用三相笼型异步电动机，采用组合开关控制主轴电动机的正反转。</a:t>
                      </a:r>
                      <a:endParaRPr lang="zh-CN" sz="2000" kern="100">
                        <a:effectLst/>
                      </a:endParaRPr>
                    </a:p>
                    <a:p>
                      <a:pPr indent="228600" algn="just">
                        <a:lnSpc>
                          <a:spcPts val="2000"/>
                        </a:lnSpc>
                      </a:pPr>
                      <a:r>
                        <a:rPr lang="zh-CN" sz="1400" kern="100">
                          <a:effectLst/>
                        </a:rPr>
                        <a:t>主轴电动机采用电磁离合器制动的方式实现准确的停车。</a:t>
                      </a:r>
                      <a:endParaRPr lang="zh-CN" sz="2000" kern="100">
                        <a:effectLst/>
                      </a:endParaRPr>
                    </a:p>
                    <a:p>
                      <a:pPr indent="228600" algn="just">
                        <a:lnSpc>
                          <a:spcPts val="2000"/>
                        </a:lnSpc>
                      </a:pPr>
                      <a:r>
                        <a:rPr lang="zh-CN" sz="1400" kern="100">
                          <a:effectLst/>
                        </a:rPr>
                        <a:t>主轴电动机的调速，采用改变齿轮传动箱的传动比实现，主轴电动机不需要调速。</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6565" marR="66565" marT="0" marB="0" anchor="ctr"/>
                </a:tc>
                <a:extLst>
                  <a:ext uri="{0D108BD9-81ED-4DB2-BD59-A6C34878D82A}">
                    <a16:rowId xmlns:a16="http://schemas.microsoft.com/office/drawing/2014/main" xmlns="" val="2773934081"/>
                  </a:ext>
                </a:extLst>
              </a:tr>
              <a:tr h="1623930">
                <a:tc>
                  <a:txBody>
                    <a:bodyPr/>
                    <a:lstStyle/>
                    <a:p>
                      <a:pPr indent="127000" algn="ctr">
                        <a:lnSpc>
                          <a:spcPts val="2000"/>
                        </a:lnSpc>
                      </a:pPr>
                      <a:r>
                        <a:rPr lang="zh-CN" sz="1400" kern="100" dirty="0">
                          <a:effectLst/>
                        </a:rPr>
                        <a:t>进给运动</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6565" marR="66565" marT="0" marB="0" anchor="ctr"/>
                </a:tc>
                <a:tc>
                  <a:txBody>
                    <a:bodyPr/>
                    <a:lstStyle/>
                    <a:p>
                      <a:pPr indent="228600" algn="just">
                        <a:lnSpc>
                          <a:spcPts val="2000"/>
                        </a:lnSpc>
                      </a:pPr>
                      <a:r>
                        <a:rPr lang="zh-CN" sz="1400" kern="100">
                          <a:effectLst/>
                        </a:rPr>
                        <a:t>工作台在前后、左右、上下</a:t>
                      </a:r>
                      <a:r>
                        <a:rPr lang="en-US" sz="1400" kern="100">
                          <a:effectLst/>
                        </a:rPr>
                        <a:t>6</a:t>
                      </a:r>
                      <a:r>
                        <a:rPr lang="zh-CN" sz="1400" kern="100">
                          <a:effectLst/>
                        </a:rPr>
                        <a:t>个方向上的运动，以及椭圆形工作台的旋转运动。</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6565" marR="66565" marT="0" marB="0" anchor="ctr"/>
                </a:tc>
                <a:tc>
                  <a:txBody>
                    <a:bodyPr/>
                    <a:lstStyle/>
                    <a:p>
                      <a:pPr indent="228600" algn="just">
                        <a:lnSpc>
                          <a:spcPts val="2000"/>
                        </a:lnSpc>
                      </a:pPr>
                      <a:r>
                        <a:rPr lang="zh-CN" sz="1400" kern="100" dirty="0">
                          <a:effectLst/>
                        </a:rPr>
                        <a:t>由进给电动机拖动，需要正反转。</a:t>
                      </a:r>
                      <a:endParaRPr lang="zh-CN" sz="2000" kern="100" dirty="0">
                        <a:effectLst/>
                      </a:endParaRPr>
                    </a:p>
                    <a:p>
                      <a:pPr indent="228600" algn="just">
                        <a:lnSpc>
                          <a:spcPts val="2000"/>
                        </a:lnSpc>
                      </a:pPr>
                      <a:r>
                        <a:rPr lang="zh-CN" sz="1400" kern="100" dirty="0">
                          <a:effectLst/>
                        </a:rPr>
                        <a:t>为保证安全，在任何时刻工作台只有一个方向的进给运动，采用机械手柄和行程开关配合实现联锁。</a:t>
                      </a:r>
                      <a:endParaRPr lang="zh-CN" sz="2000" kern="100" dirty="0">
                        <a:effectLst/>
                      </a:endParaRPr>
                    </a:p>
                    <a:p>
                      <a:pPr indent="228600" algn="just">
                        <a:lnSpc>
                          <a:spcPts val="2000"/>
                        </a:lnSpc>
                      </a:pPr>
                      <a:r>
                        <a:rPr lang="zh-CN" sz="1400" kern="100" dirty="0">
                          <a:effectLst/>
                        </a:rPr>
                        <a:t>主轴电动机启动后，进给电动机才能启动；进给电动机停止后，主轴电动机才能停止。</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6565" marR="66565" marT="0" marB="0" anchor="ctr"/>
                </a:tc>
                <a:extLst>
                  <a:ext uri="{0D108BD9-81ED-4DB2-BD59-A6C34878D82A}">
                    <a16:rowId xmlns:a16="http://schemas.microsoft.com/office/drawing/2014/main" xmlns="" val="2143019765"/>
                  </a:ext>
                </a:extLst>
              </a:tr>
              <a:tr h="800251">
                <a:tc rowSpan="2">
                  <a:txBody>
                    <a:bodyPr/>
                    <a:lstStyle/>
                    <a:p>
                      <a:pPr indent="127000" algn="ctr">
                        <a:lnSpc>
                          <a:spcPts val="2000"/>
                        </a:lnSpc>
                      </a:pPr>
                      <a:r>
                        <a:rPr lang="zh-CN" sz="1400" kern="100">
                          <a:effectLst/>
                        </a:rPr>
                        <a:t>辅助运动</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97257" marR="97257" marT="48628" marB="48628" anchor="ctr"/>
                </a:tc>
                <a:tc>
                  <a:txBody>
                    <a:bodyPr/>
                    <a:lstStyle/>
                    <a:p>
                      <a:pPr indent="228600" algn="just">
                        <a:lnSpc>
                          <a:spcPts val="2000"/>
                        </a:lnSpc>
                      </a:pPr>
                      <a:r>
                        <a:rPr lang="zh-CN" sz="1400" kern="100">
                          <a:effectLst/>
                        </a:rPr>
                        <a:t>工作台的快速运动。</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6565" marR="66565" marT="0" marB="0" anchor="ctr"/>
                </a:tc>
                <a:tc>
                  <a:txBody>
                    <a:bodyPr/>
                    <a:lstStyle/>
                    <a:p>
                      <a:pPr indent="228600" algn="just">
                        <a:lnSpc>
                          <a:spcPts val="2000"/>
                        </a:lnSpc>
                      </a:pPr>
                      <a:r>
                        <a:rPr lang="zh-CN" sz="1400" kern="100" dirty="0">
                          <a:effectLst/>
                        </a:rPr>
                        <a:t>在前后、左右、上下</a:t>
                      </a:r>
                      <a:r>
                        <a:rPr lang="en-US" sz="1400" kern="100" dirty="0">
                          <a:effectLst/>
                        </a:rPr>
                        <a:t>6</a:t>
                      </a:r>
                      <a:r>
                        <a:rPr lang="zh-CN" sz="1400" kern="100" dirty="0">
                          <a:effectLst/>
                        </a:rPr>
                        <a:t>个方向之一上的快速移动，通过电磁离合器的吸合，改变传动机构的传动比实现。</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6565" marR="66565" marT="0" marB="0" anchor="ctr"/>
                </a:tc>
                <a:extLst>
                  <a:ext uri="{0D108BD9-81ED-4DB2-BD59-A6C34878D82A}">
                    <a16:rowId xmlns:a16="http://schemas.microsoft.com/office/drawing/2014/main" xmlns="" val="1428735060"/>
                  </a:ext>
                </a:extLst>
              </a:tr>
              <a:tr h="534555">
                <a:tc vMerge="1">
                  <a:txBody>
                    <a:bodyPr/>
                    <a:lstStyle/>
                    <a:p>
                      <a:endParaRPr lang="zh-CN" altLang="en-US"/>
                    </a:p>
                  </a:txBody>
                  <a:tcPr/>
                </a:tc>
                <a:tc>
                  <a:txBody>
                    <a:bodyPr/>
                    <a:lstStyle/>
                    <a:p>
                      <a:pPr indent="228600" algn="just">
                        <a:lnSpc>
                          <a:spcPts val="2000"/>
                        </a:lnSpc>
                      </a:pPr>
                      <a:r>
                        <a:rPr lang="zh-CN" sz="1400" kern="100" dirty="0">
                          <a:effectLst/>
                        </a:rPr>
                        <a:t>主轴和进给的变速冲动</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6565" marR="66565" marT="0" marB="0" anchor="ctr"/>
                </a:tc>
                <a:tc>
                  <a:txBody>
                    <a:bodyPr/>
                    <a:lstStyle/>
                    <a:p>
                      <a:pPr indent="228600" algn="just">
                        <a:lnSpc>
                          <a:spcPts val="2000"/>
                        </a:lnSpc>
                      </a:pPr>
                      <a:r>
                        <a:rPr lang="zh-CN" sz="1400" kern="100" dirty="0">
                          <a:effectLst/>
                        </a:rPr>
                        <a:t>电动机作瞬时点动，即变速冲动。</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6565" marR="66565" marT="0" marB="0" anchor="ctr"/>
                </a:tc>
                <a:extLst>
                  <a:ext uri="{0D108BD9-81ED-4DB2-BD59-A6C34878D82A}">
                    <a16:rowId xmlns:a16="http://schemas.microsoft.com/office/drawing/2014/main" xmlns="" val="377080613"/>
                  </a:ext>
                </a:extLst>
              </a:tr>
            </a:tbl>
          </a:graphicData>
        </a:graphic>
      </p:graphicFrame>
    </p:spTree>
    <p:extLst>
      <p:ext uri="{BB962C8B-B14F-4D97-AF65-F5344CB8AC3E}">
        <p14:creationId xmlns:p14="http://schemas.microsoft.com/office/powerpoint/2010/main" val="169225203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95849" y="171450"/>
            <a:ext cx="4386241" cy="338554"/>
          </a:xfrm>
          <a:prstGeom prst="rect">
            <a:avLst/>
          </a:prstGeom>
          <a:noFill/>
        </p:spPr>
        <p:txBody>
          <a:bodyPr wrap="square" rtlCol="0">
            <a:spAutoFit/>
          </a:bodyPr>
          <a:lstStyle/>
          <a:p>
            <a:pPr>
              <a:lnSpc>
                <a:spcPts val="2000"/>
              </a:lnSpc>
              <a:spcBef>
                <a:spcPts val="120"/>
              </a:spcBef>
              <a:spcAft>
                <a:spcPts val="120"/>
              </a:spcAft>
            </a:pPr>
            <a:r>
              <a:rPr lang="en-US" altLang="zh-CN" sz="1600" b="1" dirty="0">
                <a:solidFill>
                  <a:schemeClr val="bg1"/>
                </a:solidFill>
                <a:latin typeface="微软雅黑" panose="020B0503020204020204" pitchFamily="34" charset="-122"/>
                <a:ea typeface="微软雅黑" panose="020B0503020204020204" pitchFamily="34" charset="-122"/>
              </a:rPr>
              <a:t>4. </a:t>
            </a:r>
            <a:r>
              <a:rPr lang="zh-CN" altLang="zh-CN" sz="1600" b="1" dirty="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X62W</a:t>
            </a:r>
            <a:r>
              <a:rPr lang="zh-CN" altLang="zh-CN" sz="1600" b="1" dirty="0">
                <a:solidFill>
                  <a:schemeClr val="bg1"/>
                </a:solidFill>
                <a:latin typeface="微软雅黑" panose="020B0503020204020204" pitchFamily="34" charset="-122"/>
                <a:ea typeface="微软雅黑" panose="020B0503020204020204" pitchFamily="34" charset="-122"/>
              </a:rPr>
              <a:t>铣床的工作原理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xmlns="" id="{656E44FC-9B76-4C2A-92F0-0A045554AE9C}"/>
              </a:ext>
            </a:extLst>
          </p:cNvPr>
          <p:cNvSpPr txBox="1"/>
          <p:nvPr/>
        </p:nvSpPr>
        <p:spPr>
          <a:xfrm>
            <a:off x="995849" y="978308"/>
            <a:ext cx="3346515" cy="348813"/>
          </a:xfrm>
          <a:prstGeom prst="rect">
            <a:avLst/>
          </a:prstGeom>
          <a:noFill/>
        </p:spPr>
        <p:txBody>
          <a:bodyPr wrap="square" rtlCol="0">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4. X62W</a:t>
            </a:r>
            <a:r>
              <a:rPr lang="zh-CN" altLang="zh-CN" sz="2000" b="1" dirty="0">
                <a:solidFill>
                  <a:schemeClr val="accent2">
                    <a:lumMod val="50000"/>
                  </a:schemeClr>
                </a:solidFill>
                <a:latin typeface="微软雅黑" pitchFamily="34" charset="-122"/>
                <a:ea typeface="微软雅黑" pitchFamily="34" charset="-122"/>
              </a:rPr>
              <a:t>型万能铣床 </a:t>
            </a:r>
          </a:p>
        </p:txBody>
      </p:sp>
      <p:sp>
        <p:nvSpPr>
          <p:cNvPr id="12" name="Rectangle 1">
            <a:extLst>
              <a:ext uri="{FF2B5EF4-FFF2-40B4-BE49-F238E27FC236}">
                <a16:creationId xmlns:a16="http://schemas.microsoft.com/office/drawing/2014/main" xmlns="" id="{5801F10B-8221-4741-AD3D-C6865D11033E}"/>
              </a:ext>
            </a:extLst>
          </p:cNvPr>
          <p:cNvSpPr>
            <a:spLocks noChangeArrowheads="1"/>
          </p:cNvSpPr>
          <p:nvPr/>
        </p:nvSpPr>
        <p:spPr bwMode="auto">
          <a:xfrm>
            <a:off x="490494" y="1478611"/>
            <a:ext cx="11324135" cy="4548681"/>
          </a:xfrm>
          <a:prstGeom prst="rect">
            <a:avLst/>
          </a:prstGeom>
          <a:noFill/>
          <a:extLst/>
        </p:spPr>
        <p:txBody>
          <a:bodyPr wrap="square">
            <a:spAutoFit/>
          </a:bodyPr>
          <a:lstStyle/>
          <a:p>
            <a:pPr indent="457200" algn="just">
              <a:lnSpc>
                <a:spcPct val="150000"/>
              </a:lnSpc>
              <a:spcBef>
                <a:spcPts val="600"/>
              </a:spcBef>
              <a:spcAft>
                <a:spcPts val="600"/>
              </a:spcAft>
            </a:pPr>
            <a:r>
              <a:rPr lang="zh-CN" altLang="zh-CN" dirty="0"/>
              <a:t>（</a:t>
            </a:r>
            <a:r>
              <a:rPr lang="en-US" altLang="zh-CN" dirty="0"/>
              <a:t>3</a:t>
            </a:r>
            <a:r>
              <a:rPr lang="zh-CN" altLang="en-US" dirty="0"/>
              <a:t>）</a:t>
            </a:r>
            <a:r>
              <a:rPr lang="en-US" altLang="zh-CN" dirty="0"/>
              <a:t>X62W</a:t>
            </a:r>
            <a:r>
              <a:rPr lang="zh-CN" altLang="en-US" dirty="0"/>
              <a:t>型万能铣床电气控制电路原理图</a:t>
            </a:r>
            <a:r>
              <a:rPr lang="zh-CN" altLang="en-US" dirty="0" smtClean="0"/>
              <a:t>。</a:t>
            </a:r>
            <a:endParaRPr lang="en-US" altLang="zh-CN" kern="100" dirty="0" smtClean="0">
              <a:latin typeface="Times New Roman" panose="02020603050405020304" pitchFamily="18" charset="0"/>
              <a:ea typeface="宋体" panose="02010600030101010101" pitchFamily="2" charset="-122"/>
              <a:cs typeface="Times New Roman" panose="02020603050405020304" pitchFamily="18" charset="0"/>
            </a:endParaRPr>
          </a:p>
          <a:p>
            <a:pPr indent="457200" algn="just">
              <a:lnSpc>
                <a:spcPct val="150000"/>
              </a:lnSpc>
              <a:spcBef>
                <a:spcPts val="600"/>
              </a:spcBef>
              <a:spcAft>
                <a:spcPts val="600"/>
              </a:spcAft>
            </a:pPr>
            <a:r>
              <a:rPr lang="zh-CN" altLang="en-US" kern="100"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1</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）机床要求有三台电动机，分别称为主轴电动机、进给电动机和冷却泵电动机</a:t>
            </a:r>
            <a:r>
              <a:rPr lang="zh-CN" altLang="en-US" kern="100"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kern="100" dirty="0" smtClean="0">
              <a:latin typeface="Times New Roman" panose="02020603050405020304" pitchFamily="18" charset="0"/>
              <a:ea typeface="宋体" panose="02010600030101010101" pitchFamily="2" charset="-122"/>
              <a:cs typeface="Times New Roman" panose="02020603050405020304" pitchFamily="18" charset="0"/>
            </a:endParaRPr>
          </a:p>
          <a:p>
            <a:pPr indent="457200" algn="just">
              <a:lnSpc>
                <a:spcPct val="150000"/>
              </a:lnSpc>
              <a:spcBef>
                <a:spcPts val="600"/>
              </a:spcBef>
              <a:spcAft>
                <a:spcPts val="600"/>
              </a:spcAft>
            </a:pPr>
            <a:r>
              <a:rPr lang="en-US" altLang="zh-CN" kern="100" dirty="0" smtClean="0">
                <a:latin typeface="Times New Roman" panose="02020603050405020304" pitchFamily="18" charset="0"/>
                <a:ea typeface="宋体" panose="02010600030101010101" pitchFamily="2" charset="-122"/>
                <a:cs typeface="Times New Roman" panose="02020603050405020304" pitchFamily="18" charset="0"/>
              </a:rPr>
              <a:t>2</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）由于加工时有顺铣和逆铣两种，所以要求主轴电动机能正反转及在变速时能瞬时冲动一下，以利于齿轮的啮合，并要求还能制动停车和实现两地控制。  </a:t>
            </a:r>
          </a:p>
          <a:p>
            <a:pPr indent="457200" algn="just">
              <a:lnSpc>
                <a:spcPct val="150000"/>
              </a:lnSpc>
              <a:spcBef>
                <a:spcPts val="600"/>
              </a:spcBef>
              <a:spcAft>
                <a:spcPts val="60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3</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工作台的三种运动形式、六个方向的移动是依靠机械的方法来达到的，对进给电动机要求能正反转，且要求纵向、横向、垂直三种运动形式相互间应有联锁，以确保操作安全。同时要求工作台进给变速时，电动机也能瞬间冲动、快速进给及两地控制等要求。</a:t>
            </a:r>
          </a:p>
          <a:p>
            <a:pPr indent="457200" algn="just">
              <a:lnSpc>
                <a:spcPct val="150000"/>
              </a:lnSpc>
              <a:spcBef>
                <a:spcPts val="600"/>
              </a:spcBef>
              <a:spcAft>
                <a:spcPts val="60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4</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）冷却泵电动机只要求正转。</a:t>
            </a:r>
          </a:p>
          <a:p>
            <a:pPr indent="457200" algn="just">
              <a:lnSpc>
                <a:spcPct val="150000"/>
              </a:lnSpc>
              <a:spcBef>
                <a:spcPts val="600"/>
              </a:spcBef>
              <a:spcAft>
                <a:spcPts val="60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5</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）进给电动机与主轴电动机需实现两台电动的联锁控制，即主轴工作后才能进行进给。</a:t>
            </a:r>
          </a:p>
        </p:txBody>
      </p:sp>
      <p:sp>
        <p:nvSpPr>
          <p:cNvPr id="18" name="Rectangle 3">
            <a:extLst>
              <a:ext uri="{FF2B5EF4-FFF2-40B4-BE49-F238E27FC236}">
                <a16:creationId xmlns:a16="http://schemas.microsoft.com/office/drawing/2014/main" xmlns="" id="{3673AEA9-E019-4A57-8A23-46285235CE9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85718050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95849" y="171450"/>
            <a:ext cx="4386241" cy="338554"/>
          </a:xfrm>
          <a:prstGeom prst="rect">
            <a:avLst/>
          </a:prstGeom>
          <a:noFill/>
        </p:spPr>
        <p:txBody>
          <a:bodyPr wrap="square" rtlCol="0">
            <a:spAutoFit/>
          </a:bodyPr>
          <a:lstStyle/>
          <a:p>
            <a:pPr>
              <a:lnSpc>
                <a:spcPts val="2000"/>
              </a:lnSpc>
              <a:spcBef>
                <a:spcPts val="120"/>
              </a:spcBef>
              <a:spcAft>
                <a:spcPts val="120"/>
              </a:spcAft>
            </a:pPr>
            <a:r>
              <a:rPr lang="en-US" altLang="zh-CN" sz="1600" b="1" dirty="0">
                <a:solidFill>
                  <a:schemeClr val="bg1"/>
                </a:solidFill>
                <a:latin typeface="微软雅黑" panose="020B0503020204020204" pitchFamily="34" charset="-122"/>
                <a:ea typeface="微软雅黑" panose="020B0503020204020204" pitchFamily="34" charset="-122"/>
              </a:rPr>
              <a:t>4. </a:t>
            </a:r>
            <a:r>
              <a:rPr lang="zh-CN" altLang="zh-CN" sz="1600" b="1" dirty="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X62W</a:t>
            </a:r>
            <a:r>
              <a:rPr lang="zh-CN" altLang="zh-CN" sz="1600" b="1" dirty="0">
                <a:solidFill>
                  <a:schemeClr val="bg1"/>
                </a:solidFill>
                <a:latin typeface="微软雅黑" panose="020B0503020204020204" pitchFamily="34" charset="-122"/>
                <a:ea typeface="微软雅黑" panose="020B0503020204020204" pitchFamily="34" charset="-122"/>
              </a:rPr>
              <a:t>铣床的工作原理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xmlns="" id="{656E44FC-9B76-4C2A-92F0-0A045554AE9C}"/>
              </a:ext>
            </a:extLst>
          </p:cNvPr>
          <p:cNvSpPr txBox="1"/>
          <p:nvPr/>
        </p:nvSpPr>
        <p:spPr>
          <a:xfrm>
            <a:off x="995849" y="978308"/>
            <a:ext cx="3346515" cy="348813"/>
          </a:xfrm>
          <a:prstGeom prst="rect">
            <a:avLst/>
          </a:prstGeom>
          <a:noFill/>
        </p:spPr>
        <p:txBody>
          <a:bodyPr wrap="square" rtlCol="0">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4. X62W</a:t>
            </a:r>
            <a:r>
              <a:rPr lang="zh-CN" altLang="zh-CN" sz="2000" b="1" dirty="0">
                <a:solidFill>
                  <a:schemeClr val="accent2">
                    <a:lumMod val="50000"/>
                  </a:schemeClr>
                </a:solidFill>
                <a:latin typeface="微软雅黑" pitchFamily="34" charset="-122"/>
                <a:ea typeface="微软雅黑" pitchFamily="34" charset="-122"/>
              </a:rPr>
              <a:t>型万能铣床 </a:t>
            </a:r>
          </a:p>
        </p:txBody>
      </p:sp>
      <p:sp>
        <p:nvSpPr>
          <p:cNvPr id="17" name="文本框 16">
            <a:extLst>
              <a:ext uri="{FF2B5EF4-FFF2-40B4-BE49-F238E27FC236}">
                <a16:creationId xmlns:a16="http://schemas.microsoft.com/office/drawing/2014/main" xmlns="" id="{45FF22CA-4F01-4F42-8743-6435932BAD1D}"/>
              </a:ext>
            </a:extLst>
          </p:cNvPr>
          <p:cNvSpPr txBox="1"/>
          <p:nvPr/>
        </p:nvSpPr>
        <p:spPr>
          <a:xfrm>
            <a:off x="803636" y="1621018"/>
            <a:ext cx="6094428" cy="348813"/>
          </a:xfrm>
          <a:prstGeom prst="rect">
            <a:avLst/>
          </a:prstGeom>
          <a:noFill/>
        </p:spPr>
        <p:txBody>
          <a:bodyPr wrap="square">
            <a:spAutoFit/>
          </a:bodyPr>
          <a:lstStyle/>
          <a:p>
            <a:pPr marR="0" lvl="0" algn="just" eaLnBrk="1" fontAlgn="base" hangingPunct="1">
              <a:lnSpc>
                <a:spcPts val="2000"/>
              </a:lnSpc>
              <a:spcBef>
                <a:spcPct val="0"/>
              </a:spcBef>
              <a:spcAft>
                <a:spcPct val="0"/>
              </a:spcAft>
              <a:buClrTx/>
              <a:buSzTx/>
              <a:buFontTx/>
              <a:buNone/>
              <a:tabLst/>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3</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X62W</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型万能铣床电气控制电路原理图。</a:t>
            </a:r>
          </a:p>
        </p:txBody>
      </p:sp>
      <p:sp>
        <p:nvSpPr>
          <p:cNvPr id="18" name="Rectangle 3">
            <a:extLst>
              <a:ext uri="{FF2B5EF4-FFF2-40B4-BE49-F238E27FC236}">
                <a16:creationId xmlns:a16="http://schemas.microsoft.com/office/drawing/2014/main" xmlns="" id="{3673AEA9-E019-4A57-8A23-46285235CE9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2">
            <a:extLst>
              <a:ext uri="{FF2B5EF4-FFF2-40B4-BE49-F238E27FC236}">
                <a16:creationId xmlns:a16="http://schemas.microsoft.com/office/drawing/2014/main" xmlns="" id="{BA79500D-7A61-44AC-9ABF-89FEF6A862A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a:extLst>
              <a:ext uri="{FF2B5EF4-FFF2-40B4-BE49-F238E27FC236}">
                <a16:creationId xmlns:a16="http://schemas.microsoft.com/office/drawing/2014/main" xmlns="" id="{2D529074-2EB4-466B-9985-A5429463537C}"/>
              </a:ext>
            </a:extLst>
          </p:cNvPr>
          <p:cNvGraphicFramePr>
            <a:graphicFrameLocks noChangeAspect="1"/>
          </p:cNvGraphicFramePr>
          <p:nvPr>
            <p:extLst>
              <p:ext uri="{D42A27DB-BD31-4B8C-83A1-F6EECF244321}">
                <p14:modId xmlns:p14="http://schemas.microsoft.com/office/powerpoint/2010/main" val="1120550947"/>
              </p:ext>
            </p:extLst>
          </p:nvPr>
        </p:nvGraphicFramePr>
        <p:xfrm>
          <a:off x="7853648" y="921747"/>
          <a:ext cx="3346515" cy="5518980"/>
        </p:xfrm>
        <a:graphic>
          <a:graphicData uri="http://schemas.openxmlformats.org/presentationml/2006/ole">
            <mc:AlternateContent xmlns:mc="http://schemas.openxmlformats.org/markup-compatibility/2006">
              <mc:Choice xmlns:v="urn:schemas-microsoft-com:vml" Requires="v">
                <p:oleObj spid="_x0000_s1037" name="Picture" r:id="rId4" imgW="4715018" imgH="7914657" progId="Word.Picture.8">
                  <p:embed/>
                </p:oleObj>
              </mc:Choice>
              <mc:Fallback>
                <p:oleObj name="Picture" r:id="rId4" imgW="4715018" imgH="7914657" progId="Word.Picture.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53648" y="921747"/>
                        <a:ext cx="3346515" cy="5518980"/>
                      </a:xfrm>
                      <a:prstGeom prst="rect">
                        <a:avLst/>
                      </a:prstGeom>
                      <a:noFill/>
                    </p:spPr>
                  </p:pic>
                </p:oleObj>
              </mc:Fallback>
            </mc:AlternateContent>
          </a:graphicData>
        </a:graphic>
      </p:graphicFrame>
      <p:sp>
        <p:nvSpPr>
          <p:cNvPr id="19" name="文本框 18">
            <a:extLst>
              <a:ext uri="{FF2B5EF4-FFF2-40B4-BE49-F238E27FC236}">
                <a16:creationId xmlns:a16="http://schemas.microsoft.com/office/drawing/2014/main" xmlns="" id="{ED8BDEBA-DBFD-483E-AEFA-DE8AD4ED6660}"/>
              </a:ext>
            </a:extLst>
          </p:cNvPr>
          <p:cNvSpPr txBox="1"/>
          <p:nvPr/>
        </p:nvSpPr>
        <p:spPr>
          <a:xfrm>
            <a:off x="702934" y="2232040"/>
            <a:ext cx="6094428" cy="605294"/>
          </a:xfrm>
          <a:prstGeom prst="rect">
            <a:avLst/>
          </a:prstGeom>
          <a:noFill/>
        </p:spPr>
        <p:txBody>
          <a:bodyPr wrap="square">
            <a:spAutoFit/>
          </a:bodyPr>
          <a:lstStyle/>
          <a:p>
            <a:pPr indent="266700" algn="just">
              <a:lnSpc>
                <a:spcPts val="2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X62W</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型万能铣床电气原理图是由主电路、控制电路和照明电路三部分组成。如图</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1-2-8</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所示。</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1523426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95849" y="171450"/>
            <a:ext cx="4386241" cy="338554"/>
          </a:xfrm>
          <a:prstGeom prst="rect">
            <a:avLst/>
          </a:prstGeom>
          <a:noFill/>
        </p:spPr>
        <p:txBody>
          <a:bodyPr wrap="square" rtlCol="0">
            <a:spAutoFit/>
          </a:bodyPr>
          <a:lstStyle/>
          <a:p>
            <a:pPr>
              <a:lnSpc>
                <a:spcPts val="2000"/>
              </a:lnSpc>
              <a:spcBef>
                <a:spcPts val="120"/>
              </a:spcBef>
              <a:spcAft>
                <a:spcPts val="120"/>
              </a:spcAft>
            </a:pPr>
            <a:r>
              <a:rPr lang="en-US" altLang="zh-CN" sz="1600" b="1" dirty="0">
                <a:solidFill>
                  <a:schemeClr val="bg1"/>
                </a:solidFill>
                <a:latin typeface="微软雅黑" panose="020B0503020204020204" pitchFamily="34" charset="-122"/>
                <a:ea typeface="微软雅黑" panose="020B0503020204020204" pitchFamily="34" charset="-122"/>
              </a:rPr>
              <a:t>4. </a:t>
            </a:r>
            <a:r>
              <a:rPr lang="zh-CN" altLang="zh-CN" sz="1600" b="1" dirty="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X62W</a:t>
            </a:r>
            <a:r>
              <a:rPr lang="zh-CN" altLang="zh-CN" sz="1600" b="1" dirty="0">
                <a:solidFill>
                  <a:schemeClr val="bg1"/>
                </a:solidFill>
                <a:latin typeface="微软雅黑" panose="020B0503020204020204" pitchFamily="34" charset="-122"/>
                <a:ea typeface="微软雅黑" panose="020B0503020204020204" pitchFamily="34" charset="-122"/>
              </a:rPr>
              <a:t>铣床的工作原理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xmlns="" id="{656E44FC-9B76-4C2A-92F0-0A045554AE9C}"/>
              </a:ext>
            </a:extLst>
          </p:cNvPr>
          <p:cNvSpPr txBox="1"/>
          <p:nvPr/>
        </p:nvSpPr>
        <p:spPr>
          <a:xfrm>
            <a:off x="995849" y="978308"/>
            <a:ext cx="3346515" cy="348813"/>
          </a:xfrm>
          <a:prstGeom prst="rect">
            <a:avLst/>
          </a:prstGeom>
          <a:noFill/>
        </p:spPr>
        <p:txBody>
          <a:bodyPr wrap="square" rtlCol="0">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4. X62W</a:t>
            </a:r>
            <a:r>
              <a:rPr lang="zh-CN" altLang="zh-CN" sz="2000" b="1" dirty="0">
                <a:solidFill>
                  <a:schemeClr val="accent2">
                    <a:lumMod val="50000"/>
                  </a:schemeClr>
                </a:solidFill>
                <a:latin typeface="微软雅黑" pitchFamily="34" charset="-122"/>
                <a:ea typeface="微软雅黑" pitchFamily="34" charset="-122"/>
              </a:rPr>
              <a:t>型万能铣床 </a:t>
            </a:r>
          </a:p>
        </p:txBody>
      </p:sp>
      <p:sp>
        <p:nvSpPr>
          <p:cNvPr id="18" name="Rectangle 3">
            <a:extLst>
              <a:ext uri="{FF2B5EF4-FFF2-40B4-BE49-F238E27FC236}">
                <a16:creationId xmlns:a16="http://schemas.microsoft.com/office/drawing/2014/main" xmlns="" id="{3673AEA9-E019-4A57-8A23-46285235CE9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2">
            <a:extLst>
              <a:ext uri="{FF2B5EF4-FFF2-40B4-BE49-F238E27FC236}">
                <a16:creationId xmlns:a16="http://schemas.microsoft.com/office/drawing/2014/main" xmlns="" id="{BA79500D-7A61-44AC-9ABF-89FEF6A862A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9" name="文本框 18">
            <a:extLst>
              <a:ext uri="{FF2B5EF4-FFF2-40B4-BE49-F238E27FC236}">
                <a16:creationId xmlns:a16="http://schemas.microsoft.com/office/drawing/2014/main" xmlns="" id="{ED8BDEBA-DBFD-483E-AEFA-DE8AD4ED6660}"/>
              </a:ext>
            </a:extLst>
          </p:cNvPr>
          <p:cNvSpPr txBox="1"/>
          <p:nvPr/>
        </p:nvSpPr>
        <p:spPr>
          <a:xfrm>
            <a:off x="490493" y="1349502"/>
            <a:ext cx="10322649" cy="5123197"/>
          </a:xfrm>
          <a:prstGeom prst="rect">
            <a:avLst/>
          </a:prstGeom>
          <a:noFill/>
        </p:spPr>
        <p:txBody>
          <a:bodyPr wrap="square">
            <a:spAutoFit/>
          </a:bodyPr>
          <a:lstStyle/>
          <a:p>
            <a:pPr algn="just">
              <a:lnSpc>
                <a:spcPct val="15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X62W</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型万能铣床电气控制分析。</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X62W</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型万能铣床电气原理图是由主电路、控制电路和照明电路三部分组成。</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）主电路。有三台电动机。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是主轴电动机；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是进给电动机；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是冷却泵电动机。</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）主轴电动机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通过换相开关</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SA</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与接触器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配合，能进行正反转控制，而与接触器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﹑制动电阻器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R</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及速度继电器的配合</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能实现串电阻瞬时冲动和正反转反接制动控制</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并能通过机械进行变速。</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）进给电动机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能进行正反转控制，通过接触器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与行程开关及</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、牵引电磁铁</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YA</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配合，能实现进给变速时的瞬时冲动、六个方向的常速进给和快速进给控制。</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）冷却泵电动机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只能正转。</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Bef>
                <a:spcPts val="600"/>
              </a:spcBef>
              <a:spcAft>
                <a:spcPts val="6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）熔断器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FU</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作机床总短路保护，也兼作</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的短路保护；</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FU</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作为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及控制变压器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TC</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、照明灯</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EL</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的短路保护；热继电器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FR</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FR</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FR</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分别作为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的过载保护。</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85260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0A4E986E-0FED-4EE3-BB27-545867A330C7}"/>
              </a:ext>
            </a:extLst>
          </p:cNvPr>
          <p:cNvGrpSpPr/>
          <p:nvPr/>
        </p:nvGrpSpPr>
        <p:grpSpPr>
          <a:xfrm>
            <a:off x="3924300" y="2586564"/>
            <a:ext cx="1114425" cy="1114425"/>
            <a:chOff x="1924050" y="2615139"/>
            <a:chExt cx="1114425" cy="1114425"/>
          </a:xfrm>
        </p:grpSpPr>
        <p:sp>
          <p:nvSpPr>
            <p:cNvPr id="6" name="椭圆 5">
              <a:extLst>
                <a:ext uri="{FF2B5EF4-FFF2-40B4-BE49-F238E27FC236}">
                  <a16:creationId xmlns:a16="http://schemas.microsoft.com/office/drawing/2014/main" xmlns="" id="{332CE593-F551-450D-960B-18DAF689487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a:extLst>
                <a:ext uri="{FF2B5EF4-FFF2-40B4-BE49-F238E27FC236}">
                  <a16:creationId xmlns:a16="http://schemas.microsoft.com/office/drawing/2014/main" xmlns="" id="{EC9B7280-CE68-4950-8BA1-38618BE0C998}"/>
                </a:ext>
              </a:extLst>
            </p:cNvPr>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sp>
        <p:nvSpPr>
          <p:cNvPr id="51" name="矩形 50">
            <a:extLst>
              <a:ext uri="{FF2B5EF4-FFF2-40B4-BE49-F238E27FC236}">
                <a16:creationId xmlns:a16="http://schemas.microsoft.com/office/drawing/2014/main" xmlns=""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情境导入</a:t>
            </a:r>
          </a:p>
        </p:txBody>
      </p:sp>
      <p:sp>
        <p:nvSpPr>
          <p:cNvPr id="9" name="矩形 8">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28691500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95849" y="171450"/>
            <a:ext cx="4386241" cy="338554"/>
          </a:xfrm>
          <a:prstGeom prst="rect">
            <a:avLst/>
          </a:prstGeom>
          <a:noFill/>
        </p:spPr>
        <p:txBody>
          <a:bodyPr wrap="square" rtlCol="0">
            <a:spAutoFit/>
          </a:bodyPr>
          <a:lstStyle/>
          <a:p>
            <a:pPr>
              <a:lnSpc>
                <a:spcPts val="2000"/>
              </a:lnSpc>
              <a:spcBef>
                <a:spcPts val="120"/>
              </a:spcBef>
              <a:spcAft>
                <a:spcPts val="120"/>
              </a:spcAft>
            </a:pPr>
            <a:r>
              <a:rPr lang="en-US" altLang="zh-CN" sz="1600" b="1" dirty="0">
                <a:solidFill>
                  <a:schemeClr val="bg1"/>
                </a:solidFill>
                <a:latin typeface="微软雅黑" panose="020B0503020204020204" pitchFamily="34" charset="-122"/>
                <a:ea typeface="微软雅黑" panose="020B0503020204020204" pitchFamily="34" charset="-122"/>
              </a:rPr>
              <a:t>4. </a:t>
            </a:r>
            <a:r>
              <a:rPr lang="zh-CN" altLang="zh-CN" sz="1600" b="1" dirty="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X62W</a:t>
            </a:r>
            <a:r>
              <a:rPr lang="zh-CN" altLang="zh-CN" sz="1600" b="1" dirty="0">
                <a:solidFill>
                  <a:schemeClr val="bg1"/>
                </a:solidFill>
                <a:latin typeface="微软雅黑" panose="020B0503020204020204" pitchFamily="34" charset="-122"/>
                <a:ea typeface="微软雅黑" panose="020B0503020204020204" pitchFamily="34" charset="-122"/>
              </a:rPr>
              <a:t>铣床的工作原理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xmlns="" id="{656E44FC-9B76-4C2A-92F0-0A045554AE9C}"/>
              </a:ext>
            </a:extLst>
          </p:cNvPr>
          <p:cNvSpPr txBox="1"/>
          <p:nvPr/>
        </p:nvSpPr>
        <p:spPr>
          <a:xfrm>
            <a:off x="995849" y="978308"/>
            <a:ext cx="3346515" cy="348813"/>
          </a:xfrm>
          <a:prstGeom prst="rect">
            <a:avLst/>
          </a:prstGeom>
          <a:noFill/>
        </p:spPr>
        <p:txBody>
          <a:bodyPr wrap="square" rtlCol="0">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4. X62W</a:t>
            </a:r>
            <a:r>
              <a:rPr lang="zh-CN" altLang="zh-CN" sz="2000" b="1" dirty="0">
                <a:solidFill>
                  <a:schemeClr val="accent2">
                    <a:lumMod val="50000"/>
                  </a:schemeClr>
                </a:solidFill>
                <a:latin typeface="微软雅黑" pitchFamily="34" charset="-122"/>
                <a:ea typeface="微软雅黑" pitchFamily="34" charset="-122"/>
              </a:rPr>
              <a:t>型万能铣床 </a:t>
            </a:r>
          </a:p>
        </p:txBody>
      </p:sp>
      <p:sp>
        <p:nvSpPr>
          <p:cNvPr id="18" name="Rectangle 3">
            <a:extLst>
              <a:ext uri="{FF2B5EF4-FFF2-40B4-BE49-F238E27FC236}">
                <a16:creationId xmlns:a16="http://schemas.microsoft.com/office/drawing/2014/main" xmlns="" id="{3673AEA9-E019-4A57-8A23-46285235CE9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2">
            <a:extLst>
              <a:ext uri="{FF2B5EF4-FFF2-40B4-BE49-F238E27FC236}">
                <a16:creationId xmlns:a16="http://schemas.microsoft.com/office/drawing/2014/main" xmlns="" id="{BA79500D-7A61-44AC-9ABF-89FEF6A862A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文本框 14">
            <a:extLst>
              <a:ext uri="{FF2B5EF4-FFF2-40B4-BE49-F238E27FC236}">
                <a16:creationId xmlns:a16="http://schemas.microsoft.com/office/drawing/2014/main" xmlns="" id="{55C62B37-3B7F-4FE5-99C5-8AEB141B8EE5}"/>
              </a:ext>
            </a:extLst>
          </p:cNvPr>
          <p:cNvSpPr txBox="1"/>
          <p:nvPr/>
        </p:nvSpPr>
        <p:spPr>
          <a:xfrm>
            <a:off x="571396" y="1484341"/>
            <a:ext cx="10868130" cy="3426579"/>
          </a:xfrm>
          <a:prstGeom prst="rect">
            <a:avLst/>
          </a:prstGeom>
          <a:noFill/>
        </p:spPr>
        <p:txBody>
          <a:bodyPr wrap="square">
            <a:spAutoFit/>
          </a:bodyPr>
          <a:lstStyle/>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）控制电路</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）主轴电动机的控制（电路见图</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1-2-9</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①</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与</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是分别装在机床两边的停止（制动）和启动按钮，实现两地控制，方便操作。</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②</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是主轴电动机启动接触器，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是反接制动和主轴变速冲动接触器。</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③</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7</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是与主轴变速手柄联动的瞬时动作行程开关。</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④主轴电动机需启动时，要先将</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SA</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扳到主轴电动机所需要的旋转方向，然后再按启动按钮</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或</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来启动电动机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⑤</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启动后，速度继电器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KS</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的一副常开触点闭合，为主轴电动机的停转制动作好准备。</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⑥停车时，按停止按钮</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或</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切断</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电路，接通</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电路，改变</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的电源相序进行串电阻反接制动。当</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的转速低于</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120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转</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分时，速度继电器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KS</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的一副常开触点恢复断开，切断</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电路，</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停转，制动结束。</a:t>
            </a:r>
            <a:endPar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⑦主轴电动机变速时的瞬动（冲动）控制，是利用变速手柄与冲动行程开关</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7</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通过机械上联动机构进行控制的。</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6" name="图片 15">
            <a:extLst>
              <a:ext uri="{FF2B5EF4-FFF2-40B4-BE49-F238E27FC236}">
                <a16:creationId xmlns:a16="http://schemas.microsoft.com/office/drawing/2014/main" xmlns="" id="{F8E606A0-3FB4-40D7-B046-F70920FCF171}"/>
              </a:ext>
            </a:extLst>
          </p:cNvPr>
          <p:cNvPicPr/>
          <p:nvPr/>
        </p:nvPicPr>
        <p:blipFill rotWithShape="1">
          <a:blip r:embed="rId3">
            <a:extLst>
              <a:ext uri="{28A0092B-C50C-407E-A947-70E740481C1C}">
                <a14:useLocalDpi xmlns:a14="http://schemas.microsoft.com/office/drawing/2010/main" val="0"/>
              </a:ext>
            </a:extLst>
          </a:blip>
          <a:srcRect r="-494" b="4015"/>
          <a:stretch/>
        </p:blipFill>
        <p:spPr bwMode="auto">
          <a:xfrm>
            <a:off x="3825908" y="4391968"/>
            <a:ext cx="3264503" cy="2017138"/>
          </a:xfrm>
          <a:prstGeom prst="rect">
            <a:avLst/>
          </a:prstGeom>
          <a:noFill/>
          <a:ln>
            <a:noFill/>
          </a:ln>
          <a:extLst>
            <a:ext uri="{53640926-AAD7-44D8-BBD7-CCE9431645EC}">
              <a14:shadowObscured xmlns:a14="http://schemas.microsoft.com/office/drawing/2010/main"/>
            </a:ext>
          </a:extLst>
        </p:spPr>
      </p:pic>
      <p:sp>
        <p:nvSpPr>
          <p:cNvPr id="19" name="文本框 18">
            <a:extLst>
              <a:ext uri="{FF2B5EF4-FFF2-40B4-BE49-F238E27FC236}">
                <a16:creationId xmlns:a16="http://schemas.microsoft.com/office/drawing/2014/main" xmlns="" id="{3464FBD0-24C3-4A10-9BA4-D64DFF38C91D}"/>
              </a:ext>
            </a:extLst>
          </p:cNvPr>
          <p:cNvSpPr txBox="1"/>
          <p:nvPr/>
        </p:nvSpPr>
        <p:spPr>
          <a:xfrm>
            <a:off x="6987059" y="6002244"/>
            <a:ext cx="4976342" cy="348813"/>
          </a:xfrm>
          <a:prstGeom prst="rect">
            <a:avLst/>
          </a:prstGeom>
          <a:noFill/>
        </p:spPr>
        <p:txBody>
          <a:bodyPr wrap="square">
            <a:spAutoFit/>
          </a:bodyPr>
          <a:lstStyle/>
          <a:p>
            <a:pPr indent="228600" algn="ctr">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1-2-9 X62W</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型万能铣床主轴电机控制电路</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007260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95849" y="171450"/>
            <a:ext cx="4386241" cy="338554"/>
          </a:xfrm>
          <a:prstGeom prst="rect">
            <a:avLst/>
          </a:prstGeom>
          <a:noFill/>
        </p:spPr>
        <p:txBody>
          <a:bodyPr wrap="square" rtlCol="0">
            <a:spAutoFit/>
          </a:bodyPr>
          <a:lstStyle/>
          <a:p>
            <a:pPr>
              <a:lnSpc>
                <a:spcPts val="2000"/>
              </a:lnSpc>
              <a:spcBef>
                <a:spcPts val="120"/>
              </a:spcBef>
              <a:spcAft>
                <a:spcPts val="120"/>
              </a:spcAft>
            </a:pPr>
            <a:r>
              <a:rPr lang="en-US" altLang="zh-CN" sz="1600" b="1" dirty="0">
                <a:solidFill>
                  <a:schemeClr val="bg1"/>
                </a:solidFill>
                <a:latin typeface="微软雅黑" panose="020B0503020204020204" pitchFamily="34" charset="-122"/>
                <a:ea typeface="微软雅黑" panose="020B0503020204020204" pitchFamily="34" charset="-122"/>
              </a:rPr>
              <a:t>4. </a:t>
            </a:r>
            <a:r>
              <a:rPr lang="zh-CN" altLang="zh-CN" sz="1600" b="1" dirty="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X62W</a:t>
            </a:r>
            <a:r>
              <a:rPr lang="zh-CN" altLang="zh-CN" sz="1600" b="1" dirty="0">
                <a:solidFill>
                  <a:schemeClr val="bg1"/>
                </a:solidFill>
                <a:latin typeface="微软雅黑" panose="020B0503020204020204" pitchFamily="34" charset="-122"/>
                <a:ea typeface="微软雅黑" panose="020B0503020204020204" pitchFamily="34" charset="-122"/>
              </a:rPr>
              <a:t>铣床的工作原理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xmlns="" id="{656E44FC-9B76-4C2A-92F0-0A045554AE9C}"/>
              </a:ext>
            </a:extLst>
          </p:cNvPr>
          <p:cNvSpPr txBox="1"/>
          <p:nvPr/>
        </p:nvSpPr>
        <p:spPr>
          <a:xfrm>
            <a:off x="995849" y="978308"/>
            <a:ext cx="3346515" cy="348813"/>
          </a:xfrm>
          <a:prstGeom prst="rect">
            <a:avLst/>
          </a:prstGeom>
          <a:noFill/>
        </p:spPr>
        <p:txBody>
          <a:bodyPr wrap="square" rtlCol="0">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4. X62W</a:t>
            </a:r>
            <a:r>
              <a:rPr lang="zh-CN" altLang="zh-CN" sz="2000" b="1" dirty="0">
                <a:solidFill>
                  <a:schemeClr val="accent2">
                    <a:lumMod val="50000"/>
                  </a:schemeClr>
                </a:solidFill>
                <a:latin typeface="微软雅黑" pitchFamily="34" charset="-122"/>
                <a:ea typeface="微软雅黑" pitchFamily="34" charset="-122"/>
              </a:rPr>
              <a:t>型万能铣床 </a:t>
            </a:r>
          </a:p>
        </p:txBody>
      </p:sp>
      <p:sp>
        <p:nvSpPr>
          <p:cNvPr id="18" name="Rectangle 3">
            <a:extLst>
              <a:ext uri="{FF2B5EF4-FFF2-40B4-BE49-F238E27FC236}">
                <a16:creationId xmlns:a16="http://schemas.microsoft.com/office/drawing/2014/main" xmlns="" id="{3673AEA9-E019-4A57-8A23-46285235CE9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2">
            <a:extLst>
              <a:ext uri="{FF2B5EF4-FFF2-40B4-BE49-F238E27FC236}">
                <a16:creationId xmlns:a16="http://schemas.microsoft.com/office/drawing/2014/main" xmlns="" id="{BA79500D-7A61-44AC-9ABF-89FEF6A862A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文本框 16">
            <a:extLst>
              <a:ext uri="{FF2B5EF4-FFF2-40B4-BE49-F238E27FC236}">
                <a16:creationId xmlns:a16="http://schemas.microsoft.com/office/drawing/2014/main" xmlns="" id="{C1D5969D-06A5-4E62-9D1E-7025EBB053DB}"/>
              </a:ext>
            </a:extLst>
          </p:cNvPr>
          <p:cNvSpPr txBox="1"/>
          <p:nvPr/>
        </p:nvSpPr>
        <p:spPr>
          <a:xfrm>
            <a:off x="525059" y="4474482"/>
            <a:ext cx="10951804" cy="1631216"/>
          </a:xfrm>
          <a:prstGeom prst="rect">
            <a:avLst/>
          </a:prstGeom>
          <a:noFill/>
        </p:spPr>
        <p:txBody>
          <a:bodyPr wrap="square">
            <a:spAutoFit/>
          </a:bodyPr>
          <a:lstStyle/>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变速时，先下压变速手柄，然后拉到前面，当快要落到第二道槽时，转动变速盘，选择需要的转速。此时凸轮压下弹簧杆，使冲动行程</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7</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的常闭触点先断开，切断</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线圈的电路，电动机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断电；同时</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7</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的常开触点后接通，</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线圈得电动作，</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被反接制动。当手柄拉到第二道槽时，</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7</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不受凸轮控制而复位，</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停转。接着把手柄从第二道槽推回原始位置时，凸轮又瞬时压动行程开关</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7</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反向瞬时冲动一下，以利于变速后的齿轮啮合。但要注意，不论是开车还是停车时，都应以较快的速度把手柄推回原始位置，以免通电时间过长，引起</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转速过高而打坏齿轮。</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0" name="图片 19">
            <a:extLst>
              <a:ext uri="{FF2B5EF4-FFF2-40B4-BE49-F238E27FC236}">
                <a16:creationId xmlns:a16="http://schemas.microsoft.com/office/drawing/2014/main" xmlns="" id="{858016B3-E451-4AF9-98A2-47BDDC8A77B1}"/>
              </a:ext>
            </a:extLst>
          </p:cNvPr>
          <p:cNvPicPr/>
          <p:nvPr/>
        </p:nvPicPr>
        <p:blipFill rotWithShape="1">
          <a:blip r:embed="rId3" cstate="print">
            <a:extLst>
              <a:ext uri="{28A0092B-C50C-407E-A947-70E740481C1C}">
                <a14:useLocalDpi xmlns:a14="http://schemas.microsoft.com/office/drawing/2010/main" val="0"/>
              </a:ext>
            </a:extLst>
          </a:blip>
          <a:srcRect r="699" b="8911"/>
          <a:stretch/>
        </p:blipFill>
        <p:spPr bwMode="auto">
          <a:xfrm>
            <a:off x="5382090" y="1499611"/>
            <a:ext cx="5193677" cy="2760162"/>
          </a:xfrm>
          <a:prstGeom prst="rect">
            <a:avLst/>
          </a:prstGeom>
          <a:noFill/>
          <a:ln>
            <a:noFill/>
          </a:ln>
          <a:extLst>
            <a:ext uri="{53640926-AAD7-44D8-BBD7-CCE9431645EC}">
              <a14:shadowObscured xmlns:a14="http://schemas.microsoft.com/office/drawing/2010/main"/>
            </a:ext>
          </a:extLst>
        </p:spPr>
      </p:pic>
      <p:sp>
        <p:nvSpPr>
          <p:cNvPr id="21" name="文本框 20">
            <a:extLst>
              <a:ext uri="{FF2B5EF4-FFF2-40B4-BE49-F238E27FC236}">
                <a16:creationId xmlns:a16="http://schemas.microsoft.com/office/drawing/2014/main" xmlns="" id="{CC7791EF-4B9F-4448-BABD-7323279311D6}"/>
              </a:ext>
            </a:extLst>
          </p:cNvPr>
          <p:cNvSpPr txBox="1"/>
          <p:nvPr/>
        </p:nvSpPr>
        <p:spPr>
          <a:xfrm>
            <a:off x="915375" y="3964479"/>
            <a:ext cx="6094428" cy="348813"/>
          </a:xfrm>
          <a:prstGeom prst="rect">
            <a:avLst/>
          </a:prstGeom>
          <a:noFill/>
        </p:spPr>
        <p:txBody>
          <a:bodyPr wrap="square">
            <a:spAutoFit/>
          </a:bodyPr>
          <a:lstStyle/>
          <a:p>
            <a:pPr indent="228600" algn="ctr">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1-2-10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主轴变速冲动控制示意图</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189505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95849" y="171450"/>
            <a:ext cx="4386241" cy="338554"/>
          </a:xfrm>
          <a:prstGeom prst="rect">
            <a:avLst/>
          </a:prstGeom>
          <a:noFill/>
        </p:spPr>
        <p:txBody>
          <a:bodyPr wrap="square" rtlCol="0">
            <a:spAutoFit/>
          </a:bodyPr>
          <a:lstStyle/>
          <a:p>
            <a:pPr>
              <a:lnSpc>
                <a:spcPts val="2000"/>
              </a:lnSpc>
              <a:spcBef>
                <a:spcPts val="120"/>
              </a:spcBef>
              <a:spcAft>
                <a:spcPts val="120"/>
              </a:spcAft>
            </a:pPr>
            <a:r>
              <a:rPr lang="en-US" altLang="zh-CN" sz="1600" b="1" dirty="0">
                <a:solidFill>
                  <a:schemeClr val="bg1"/>
                </a:solidFill>
                <a:latin typeface="微软雅黑" panose="020B0503020204020204" pitchFamily="34" charset="-122"/>
                <a:ea typeface="微软雅黑" panose="020B0503020204020204" pitchFamily="34" charset="-122"/>
              </a:rPr>
              <a:t>4. </a:t>
            </a:r>
            <a:r>
              <a:rPr lang="zh-CN" altLang="zh-CN" sz="1600" b="1" dirty="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X62W</a:t>
            </a:r>
            <a:r>
              <a:rPr lang="zh-CN" altLang="zh-CN" sz="1600" b="1" dirty="0">
                <a:solidFill>
                  <a:schemeClr val="bg1"/>
                </a:solidFill>
                <a:latin typeface="微软雅黑" panose="020B0503020204020204" pitchFamily="34" charset="-122"/>
                <a:ea typeface="微软雅黑" panose="020B0503020204020204" pitchFamily="34" charset="-122"/>
              </a:rPr>
              <a:t>铣床的工作原理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xmlns="" id="{656E44FC-9B76-4C2A-92F0-0A045554AE9C}"/>
              </a:ext>
            </a:extLst>
          </p:cNvPr>
          <p:cNvSpPr txBox="1"/>
          <p:nvPr/>
        </p:nvSpPr>
        <p:spPr>
          <a:xfrm>
            <a:off x="995849" y="978308"/>
            <a:ext cx="3346515" cy="348813"/>
          </a:xfrm>
          <a:prstGeom prst="rect">
            <a:avLst/>
          </a:prstGeom>
          <a:noFill/>
        </p:spPr>
        <p:txBody>
          <a:bodyPr wrap="square" rtlCol="0">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4. X62W</a:t>
            </a:r>
            <a:r>
              <a:rPr lang="zh-CN" altLang="zh-CN" sz="2000" b="1" dirty="0">
                <a:solidFill>
                  <a:schemeClr val="accent2">
                    <a:lumMod val="50000"/>
                  </a:schemeClr>
                </a:solidFill>
                <a:latin typeface="微软雅黑" pitchFamily="34" charset="-122"/>
                <a:ea typeface="微软雅黑" pitchFamily="34" charset="-122"/>
              </a:rPr>
              <a:t>型万能铣床 </a:t>
            </a:r>
          </a:p>
        </p:txBody>
      </p:sp>
      <p:sp>
        <p:nvSpPr>
          <p:cNvPr id="18" name="Rectangle 3">
            <a:extLst>
              <a:ext uri="{FF2B5EF4-FFF2-40B4-BE49-F238E27FC236}">
                <a16:creationId xmlns:a16="http://schemas.microsoft.com/office/drawing/2014/main" xmlns="" id="{3673AEA9-E019-4A57-8A23-46285235CE9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2">
            <a:extLst>
              <a:ext uri="{FF2B5EF4-FFF2-40B4-BE49-F238E27FC236}">
                <a16:creationId xmlns:a16="http://schemas.microsoft.com/office/drawing/2014/main" xmlns="" id="{BA79500D-7A61-44AC-9ABF-89FEF6A862A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文本框 16">
            <a:extLst>
              <a:ext uri="{FF2B5EF4-FFF2-40B4-BE49-F238E27FC236}">
                <a16:creationId xmlns:a16="http://schemas.microsoft.com/office/drawing/2014/main" xmlns="" id="{C1D5969D-06A5-4E62-9D1E-7025EBB053DB}"/>
              </a:ext>
            </a:extLst>
          </p:cNvPr>
          <p:cNvSpPr txBox="1"/>
          <p:nvPr/>
        </p:nvSpPr>
        <p:spPr>
          <a:xfrm>
            <a:off x="620098" y="1466968"/>
            <a:ext cx="10386993" cy="4596130"/>
          </a:xfrm>
          <a:prstGeom prst="rect">
            <a:avLst/>
          </a:prstGeom>
          <a:noFill/>
        </p:spPr>
        <p:txBody>
          <a:bodyPr wrap="square">
            <a:spAutoFit/>
          </a:bodyPr>
          <a:lstStyle/>
          <a:p>
            <a:pPr indent="266700" algn="just">
              <a:lnSpc>
                <a:spcPct val="200000"/>
              </a:lnSpc>
              <a:spcBef>
                <a:spcPts val="600"/>
              </a:spcBef>
              <a:spcAft>
                <a:spcPts val="600"/>
              </a:spcAft>
            </a:pP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）工作台进给电动机的控制，工作台的纵向、横向和垂直运动都由进给电动机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驱动，接触器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和</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实现正反转，用以改变进给运动方向。它的控制电路采用了与纵向运动机械操作手柄联动的行程开关</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和横向及垂直运动机械操作手柄联动的行程开关</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、组成复合联锁控制。即在选择三种运动形式的六个方向移动时，只能进行其中一个方向的移动，以确保操作安全，当这两个机械操作手柄都在中间位置时，各行程开关都处于未压的原始状态。</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20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由原理图可知：</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电机在主轴电机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起动后才能进行工作。在机床接通电源后，将控制圆工作台的组合开关</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SA3-2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21-19</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）扳到断开状态，使触点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SA3-1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17</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18</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）和</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SA3</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）闭合，然后按下</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或</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，这时接触器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吸合，使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8</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）闭合，就可进行工作台的进给控制。</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060693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95849" y="171450"/>
            <a:ext cx="4386241" cy="338554"/>
          </a:xfrm>
          <a:prstGeom prst="rect">
            <a:avLst/>
          </a:prstGeom>
          <a:noFill/>
        </p:spPr>
        <p:txBody>
          <a:bodyPr wrap="square" rtlCol="0">
            <a:spAutoFit/>
          </a:bodyPr>
          <a:lstStyle/>
          <a:p>
            <a:pPr>
              <a:lnSpc>
                <a:spcPts val="2000"/>
              </a:lnSpc>
              <a:spcBef>
                <a:spcPts val="120"/>
              </a:spcBef>
              <a:spcAft>
                <a:spcPts val="120"/>
              </a:spcAft>
            </a:pPr>
            <a:r>
              <a:rPr lang="en-US" altLang="zh-CN" sz="1600" b="1" dirty="0">
                <a:solidFill>
                  <a:schemeClr val="bg1"/>
                </a:solidFill>
                <a:latin typeface="微软雅黑" panose="020B0503020204020204" pitchFamily="34" charset="-122"/>
                <a:ea typeface="微软雅黑" panose="020B0503020204020204" pitchFamily="34" charset="-122"/>
              </a:rPr>
              <a:t>4. </a:t>
            </a:r>
            <a:r>
              <a:rPr lang="zh-CN" altLang="zh-CN" sz="1600" b="1" dirty="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X62W</a:t>
            </a:r>
            <a:r>
              <a:rPr lang="zh-CN" altLang="zh-CN" sz="1600" b="1" dirty="0">
                <a:solidFill>
                  <a:schemeClr val="bg1"/>
                </a:solidFill>
                <a:latin typeface="微软雅黑" panose="020B0503020204020204" pitchFamily="34" charset="-122"/>
                <a:ea typeface="微软雅黑" panose="020B0503020204020204" pitchFamily="34" charset="-122"/>
              </a:rPr>
              <a:t>铣床的工作原理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xmlns="" id="{656E44FC-9B76-4C2A-92F0-0A045554AE9C}"/>
              </a:ext>
            </a:extLst>
          </p:cNvPr>
          <p:cNvSpPr txBox="1"/>
          <p:nvPr/>
        </p:nvSpPr>
        <p:spPr>
          <a:xfrm>
            <a:off x="995849" y="978308"/>
            <a:ext cx="3346515" cy="348813"/>
          </a:xfrm>
          <a:prstGeom prst="rect">
            <a:avLst/>
          </a:prstGeom>
          <a:noFill/>
        </p:spPr>
        <p:txBody>
          <a:bodyPr wrap="square" rtlCol="0">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4. X62W</a:t>
            </a:r>
            <a:r>
              <a:rPr lang="zh-CN" altLang="zh-CN" sz="2000" b="1" dirty="0">
                <a:solidFill>
                  <a:schemeClr val="accent2">
                    <a:lumMod val="50000"/>
                  </a:schemeClr>
                </a:solidFill>
                <a:latin typeface="微软雅黑" pitchFamily="34" charset="-122"/>
                <a:ea typeface="微软雅黑" pitchFamily="34" charset="-122"/>
              </a:rPr>
              <a:t>型万能铣床 </a:t>
            </a:r>
          </a:p>
        </p:txBody>
      </p:sp>
      <p:sp>
        <p:nvSpPr>
          <p:cNvPr id="18" name="Rectangle 3">
            <a:extLst>
              <a:ext uri="{FF2B5EF4-FFF2-40B4-BE49-F238E27FC236}">
                <a16:creationId xmlns:a16="http://schemas.microsoft.com/office/drawing/2014/main" xmlns="" id="{3673AEA9-E019-4A57-8A23-46285235CE9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2">
            <a:extLst>
              <a:ext uri="{FF2B5EF4-FFF2-40B4-BE49-F238E27FC236}">
                <a16:creationId xmlns:a16="http://schemas.microsoft.com/office/drawing/2014/main" xmlns="" id="{BA79500D-7A61-44AC-9ABF-89FEF6A862A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文本框 14">
            <a:extLst>
              <a:ext uri="{FF2B5EF4-FFF2-40B4-BE49-F238E27FC236}">
                <a16:creationId xmlns:a16="http://schemas.microsoft.com/office/drawing/2014/main" xmlns="" id="{E5063766-CEEF-4FD5-83D5-73E0CDCEB7A6}"/>
              </a:ext>
            </a:extLst>
          </p:cNvPr>
          <p:cNvSpPr txBox="1"/>
          <p:nvPr/>
        </p:nvSpPr>
        <p:spPr>
          <a:xfrm>
            <a:off x="274421" y="1242250"/>
            <a:ext cx="11472907" cy="5478423"/>
          </a:xfrm>
          <a:prstGeom prst="rect">
            <a:avLst/>
          </a:prstGeom>
          <a:noFill/>
        </p:spPr>
        <p:txBody>
          <a:bodyPr wrap="square">
            <a:spAutoFit/>
          </a:bodyPr>
          <a:lstStyle/>
          <a:p>
            <a:pPr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①工作台纵向（左右）运动的控制，工作台的纵向运动是由进给电动机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驱动，由纵向操纵手柄来控制。此手柄是复式的，一个安装在工作台底座的顶面中央部位，另一个安装在工作台底座的左下方。手柄有三个：向左、向右、零位。当手柄扳到向右或向左运动方向时，手柄的联动机构压下行程</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或</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，使接触器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或</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动作，控制进给电动机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的转向。工作台左右运动的行程，可通过调整安装在工作台两端的撞铁位置来实现。当工作台纵向运动到极限位置时，撞铁撞动纵向操纵手柄，使它回到零位，</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停转，工作台停止运动，从而实现了纵向终端保护。</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工作台向左运动：在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启动后，将纵向操作手柄扳至向右位置，一方面机械接通纵向离合器，同时在电气上压下</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断，</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通，而其他控制进给运动的行程开关都处于原始位置，此时使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吸合，</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反转，工作台向右进给运动。</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工作台向右运动：当纵向操纵手柄扳至向左位置时，机械上仍然接通纵向进给离合器，但却压动了行程开关</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断，</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通，使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吸合，</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正转，工作台向右进给运动</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a:t>
            </a:r>
            <a:endParaRPr lang="en-US"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ts val="2000"/>
              </a:lnSpc>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②工作台垂直（上下）和横向（前后）运动的控制：工作台的垂直和横向运动，由垂直和横向进给手柄操纵。此手柄也是复式的，有两个完全相同的手柄分别装在工作台左侧的前、后方。手柄的联动机械一方面压下行程开关</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SQ</a:t>
            </a:r>
            <a:r>
              <a:rPr lang="en-US" altLang="zh-CN" kern="100" baseline="-25000"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或</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SQ</a:t>
            </a:r>
            <a:r>
              <a:rPr lang="en-US" altLang="zh-CN" kern="100" baseline="-25000"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同时能接通垂直或横向进给离合器。操纵手柄有五个位置（上、下、前、后、中间），五个位置是联锁的，工作台的上下和前后的终端保护是利用装在床身导轨旁与工作台座上的撞铁，将操纵十字手柄撞到中间位置，使</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M</a:t>
            </a:r>
            <a:r>
              <a:rPr lang="en-US" altLang="zh-CN" kern="100" baseline="-25000"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断电停转。</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工作台向后（或者向上）运动的控制：将十字操纵手柄扳至向后（或者向上）位置时，机械上接通横向进给（或者垂直进给）离合器，同时压下</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SQ</a:t>
            </a:r>
            <a:r>
              <a:rPr lang="en-US" altLang="zh-CN" kern="100" baseline="-25000"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，使</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SQ</a:t>
            </a:r>
            <a:r>
              <a:rPr lang="en-US" altLang="zh-CN" kern="100" baseline="-25000" dirty="0">
                <a:latin typeface="Times New Roman" panose="02020603050405020304" pitchFamily="18" charset="0"/>
                <a:ea typeface="宋体" panose="02010600030101010101" pitchFamily="2" charset="-122"/>
                <a:cs typeface="Times New Roman" panose="02020603050405020304" pitchFamily="18" charset="0"/>
              </a:rPr>
              <a:t>3-2</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断，</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SQ</a:t>
            </a:r>
            <a:r>
              <a:rPr lang="en-US" altLang="zh-CN" kern="100" baseline="-25000" dirty="0">
                <a:latin typeface="Times New Roman" panose="02020603050405020304" pitchFamily="18" charset="0"/>
                <a:ea typeface="宋体" panose="02010600030101010101" pitchFamily="2" charset="-122"/>
                <a:cs typeface="Times New Roman" panose="02020603050405020304" pitchFamily="18" charset="0"/>
              </a:rPr>
              <a:t>3-1</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通，使</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KM</a:t>
            </a:r>
            <a:r>
              <a:rPr lang="en-US" altLang="zh-CN" kern="100" baseline="-25000"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吸合，</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M</a:t>
            </a:r>
            <a:r>
              <a:rPr lang="en-US" altLang="zh-CN" kern="100" baseline="-25000"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正转，工作台向后（或者向上）运动。</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工作台向前（或者向下）运动的控制：将十字操纵手柄扳至向前（或者向下）位置时，机械上接通横向进给（或者垂直进给）离合器，同时压下</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SQ</a:t>
            </a:r>
            <a:r>
              <a:rPr lang="en-US" altLang="zh-CN" kern="100" baseline="-25000"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，使</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SQ</a:t>
            </a:r>
            <a:r>
              <a:rPr lang="en-US" altLang="zh-CN" kern="100" baseline="-25000" dirty="0">
                <a:latin typeface="Times New Roman" panose="02020603050405020304" pitchFamily="18" charset="0"/>
                <a:ea typeface="宋体" panose="02010600030101010101" pitchFamily="2" charset="-122"/>
                <a:cs typeface="Times New Roman" panose="02020603050405020304" pitchFamily="18" charset="0"/>
              </a:rPr>
              <a:t>4-2</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断，</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SQ</a:t>
            </a:r>
            <a:r>
              <a:rPr lang="en-US" altLang="zh-CN" kern="100" baseline="-25000" dirty="0">
                <a:latin typeface="Times New Roman" panose="02020603050405020304" pitchFamily="18" charset="0"/>
                <a:ea typeface="宋体" panose="02010600030101010101" pitchFamily="2" charset="-122"/>
                <a:cs typeface="Times New Roman" panose="02020603050405020304" pitchFamily="18" charset="0"/>
              </a:rPr>
              <a:t>4-1</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通，使</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KM</a:t>
            </a:r>
            <a:r>
              <a:rPr lang="en-US" altLang="zh-CN" kern="100" baseline="-25000"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吸合，</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M</a:t>
            </a:r>
            <a:r>
              <a:rPr lang="en-US" altLang="zh-CN" kern="100" baseline="-25000"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反转，工作台向前（或者向下）运动。</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697771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95849" y="171450"/>
            <a:ext cx="4386241" cy="348813"/>
          </a:xfrm>
          <a:prstGeom prst="rect">
            <a:avLst/>
          </a:prstGeom>
          <a:noFill/>
        </p:spPr>
        <p:txBody>
          <a:bodyPr wrap="square" rtlCol="0">
            <a:spAutoFit/>
          </a:bodyPr>
          <a:lstStyle/>
          <a:p>
            <a:pPr>
              <a:lnSpc>
                <a:spcPts val="2000"/>
              </a:lnSpc>
              <a:spcBef>
                <a:spcPts val="120"/>
              </a:spcBef>
              <a:spcAft>
                <a:spcPts val="120"/>
              </a:spcAft>
            </a:pPr>
            <a:r>
              <a:rPr lang="en-US" altLang="zh-CN" sz="1600" b="1" dirty="0">
                <a:solidFill>
                  <a:schemeClr val="bg1"/>
                </a:solidFill>
                <a:latin typeface="微软雅黑" panose="020B0503020204020204" pitchFamily="34" charset="-122"/>
                <a:ea typeface="微软雅黑" panose="020B0503020204020204" pitchFamily="34" charset="-122"/>
              </a:rPr>
              <a:t>4</a:t>
            </a:r>
            <a:r>
              <a:rPr lang="en-US" altLang="zh-CN" sz="1600" b="1" dirty="0" smtClean="0">
                <a:solidFill>
                  <a:schemeClr val="bg1"/>
                </a:solidFill>
                <a:latin typeface="微软雅黑" panose="020B0503020204020204" pitchFamily="34" charset="-122"/>
                <a:ea typeface="微软雅黑" panose="020B0503020204020204" pitchFamily="34" charset="-122"/>
              </a:rPr>
              <a:t>. </a:t>
            </a:r>
            <a:r>
              <a:rPr lang="zh-CN" altLang="zh-CN" sz="1600" b="1" dirty="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X62W</a:t>
            </a:r>
            <a:r>
              <a:rPr lang="zh-CN" altLang="zh-CN" sz="1600" b="1" dirty="0">
                <a:solidFill>
                  <a:schemeClr val="bg1"/>
                </a:solidFill>
                <a:latin typeface="微软雅黑" panose="020B0503020204020204" pitchFamily="34" charset="-122"/>
                <a:ea typeface="微软雅黑" panose="020B0503020204020204" pitchFamily="34" charset="-122"/>
              </a:rPr>
              <a:t>铣床的工作原理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xmlns="" id="{656E44FC-9B76-4C2A-92F0-0A045554AE9C}"/>
              </a:ext>
            </a:extLst>
          </p:cNvPr>
          <p:cNvSpPr txBox="1"/>
          <p:nvPr/>
        </p:nvSpPr>
        <p:spPr>
          <a:xfrm>
            <a:off x="995849" y="978308"/>
            <a:ext cx="3346515" cy="348813"/>
          </a:xfrm>
          <a:prstGeom prst="rect">
            <a:avLst/>
          </a:prstGeom>
          <a:noFill/>
        </p:spPr>
        <p:txBody>
          <a:bodyPr wrap="square" rtlCol="0">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4. X62W</a:t>
            </a:r>
            <a:r>
              <a:rPr lang="zh-CN" altLang="zh-CN" sz="2000" b="1" dirty="0">
                <a:solidFill>
                  <a:schemeClr val="accent2">
                    <a:lumMod val="50000"/>
                  </a:schemeClr>
                </a:solidFill>
                <a:latin typeface="微软雅黑" pitchFamily="34" charset="-122"/>
                <a:ea typeface="微软雅黑" pitchFamily="34" charset="-122"/>
              </a:rPr>
              <a:t>型万能铣床 </a:t>
            </a:r>
          </a:p>
        </p:txBody>
      </p:sp>
      <p:sp>
        <p:nvSpPr>
          <p:cNvPr id="18" name="Rectangle 3">
            <a:extLst>
              <a:ext uri="{FF2B5EF4-FFF2-40B4-BE49-F238E27FC236}">
                <a16:creationId xmlns:a16="http://schemas.microsoft.com/office/drawing/2014/main" xmlns="" id="{3673AEA9-E019-4A57-8A23-46285235CE9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2">
            <a:extLst>
              <a:ext uri="{FF2B5EF4-FFF2-40B4-BE49-F238E27FC236}">
                <a16:creationId xmlns:a16="http://schemas.microsoft.com/office/drawing/2014/main" xmlns="" id="{BA79500D-7A61-44AC-9ABF-89FEF6A862A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文本框 16">
            <a:extLst>
              <a:ext uri="{FF2B5EF4-FFF2-40B4-BE49-F238E27FC236}">
                <a16:creationId xmlns:a16="http://schemas.microsoft.com/office/drawing/2014/main" xmlns="" id="{C1D5969D-06A5-4E62-9D1E-7025EBB053DB}"/>
              </a:ext>
            </a:extLst>
          </p:cNvPr>
          <p:cNvSpPr txBox="1"/>
          <p:nvPr/>
        </p:nvSpPr>
        <p:spPr>
          <a:xfrm>
            <a:off x="464565" y="1423184"/>
            <a:ext cx="11262870" cy="3939540"/>
          </a:xfrm>
          <a:prstGeom prst="rect">
            <a:avLst/>
          </a:prstGeom>
          <a:noFill/>
        </p:spPr>
        <p:txBody>
          <a:bodyPr wrap="square">
            <a:spAutoFit/>
          </a:bodyPr>
          <a:lstStyle/>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④工作台的快速进给控制：为提高劳动生产率，要求铣床在不作铣切加工时，工作台能快速移动。</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工作台快速进给也是由进给电动机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来驱动，在纵向、横向和垂直三种运动形式六个方向上都可以实现快速进给控制。</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主轴电动机启动后，将进给操纵手柄扳到所需位置，工作台按照选定的速度和方向作常速进给移动时，再按下快速进给按钮</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（或</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6</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），使接触器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通电吸合，接通牵引电磁铁</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YA</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，电磁铁通过杠杆使摩擦离合器合上，减少中间传动装置，使工作台按运动方向作快速进给运动。当松开快速进给按钮时，电磁铁</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YA</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断电，摩擦离合器断开，快速进给运动停止，工作台仍按原常速进给时的速度继续运动。</a:t>
            </a:r>
            <a:endPar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③进给电动机变速时的瞬动（冲动）控制：变速时，为使齿轮易于啮合，进给变速与主轴变速一样，设有变速冲动环节。当需要进行进给变速时，应将转速盘的蘑菇形手轮向外拉出并转动转速盘，把所需进给量的标尺数字对准箭头，然后再把蘑菇形手轮用力向外拉到极限位置并随即推向原位，就在一次操纵手轮的同时，其连杆机构二次瞬时压下行程开关</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6</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瞬时吸合，</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作正向瞬动。由于进给变速瞬时冲动的通电回路要经过</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a:t>
            </a:r>
            <a:r>
              <a:rPr lang="en-US" altLang="zh-CN" sz="1800" kern="100" baseline="-250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四个行程开关的常闭触点，因此只有当进给运动的操作手柄都在中间（停止）位置时，才能实现进给变速冲动控制，以保证操作时的安全。同时，与主轴变速时冲动控制一样，电动机的通电时间不能太长，以防止转速过高，在变速时打坏齿轮。</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557311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文本框 1">
            <a:extLst>
              <a:ext uri="{FF2B5EF4-FFF2-40B4-BE49-F238E27FC236}">
                <a16:creationId xmlns:a16="http://schemas.microsoft.com/office/drawing/2014/main" xmlns="" id="{656E44FC-9B76-4C2A-92F0-0A045554AE9C}"/>
              </a:ext>
            </a:extLst>
          </p:cNvPr>
          <p:cNvSpPr txBox="1"/>
          <p:nvPr/>
        </p:nvSpPr>
        <p:spPr>
          <a:xfrm>
            <a:off x="995849" y="978308"/>
            <a:ext cx="3346515" cy="348813"/>
          </a:xfrm>
          <a:prstGeom prst="rect">
            <a:avLst/>
          </a:prstGeom>
          <a:noFill/>
        </p:spPr>
        <p:txBody>
          <a:bodyPr wrap="square" rtlCol="0">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5. T68</a:t>
            </a:r>
            <a:r>
              <a:rPr lang="zh-CN" altLang="zh-CN" sz="2000" b="1" dirty="0">
                <a:solidFill>
                  <a:schemeClr val="accent2">
                    <a:lumMod val="50000"/>
                  </a:schemeClr>
                </a:solidFill>
                <a:latin typeface="微软雅黑" pitchFamily="34" charset="-122"/>
                <a:ea typeface="微软雅黑" pitchFamily="34" charset="-122"/>
              </a:rPr>
              <a:t>型卧式镗床</a:t>
            </a:r>
          </a:p>
        </p:txBody>
      </p:sp>
      <p:sp>
        <p:nvSpPr>
          <p:cNvPr id="18" name="Rectangle 3">
            <a:extLst>
              <a:ext uri="{FF2B5EF4-FFF2-40B4-BE49-F238E27FC236}">
                <a16:creationId xmlns:a16="http://schemas.microsoft.com/office/drawing/2014/main" xmlns="" id="{3673AEA9-E019-4A57-8A23-46285235CE9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2">
            <a:extLst>
              <a:ext uri="{FF2B5EF4-FFF2-40B4-BE49-F238E27FC236}">
                <a16:creationId xmlns:a16="http://schemas.microsoft.com/office/drawing/2014/main" xmlns="" id="{BA79500D-7A61-44AC-9ABF-89FEF6A862A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文本框 16">
            <a:extLst>
              <a:ext uri="{FF2B5EF4-FFF2-40B4-BE49-F238E27FC236}">
                <a16:creationId xmlns:a16="http://schemas.microsoft.com/office/drawing/2014/main" xmlns="" id="{C1D5969D-06A5-4E62-9D1E-7025EBB053DB}"/>
              </a:ext>
            </a:extLst>
          </p:cNvPr>
          <p:cNvSpPr txBox="1"/>
          <p:nvPr/>
        </p:nvSpPr>
        <p:spPr>
          <a:xfrm>
            <a:off x="464565" y="1423184"/>
            <a:ext cx="11262870" cy="1631216"/>
          </a:xfrm>
          <a:prstGeom prst="rect">
            <a:avLst/>
          </a:prstGeom>
          <a:noFill/>
        </p:spPr>
        <p:txBody>
          <a:bodyPr wrap="square">
            <a:spAutoFit/>
          </a:bodyPr>
          <a:lstStyle/>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卧式镗床用来加工各种复杂和大型工件，如箱体零件、机体等，是一种万能性很广的机床，除了镗孔外，还可以进行钻、扩、铰孔、车削内外螺纹，用丝锥攻丝，车外圆柱面和端面，用端铣刀与圆柱铣刀铣削平面等多种工作。</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T68</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型卧式镗床主要结构</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T68</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型卧式镗床主要由床身、上滑座、下滑座、主轴箱、前立柱、后立柱、尾架和工作台等部分组成。如图</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1-2-11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所示。</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6" name="Picture 28">
            <a:extLst>
              <a:ext uri="{FF2B5EF4-FFF2-40B4-BE49-F238E27FC236}">
                <a16:creationId xmlns:a16="http://schemas.microsoft.com/office/drawing/2014/main" xmlns="" id="{305381ED-CED7-468B-8591-B3331B3D5293}"/>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579989" y="3077310"/>
            <a:ext cx="2900045" cy="1780540"/>
          </a:xfrm>
          <a:prstGeom prst="rect">
            <a:avLst/>
          </a:prstGeom>
          <a:noFill/>
          <a:ln>
            <a:noFill/>
          </a:ln>
        </p:spPr>
      </p:pic>
      <p:sp>
        <p:nvSpPr>
          <p:cNvPr id="19" name="文本框 18">
            <a:extLst>
              <a:ext uri="{FF2B5EF4-FFF2-40B4-BE49-F238E27FC236}">
                <a16:creationId xmlns:a16="http://schemas.microsoft.com/office/drawing/2014/main" xmlns="" id="{7364B2BA-6678-49B2-9F5E-D2390F0FE695}"/>
              </a:ext>
            </a:extLst>
          </p:cNvPr>
          <p:cNvSpPr txBox="1"/>
          <p:nvPr/>
        </p:nvSpPr>
        <p:spPr>
          <a:xfrm>
            <a:off x="2892402" y="5260409"/>
            <a:ext cx="6094428" cy="348813"/>
          </a:xfrm>
          <a:prstGeom prst="rect">
            <a:avLst/>
          </a:prstGeom>
          <a:noFill/>
        </p:spPr>
        <p:txBody>
          <a:bodyPr wrap="square">
            <a:spAutoFit/>
          </a:bodyPr>
          <a:lstStyle/>
          <a:p>
            <a:pPr indent="266700" algn="ctr">
              <a:lnSpc>
                <a:spcPts val="2000"/>
              </a:lnSpc>
              <a:spcBef>
                <a:spcPts val="240"/>
              </a:spcBef>
              <a:spcAft>
                <a:spcPts val="240"/>
              </a:spcAft>
            </a:pP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图</a:t>
            </a:r>
            <a:r>
              <a:rPr lang="en-US" altLang="zh-CN" sz="1800" dirty="0">
                <a:effectLst/>
                <a:latin typeface="楷体" panose="02010609060101010101" pitchFamily="49" charset="-122"/>
                <a:ea typeface="楷体" panose="02010609060101010101" pitchFamily="49" charset="-122"/>
                <a:cs typeface="Times New Roman" panose="02020603050405020304" pitchFamily="18" charset="0"/>
              </a:rPr>
              <a:t>1-2-11  T68</a:t>
            </a: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型卧式镗床主要结构</a:t>
            </a:r>
          </a:p>
        </p:txBody>
      </p:sp>
      <p:sp>
        <p:nvSpPr>
          <p:cNvPr id="20" name="TextBox 8">
            <a:extLst>
              <a:ext uri="{FF2B5EF4-FFF2-40B4-BE49-F238E27FC236}">
                <a16:creationId xmlns:a16="http://schemas.microsoft.com/office/drawing/2014/main" xmlns="" id="{6B099B05-5055-4F98-BFCC-EED86C641E3C}"/>
              </a:ext>
            </a:extLst>
          </p:cNvPr>
          <p:cNvSpPr txBox="1"/>
          <p:nvPr/>
        </p:nvSpPr>
        <p:spPr>
          <a:xfrm>
            <a:off x="995849" y="171450"/>
            <a:ext cx="4386241" cy="348813"/>
          </a:xfrm>
          <a:prstGeom prst="rect">
            <a:avLst/>
          </a:prstGeom>
          <a:noFill/>
        </p:spPr>
        <p:txBody>
          <a:bodyPr wrap="square" rtlCol="0">
            <a:spAutoFit/>
          </a:bodyPr>
          <a:lstStyle/>
          <a:p>
            <a:pPr>
              <a:lnSpc>
                <a:spcPts val="2000"/>
              </a:lnSpc>
              <a:spcBef>
                <a:spcPts val="120"/>
              </a:spcBef>
              <a:spcAft>
                <a:spcPts val="120"/>
              </a:spcAft>
            </a:pPr>
            <a:r>
              <a:rPr lang="en-US" altLang="zh-CN" sz="1600" b="1" dirty="0" smtClean="0">
                <a:solidFill>
                  <a:schemeClr val="bg1"/>
                </a:solidFill>
                <a:latin typeface="微软雅黑" panose="020B0503020204020204" pitchFamily="34" charset="-122"/>
                <a:ea typeface="微软雅黑" panose="020B0503020204020204" pitchFamily="34" charset="-122"/>
              </a:rPr>
              <a:t>5.</a:t>
            </a:r>
            <a:r>
              <a:rPr lang="zh-CN" altLang="zh-CN" sz="1600" b="1" dirty="0" smtClean="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T68</a:t>
            </a:r>
            <a:r>
              <a:rPr lang="zh-CN" altLang="zh-CN" sz="1600" b="1" dirty="0">
                <a:solidFill>
                  <a:schemeClr val="bg1"/>
                </a:solidFill>
                <a:latin typeface="微软雅黑" panose="020B0503020204020204" pitchFamily="34" charset="-122"/>
                <a:ea typeface="微软雅黑" panose="020B0503020204020204" pitchFamily="34" charset="-122"/>
              </a:rPr>
              <a:t>型镗床的工作原理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085859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文本框 1">
            <a:extLst>
              <a:ext uri="{FF2B5EF4-FFF2-40B4-BE49-F238E27FC236}">
                <a16:creationId xmlns:a16="http://schemas.microsoft.com/office/drawing/2014/main" xmlns="" id="{656E44FC-9B76-4C2A-92F0-0A045554AE9C}"/>
              </a:ext>
            </a:extLst>
          </p:cNvPr>
          <p:cNvSpPr txBox="1"/>
          <p:nvPr/>
        </p:nvSpPr>
        <p:spPr>
          <a:xfrm>
            <a:off x="995849" y="978308"/>
            <a:ext cx="3346515" cy="348813"/>
          </a:xfrm>
          <a:prstGeom prst="rect">
            <a:avLst/>
          </a:prstGeom>
          <a:noFill/>
        </p:spPr>
        <p:txBody>
          <a:bodyPr wrap="square" rtlCol="0">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5. T68</a:t>
            </a:r>
            <a:r>
              <a:rPr lang="zh-CN" altLang="zh-CN" sz="2000" b="1" dirty="0">
                <a:solidFill>
                  <a:schemeClr val="accent2">
                    <a:lumMod val="50000"/>
                  </a:schemeClr>
                </a:solidFill>
                <a:latin typeface="微软雅黑" pitchFamily="34" charset="-122"/>
                <a:ea typeface="微软雅黑" pitchFamily="34" charset="-122"/>
              </a:rPr>
              <a:t>型卧式镗床</a:t>
            </a:r>
          </a:p>
        </p:txBody>
      </p:sp>
      <p:sp>
        <p:nvSpPr>
          <p:cNvPr id="18" name="Rectangle 3">
            <a:extLst>
              <a:ext uri="{FF2B5EF4-FFF2-40B4-BE49-F238E27FC236}">
                <a16:creationId xmlns:a16="http://schemas.microsoft.com/office/drawing/2014/main" xmlns="" id="{3673AEA9-E019-4A57-8A23-46285235CE9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2">
            <a:extLst>
              <a:ext uri="{FF2B5EF4-FFF2-40B4-BE49-F238E27FC236}">
                <a16:creationId xmlns:a16="http://schemas.microsoft.com/office/drawing/2014/main" xmlns="" id="{BA79500D-7A61-44AC-9ABF-89FEF6A862A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文本框 16">
            <a:extLst>
              <a:ext uri="{FF2B5EF4-FFF2-40B4-BE49-F238E27FC236}">
                <a16:creationId xmlns:a16="http://schemas.microsoft.com/office/drawing/2014/main" xmlns="" id="{C1D5969D-06A5-4E62-9D1E-7025EBB053DB}"/>
              </a:ext>
            </a:extLst>
          </p:cNvPr>
          <p:cNvSpPr txBox="1"/>
          <p:nvPr/>
        </p:nvSpPr>
        <p:spPr>
          <a:xfrm>
            <a:off x="464565" y="1435518"/>
            <a:ext cx="11262870" cy="2657138"/>
          </a:xfrm>
          <a:prstGeom prst="rect">
            <a:avLst/>
          </a:prstGeom>
          <a:noFill/>
        </p:spPr>
        <p:txBody>
          <a:bodyPr wrap="square">
            <a:spAutoFit/>
          </a:bodyPr>
          <a:lstStyle/>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床身由整体的铸件制成，在它的一端装着固定不动的前立柱，在前立柱的垂直导轨上装有主轴箱，它可上下移动，并由悬挂在前立柱空心部分内的对重来平衡，在主轴箱上集中了主轴部件、变速箱、进给箱与操纵机构等部件。切削刀具安装在主轴前端的锥孔里，或装在平旋盘的径向刀架上，在工作过程中，主轴一面旋转，一面沿轴向作进给运动。平旋盘只能旋转，装在它上面的径向刀架可以在垂直于主轴轴线方向的径向作进给运动，平旋盘主轴是空心轴，主轴穿过其中空部分，通过各自的传动链传动，因此可独立转动，在大部分工作情况下使用主轴加工，只有在用车刀切削端面时才使用平旋盘。</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后立柱上的支承架用来夹持装夹在主轴上的主轴杆的末端，它可以随主轴箱同时升降，因而两者的轴心线始终在同一直线上，后立柱可沿床身导轨在主轴轴线方向上调整位置。安装工件的工作台安放在床身中部的导轨上，它有下滑座、上滑座与工作台相对于上滑座可回转。这样，配合主轴箱的垂直移动，工作台的横向、纵向移动和回转，就可加工工件上一系列与轴心线相互平行或垂直的孔。</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TextBox 8">
            <a:extLst>
              <a:ext uri="{FF2B5EF4-FFF2-40B4-BE49-F238E27FC236}">
                <a16:creationId xmlns:a16="http://schemas.microsoft.com/office/drawing/2014/main" xmlns="" id="{6B099B05-5055-4F98-BFCC-EED86C641E3C}"/>
              </a:ext>
            </a:extLst>
          </p:cNvPr>
          <p:cNvSpPr txBox="1"/>
          <p:nvPr/>
        </p:nvSpPr>
        <p:spPr>
          <a:xfrm>
            <a:off x="995849" y="171450"/>
            <a:ext cx="4386241" cy="348813"/>
          </a:xfrm>
          <a:prstGeom prst="rect">
            <a:avLst/>
          </a:prstGeom>
          <a:noFill/>
        </p:spPr>
        <p:txBody>
          <a:bodyPr wrap="square" rtlCol="0">
            <a:spAutoFit/>
          </a:bodyPr>
          <a:lstStyle/>
          <a:p>
            <a:pPr>
              <a:lnSpc>
                <a:spcPts val="2000"/>
              </a:lnSpc>
              <a:spcBef>
                <a:spcPts val="120"/>
              </a:spcBef>
              <a:spcAft>
                <a:spcPts val="120"/>
              </a:spcAft>
            </a:pPr>
            <a:r>
              <a:rPr lang="en-US" altLang="zh-CN" sz="1600" b="1" dirty="0" smtClean="0">
                <a:solidFill>
                  <a:schemeClr val="bg1"/>
                </a:solidFill>
                <a:latin typeface="微软雅黑" panose="020B0503020204020204" pitchFamily="34" charset="-122"/>
                <a:ea typeface="微软雅黑" panose="020B0503020204020204" pitchFamily="34" charset="-122"/>
              </a:rPr>
              <a:t>5.</a:t>
            </a:r>
            <a:r>
              <a:rPr lang="zh-CN" altLang="zh-CN" sz="1600" b="1" dirty="0" smtClean="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T68</a:t>
            </a:r>
            <a:r>
              <a:rPr lang="zh-CN" altLang="zh-CN" sz="1600" b="1" dirty="0">
                <a:solidFill>
                  <a:schemeClr val="bg1"/>
                </a:solidFill>
                <a:latin typeface="微软雅黑" panose="020B0503020204020204" pitchFamily="34" charset="-122"/>
                <a:ea typeface="微软雅黑" panose="020B0503020204020204" pitchFamily="34" charset="-122"/>
              </a:rPr>
              <a:t>型镗床的工作原理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066843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文本框 1">
            <a:extLst>
              <a:ext uri="{FF2B5EF4-FFF2-40B4-BE49-F238E27FC236}">
                <a16:creationId xmlns:a16="http://schemas.microsoft.com/office/drawing/2014/main" xmlns="" id="{656E44FC-9B76-4C2A-92F0-0A045554AE9C}"/>
              </a:ext>
            </a:extLst>
          </p:cNvPr>
          <p:cNvSpPr txBox="1"/>
          <p:nvPr/>
        </p:nvSpPr>
        <p:spPr>
          <a:xfrm>
            <a:off x="995849" y="978308"/>
            <a:ext cx="3346515" cy="348813"/>
          </a:xfrm>
          <a:prstGeom prst="rect">
            <a:avLst/>
          </a:prstGeom>
          <a:noFill/>
        </p:spPr>
        <p:txBody>
          <a:bodyPr wrap="square" rtlCol="0">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5. T68</a:t>
            </a:r>
            <a:r>
              <a:rPr lang="zh-CN" altLang="zh-CN" sz="2000" b="1" dirty="0">
                <a:solidFill>
                  <a:schemeClr val="accent2">
                    <a:lumMod val="50000"/>
                  </a:schemeClr>
                </a:solidFill>
                <a:latin typeface="微软雅黑" pitchFamily="34" charset="-122"/>
                <a:ea typeface="微软雅黑" pitchFamily="34" charset="-122"/>
              </a:rPr>
              <a:t>型卧式镗床</a:t>
            </a:r>
          </a:p>
        </p:txBody>
      </p:sp>
      <p:sp>
        <p:nvSpPr>
          <p:cNvPr id="18" name="Rectangle 3">
            <a:extLst>
              <a:ext uri="{FF2B5EF4-FFF2-40B4-BE49-F238E27FC236}">
                <a16:creationId xmlns:a16="http://schemas.microsoft.com/office/drawing/2014/main" xmlns="" id="{3673AEA9-E019-4A57-8A23-46285235CE9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2">
            <a:extLst>
              <a:ext uri="{FF2B5EF4-FFF2-40B4-BE49-F238E27FC236}">
                <a16:creationId xmlns:a16="http://schemas.microsoft.com/office/drawing/2014/main" xmlns="" id="{BA79500D-7A61-44AC-9ABF-89FEF6A862A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4" name="图片 13">
            <a:extLst>
              <a:ext uri="{FF2B5EF4-FFF2-40B4-BE49-F238E27FC236}">
                <a16:creationId xmlns:a16="http://schemas.microsoft.com/office/drawing/2014/main" xmlns="" id="{EE4EBE01-5082-4216-95CA-A11EDBC4DC5A}"/>
              </a:ext>
            </a:extLst>
          </p:cNvPr>
          <p:cNvPicPr/>
          <p:nvPr/>
        </p:nvPicPr>
        <p:blipFill>
          <a:blip r:embed="rId3">
            <a:extLst>
              <a:ext uri="{28A0092B-C50C-407E-A947-70E740481C1C}">
                <a14:useLocalDpi xmlns:a14="http://schemas.microsoft.com/office/drawing/2010/main" val="0"/>
              </a:ext>
            </a:extLst>
          </a:blip>
          <a:srcRect t="5852" b="6808"/>
          <a:stretch>
            <a:fillRect/>
          </a:stretch>
        </p:blipFill>
        <p:spPr bwMode="auto">
          <a:xfrm rot="16200000">
            <a:off x="7264017" y="2000042"/>
            <a:ext cx="5573528" cy="3082018"/>
          </a:xfrm>
          <a:prstGeom prst="rect">
            <a:avLst/>
          </a:prstGeom>
          <a:noFill/>
          <a:ln>
            <a:noFill/>
          </a:ln>
        </p:spPr>
      </p:pic>
      <p:sp>
        <p:nvSpPr>
          <p:cNvPr id="16" name="文本框 15">
            <a:extLst>
              <a:ext uri="{FF2B5EF4-FFF2-40B4-BE49-F238E27FC236}">
                <a16:creationId xmlns:a16="http://schemas.microsoft.com/office/drawing/2014/main" xmlns="" id="{643D807B-226C-4452-81DB-C567F727E407}"/>
              </a:ext>
            </a:extLst>
          </p:cNvPr>
          <p:cNvSpPr txBox="1"/>
          <p:nvPr/>
        </p:nvSpPr>
        <p:spPr>
          <a:xfrm>
            <a:off x="1084675" y="5020877"/>
            <a:ext cx="6094428" cy="348813"/>
          </a:xfrm>
          <a:prstGeom prst="rect">
            <a:avLst/>
          </a:prstGeom>
          <a:noFill/>
        </p:spPr>
        <p:txBody>
          <a:bodyPr wrap="square">
            <a:spAutoFit/>
          </a:bodyPr>
          <a:lstStyle/>
          <a:p>
            <a:pPr indent="266700" algn="ctr">
              <a:lnSpc>
                <a:spcPts val="2000"/>
              </a:lnSpc>
              <a:spcBef>
                <a:spcPts val="240"/>
              </a:spcBef>
              <a:spcAft>
                <a:spcPts val="240"/>
              </a:spcAft>
            </a:pP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图</a:t>
            </a:r>
            <a:r>
              <a:rPr lang="en-US" altLang="zh-CN" sz="1800" dirty="0">
                <a:effectLst/>
                <a:latin typeface="楷体" panose="02010609060101010101" pitchFamily="49" charset="-122"/>
                <a:ea typeface="楷体" panose="02010609060101010101" pitchFamily="49" charset="-122"/>
                <a:cs typeface="Times New Roman" panose="02020603050405020304" pitchFamily="18" charset="0"/>
              </a:rPr>
              <a:t>1-2-12  T68</a:t>
            </a: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型卧式镗床电气控制电路原理图</a:t>
            </a:r>
          </a:p>
        </p:txBody>
      </p:sp>
      <p:sp>
        <p:nvSpPr>
          <p:cNvPr id="19" name="文本框 18">
            <a:extLst>
              <a:ext uri="{FF2B5EF4-FFF2-40B4-BE49-F238E27FC236}">
                <a16:creationId xmlns:a16="http://schemas.microsoft.com/office/drawing/2014/main" xmlns="" id="{7643CC22-E54B-465F-A07E-591B8C38A954}"/>
              </a:ext>
            </a:extLst>
          </p:cNvPr>
          <p:cNvSpPr txBox="1"/>
          <p:nvPr/>
        </p:nvSpPr>
        <p:spPr>
          <a:xfrm>
            <a:off x="1084675" y="1488310"/>
            <a:ext cx="6094428" cy="2657138"/>
          </a:xfrm>
          <a:prstGeom prst="rect">
            <a:avLst/>
          </a:prstGeom>
          <a:noFill/>
        </p:spPr>
        <p:txBody>
          <a:bodyPr wrap="square">
            <a:spAutoFit/>
          </a:bodyPr>
          <a:lstStyle/>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T68</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型卧式镗床电气控制电路</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1-1-12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中</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为主轴与进给电动机，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为快速移动电动机。其中</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为一台</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极的双速电动机。电动机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由</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只接触器控制，其中</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为电动机正、反转接触器，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为制动电阻短接接触器，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为低速运转接触器，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为高速运转接触器，主轴电动机正反转停车时，均由速度继电器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KV</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控制，实现反接制动，另外还设有短路保护和过载保护。电动机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由接触器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KM6</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KM7</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实现正反转控制，设有短路保护，因快速移动为点动控制，所以</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为短时运行，无须过载保护。</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7" name="TextBox 8">
            <a:extLst>
              <a:ext uri="{FF2B5EF4-FFF2-40B4-BE49-F238E27FC236}">
                <a16:creationId xmlns:a16="http://schemas.microsoft.com/office/drawing/2014/main" xmlns="" id="{6B099B05-5055-4F98-BFCC-EED86C641E3C}"/>
              </a:ext>
            </a:extLst>
          </p:cNvPr>
          <p:cNvSpPr txBox="1"/>
          <p:nvPr/>
        </p:nvSpPr>
        <p:spPr>
          <a:xfrm>
            <a:off x="995849" y="171450"/>
            <a:ext cx="4386241" cy="348813"/>
          </a:xfrm>
          <a:prstGeom prst="rect">
            <a:avLst/>
          </a:prstGeom>
          <a:noFill/>
        </p:spPr>
        <p:txBody>
          <a:bodyPr wrap="square" rtlCol="0">
            <a:spAutoFit/>
          </a:bodyPr>
          <a:lstStyle/>
          <a:p>
            <a:pPr>
              <a:lnSpc>
                <a:spcPts val="2000"/>
              </a:lnSpc>
              <a:spcBef>
                <a:spcPts val="120"/>
              </a:spcBef>
              <a:spcAft>
                <a:spcPts val="120"/>
              </a:spcAft>
            </a:pPr>
            <a:r>
              <a:rPr lang="en-US" altLang="zh-CN" sz="1600" b="1" dirty="0" smtClean="0">
                <a:solidFill>
                  <a:schemeClr val="bg1"/>
                </a:solidFill>
                <a:latin typeface="微软雅黑" panose="020B0503020204020204" pitchFamily="34" charset="-122"/>
                <a:ea typeface="微软雅黑" panose="020B0503020204020204" pitchFamily="34" charset="-122"/>
              </a:rPr>
              <a:t>5.</a:t>
            </a:r>
            <a:r>
              <a:rPr lang="zh-CN" altLang="zh-CN" sz="1600" b="1" dirty="0" smtClean="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T68</a:t>
            </a:r>
            <a:r>
              <a:rPr lang="zh-CN" altLang="zh-CN" sz="1600" b="1" dirty="0">
                <a:solidFill>
                  <a:schemeClr val="bg1"/>
                </a:solidFill>
                <a:latin typeface="微软雅黑" panose="020B0503020204020204" pitchFamily="34" charset="-122"/>
                <a:ea typeface="微软雅黑" panose="020B0503020204020204" pitchFamily="34" charset="-122"/>
              </a:rPr>
              <a:t>型镗床的工作原理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124871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文本框 1">
            <a:extLst>
              <a:ext uri="{FF2B5EF4-FFF2-40B4-BE49-F238E27FC236}">
                <a16:creationId xmlns:a16="http://schemas.microsoft.com/office/drawing/2014/main" xmlns="" id="{656E44FC-9B76-4C2A-92F0-0A045554AE9C}"/>
              </a:ext>
            </a:extLst>
          </p:cNvPr>
          <p:cNvSpPr txBox="1"/>
          <p:nvPr/>
        </p:nvSpPr>
        <p:spPr>
          <a:xfrm>
            <a:off x="995849" y="978308"/>
            <a:ext cx="3346515" cy="348813"/>
          </a:xfrm>
          <a:prstGeom prst="rect">
            <a:avLst/>
          </a:prstGeom>
          <a:noFill/>
        </p:spPr>
        <p:txBody>
          <a:bodyPr wrap="square" rtlCol="0">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5. T68</a:t>
            </a:r>
            <a:r>
              <a:rPr lang="zh-CN" altLang="zh-CN" sz="2000" b="1" dirty="0">
                <a:solidFill>
                  <a:schemeClr val="accent2">
                    <a:lumMod val="50000"/>
                  </a:schemeClr>
                </a:solidFill>
                <a:latin typeface="微软雅黑" pitchFamily="34" charset="-122"/>
                <a:ea typeface="微软雅黑" pitchFamily="34" charset="-122"/>
              </a:rPr>
              <a:t>型卧式镗床</a:t>
            </a:r>
          </a:p>
        </p:txBody>
      </p:sp>
      <p:sp>
        <p:nvSpPr>
          <p:cNvPr id="18" name="Rectangle 3">
            <a:extLst>
              <a:ext uri="{FF2B5EF4-FFF2-40B4-BE49-F238E27FC236}">
                <a16:creationId xmlns:a16="http://schemas.microsoft.com/office/drawing/2014/main" xmlns="" id="{3673AEA9-E019-4A57-8A23-46285235CE9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2">
            <a:extLst>
              <a:ext uri="{FF2B5EF4-FFF2-40B4-BE49-F238E27FC236}">
                <a16:creationId xmlns:a16="http://schemas.microsoft.com/office/drawing/2014/main" xmlns="" id="{BA79500D-7A61-44AC-9ABF-89FEF6A862A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9" name="文本框 18">
            <a:extLst>
              <a:ext uri="{FF2B5EF4-FFF2-40B4-BE49-F238E27FC236}">
                <a16:creationId xmlns:a16="http://schemas.microsoft.com/office/drawing/2014/main" xmlns="" id="{7643CC22-E54B-465F-A07E-591B8C38A954}"/>
              </a:ext>
            </a:extLst>
          </p:cNvPr>
          <p:cNvSpPr txBox="1"/>
          <p:nvPr/>
        </p:nvSpPr>
        <p:spPr>
          <a:xfrm>
            <a:off x="490494" y="1544870"/>
            <a:ext cx="11161035" cy="4615366"/>
          </a:xfrm>
          <a:prstGeom prst="rect">
            <a:avLst/>
          </a:prstGeom>
          <a:noFill/>
        </p:spPr>
        <p:txBody>
          <a:bodyPr wrap="square">
            <a:spAutoFit/>
          </a:bodyPr>
          <a:lstStyle/>
          <a:p>
            <a:pPr algn="just">
              <a:lnSpc>
                <a:spcPct val="150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T68</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型卧式镗床电气控制分析。</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）、主电路分析</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T68</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型卧式镗床的主电路有两台电动机，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为主轴与进给电动机，是一台</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 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极的双速电动机，绕组接法为△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YY,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由</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只接触器控制。</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其中</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KM2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为电动机正、反转控制接触器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KM3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为制动电阻短接接触器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KM4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为低速运转接触器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KM5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为高速运转接触器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主轴电动机正、反转停车时</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均由速度继电器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KS</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控制实现反接制动。</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主轴电动机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由熔断器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FU1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作短路保护</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热继电器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KH</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作过载保护。</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为快速移动电动机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由接触器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KM6</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KM7</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实现正反转控制</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熔断器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FU2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作短路保护</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因快速移动为短时运行</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无须过载保护。</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）、控制电路分析</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T68</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型卧式镗床的控制电路由变压器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TC</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二次侧提供</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110V</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电压作为电源</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熔断器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FU3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作为短路保护。主轴电动机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的控制包括点动控制、</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正反转控制、</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制动控制、</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高低速控制和变速冲动控制。</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TextBox 8">
            <a:extLst>
              <a:ext uri="{FF2B5EF4-FFF2-40B4-BE49-F238E27FC236}">
                <a16:creationId xmlns:a16="http://schemas.microsoft.com/office/drawing/2014/main" xmlns="" id="{6B099B05-5055-4F98-BFCC-EED86C641E3C}"/>
              </a:ext>
            </a:extLst>
          </p:cNvPr>
          <p:cNvSpPr txBox="1"/>
          <p:nvPr/>
        </p:nvSpPr>
        <p:spPr>
          <a:xfrm>
            <a:off x="995849" y="171450"/>
            <a:ext cx="4386241" cy="348813"/>
          </a:xfrm>
          <a:prstGeom prst="rect">
            <a:avLst/>
          </a:prstGeom>
          <a:noFill/>
        </p:spPr>
        <p:txBody>
          <a:bodyPr wrap="square" rtlCol="0">
            <a:spAutoFit/>
          </a:bodyPr>
          <a:lstStyle/>
          <a:p>
            <a:pPr>
              <a:lnSpc>
                <a:spcPts val="2000"/>
              </a:lnSpc>
              <a:spcBef>
                <a:spcPts val="120"/>
              </a:spcBef>
              <a:spcAft>
                <a:spcPts val="120"/>
              </a:spcAft>
            </a:pPr>
            <a:r>
              <a:rPr lang="en-US" altLang="zh-CN" sz="1600" b="1" dirty="0" smtClean="0">
                <a:solidFill>
                  <a:schemeClr val="bg1"/>
                </a:solidFill>
                <a:latin typeface="微软雅黑" panose="020B0503020204020204" pitchFamily="34" charset="-122"/>
                <a:ea typeface="微软雅黑" panose="020B0503020204020204" pitchFamily="34" charset="-122"/>
              </a:rPr>
              <a:t>5.</a:t>
            </a:r>
            <a:r>
              <a:rPr lang="zh-CN" altLang="zh-CN" sz="1600" b="1" dirty="0" smtClean="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T68</a:t>
            </a:r>
            <a:r>
              <a:rPr lang="zh-CN" altLang="zh-CN" sz="1600" b="1" dirty="0">
                <a:solidFill>
                  <a:schemeClr val="bg1"/>
                </a:solidFill>
                <a:latin typeface="微软雅黑" panose="020B0503020204020204" pitchFamily="34" charset="-122"/>
                <a:ea typeface="微软雅黑" panose="020B0503020204020204" pitchFamily="34" charset="-122"/>
              </a:rPr>
              <a:t>型镗床的工作原理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906543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文本框 1">
            <a:extLst>
              <a:ext uri="{FF2B5EF4-FFF2-40B4-BE49-F238E27FC236}">
                <a16:creationId xmlns:a16="http://schemas.microsoft.com/office/drawing/2014/main" xmlns="" id="{656E44FC-9B76-4C2A-92F0-0A045554AE9C}"/>
              </a:ext>
            </a:extLst>
          </p:cNvPr>
          <p:cNvSpPr txBox="1"/>
          <p:nvPr/>
        </p:nvSpPr>
        <p:spPr>
          <a:xfrm>
            <a:off x="995849" y="978308"/>
            <a:ext cx="3346515" cy="348813"/>
          </a:xfrm>
          <a:prstGeom prst="rect">
            <a:avLst/>
          </a:prstGeom>
          <a:noFill/>
        </p:spPr>
        <p:txBody>
          <a:bodyPr wrap="square" rtlCol="0">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5. T68</a:t>
            </a:r>
            <a:r>
              <a:rPr lang="zh-CN" altLang="zh-CN" sz="2000" b="1" dirty="0">
                <a:solidFill>
                  <a:schemeClr val="accent2">
                    <a:lumMod val="50000"/>
                  </a:schemeClr>
                </a:solidFill>
                <a:latin typeface="微软雅黑" pitchFamily="34" charset="-122"/>
                <a:ea typeface="微软雅黑" pitchFamily="34" charset="-122"/>
              </a:rPr>
              <a:t>型卧式镗床</a:t>
            </a:r>
          </a:p>
        </p:txBody>
      </p:sp>
      <p:sp>
        <p:nvSpPr>
          <p:cNvPr id="18" name="Rectangle 3">
            <a:extLst>
              <a:ext uri="{FF2B5EF4-FFF2-40B4-BE49-F238E27FC236}">
                <a16:creationId xmlns:a16="http://schemas.microsoft.com/office/drawing/2014/main" xmlns="" id="{3673AEA9-E019-4A57-8A23-46285235CE9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2">
            <a:extLst>
              <a:ext uri="{FF2B5EF4-FFF2-40B4-BE49-F238E27FC236}">
                <a16:creationId xmlns:a16="http://schemas.microsoft.com/office/drawing/2014/main" xmlns="" id="{BA79500D-7A61-44AC-9ABF-89FEF6A862A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mc:AlternateContent xmlns:mc="http://schemas.openxmlformats.org/markup-compatibility/2006" xmlns:a14="http://schemas.microsoft.com/office/drawing/2010/main">
        <mc:Choice Requires="a14">
          <p:sp>
            <p:nvSpPr>
              <p:cNvPr id="15" name="文本框 14">
                <a:extLst>
                  <a:ext uri="{FF2B5EF4-FFF2-40B4-BE49-F238E27FC236}">
                    <a16:creationId xmlns:a16="http://schemas.microsoft.com/office/drawing/2014/main" xmlns="" id="{425A5705-43C3-43D9-8397-FC6A43D56C1C}"/>
                  </a:ext>
                </a:extLst>
              </p:cNvPr>
              <p:cNvSpPr txBox="1"/>
              <p:nvPr/>
            </p:nvSpPr>
            <p:spPr>
              <a:xfrm>
                <a:off x="312434" y="1467716"/>
                <a:ext cx="11650967" cy="5030864"/>
              </a:xfrm>
              <a:prstGeom prst="rect">
                <a:avLst/>
              </a:prstGeom>
              <a:noFill/>
            </p:spPr>
            <p:txBody>
              <a:bodyPr wrap="square">
                <a:spAutoFit/>
              </a:bodyPr>
              <a:lstStyle/>
              <a:p>
                <a:pPr marL="342900" lvl="0" algn="just">
                  <a:lnSpc>
                    <a:spcPct val="150000"/>
                  </a:lnSpc>
                  <a:buFont typeface="Wingdings" panose="05000000000000000000" pitchFamily="2" charset="2"/>
                  <a:buChar char=""/>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主电动机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的点动控制</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按下</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SB4</a:t>
                </a:r>
                <a14:m>
                  <m:oMath xmlns:m="http://schemas.openxmlformats.org/officeDocument/2006/math">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 → </m:t>
                    </m:r>
                  </m:oMath>
                </a14:m>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线圈（</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区）得电</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14:m>
                  <m:oMath xmlns:m="http://schemas.openxmlformats.org/officeDocument/2006/math">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oMath>
                </a14:m>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辅助常开触点（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29</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区）闭合</a:t>
                </a:r>
                <a14:m>
                  <m:oMath xmlns:m="http://schemas.openxmlformats.org/officeDocument/2006/math">
                    <m: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t> </m:t>
                    </m:r>
                    <m:r>
                      <a:rPr lang="en-US" altLang="zh-CN" sz="1800" i="1" kern="100">
                        <a:effectLst/>
                        <a:latin typeface="Cambria Math" panose="02040503050406030204" pitchFamily="18" charset="0"/>
                        <a:ea typeface="Cambria Math" panose="02040503050406030204" pitchFamily="18" charset="0"/>
                        <a:cs typeface="Times New Roman" panose="02020603050405020304" pitchFamily="18" charset="0"/>
                      </a:rPr>
                      <m:t>→</m:t>
                    </m:r>
                  </m:oMath>
                </a14:m>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KM4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线圈得电</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14:m>
                  <m:oMath xmlns:m="http://schemas.openxmlformats.org/officeDocument/2006/math">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oMath>
                </a14:m>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的主触点闭合</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14:m>
                  <m:oMath xmlns:m="http://schemas.openxmlformats.org/officeDocument/2006/math">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oMath>
                </a14:m>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定子绕组接为△且串入电阻</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R</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低速正转。</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342900" lvl="0" algn="just">
                  <a:lnSpc>
                    <a:spcPct val="150000"/>
                  </a:lnSpc>
                  <a:buFont typeface="Wingdings" panose="05000000000000000000" pitchFamily="2" charset="2"/>
                  <a:buChar char=""/>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主电动机的正、</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反转控制</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主电动机的正、反转控制主轴电动机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的正、反转均有高速和低速两种运行状态。</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按下</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SB2</a:t>
                </a:r>
                <a14:m>
                  <m:oMath xmlns:m="http://schemas.openxmlformats.org/officeDocument/2006/math">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 → </m:t>
                    </m:r>
                  </m:oMath>
                </a14:m>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KA1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线圈得电</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14:m>
                  <m:oMath xmlns:m="http://schemas.openxmlformats.org/officeDocument/2006/math">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 → </m:t>
                    </m:r>
                  </m:oMath>
                </a14:m>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KA1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常开触点（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）闭合自锁、</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KA1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常开触点（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10-11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）闭合同时</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KA1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常开触点（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17-14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）闭合</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14:m>
                  <m:oMath xmlns:m="http://schemas.openxmlformats.org/officeDocument/2006/math">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  </m:t>
                    </m:r>
                  </m:oMath>
                </a14:m>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主触点闭合短接电阻</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R</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常开辅助触点（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4-17</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）闭合</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14:m>
                  <m:oMath xmlns:m="http://schemas.openxmlformats.org/officeDocument/2006/math">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  </m:t>
                    </m:r>
                  </m:oMath>
                </a14:m>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线圈得电</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14:m>
                  <m:oMath xmlns:m="http://schemas.openxmlformats.org/officeDocument/2006/math">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  </m:t>
                    </m:r>
                  </m:oMath>
                </a14:m>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常闭触点（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18-19</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）断开、</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主触点闭合、</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辅助常开触点（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3-13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）闭合</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14:m>
                  <m:oMath xmlns:m="http://schemas.openxmlformats.org/officeDocument/2006/math">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  </m:t>
                    </m:r>
                  </m:oMath>
                </a14:m>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得电主触点闭合</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14:m>
                  <m:oMath xmlns:m="http://schemas.openxmlformats.org/officeDocument/2006/math">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  </m:t>
                    </m:r>
                  </m:oMath>
                </a14:m>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接成△形低速运转。</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下面分析正转低速运行状态。</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按下</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SB2</a:t>
                </a:r>
                <a14:m>
                  <m:oMath xmlns:m="http://schemas.openxmlformats.org/officeDocument/2006/math">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 → </m:t>
                    </m:r>
                  </m:oMath>
                </a14:m>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KA1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线圈得电</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14:m>
                  <m:oMath xmlns:m="http://schemas.openxmlformats.org/officeDocument/2006/math">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 → </m:t>
                    </m:r>
                  </m:oMath>
                </a14:m>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KA1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常开触点（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）闭合自锁、</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KA1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常开触点（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10-11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）闭合同时</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KA1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常开触点（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17-14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）闭合</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14:m>
                  <m:oMath xmlns:m="http://schemas.openxmlformats.org/officeDocument/2006/math">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  </m:t>
                    </m:r>
                  </m:oMath>
                </a14:m>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主触点闭合短接电阻</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R</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常开辅助触点（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4-17</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）闭合</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14:m>
                  <m:oMath xmlns:m="http://schemas.openxmlformats.org/officeDocument/2006/math">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  </m:t>
                    </m:r>
                  </m:oMath>
                </a14:m>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线圈得电</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14:m>
                  <m:oMath xmlns:m="http://schemas.openxmlformats.org/officeDocument/2006/math">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  </m:t>
                    </m:r>
                  </m:oMath>
                </a14:m>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常闭触点（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18-19</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）断开、</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主触点闭合、</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辅助常开触点（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3-13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）闭合</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14:m>
                  <m:oMath xmlns:m="http://schemas.openxmlformats.org/officeDocument/2006/math">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  </m:t>
                    </m:r>
                  </m:oMath>
                </a14:m>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得电主触点闭合</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14:m>
                  <m:oMath xmlns:m="http://schemas.openxmlformats.org/officeDocument/2006/math">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  </m:t>
                    </m:r>
                  </m:oMath>
                </a14:m>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接成△形低速运转。</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mc:Choice>
        <mc:Fallback xmlns="">
          <p:sp>
            <p:nvSpPr>
              <p:cNvPr id="15" name="文本框 14">
                <a:extLst>
                  <a:ext uri="{FF2B5EF4-FFF2-40B4-BE49-F238E27FC236}">
                    <a16:creationId xmlns:a16="http://schemas.microsoft.com/office/drawing/2014/main" xmlns:a14="http://schemas.microsoft.com/office/drawing/2010/main" xmlns="" id="{425A5705-43C3-43D9-8397-FC6A43D56C1C}"/>
                  </a:ext>
                </a:extLst>
              </p:cNvPr>
              <p:cNvSpPr txBox="1">
                <a:spLocks noRot="1" noChangeAspect="1" noMove="1" noResize="1" noEditPoints="1" noAdjustHandles="1" noChangeArrowheads="1" noChangeShapeType="1" noTextEdit="1"/>
              </p:cNvSpPr>
              <p:nvPr/>
            </p:nvSpPr>
            <p:spPr>
              <a:xfrm>
                <a:off x="312434" y="1467716"/>
                <a:ext cx="11650967" cy="5030864"/>
              </a:xfrm>
              <a:prstGeom prst="rect">
                <a:avLst/>
              </a:prstGeom>
              <a:blipFill rotWithShape="1">
                <a:blip r:embed="rId3"/>
                <a:stretch>
                  <a:fillRect l="-418" r="-418" b="-970"/>
                </a:stretch>
              </a:blipFill>
            </p:spPr>
            <p:txBody>
              <a:bodyPr/>
              <a:lstStyle/>
              <a:p>
                <a:r>
                  <a:rPr lang="zh-CN" altLang="en-US">
                    <a:noFill/>
                  </a:rPr>
                  <a:t> </a:t>
                </a:r>
              </a:p>
            </p:txBody>
          </p:sp>
        </mc:Fallback>
      </mc:AlternateContent>
      <p:sp>
        <p:nvSpPr>
          <p:cNvPr id="16" name="TextBox 8">
            <a:extLst>
              <a:ext uri="{FF2B5EF4-FFF2-40B4-BE49-F238E27FC236}">
                <a16:creationId xmlns:a16="http://schemas.microsoft.com/office/drawing/2014/main" xmlns="" id="{6B099B05-5055-4F98-BFCC-EED86C641E3C}"/>
              </a:ext>
            </a:extLst>
          </p:cNvPr>
          <p:cNvSpPr txBox="1"/>
          <p:nvPr/>
        </p:nvSpPr>
        <p:spPr>
          <a:xfrm>
            <a:off x="995849" y="171450"/>
            <a:ext cx="4386241" cy="348813"/>
          </a:xfrm>
          <a:prstGeom prst="rect">
            <a:avLst/>
          </a:prstGeom>
          <a:noFill/>
        </p:spPr>
        <p:txBody>
          <a:bodyPr wrap="square" rtlCol="0">
            <a:spAutoFit/>
          </a:bodyPr>
          <a:lstStyle/>
          <a:p>
            <a:pPr>
              <a:lnSpc>
                <a:spcPts val="2000"/>
              </a:lnSpc>
              <a:spcBef>
                <a:spcPts val="120"/>
              </a:spcBef>
              <a:spcAft>
                <a:spcPts val="120"/>
              </a:spcAft>
            </a:pPr>
            <a:r>
              <a:rPr lang="en-US" altLang="zh-CN" sz="1600" b="1" dirty="0" smtClean="0">
                <a:solidFill>
                  <a:schemeClr val="bg1"/>
                </a:solidFill>
                <a:latin typeface="微软雅黑" panose="020B0503020204020204" pitchFamily="34" charset="-122"/>
                <a:ea typeface="微软雅黑" panose="020B0503020204020204" pitchFamily="34" charset="-122"/>
              </a:rPr>
              <a:t>5.</a:t>
            </a:r>
            <a:r>
              <a:rPr lang="zh-CN" altLang="zh-CN" sz="1600" b="1" dirty="0" smtClean="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T68</a:t>
            </a:r>
            <a:r>
              <a:rPr lang="zh-CN" altLang="zh-CN" sz="1600" b="1" dirty="0">
                <a:solidFill>
                  <a:schemeClr val="bg1"/>
                </a:solidFill>
                <a:latin typeface="微软雅黑" panose="020B0503020204020204" pitchFamily="34" charset="-122"/>
                <a:ea typeface="微软雅黑" panose="020B0503020204020204" pitchFamily="34" charset="-122"/>
              </a:rPr>
              <a:t>型镗床的工作原理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122907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a:extLst>
              <a:ext uri="{FF2B5EF4-FFF2-40B4-BE49-F238E27FC236}">
                <a16:creationId xmlns:a16="http://schemas.microsoft.com/office/drawing/2014/main" xmlns="" id="{27FAE5CA-01FC-4670-862C-38248DB2406C}"/>
              </a:ext>
            </a:extLst>
          </p:cNvPr>
          <p:cNvSpPr txBox="1"/>
          <p:nvPr/>
        </p:nvSpPr>
        <p:spPr>
          <a:xfrm>
            <a:off x="6134101" y="1967134"/>
            <a:ext cx="5376143" cy="3500445"/>
          </a:xfrm>
          <a:prstGeom prst="rect">
            <a:avLst/>
          </a:prstGeom>
          <a:noFill/>
        </p:spPr>
        <p:txBody>
          <a:bodyPr wrap="square" rtlCol="0">
            <a:spAutoFit/>
          </a:bodyPr>
          <a:lstStyle/>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学生：工厂电气控制比较复杂，如何表明设备电气的工作原理及各电器元件的作用、相互之间的关系呢 </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教师：可以使用电气原理图。</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学生：电气原理图由什么组成呢？</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教师：电气原理图一般由主电路、控制电路、保护、配电电路等几部分组成</a:t>
            </a:r>
          </a:p>
        </p:txBody>
      </p:sp>
      <p:sp>
        <p:nvSpPr>
          <p:cNvPr id="13" name="矩形: 对角圆角 12">
            <a:extLst>
              <a:ext uri="{FF2B5EF4-FFF2-40B4-BE49-F238E27FC236}">
                <a16:creationId xmlns:a16="http://schemas.microsoft.com/office/drawing/2014/main" xmlns="" id="{110F29DA-1D45-4DFD-98FD-D632EFF16A9F}"/>
              </a:ext>
            </a:extLst>
          </p:cNvPr>
          <p:cNvSpPr/>
          <p:nvPr/>
        </p:nvSpPr>
        <p:spPr>
          <a:xfrm>
            <a:off x="613410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情境导入</a:t>
            </a:r>
          </a:p>
        </p:txBody>
      </p:sp>
      <p:sp>
        <p:nvSpPr>
          <p:cNvPr id="14" name="矩形: 对角圆角 13">
            <a:extLst>
              <a:ext uri="{FF2B5EF4-FFF2-40B4-BE49-F238E27FC236}">
                <a16:creationId xmlns:a16="http://schemas.microsoft.com/office/drawing/2014/main" xmlns="" id="{5BE08D94-F3E5-4498-BF58-A768596EE8F4}"/>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5" name="矩形: 对角圆角 14">
            <a:extLst>
              <a:ext uri="{FF2B5EF4-FFF2-40B4-BE49-F238E27FC236}">
                <a16:creationId xmlns:a16="http://schemas.microsoft.com/office/drawing/2014/main" xmlns="" id="{B4A1AA17-AB6F-4DA4-B63C-8DF8427D7F18}"/>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6" name="矩形: 对角圆角 15">
            <a:extLst>
              <a:ext uri="{FF2B5EF4-FFF2-40B4-BE49-F238E27FC236}">
                <a16:creationId xmlns:a16="http://schemas.microsoft.com/office/drawing/2014/main" xmlns="" id="{6B88B49E-63C0-461C-9291-DE7A6447618A}"/>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7" name="矩形: 对角圆角 16">
            <a:extLst>
              <a:ext uri="{FF2B5EF4-FFF2-40B4-BE49-F238E27FC236}">
                <a16:creationId xmlns:a16="http://schemas.microsoft.com/office/drawing/2014/main" xmlns="" id="{40D4318E-47BB-4924-8625-6709E1FD88F4}"/>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8" name="矩形: 对角圆角 17">
            <a:extLst>
              <a:ext uri="{FF2B5EF4-FFF2-40B4-BE49-F238E27FC236}">
                <a16:creationId xmlns:a16="http://schemas.microsoft.com/office/drawing/2014/main" xmlns="" id="{50179681-4240-4F6F-977A-A7229A89950C}"/>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pic>
        <p:nvPicPr>
          <p:cNvPr id="2050" name="Picture 2" descr="https://ss2.bdstatic.com/70cFvnSh_Q1YnxGkpoWK1HF6hhy/it/u=42304214,2185467582&amp;fm=26&amp;gp=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2004" y="2279712"/>
            <a:ext cx="4715471" cy="28752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61327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95849" y="171450"/>
            <a:ext cx="4386241" cy="348813"/>
          </a:xfrm>
          <a:prstGeom prst="rect">
            <a:avLst/>
          </a:prstGeom>
          <a:noFill/>
        </p:spPr>
        <p:txBody>
          <a:bodyPr wrap="square" rtlCol="0">
            <a:spAutoFit/>
          </a:bodyPr>
          <a:lstStyle/>
          <a:p>
            <a:pPr>
              <a:lnSpc>
                <a:spcPts val="2000"/>
              </a:lnSpc>
              <a:spcBef>
                <a:spcPts val="120"/>
              </a:spcBef>
              <a:spcAft>
                <a:spcPts val="120"/>
              </a:spcAft>
            </a:pPr>
            <a:r>
              <a:rPr lang="en-US" altLang="zh-CN" sz="1600" b="1" dirty="0" smtClean="0">
                <a:solidFill>
                  <a:schemeClr val="bg1"/>
                </a:solidFill>
                <a:latin typeface="微软雅黑" panose="020B0503020204020204" pitchFamily="34" charset="-122"/>
                <a:ea typeface="微软雅黑" panose="020B0503020204020204" pitchFamily="34" charset="-122"/>
              </a:rPr>
              <a:t>5.</a:t>
            </a:r>
            <a:r>
              <a:rPr lang="zh-CN" altLang="zh-CN" sz="1600" b="1" dirty="0" smtClean="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T68</a:t>
            </a:r>
            <a:r>
              <a:rPr lang="zh-CN" altLang="zh-CN" sz="1600" b="1" dirty="0">
                <a:solidFill>
                  <a:schemeClr val="bg1"/>
                </a:solidFill>
                <a:latin typeface="微软雅黑" panose="020B0503020204020204" pitchFamily="34" charset="-122"/>
                <a:ea typeface="微软雅黑" panose="020B0503020204020204" pitchFamily="34" charset="-122"/>
              </a:rPr>
              <a:t>型镗床的工作原理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xmlns="" id="{656E44FC-9B76-4C2A-92F0-0A045554AE9C}"/>
              </a:ext>
            </a:extLst>
          </p:cNvPr>
          <p:cNvSpPr txBox="1"/>
          <p:nvPr/>
        </p:nvSpPr>
        <p:spPr>
          <a:xfrm>
            <a:off x="995849" y="859558"/>
            <a:ext cx="3346515" cy="348813"/>
          </a:xfrm>
          <a:prstGeom prst="rect">
            <a:avLst/>
          </a:prstGeom>
          <a:noFill/>
        </p:spPr>
        <p:txBody>
          <a:bodyPr wrap="square" rtlCol="0">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5. T68</a:t>
            </a:r>
            <a:r>
              <a:rPr lang="zh-CN" altLang="zh-CN" sz="2000" b="1" dirty="0">
                <a:solidFill>
                  <a:schemeClr val="accent2">
                    <a:lumMod val="50000"/>
                  </a:schemeClr>
                </a:solidFill>
                <a:latin typeface="微软雅黑" pitchFamily="34" charset="-122"/>
                <a:ea typeface="微软雅黑" pitchFamily="34" charset="-122"/>
              </a:rPr>
              <a:t>型卧式镗床</a:t>
            </a:r>
          </a:p>
        </p:txBody>
      </p:sp>
      <p:sp>
        <p:nvSpPr>
          <p:cNvPr id="18" name="Rectangle 3">
            <a:extLst>
              <a:ext uri="{FF2B5EF4-FFF2-40B4-BE49-F238E27FC236}">
                <a16:creationId xmlns:a16="http://schemas.microsoft.com/office/drawing/2014/main" xmlns="" id="{3673AEA9-E019-4A57-8A23-46285235CE9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2">
            <a:extLst>
              <a:ext uri="{FF2B5EF4-FFF2-40B4-BE49-F238E27FC236}">
                <a16:creationId xmlns:a16="http://schemas.microsoft.com/office/drawing/2014/main" xmlns="" id="{BA79500D-7A61-44AC-9ABF-89FEF6A862A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文本框 14">
            <a:extLst>
              <a:ext uri="{FF2B5EF4-FFF2-40B4-BE49-F238E27FC236}">
                <a16:creationId xmlns:a16="http://schemas.microsoft.com/office/drawing/2014/main" xmlns="" id="{425A5705-43C3-43D9-8397-FC6A43D56C1C}"/>
              </a:ext>
            </a:extLst>
          </p:cNvPr>
          <p:cNvSpPr txBox="1"/>
          <p:nvPr/>
        </p:nvSpPr>
        <p:spPr>
          <a:xfrm>
            <a:off x="490495" y="1289590"/>
            <a:ext cx="11280592" cy="5090111"/>
          </a:xfrm>
          <a:prstGeom prst="rect">
            <a:avLst/>
          </a:prstGeom>
          <a:noFill/>
        </p:spPr>
        <p:txBody>
          <a:bodyPr wrap="square">
            <a:spAutoFit/>
          </a:bodyPr>
          <a:lstStyle/>
          <a:p>
            <a:pPr marL="342900" lvl="0" algn="just">
              <a:lnSpc>
                <a:spcPct val="140000"/>
              </a:lnSpc>
              <a:spcBef>
                <a:spcPts val="300"/>
              </a:spcBef>
              <a:spcAft>
                <a:spcPts val="300"/>
              </a:spcAft>
              <a:buFont typeface="Wingdings" panose="05000000000000000000" pitchFamily="2" charset="2"/>
              <a:buChar char=""/>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主电动机的反接制动控制</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40000"/>
              </a:lnSpc>
              <a:spcBef>
                <a:spcPts val="300"/>
              </a:spcBef>
              <a:spcAft>
                <a:spcPts val="3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反接制动是电机的一种制动方式，它通过反接相序，使电机产生起阻滞作用的反转矩以便制动电机。主电动机的反接制动有低速正转时反接制动、低速反转时反接制动、高速正转时反接制动、高速反转时反接制动情形。</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40000"/>
              </a:lnSpc>
              <a:spcBef>
                <a:spcPts val="300"/>
              </a:spcBef>
              <a:spcAft>
                <a:spcPts val="3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下面分析低速正转时反接制动的方法。</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40000"/>
              </a:lnSpc>
              <a:spcBef>
                <a:spcPts val="300"/>
              </a:spcBef>
              <a:spcAft>
                <a:spcPts val="3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主电机在低速正转时，</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KA1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线圈均得电，速度继电器触点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KS(13-18)</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闭合，为正转反接制动做准备。当按下停止按钮</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，触点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SB1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）断开，</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KA1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断电释放，使主轴电动机定子串入限流电阻，触点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KA1(17-14)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KM3(4-17)</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断开，使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断电，切断主轴电动机正向电源，而</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触点（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18</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19</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）闭合，使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通电，其触点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）闭合，使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继续保持通电，于是主轴电动机进行反接制动。当电动机转速降低到</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KS</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释放值时，触点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KS(13-18)</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释放，使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相继断电，反接制动结束。</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342900" lvl="0" algn="just">
              <a:lnSpc>
                <a:spcPct val="140000"/>
              </a:lnSpc>
              <a:spcBef>
                <a:spcPts val="300"/>
              </a:spcBef>
              <a:spcAft>
                <a:spcPts val="300"/>
              </a:spcAft>
              <a:buFont typeface="Wingdings" panose="05000000000000000000" pitchFamily="2" charset="2"/>
              <a:buChar char=""/>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主轴和进给变速控制</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40000"/>
              </a:lnSpc>
              <a:spcBef>
                <a:spcPts val="300"/>
              </a:spcBef>
              <a:spcAft>
                <a:spcPts val="30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T68</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型卧式镗床主轴或进给运动的变速是通过变速操纵盘实现的，主轴或进给的变速既可以在停车时进行，也可以在镗床运行中进行</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751792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95849" y="171450"/>
            <a:ext cx="4386241" cy="348813"/>
          </a:xfrm>
          <a:prstGeom prst="rect">
            <a:avLst/>
          </a:prstGeom>
          <a:noFill/>
        </p:spPr>
        <p:txBody>
          <a:bodyPr wrap="square" rtlCol="0">
            <a:spAutoFit/>
          </a:bodyPr>
          <a:lstStyle/>
          <a:p>
            <a:pPr>
              <a:lnSpc>
                <a:spcPts val="2000"/>
              </a:lnSpc>
              <a:spcBef>
                <a:spcPts val="120"/>
              </a:spcBef>
              <a:spcAft>
                <a:spcPts val="120"/>
              </a:spcAft>
            </a:pPr>
            <a:r>
              <a:rPr lang="en-US" altLang="zh-CN" sz="1600" b="1" dirty="0" smtClean="0">
                <a:solidFill>
                  <a:schemeClr val="bg1"/>
                </a:solidFill>
                <a:latin typeface="微软雅黑" panose="020B0503020204020204" pitchFamily="34" charset="-122"/>
                <a:ea typeface="微软雅黑" panose="020B0503020204020204" pitchFamily="34" charset="-122"/>
              </a:rPr>
              <a:t>5.</a:t>
            </a:r>
            <a:r>
              <a:rPr lang="zh-CN" altLang="zh-CN" sz="1600" b="1" dirty="0" smtClean="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T68</a:t>
            </a:r>
            <a:r>
              <a:rPr lang="zh-CN" altLang="zh-CN" sz="1600" b="1" dirty="0">
                <a:solidFill>
                  <a:schemeClr val="bg1"/>
                </a:solidFill>
                <a:latin typeface="微软雅黑" panose="020B0503020204020204" pitchFamily="34" charset="-122"/>
                <a:ea typeface="微软雅黑" panose="020B0503020204020204" pitchFamily="34" charset="-122"/>
              </a:rPr>
              <a:t>型镗床的工作原理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xmlns="" id="{656E44FC-9B76-4C2A-92F0-0A045554AE9C}"/>
              </a:ext>
            </a:extLst>
          </p:cNvPr>
          <p:cNvSpPr txBox="1"/>
          <p:nvPr/>
        </p:nvSpPr>
        <p:spPr>
          <a:xfrm>
            <a:off x="995849" y="833168"/>
            <a:ext cx="3346515" cy="348813"/>
          </a:xfrm>
          <a:prstGeom prst="rect">
            <a:avLst/>
          </a:prstGeom>
          <a:noFill/>
        </p:spPr>
        <p:txBody>
          <a:bodyPr wrap="square" rtlCol="0">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5. T68</a:t>
            </a:r>
            <a:r>
              <a:rPr lang="zh-CN" altLang="zh-CN" sz="2000" b="1" dirty="0">
                <a:solidFill>
                  <a:schemeClr val="accent2">
                    <a:lumMod val="50000"/>
                  </a:schemeClr>
                </a:solidFill>
                <a:latin typeface="微软雅黑" pitchFamily="34" charset="-122"/>
                <a:ea typeface="微软雅黑" pitchFamily="34" charset="-122"/>
              </a:rPr>
              <a:t>型卧式镗床</a:t>
            </a:r>
          </a:p>
        </p:txBody>
      </p:sp>
      <p:sp>
        <p:nvSpPr>
          <p:cNvPr id="18" name="Rectangle 3">
            <a:extLst>
              <a:ext uri="{FF2B5EF4-FFF2-40B4-BE49-F238E27FC236}">
                <a16:creationId xmlns:a16="http://schemas.microsoft.com/office/drawing/2014/main" xmlns="" id="{3673AEA9-E019-4A57-8A23-46285235CE9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2">
            <a:extLst>
              <a:ext uri="{FF2B5EF4-FFF2-40B4-BE49-F238E27FC236}">
                <a16:creationId xmlns:a16="http://schemas.microsoft.com/office/drawing/2014/main" xmlns="" id="{BA79500D-7A61-44AC-9ABF-89FEF6A862A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文本框 15">
            <a:extLst>
              <a:ext uri="{FF2B5EF4-FFF2-40B4-BE49-F238E27FC236}">
                <a16:creationId xmlns:a16="http://schemas.microsoft.com/office/drawing/2014/main" xmlns="" id="{297B3936-0920-4AB3-8D8A-3DE6276545F6}"/>
              </a:ext>
            </a:extLst>
          </p:cNvPr>
          <p:cNvSpPr txBox="1"/>
          <p:nvPr/>
        </p:nvSpPr>
        <p:spPr>
          <a:xfrm>
            <a:off x="514154" y="3751715"/>
            <a:ext cx="11239893" cy="2122376"/>
          </a:xfrm>
          <a:prstGeom prst="rect">
            <a:avLst/>
          </a:prstGeom>
          <a:noFill/>
        </p:spPr>
        <p:txBody>
          <a:bodyPr wrap="square">
            <a:spAutoFit/>
          </a:bodyPr>
          <a:lstStyle/>
          <a:p>
            <a:pPr indent="266700" algn="just">
              <a:lnSpc>
                <a:spcPct val="15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主轴在运行中需要变速，可将主轴变速操纵手柄拉出，由表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1-1-1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可知触点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SQ3(4-9)</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断开，则</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断电，将限流电阻串入</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定子电路，另一触点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SQ3(3-13)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闭合，且</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已断电释放，于是</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经</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KS(13-18)</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触点而通电吸合，使电动机定子串入电阻</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R</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进行反接制动。若电动机原运行在低速档，此时</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仍保持通电，电动机接成△接法串入电阻进行反接制动，若电动机原运行在高速档，则此时将</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YY</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接法换接成△接法，串入</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R</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进行反接制动</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14" name="表格 13">
            <a:extLst>
              <a:ext uri="{FF2B5EF4-FFF2-40B4-BE49-F238E27FC236}">
                <a16:creationId xmlns:a16="http://schemas.microsoft.com/office/drawing/2014/main" xmlns="" id="{69DC425B-6669-4567-8E3B-ED3C8209F707}"/>
              </a:ext>
            </a:extLst>
          </p:cNvPr>
          <p:cNvGraphicFramePr>
            <a:graphicFrameLocks noGrp="1"/>
          </p:cNvGraphicFramePr>
          <p:nvPr>
            <p:extLst>
              <p:ext uri="{D42A27DB-BD31-4B8C-83A1-F6EECF244321}">
                <p14:modId xmlns:p14="http://schemas.microsoft.com/office/powerpoint/2010/main" val="1302138969"/>
              </p:ext>
            </p:extLst>
          </p:nvPr>
        </p:nvGraphicFramePr>
        <p:xfrm>
          <a:off x="1089776" y="1820136"/>
          <a:ext cx="7048385" cy="1602557"/>
        </p:xfrm>
        <a:graphic>
          <a:graphicData uri="http://schemas.openxmlformats.org/drawingml/2006/table">
            <a:tbl>
              <a:tblPr firstRow="1" firstCol="1" bandRow="1">
                <a:tableStyleId>{5940675A-B579-460E-94D1-54222C63F5DA}</a:tableStyleId>
              </a:tblPr>
              <a:tblGrid>
                <a:gridCol w="1006290">
                  <a:extLst>
                    <a:ext uri="{9D8B030D-6E8A-4147-A177-3AD203B41FA5}">
                      <a16:colId xmlns:a16="http://schemas.microsoft.com/office/drawing/2014/main" xmlns="" val="2973496987"/>
                    </a:ext>
                  </a:extLst>
                </a:gridCol>
                <a:gridCol w="1006290">
                  <a:extLst>
                    <a:ext uri="{9D8B030D-6E8A-4147-A177-3AD203B41FA5}">
                      <a16:colId xmlns:a16="http://schemas.microsoft.com/office/drawing/2014/main" xmlns="" val="3011938819"/>
                    </a:ext>
                  </a:extLst>
                </a:gridCol>
                <a:gridCol w="1007161">
                  <a:extLst>
                    <a:ext uri="{9D8B030D-6E8A-4147-A177-3AD203B41FA5}">
                      <a16:colId xmlns:a16="http://schemas.microsoft.com/office/drawing/2014/main" xmlns="" val="431137556"/>
                    </a:ext>
                  </a:extLst>
                </a:gridCol>
                <a:gridCol w="1007161">
                  <a:extLst>
                    <a:ext uri="{9D8B030D-6E8A-4147-A177-3AD203B41FA5}">
                      <a16:colId xmlns:a16="http://schemas.microsoft.com/office/drawing/2014/main" xmlns="" val="3116947574"/>
                    </a:ext>
                  </a:extLst>
                </a:gridCol>
                <a:gridCol w="1007161">
                  <a:extLst>
                    <a:ext uri="{9D8B030D-6E8A-4147-A177-3AD203B41FA5}">
                      <a16:colId xmlns:a16="http://schemas.microsoft.com/office/drawing/2014/main" xmlns="" val="2726910329"/>
                    </a:ext>
                  </a:extLst>
                </a:gridCol>
                <a:gridCol w="1007161">
                  <a:extLst>
                    <a:ext uri="{9D8B030D-6E8A-4147-A177-3AD203B41FA5}">
                      <a16:colId xmlns:a16="http://schemas.microsoft.com/office/drawing/2014/main" xmlns="" val="2786520917"/>
                    </a:ext>
                  </a:extLst>
                </a:gridCol>
                <a:gridCol w="1007161">
                  <a:extLst>
                    <a:ext uri="{9D8B030D-6E8A-4147-A177-3AD203B41FA5}">
                      <a16:colId xmlns:a16="http://schemas.microsoft.com/office/drawing/2014/main" xmlns="" val="1596114191"/>
                    </a:ext>
                  </a:extLst>
                </a:gridCol>
              </a:tblGrid>
              <a:tr h="286413">
                <a:tc>
                  <a:txBody>
                    <a:bodyPr/>
                    <a:lstStyle/>
                    <a:p>
                      <a:pPr indent="127000" algn="ctr">
                        <a:lnSpc>
                          <a:spcPts val="2000"/>
                        </a:lnSpc>
                      </a:pPr>
                      <a:r>
                        <a:rPr lang="zh-CN" sz="1100" kern="100" dirty="0">
                          <a:effectLst/>
                        </a:rPr>
                        <a:t>触点</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pPr>
                      <a:r>
                        <a:rPr lang="en-US" sz="1100" kern="100">
                          <a:effectLst/>
                        </a:rPr>
                        <a:t>SQ3</a:t>
                      </a:r>
                      <a:r>
                        <a:rPr lang="zh-CN" sz="1100" kern="100">
                          <a:effectLst/>
                        </a:rPr>
                        <a:t>（</a:t>
                      </a:r>
                      <a:r>
                        <a:rPr lang="en-US" sz="1100" kern="100">
                          <a:effectLst/>
                        </a:rPr>
                        <a:t>4-9</a:t>
                      </a:r>
                      <a:r>
                        <a:rPr lang="zh-CN" sz="1100" kern="100">
                          <a:effectLst/>
                        </a:rPr>
                        <a:t>）</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pPr>
                      <a:r>
                        <a:rPr lang="en-US" sz="1100" kern="100">
                          <a:effectLst/>
                        </a:rPr>
                        <a:t>SQ3</a:t>
                      </a:r>
                      <a:r>
                        <a:rPr lang="zh-CN" sz="1100" kern="100">
                          <a:effectLst/>
                        </a:rPr>
                        <a:t>（</a:t>
                      </a:r>
                      <a:r>
                        <a:rPr lang="en-US" sz="1100" kern="100">
                          <a:effectLst/>
                        </a:rPr>
                        <a:t>3-13</a:t>
                      </a:r>
                      <a:r>
                        <a:rPr lang="zh-CN" sz="1100" kern="100">
                          <a:effectLst/>
                        </a:rPr>
                        <a:t>）</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pPr>
                      <a:r>
                        <a:rPr lang="en-US" sz="1100" kern="100" dirty="0">
                          <a:effectLst/>
                        </a:rPr>
                        <a:t>SQ4</a:t>
                      </a:r>
                      <a:r>
                        <a:rPr lang="zh-CN" sz="1100" kern="100" dirty="0">
                          <a:effectLst/>
                        </a:rPr>
                        <a:t>（</a:t>
                      </a:r>
                      <a:r>
                        <a:rPr lang="en-US" sz="1100" kern="100" dirty="0">
                          <a:effectLst/>
                        </a:rPr>
                        <a:t>9-10</a:t>
                      </a:r>
                      <a:r>
                        <a:rPr lang="zh-CN" sz="1100" kern="100" dirty="0">
                          <a:effectLst/>
                        </a:rPr>
                        <a:t>）</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pPr>
                      <a:r>
                        <a:rPr lang="en-US" sz="1100" kern="100">
                          <a:effectLst/>
                        </a:rPr>
                        <a:t>SQ4</a:t>
                      </a:r>
                      <a:r>
                        <a:rPr lang="zh-CN" sz="1100" kern="100">
                          <a:effectLst/>
                        </a:rPr>
                        <a:t>（</a:t>
                      </a:r>
                      <a:r>
                        <a:rPr lang="en-US" sz="1100" kern="100">
                          <a:effectLst/>
                        </a:rPr>
                        <a:t>3-13</a:t>
                      </a:r>
                      <a:r>
                        <a:rPr lang="zh-CN" sz="1100" kern="100">
                          <a:effectLst/>
                        </a:rPr>
                        <a:t>）</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pPr>
                      <a:r>
                        <a:rPr lang="en-US" sz="1100" kern="100">
                          <a:effectLst/>
                        </a:rPr>
                        <a:t>SQ5</a:t>
                      </a:r>
                      <a:r>
                        <a:rPr lang="zh-CN" sz="1100" kern="100">
                          <a:effectLst/>
                        </a:rPr>
                        <a:t>（</a:t>
                      </a:r>
                      <a:r>
                        <a:rPr lang="en-US" sz="1100" kern="100">
                          <a:effectLst/>
                        </a:rPr>
                        <a:t>15-14</a:t>
                      </a:r>
                      <a:r>
                        <a:rPr lang="zh-CN" sz="1100" kern="100">
                          <a:effectLst/>
                        </a:rPr>
                        <a:t>）</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pPr>
                      <a:r>
                        <a:rPr lang="en-US" sz="1100" kern="100">
                          <a:effectLst/>
                        </a:rPr>
                        <a:t>SQ6</a:t>
                      </a:r>
                      <a:r>
                        <a:rPr lang="zh-CN" sz="1100" kern="100">
                          <a:effectLst/>
                        </a:rPr>
                        <a:t>（</a:t>
                      </a:r>
                      <a:r>
                        <a:rPr lang="en-US" sz="1100" kern="100">
                          <a:effectLst/>
                        </a:rPr>
                        <a:t>15-14</a:t>
                      </a:r>
                      <a:r>
                        <a:rPr lang="zh-CN" sz="1100" kern="100">
                          <a:effectLst/>
                        </a:rPr>
                        <a:t>）</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2426347558"/>
                  </a:ext>
                </a:extLst>
              </a:tr>
              <a:tr h="658072">
                <a:tc>
                  <a:txBody>
                    <a:bodyPr/>
                    <a:lstStyle/>
                    <a:p>
                      <a:pPr indent="127000" algn="ctr">
                        <a:lnSpc>
                          <a:spcPts val="2000"/>
                        </a:lnSpc>
                      </a:pPr>
                      <a:r>
                        <a:rPr lang="zh-CN" sz="1100" kern="100">
                          <a:effectLst/>
                        </a:rPr>
                        <a:t>变速孔盘拉出（变速时）</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pPr>
                      <a:r>
                        <a:rPr lang="zh-CN" sz="1100" kern="100">
                          <a:effectLst/>
                        </a:rPr>
                        <a:t>断开</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pPr>
                      <a:r>
                        <a:rPr lang="zh-CN" sz="1100" kern="100">
                          <a:effectLst/>
                        </a:rPr>
                        <a:t>闭合</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pPr>
                      <a:r>
                        <a:rPr lang="zh-CN" sz="1100" kern="100">
                          <a:effectLst/>
                        </a:rPr>
                        <a:t>断开</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pPr>
                      <a:r>
                        <a:rPr lang="zh-CN" sz="1100" kern="100" dirty="0">
                          <a:effectLst/>
                        </a:rPr>
                        <a:t>闭合</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pPr>
                      <a:r>
                        <a:rPr lang="zh-CN" sz="1100" kern="100">
                          <a:effectLst/>
                        </a:rPr>
                        <a:t>闭合</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pPr>
                      <a:r>
                        <a:rPr lang="zh-CN" sz="1100" kern="100" dirty="0">
                          <a:effectLst/>
                        </a:rPr>
                        <a:t>闭合</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570519376"/>
                  </a:ext>
                </a:extLst>
              </a:tr>
              <a:tr h="658072">
                <a:tc>
                  <a:txBody>
                    <a:bodyPr/>
                    <a:lstStyle/>
                    <a:p>
                      <a:pPr indent="127000" algn="ctr">
                        <a:lnSpc>
                          <a:spcPts val="2000"/>
                        </a:lnSpc>
                      </a:pPr>
                      <a:r>
                        <a:rPr lang="zh-CN" sz="1100" kern="100">
                          <a:effectLst/>
                        </a:rPr>
                        <a:t>变速后变速孔盘推回</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pPr>
                      <a:r>
                        <a:rPr lang="zh-CN" sz="1100" kern="100" dirty="0">
                          <a:effectLst/>
                        </a:rPr>
                        <a:t>闭合</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pPr>
                      <a:r>
                        <a:rPr lang="zh-CN" sz="1100" kern="100">
                          <a:effectLst/>
                        </a:rPr>
                        <a:t>断开</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pPr>
                      <a:r>
                        <a:rPr lang="zh-CN" sz="1100" kern="100">
                          <a:effectLst/>
                        </a:rPr>
                        <a:t>闭合</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pPr>
                      <a:r>
                        <a:rPr lang="zh-CN" sz="1100" kern="100" dirty="0">
                          <a:effectLst/>
                        </a:rPr>
                        <a:t>断开</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pPr>
                      <a:r>
                        <a:rPr lang="zh-CN" sz="1100" kern="100">
                          <a:effectLst/>
                        </a:rPr>
                        <a:t>断开</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pPr>
                      <a:r>
                        <a:rPr lang="zh-CN" sz="1100" kern="100" dirty="0">
                          <a:effectLst/>
                        </a:rPr>
                        <a:t>断开</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1508681260"/>
                  </a:ext>
                </a:extLst>
              </a:tr>
            </a:tbl>
          </a:graphicData>
        </a:graphic>
      </p:graphicFrame>
      <p:sp>
        <p:nvSpPr>
          <p:cNvPr id="15" name="矩形 14"/>
          <p:cNvSpPr/>
          <p:nvPr/>
        </p:nvSpPr>
        <p:spPr>
          <a:xfrm>
            <a:off x="995849" y="1229506"/>
            <a:ext cx="5262979" cy="348813"/>
          </a:xfrm>
          <a:prstGeom prst="rect">
            <a:avLst/>
          </a:prstGeom>
        </p:spPr>
        <p:txBody>
          <a:bodyPr wrap="none">
            <a:spAutoFit/>
          </a:bodyPr>
          <a:lstStyle/>
          <a:p>
            <a:pPr algn="ctr">
              <a:lnSpc>
                <a:spcPts val="2000"/>
              </a:lnSpc>
              <a:spcBef>
                <a:spcPts val="240"/>
              </a:spcBef>
              <a:spcAft>
                <a:spcPts val="240"/>
              </a:spcAft>
            </a:pPr>
            <a:r>
              <a:rPr lang="zh-CN" altLang="zh-CN" dirty="0">
                <a:latin typeface="楷体" panose="02010609060101010101" pitchFamily="49" charset="-122"/>
                <a:ea typeface="楷体" panose="02010609060101010101" pitchFamily="49" charset="-122"/>
                <a:cs typeface="Times New Roman" panose="02020603050405020304" pitchFamily="18" charset="0"/>
              </a:rPr>
              <a:t>表</a:t>
            </a:r>
            <a:r>
              <a:rPr lang="en-US" altLang="zh-CN" dirty="0">
                <a:latin typeface="楷体" panose="02010609060101010101" pitchFamily="49" charset="-122"/>
                <a:ea typeface="楷体" panose="02010609060101010101" pitchFamily="49" charset="-122"/>
                <a:cs typeface="Times New Roman" panose="02020603050405020304" pitchFamily="18" charset="0"/>
              </a:rPr>
              <a:t>1-2-3 </a:t>
            </a:r>
            <a:r>
              <a:rPr lang="zh-CN" altLang="zh-CN" dirty="0">
                <a:latin typeface="楷体" panose="02010609060101010101" pitchFamily="49" charset="-122"/>
                <a:ea typeface="楷体" panose="02010609060101010101" pitchFamily="49" charset="-122"/>
                <a:cs typeface="Times New Roman" panose="02020603050405020304" pitchFamily="18" charset="0"/>
              </a:rPr>
              <a:t>主轴变速和进给变速时行程开关动作说明</a:t>
            </a:r>
          </a:p>
        </p:txBody>
      </p:sp>
    </p:spTree>
    <p:extLst>
      <p:ext uri="{BB962C8B-B14F-4D97-AF65-F5344CB8AC3E}">
        <p14:creationId xmlns:p14="http://schemas.microsoft.com/office/powerpoint/2010/main" val="18429822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文本框 1">
            <a:extLst>
              <a:ext uri="{FF2B5EF4-FFF2-40B4-BE49-F238E27FC236}">
                <a16:creationId xmlns:a16="http://schemas.microsoft.com/office/drawing/2014/main" xmlns="" id="{656E44FC-9B76-4C2A-92F0-0A045554AE9C}"/>
              </a:ext>
            </a:extLst>
          </p:cNvPr>
          <p:cNvSpPr txBox="1"/>
          <p:nvPr/>
        </p:nvSpPr>
        <p:spPr>
          <a:xfrm>
            <a:off x="995849" y="838780"/>
            <a:ext cx="3346515" cy="348813"/>
          </a:xfrm>
          <a:prstGeom prst="rect">
            <a:avLst/>
          </a:prstGeom>
          <a:noFill/>
        </p:spPr>
        <p:txBody>
          <a:bodyPr wrap="square" rtlCol="0">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5. T68</a:t>
            </a:r>
            <a:r>
              <a:rPr lang="zh-CN" altLang="zh-CN" sz="2000" b="1" dirty="0">
                <a:solidFill>
                  <a:schemeClr val="accent2">
                    <a:lumMod val="50000"/>
                  </a:schemeClr>
                </a:solidFill>
                <a:latin typeface="微软雅黑" pitchFamily="34" charset="-122"/>
                <a:ea typeface="微软雅黑" pitchFamily="34" charset="-122"/>
              </a:rPr>
              <a:t>型卧式镗床</a:t>
            </a:r>
          </a:p>
        </p:txBody>
      </p:sp>
      <p:sp>
        <p:nvSpPr>
          <p:cNvPr id="18" name="Rectangle 3">
            <a:extLst>
              <a:ext uri="{FF2B5EF4-FFF2-40B4-BE49-F238E27FC236}">
                <a16:creationId xmlns:a16="http://schemas.microsoft.com/office/drawing/2014/main" xmlns="" id="{3673AEA9-E019-4A57-8A23-46285235CE9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2">
            <a:extLst>
              <a:ext uri="{FF2B5EF4-FFF2-40B4-BE49-F238E27FC236}">
                <a16:creationId xmlns:a16="http://schemas.microsoft.com/office/drawing/2014/main" xmlns="" id="{BA79500D-7A61-44AC-9ABF-89FEF6A862A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文本框 15">
            <a:extLst>
              <a:ext uri="{FF2B5EF4-FFF2-40B4-BE49-F238E27FC236}">
                <a16:creationId xmlns:a16="http://schemas.microsoft.com/office/drawing/2014/main" xmlns="" id="{297B3936-0920-4AB3-8D8A-3DE6276545F6}"/>
              </a:ext>
            </a:extLst>
          </p:cNvPr>
          <p:cNvSpPr txBox="1"/>
          <p:nvPr/>
        </p:nvSpPr>
        <p:spPr>
          <a:xfrm>
            <a:off x="476053" y="1187593"/>
            <a:ext cx="11239893" cy="5254002"/>
          </a:xfrm>
          <a:prstGeom prst="rect">
            <a:avLst/>
          </a:prstGeom>
          <a:noFill/>
        </p:spPr>
        <p:txBody>
          <a:bodyPr wrap="square">
            <a:spAutoFit/>
          </a:bodyPr>
          <a:lstStyle/>
          <a:p>
            <a:pPr indent="457200" algn="just">
              <a:lnSpc>
                <a:spcPct val="130000"/>
              </a:lnSpc>
              <a:spcBef>
                <a:spcPts val="600"/>
              </a:spcBef>
              <a:spcAft>
                <a:spcPts val="600"/>
              </a:spcAft>
            </a:pP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然后</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，转动变速操纵盘，转至所需转速位置，速度选好后，将变速操纵手柄推回原位。若此时因齿轮啮合不上而变速操纵手柄推不上时，行程开关</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受压，触点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SQ5(15-14)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闭合，</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经触点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KS(13-15)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SQ3(3-13)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接通电源，同时</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通电，使主轴电动机串入电阻</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R</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、接成△接法而低速起动。当转速升到速度继电器动作值时，</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KS</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的动断触点断开，使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断电释放；动合触点闭合，使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通电吸合，对主轴电动机进行反接制动，使转速下降。当速度降至速度继电器释放值时，</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KS</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复位，反接制动结束。若此时变速操纵手柄仍推合不上时，则电路重复上述过程，从而使主轴电动机处于间歇起动合制动状态，获得变速时的低速冲动，便于齿轮啮合，直至变速操纵手柄推合为止。手柄推合后，压下</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，而</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不再受压，上述变速冲动才结束，变速过程才完成。此时由触点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切断上述瞬动控制电路，而触点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9</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）闭合，使</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相继通电吸合，主轴电动机自行起动，拖动主轴在新选定的转速下旋转。</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457200" algn="just">
              <a:lnSpc>
                <a:spcPct val="13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进给变速控制与主轴变速控制相同。它使由进给操纵盘来改变进给传动链的传动比来实现的，其变速操作过程与主轴变速时相似。首先，将进给变速操纵手柄拉出，此时与其联动的行程开关</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SQ6</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相应动作（当手柄拉出时</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不受压，</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SQ6</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将受压；当变速手柄推回时，则情况相反）；然后转动进给变速操纵盘，选好进给速度；最后将变速操纵手柄推合。若手柄推合不上，则电动机进给间歇的低速起制动，获得低速变速冲动，有利于齿轮啮合，制止手柄推合上，变速控制结束</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TextBox 8">
            <a:extLst>
              <a:ext uri="{FF2B5EF4-FFF2-40B4-BE49-F238E27FC236}">
                <a16:creationId xmlns:a16="http://schemas.microsoft.com/office/drawing/2014/main" xmlns="" id="{6B099B05-5055-4F98-BFCC-EED86C641E3C}"/>
              </a:ext>
            </a:extLst>
          </p:cNvPr>
          <p:cNvSpPr txBox="1"/>
          <p:nvPr/>
        </p:nvSpPr>
        <p:spPr>
          <a:xfrm>
            <a:off x="995849" y="171450"/>
            <a:ext cx="4386241" cy="348813"/>
          </a:xfrm>
          <a:prstGeom prst="rect">
            <a:avLst/>
          </a:prstGeom>
          <a:noFill/>
        </p:spPr>
        <p:txBody>
          <a:bodyPr wrap="square" rtlCol="0">
            <a:spAutoFit/>
          </a:bodyPr>
          <a:lstStyle/>
          <a:p>
            <a:pPr>
              <a:lnSpc>
                <a:spcPts val="2000"/>
              </a:lnSpc>
              <a:spcBef>
                <a:spcPts val="120"/>
              </a:spcBef>
              <a:spcAft>
                <a:spcPts val="120"/>
              </a:spcAft>
            </a:pPr>
            <a:r>
              <a:rPr lang="en-US" altLang="zh-CN" sz="1600" b="1" dirty="0" smtClean="0">
                <a:solidFill>
                  <a:schemeClr val="bg1"/>
                </a:solidFill>
                <a:latin typeface="微软雅黑" panose="020B0503020204020204" pitchFamily="34" charset="-122"/>
                <a:ea typeface="微软雅黑" panose="020B0503020204020204" pitchFamily="34" charset="-122"/>
              </a:rPr>
              <a:t>5.</a:t>
            </a:r>
            <a:r>
              <a:rPr lang="zh-CN" altLang="zh-CN" sz="1600" b="1" dirty="0" smtClean="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T68</a:t>
            </a:r>
            <a:r>
              <a:rPr lang="zh-CN" altLang="zh-CN" sz="1600" b="1" dirty="0">
                <a:solidFill>
                  <a:schemeClr val="bg1"/>
                </a:solidFill>
                <a:latin typeface="微软雅黑" panose="020B0503020204020204" pitchFamily="34" charset="-122"/>
                <a:ea typeface="微软雅黑" panose="020B0503020204020204" pitchFamily="34" charset="-122"/>
              </a:rPr>
              <a:t>型镗床的工作原理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7035952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95849" y="171450"/>
            <a:ext cx="4386241" cy="348813"/>
          </a:xfrm>
          <a:prstGeom prst="rect">
            <a:avLst/>
          </a:prstGeom>
          <a:noFill/>
        </p:spPr>
        <p:txBody>
          <a:bodyPr wrap="square" rtlCol="0">
            <a:spAutoFit/>
          </a:bodyPr>
          <a:lstStyle/>
          <a:p>
            <a:pPr>
              <a:lnSpc>
                <a:spcPts val="2000"/>
              </a:lnSpc>
              <a:spcBef>
                <a:spcPts val="120"/>
              </a:spcBef>
              <a:spcAft>
                <a:spcPts val="120"/>
              </a:spcAft>
            </a:pPr>
            <a:r>
              <a:rPr lang="en-US" altLang="zh-CN" sz="1600" b="1" dirty="0" smtClean="0">
                <a:solidFill>
                  <a:schemeClr val="bg1"/>
                </a:solidFill>
                <a:latin typeface="微软雅黑" panose="020B0503020204020204" pitchFamily="34" charset="-122"/>
                <a:ea typeface="微软雅黑" panose="020B0503020204020204" pitchFamily="34" charset="-122"/>
              </a:rPr>
              <a:t>  5.</a:t>
            </a:r>
            <a:r>
              <a:rPr lang="zh-CN" altLang="zh-CN" sz="1600" b="1" dirty="0" smtClean="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T68</a:t>
            </a:r>
            <a:r>
              <a:rPr lang="zh-CN" altLang="zh-CN" sz="1600" b="1" dirty="0">
                <a:solidFill>
                  <a:schemeClr val="bg1"/>
                </a:solidFill>
                <a:latin typeface="微软雅黑" panose="020B0503020204020204" pitchFamily="34" charset="-122"/>
                <a:ea typeface="微软雅黑" panose="020B0503020204020204" pitchFamily="34" charset="-122"/>
              </a:rPr>
              <a:t>型镗床的工作原理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xmlns="" id="{656E44FC-9B76-4C2A-92F0-0A045554AE9C}"/>
              </a:ext>
            </a:extLst>
          </p:cNvPr>
          <p:cNvSpPr txBox="1"/>
          <p:nvPr/>
        </p:nvSpPr>
        <p:spPr>
          <a:xfrm>
            <a:off x="995849" y="978308"/>
            <a:ext cx="3346515" cy="348813"/>
          </a:xfrm>
          <a:prstGeom prst="rect">
            <a:avLst/>
          </a:prstGeom>
          <a:noFill/>
        </p:spPr>
        <p:txBody>
          <a:bodyPr wrap="square" rtlCol="0">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5. T68</a:t>
            </a:r>
            <a:r>
              <a:rPr lang="zh-CN" altLang="zh-CN" sz="2000" b="1" dirty="0">
                <a:solidFill>
                  <a:schemeClr val="accent2">
                    <a:lumMod val="50000"/>
                  </a:schemeClr>
                </a:solidFill>
                <a:latin typeface="微软雅黑" pitchFamily="34" charset="-122"/>
                <a:ea typeface="微软雅黑" pitchFamily="34" charset="-122"/>
              </a:rPr>
              <a:t>型卧式镗床</a:t>
            </a:r>
          </a:p>
        </p:txBody>
      </p:sp>
      <p:sp>
        <p:nvSpPr>
          <p:cNvPr id="18" name="Rectangle 3">
            <a:extLst>
              <a:ext uri="{FF2B5EF4-FFF2-40B4-BE49-F238E27FC236}">
                <a16:creationId xmlns:a16="http://schemas.microsoft.com/office/drawing/2014/main" xmlns="" id="{3673AEA9-E019-4A57-8A23-46285235CE9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2">
            <a:extLst>
              <a:ext uri="{FF2B5EF4-FFF2-40B4-BE49-F238E27FC236}">
                <a16:creationId xmlns:a16="http://schemas.microsoft.com/office/drawing/2014/main" xmlns="" id="{BA79500D-7A61-44AC-9ABF-89FEF6A862A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文本框 15">
            <a:extLst>
              <a:ext uri="{FF2B5EF4-FFF2-40B4-BE49-F238E27FC236}">
                <a16:creationId xmlns:a16="http://schemas.microsoft.com/office/drawing/2014/main" xmlns="" id="{297B3936-0920-4AB3-8D8A-3DE6276545F6}"/>
              </a:ext>
            </a:extLst>
          </p:cNvPr>
          <p:cNvSpPr txBox="1"/>
          <p:nvPr/>
        </p:nvSpPr>
        <p:spPr>
          <a:xfrm>
            <a:off x="345650" y="1438184"/>
            <a:ext cx="11239893" cy="5030864"/>
          </a:xfrm>
          <a:prstGeom prst="rect">
            <a:avLst/>
          </a:prstGeom>
          <a:noFill/>
        </p:spPr>
        <p:txBody>
          <a:bodyPr wrap="square">
            <a:spAutoFit/>
          </a:bodyPr>
          <a:lstStyle/>
          <a:p>
            <a:pPr marL="342900" lvl="0" indent="-342900" algn="just">
              <a:lnSpc>
                <a:spcPct val="150000"/>
              </a:lnSpc>
              <a:buFont typeface="Wingdings" panose="05000000000000000000" pitchFamily="2" charset="2"/>
              <a:buChar char=""/>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主轴箱、工作台快速移动控制</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为缩短辅助时间，提高生产率，由快速电动机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经传动机构拖动主轴箱和工作台作各种快速移动。运动部件及其运动方向的预选，由装设在工作台前方的操纵手柄进行，而控制则用主轴箱上的快速操作手柄控制。当扳动快速操作手柄时，将相应压合行程开关</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SQ7</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或</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SQ8</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，接触器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KM6</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或</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KM7</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通电，实现</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的正反转，再通过相应的传动机构，使操纵手柄预选的运动部件按选定方向快速移动。当主轴箱上的快速移动操作手柄复位时，行程开关</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SQ8</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或</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SQ7</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不再受压，</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KM6</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或</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KM7</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断电释放，</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停止旋转，快速移动结束。</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lnSpc>
                <a:spcPct val="150000"/>
              </a:lnSpc>
              <a:buFont typeface="Wingdings" panose="05000000000000000000" pitchFamily="2" charset="2"/>
              <a:buChar char=""/>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机床的联锁保护</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如当工作台或主轴箱自动进给时，不允许主轴或平旋盘刀架进行自动进给，否则将发生事故，为此设置了两个联锁保护行程开关</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和</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。其中</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是工作台和主轴箱自动进给手柄联动的行程开关，</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是与主轴和平旋盘刀架自动进给手柄联动的行程开关。将</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常闭触点并联后串接在控制电路中，若扳动两个自动进给手柄，将使触点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）与</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SQ2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）断开，切断控制电路，使主轴电动机停止，快速移动电动机也不能起动，实现联锁保护。</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8153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实践技能</a:t>
            </a:r>
          </a:p>
        </p:txBody>
      </p:sp>
      <p:grpSp>
        <p:nvGrpSpPr>
          <p:cNvPr id="12" name="Group 21">
            <a:extLst>
              <a:ext uri="{FF2B5EF4-FFF2-40B4-BE49-F238E27FC236}">
                <a16:creationId xmlns:a16="http://schemas.microsoft.com/office/drawing/2014/main" xmlns="" id="{FD304ED5-AA25-439A-8E84-E6DCEC20CA85}"/>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a16="http://schemas.microsoft.com/office/drawing/2014/main" xmlns="" id="{9ECC25FC-D245-48A5-BDE1-81FEAF51D697}"/>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a16="http://schemas.microsoft.com/office/drawing/2014/main" xmlns="" id="{86527FAF-454D-4EE5-9657-A70DC70BE3B6}"/>
                </a:ext>
              </a:extLst>
            </p:cNvPr>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sp>
        <p:nvSpPr>
          <p:cNvPr id="11" name="矩形 10">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360128910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6</a:t>
            </a:r>
            <a:r>
              <a:rPr lang="en-US" altLang="zh-CN" sz="1600" b="1" dirty="0" smtClean="0">
                <a:solidFill>
                  <a:schemeClr val="bg1"/>
                </a:solidFill>
                <a:latin typeface="微软雅黑" panose="020B0503020204020204" pitchFamily="34" charset="-122"/>
                <a:ea typeface="微软雅黑" panose="020B0503020204020204" pitchFamily="34" charset="-122"/>
              </a:rPr>
              <a:t> </a:t>
            </a:r>
            <a:r>
              <a:rPr lang="zh-CN" altLang="zh-CN" sz="1600" b="1" dirty="0">
                <a:solidFill>
                  <a:schemeClr val="bg1"/>
                </a:solidFill>
                <a:latin typeface="微软雅黑" panose="020B0503020204020204" pitchFamily="34" charset="-122"/>
                <a:ea typeface="微软雅黑" panose="020B0503020204020204" pitchFamily="34" charset="-122"/>
              </a:rPr>
              <a:t>常见机床电气控制电路调试、维修</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xmlns="" id="{984C7211-F764-4918-80DD-367FC39B86B6}"/>
              </a:ext>
            </a:extLst>
          </p:cNvPr>
          <p:cNvSpPr txBox="1"/>
          <p:nvPr/>
        </p:nvSpPr>
        <p:spPr>
          <a:xfrm>
            <a:off x="490494" y="819379"/>
            <a:ext cx="10692989" cy="875881"/>
          </a:xfrm>
          <a:prstGeom prst="rect">
            <a:avLst/>
          </a:prstGeom>
          <a:noFill/>
        </p:spPr>
        <p:txBody>
          <a:bodyPr wrap="square">
            <a:spAutoFit/>
          </a:bodyPr>
          <a:lstStyle/>
          <a:p>
            <a:pPr indent="267970" algn="just">
              <a:lnSpc>
                <a:spcPct val="150000"/>
              </a:lnSpc>
            </a:pP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任务（</a:t>
            </a: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CA6140</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卧式车床电气控制原理图如图</a:t>
            </a: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1-2-13</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所示，现有如下故障：按下</a:t>
            </a: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SB2</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KM</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不吸合，主轴电动机无法启动。但按下</a:t>
            </a: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SB3</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时，</a:t>
            </a: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KA2</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得电吸合。请分析分析故障原因并查找故障点。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7" name="图片 16" descr="绘图12">
            <a:extLst>
              <a:ext uri="{FF2B5EF4-FFF2-40B4-BE49-F238E27FC236}">
                <a16:creationId xmlns:a16="http://schemas.microsoft.com/office/drawing/2014/main" xmlns="" id="{3BFF2798-ED7C-4245-A46F-CE007EB77C1F}"/>
              </a:ext>
            </a:extLst>
          </p:cNvPr>
          <p:cNvPicPr/>
          <p:nvPr/>
        </p:nvPicPr>
        <p:blipFill rotWithShape="1">
          <a:blip r:embed="rId3" cstate="print"/>
          <a:srcRect l="1" r="727" b="5562"/>
          <a:stretch/>
        </p:blipFill>
        <p:spPr bwMode="auto">
          <a:xfrm>
            <a:off x="1390693" y="2219439"/>
            <a:ext cx="3990975" cy="2722245"/>
          </a:xfrm>
          <a:prstGeom prst="rect">
            <a:avLst/>
          </a:prstGeom>
          <a:noFill/>
          <a:ln>
            <a:noFill/>
          </a:ln>
          <a:extLst>
            <a:ext uri="{53640926-AAD7-44D8-BBD7-CCE9431645EC}">
              <a14:shadowObscured xmlns:a14="http://schemas.microsoft.com/office/drawing/2010/main"/>
            </a:ext>
          </a:extLst>
        </p:spPr>
      </p:pic>
      <p:sp>
        <p:nvSpPr>
          <p:cNvPr id="18" name="文本框 17">
            <a:extLst>
              <a:ext uri="{FF2B5EF4-FFF2-40B4-BE49-F238E27FC236}">
                <a16:creationId xmlns:a16="http://schemas.microsoft.com/office/drawing/2014/main" xmlns="" id="{44587838-3BAE-48EF-99E8-ACE54C086631}"/>
              </a:ext>
            </a:extLst>
          </p:cNvPr>
          <p:cNvSpPr txBox="1"/>
          <p:nvPr/>
        </p:nvSpPr>
        <p:spPr>
          <a:xfrm>
            <a:off x="391622" y="5430750"/>
            <a:ext cx="6094428" cy="348813"/>
          </a:xfrm>
          <a:prstGeom prst="rect">
            <a:avLst/>
          </a:prstGeom>
          <a:noFill/>
        </p:spPr>
        <p:txBody>
          <a:bodyPr wrap="square">
            <a:spAutoFit/>
          </a:bodyPr>
          <a:lstStyle/>
          <a:p>
            <a:pPr indent="266700" algn="ctr">
              <a:lnSpc>
                <a:spcPts val="2000"/>
              </a:lnSpc>
              <a:spcBef>
                <a:spcPts val="240"/>
              </a:spcBef>
              <a:spcAft>
                <a:spcPts val="240"/>
              </a:spcAft>
            </a:pP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图</a:t>
            </a:r>
            <a:r>
              <a:rPr lang="en-US" altLang="zh-CN" sz="18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1-2-13</a:t>
            </a:r>
            <a:r>
              <a:rPr lang="en-US" altLang="zh-CN" sz="1800" dirty="0">
                <a:effectLst/>
                <a:latin typeface="楷体" panose="02010609060101010101" pitchFamily="49" charset="-122"/>
                <a:ea typeface="楷体" panose="02010609060101010101" pitchFamily="49" charset="-122"/>
                <a:cs typeface="Times New Roman" panose="02020603050405020304" pitchFamily="18" charset="0"/>
              </a:rPr>
              <a:t> CA6140</a:t>
            </a: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卧式车床电气控制原理图</a:t>
            </a:r>
          </a:p>
        </p:txBody>
      </p:sp>
      <p:sp>
        <p:nvSpPr>
          <p:cNvPr id="19" name="文本框 18">
            <a:extLst>
              <a:ext uri="{FF2B5EF4-FFF2-40B4-BE49-F238E27FC236}">
                <a16:creationId xmlns:a16="http://schemas.microsoft.com/office/drawing/2014/main" xmlns="" id="{9DCA695E-80BE-4974-A7AE-4C369ADE4B51}"/>
              </a:ext>
            </a:extLst>
          </p:cNvPr>
          <p:cNvSpPr txBox="1"/>
          <p:nvPr/>
        </p:nvSpPr>
        <p:spPr>
          <a:xfrm>
            <a:off x="6096000" y="2030753"/>
            <a:ext cx="5343526" cy="1118255"/>
          </a:xfrm>
          <a:prstGeom prst="rect">
            <a:avLst/>
          </a:prstGeom>
          <a:noFill/>
        </p:spPr>
        <p:txBody>
          <a:bodyPr wrap="square">
            <a:spAutoFit/>
          </a:bodyPr>
          <a:lstStyle/>
          <a:p>
            <a:pPr indent="280670" algn="just">
              <a:lnSpc>
                <a:spcPts val="2000"/>
              </a:lnSpc>
            </a:pPr>
            <a:r>
              <a:rPr lang="zh-CN" altLang="zh-CN" sz="1800" b="1" kern="100" dirty="0">
                <a:effectLst/>
                <a:latin typeface="Calibri" panose="020F0502020204030204" pitchFamily="34" charset="0"/>
                <a:ea typeface="楷体" panose="02010609060101010101" pitchFamily="49" charset="-122"/>
                <a:cs typeface="Times New Roman" panose="02020603050405020304" pitchFamily="18" charset="0"/>
              </a:rPr>
              <a:t>答</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：由题目可知按下</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SB3</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时，</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KA2</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得电吸合，因此</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FR1</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FR2</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常闭功能触点正常；按下</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SB2</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KM</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不吸合。说明</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SB1</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按钮、</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SB2</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按钮或</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KM1</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线圈可能存在故障，按下</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SB2</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不松开，对齐进行故障排除如下。</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5" name="文本框 14">
            <a:extLst>
              <a:ext uri="{FF2B5EF4-FFF2-40B4-BE49-F238E27FC236}">
                <a16:creationId xmlns:a16="http://schemas.microsoft.com/office/drawing/2014/main" xmlns="" id="{5B58AF1A-09C1-4707-AD46-A3AA58819572}"/>
              </a:ext>
            </a:extLst>
          </p:cNvPr>
          <p:cNvSpPr txBox="1"/>
          <p:nvPr/>
        </p:nvSpPr>
        <p:spPr>
          <a:xfrm>
            <a:off x="6084843" y="3405488"/>
            <a:ext cx="5526585" cy="2400657"/>
          </a:xfrm>
          <a:prstGeom prst="rect">
            <a:avLst/>
          </a:prstGeom>
          <a:noFill/>
        </p:spPr>
        <p:txBody>
          <a:bodyPr wrap="square">
            <a:spAutoFit/>
          </a:bodyPr>
          <a:lstStyle/>
          <a:p>
            <a:pPr indent="279400" algn="just">
              <a:lnSpc>
                <a:spcPts val="2000"/>
              </a:lnSpc>
            </a:pPr>
            <a:r>
              <a:rPr lang="zh-CN" altLang="en-US" sz="1800" kern="100" dirty="0">
                <a:effectLst/>
                <a:latin typeface="楷体" panose="02010609060101010101" pitchFamily="49" charset="-122"/>
                <a:ea typeface="宋体" panose="02010600030101010101" pitchFamily="2" charset="-122"/>
                <a:cs typeface="Times New Roman" panose="02020603050405020304" pitchFamily="18" charset="0"/>
              </a:rPr>
              <a:t>（</a:t>
            </a:r>
            <a:r>
              <a:rPr lang="en-US" altLang="zh-CN" sz="1800" kern="100" dirty="0">
                <a:effectLst/>
                <a:latin typeface="楷体" panose="02010609060101010101" pitchFamily="49" charset="-122"/>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）、若使用万用表测得</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SB1</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两端电压为</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110V</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SB2</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KM1</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线圈均为</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0V</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，则说明</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SB1</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按钮接触不良或者接线脱落，因此需要更换</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SB1</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或将脱落线接好。</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79400" algn="just">
              <a:lnSpc>
                <a:spcPts val="2000"/>
              </a:lnSpc>
            </a:pPr>
            <a:r>
              <a:rPr lang="zh-CN" altLang="en-US" sz="1800" kern="100" dirty="0">
                <a:effectLst/>
                <a:latin typeface="楷体" panose="02010609060101010101" pitchFamily="49" charset="-122"/>
                <a:ea typeface="宋体" panose="02010600030101010101" pitchFamily="2" charset="-122"/>
                <a:cs typeface="Times New Roman" panose="02020603050405020304" pitchFamily="18" charset="0"/>
              </a:rPr>
              <a:t>（</a:t>
            </a:r>
            <a:r>
              <a:rPr lang="en-US" altLang="zh-CN" sz="1800" kern="100" dirty="0">
                <a:effectLst/>
                <a:latin typeface="楷体" panose="02010609060101010101" pitchFamily="49" charset="-122"/>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）、若使用万用表测得</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SB2</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两端电压为</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110V</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SB1</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KM1</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线圈均为</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0V</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，则说明</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SB2</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按钮接触不良或者接线脱落，因此需要更换</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SB2</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或将脱落线接好。</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79400" algn="just">
              <a:lnSpc>
                <a:spcPts val="2000"/>
              </a:lnSpc>
            </a:pPr>
            <a:r>
              <a:rPr lang="en-US" altLang="zh-CN" kern="100" dirty="0">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楷体" panose="02010609060101010101" pitchFamily="49" charset="-122"/>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）、若使用万用表测得</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KM1</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两端电压为</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110V</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SB1</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SB2</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线圈均为</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0V</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，则说明</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KM1</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线圈开路或者接线脱落，因此需要更换</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KM1</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或将脱落线接好。</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129284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6</a:t>
            </a:r>
            <a:r>
              <a:rPr lang="en-US" altLang="zh-CN" sz="1600" b="1" dirty="0" smtClean="0">
                <a:solidFill>
                  <a:schemeClr val="bg1"/>
                </a:solidFill>
                <a:latin typeface="微软雅黑" panose="020B0503020204020204" pitchFamily="34" charset="-122"/>
                <a:ea typeface="微软雅黑" panose="020B0503020204020204" pitchFamily="34" charset="-122"/>
              </a:rPr>
              <a:t> </a:t>
            </a:r>
            <a:r>
              <a:rPr lang="zh-CN" altLang="zh-CN" sz="1600" b="1" dirty="0">
                <a:solidFill>
                  <a:schemeClr val="bg1"/>
                </a:solidFill>
                <a:latin typeface="微软雅黑" panose="020B0503020204020204" pitchFamily="34" charset="-122"/>
                <a:ea typeface="微软雅黑" panose="020B0503020204020204" pitchFamily="34" charset="-122"/>
              </a:rPr>
              <a:t>常见机床电气控制电路调试、维修</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0" name="文本框 19">
            <a:extLst>
              <a:ext uri="{FF2B5EF4-FFF2-40B4-BE49-F238E27FC236}">
                <a16:creationId xmlns:a16="http://schemas.microsoft.com/office/drawing/2014/main" xmlns="" id="{CC8C320D-33B6-4FF0-9D84-3FC7FDD14D5D}"/>
              </a:ext>
            </a:extLst>
          </p:cNvPr>
          <p:cNvSpPr txBox="1"/>
          <p:nvPr/>
        </p:nvSpPr>
        <p:spPr>
          <a:xfrm>
            <a:off x="798820" y="761131"/>
            <a:ext cx="9347847" cy="1754326"/>
          </a:xfrm>
          <a:prstGeom prst="rect">
            <a:avLst/>
          </a:prstGeom>
          <a:noFill/>
        </p:spPr>
        <p:txBody>
          <a:bodyPr wrap="square">
            <a:spAutoFit/>
          </a:bodyPr>
          <a:lstStyle/>
          <a:p>
            <a:pPr indent="267970" algn="just">
              <a:lnSpc>
                <a:spcPct val="150000"/>
              </a:lnSpc>
            </a:pP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任务（</a:t>
            </a: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Z3050</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摇臂钻床在运行时摇臂有如下故障：</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7970" algn="just">
              <a:lnSpc>
                <a:spcPct val="150000"/>
              </a:lnSpc>
            </a:pP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）、摇臂不能松开；</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7970" algn="just">
              <a:lnSpc>
                <a:spcPct val="150000"/>
              </a:lnSpc>
            </a:pP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）、摇臂升降到位后夹不紧；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7970" algn="just">
              <a:lnSpc>
                <a:spcPct val="150000"/>
              </a:lnSpc>
            </a:pP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请结合图</a:t>
            </a: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1-2-4 Z3050</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摇臂钻床电气控制电路原理图对上述故障原因进行分析。</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2" name="文本框 21">
            <a:extLst>
              <a:ext uri="{FF2B5EF4-FFF2-40B4-BE49-F238E27FC236}">
                <a16:creationId xmlns:a16="http://schemas.microsoft.com/office/drawing/2014/main" xmlns="" id="{0A3CD238-12A0-4AB9-84E6-B7A33D023037}"/>
              </a:ext>
            </a:extLst>
          </p:cNvPr>
          <p:cNvSpPr txBox="1"/>
          <p:nvPr/>
        </p:nvSpPr>
        <p:spPr>
          <a:xfrm>
            <a:off x="872025" y="2515457"/>
            <a:ext cx="10524151" cy="3724096"/>
          </a:xfrm>
          <a:prstGeom prst="rect">
            <a:avLst/>
          </a:prstGeom>
          <a:noFill/>
        </p:spPr>
        <p:txBody>
          <a:bodyPr wrap="square">
            <a:spAutoFit/>
          </a:bodyPr>
          <a:lstStyle/>
          <a:p>
            <a:pPr indent="279400" algn="just">
              <a:lnSpc>
                <a:spcPct val="150000"/>
              </a:lnSpc>
              <a:spcBef>
                <a:spcPts val="600"/>
              </a:spcBef>
              <a:spcAft>
                <a:spcPts val="600"/>
              </a:spcAft>
            </a:pP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答：</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79400" algn="just">
              <a:lnSpc>
                <a:spcPct val="150000"/>
              </a:lnSpc>
              <a:spcBef>
                <a:spcPts val="600"/>
              </a:spcBef>
              <a:spcAft>
                <a:spcPts val="600"/>
              </a:spcAft>
            </a:pPr>
            <a:r>
              <a:rPr lang="en-US" altLang="zh-CN" sz="1800" kern="100" dirty="0">
                <a:effectLst/>
                <a:latin typeface="楷体" panose="02010609060101010101" pitchFamily="49" charset="-122"/>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）、摇臂作升降运动的前提是摇臂必须完全松开。摇臂和主轴箱、立柱的松、紧都是通过液压泵电动机</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M3</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的正反转来实现的，因此先检查一下主轴箱和立柱的松、紧是否正常。如果正常，则说明故障不在两者的公共电路中，而在摇臂松开的专用电路上。如时间继电器</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KT</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的线圈有无断线，其动合触点（</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1-17</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13-14</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）在闭合时是否接触良好，限位开关</a:t>
            </a:r>
            <a:r>
              <a:rPr lang="en-US" altLang="zh-CN" sz="1800" kern="100" dirty="0" err="1">
                <a:effectLst/>
                <a:latin typeface="Calibri" panose="020F0502020204030204" pitchFamily="34" charset="0"/>
                <a:ea typeface="楷体" panose="02010609060101010101" pitchFamily="49" charset="-122"/>
                <a:cs typeface="Times New Roman" panose="02020603050405020304" pitchFamily="18" charset="0"/>
              </a:rPr>
              <a:t>SQl</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的触点</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SQl-1</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5-6</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SQl-2</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7-6</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）有无接触不良等。</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79400" algn="just">
              <a:lnSpc>
                <a:spcPct val="150000"/>
              </a:lnSpc>
              <a:spcBef>
                <a:spcPts val="600"/>
              </a:spcBef>
              <a:spcAft>
                <a:spcPts val="600"/>
              </a:spcAft>
            </a:pPr>
            <a:r>
              <a:rPr lang="en-US" altLang="zh-CN" sz="1800" kern="100" dirty="0">
                <a:effectLst/>
                <a:latin typeface="楷体" panose="02010609060101010101" pitchFamily="49" charset="-122"/>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）、如果摇臂升降到位后夹不紧（而不是不能夹紧），通常是行程开关</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SQ3</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的故障造成的。如果</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SQ3</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移位或安装位置不当，使</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SQ3</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在夹紧动作未完全结束就提前吸合，</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M3</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提前停转，从而造成夹不紧。</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9761763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学习小结</a:t>
            </a:r>
          </a:p>
        </p:txBody>
      </p:sp>
      <p:grpSp>
        <p:nvGrpSpPr>
          <p:cNvPr id="12" name="Group 24">
            <a:extLst>
              <a:ext uri="{FF2B5EF4-FFF2-40B4-BE49-F238E27FC236}">
                <a16:creationId xmlns:a16="http://schemas.microsoft.com/office/drawing/2014/main" xmlns="" id="{36319103-5056-4DF0-BEF0-E18EF7EFDFFE}"/>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a16="http://schemas.microsoft.com/office/drawing/2014/main" xmlns="" id="{C8F06883-6FAE-46DF-8119-5CA6D3AB6BF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a16="http://schemas.microsoft.com/office/drawing/2014/main" xmlns="" id="{8F5764A8-E5F9-4FA7-AD9F-163D22D133EC}"/>
                </a:ext>
              </a:extLst>
            </p:cNvPr>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134051117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学习总结及评价</a:t>
            </a:r>
          </a:p>
        </p:txBody>
      </p:sp>
      <p:sp>
        <p:nvSpPr>
          <p:cNvPr id="13" name="TextBox 6">
            <a:extLst>
              <a:ext uri="{FF2B5EF4-FFF2-40B4-BE49-F238E27FC236}">
                <a16:creationId xmlns:a16="http://schemas.microsoft.com/office/drawing/2014/main" xmlns="" id="{87F54F14-2219-4BC2-83EC-23C8ABD6460E}"/>
              </a:ext>
            </a:extLst>
          </p:cNvPr>
          <p:cNvSpPr txBox="1"/>
          <p:nvPr/>
        </p:nvSpPr>
        <p:spPr>
          <a:xfrm>
            <a:off x="1111834" y="669504"/>
            <a:ext cx="7720012" cy="2122376"/>
          </a:xfrm>
          <a:prstGeom prst="rect">
            <a:avLst/>
          </a:prstGeom>
          <a:noFill/>
        </p:spPr>
        <p:txBody>
          <a:bodyPr wrap="square" rtlCol="0">
            <a:spAutoFit/>
          </a:bodyPr>
          <a:lstStyle/>
          <a:p>
            <a:pPr lvl="0" indent="-342900">
              <a:lnSpc>
                <a:spcPct val="150000"/>
              </a:lnSpc>
              <a:buFont typeface="+mj-lt"/>
              <a:buAutoNum type="arabicPeriod"/>
            </a:pPr>
            <a:r>
              <a:rPr lang="en-US" altLang="zh-CN" dirty="0">
                <a:latin typeface="+mn-ea"/>
              </a:rPr>
              <a:t>CA6140</a:t>
            </a:r>
            <a:r>
              <a:rPr lang="zh-CN" altLang="zh-CN" dirty="0">
                <a:latin typeface="+mn-ea"/>
              </a:rPr>
              <a:t>车床的工作原理。</a:t>
            </a:r>
            <a:r>
              <a:rPr lang="en-US" altLang="zh-CN" dirty="0">
                <a:latin typeface="+mn-ea"/>
              </a:rPr>
              <a:t>   </a:t>
            </a:r>
            <a:endParaRPr lang="zh-CN" altLang="zh-CN" dirty="0">
              <a:latin typeface="+mn-ea"/>
            </a:endParaRPr>
          </a:p>
          <a:p>
            <a:pPr lvl="0" indent="-342900">
              <a:lnSpc>
                <a:spcPct val="150000"/>
              </a:lnSpc>
              <a:buFont typeface="+mj-lt"/>
              <a:buAutoNum type="arabicPeriod"/>
            </a:pPr>
            <a:r>
              <a:rPr lang="en-US" altLang="zh-CN" dirty="0">
                <a:latin typeface="+mn-ea"/>
              </a:rPr>
              <a:t>Z3050</a:t>
            </a:r>
            <a:r>
              <a:rPr lang="zh-CN" altLang="zh-CN" dirty="0">
                <a:latin typeface="+mn-ea"/>
              </a:rPr>
              <a:t>摇臂钻床的工作原理。</a:t>
            </a:r>
          </a:p>
          <a:p>
            <a:pPr lvl="0" indent="-342900">
              <a:lnSpc>
                <a:spcPct val="150000"/>
              </a:lnSpc>
              <a:buFont typeface="+mj-lt"/>
              <a:buAutoNum type="arabicPeriod"/>
            </a:pPr>
            <a:r>
              <a:rPr lang="en-US" altLang="zh-CN" dirty="0">
                <a:latin typeface="+mn-ea"/>
              </a:rPr>
              <a:t>M7130</a:t>
            </a:r>
            <a:r>
              <a:rPr lang="zh-CN" altLang="zh-CN" dirty="0">
                <a:latin typeface="+mn-ea"/>
              </a:rPr>
              <a:t>平面磨床的工作原理。</a:t>
            </a:r>
          </a:p>
          <a:p>
            <a:pPr lvl="0" indent="-342900">
              <a:lnSpc>
                <a:spcPct val="150000"/>
              </a:lnSpc>
              <a:buFont typeface="+mj-lt"/>
              <a:buAutoNum type="arabicPeriod"/>
            </a:pPr>
            <a:r>
              <a:rPr lang="en-US" altLang="zh-CN" dirty="0">
                <a:latin typeface="+mn-ea"/>
              </a:rPr>
              <a:t>T68</a:t>
            </a:r>
            <a:r>
              <a:rPr lang="zh-CN" altLang="zh-CN" dirty="0">
                <a:latin typeface="+mn-ea"/>
              </a:rPr>
              <a:t>型镗床的工作原理。</a:t>
            </a:r>
          </a:p>
          <a:p>
            <a:pPr lvl="0" indent="-342900">
              <a:lnSpc>
                <a:spcPct val="150000"/>
              </a:lnSpc>
              <a:buFont typeface="+mj-lt"/>
              <a:buAutoNum type="arabicPeriod"/>
            </a:pPr>
            <a:r>
              <a:rPr lang="en-US" altLang="zh-CN" dirty="0">
                <a:latin typeface="+mn-ea"/>
              </a:rPr>
              <a:t>X62W</a:t>
            </a:r>
            <a:r>
              <a:rPr lang="zh-CN" altLang="zh-CN" dirty="0">
                <a:latin typeface="+mn-ea"/>
              </a:rPr>
              <a:t>铣床的工作原理。</a:t>
            </a:r>
          </a:p>
        </p:txBody>
      </p:sp>
      <p:graphicFrame>
        <p:nvGraphicFramePr>
          <p:cNvPr id="14" name="表格 13">
            <a:extLst>
              <a:ext uri="{FF2B5EF4-FFF2-40B4-BE49-F238E27FC236}">
                <a16:creationId xmlns:a16="http://schemas.microsoft.com/office/drawing/2014/main" xmlns="" id="{D47A81D8-0FEE-4650-8128-AB76850B5588}"/>
              </a:ext>
            </a:extLst>
          </p:cNvPr>
          <p:cNvGraphicFramePr>
            <a:graphicFrameLocks noGrp="1"/>
          </p:cNvGraphicFramePr>
          <p:nvPr>
            <p:extLst>
              <p:ext uri="{D42A27DB-BD31-4B8C-83A1-F6EECF244321}">
                <p14:modId xmlns:p14="http://schemas.microsoft.com/office/powerpoint/2010/main" val="1962364126"/>
              </p:ext>
            </p:extLst>
          </p:nvPr>
        </p:nvGraphicFramePr>
        <p:xfrm>
          <a:off x="915375" y="2970793"/>
          <a:ext cx="10637995" cy="3230162"/>
        </p:xfrm>
        <a:graphic>
          <a:graphicData uri="http://schemas.openxmlformats.org/drawingml/2006/table">
            <a:tbl>
              <a:tblPr firstRow="1" firstCol="1" bandRow="1">
                <a:tableStyleId>{ED083AE6-46FA-4A59-8FB0-9F97EB10719F}</a:tableStyleId>
              </a:tblPr>
              <a:tblGrid>
                <a:gridCol w="1113707">
                  <a:extLst>
                    <a:ext uri="{9D8B030D-6E8A-4147-A177-3AD203B41FA5}">
                      <a16:colId xmlns:a16="http://schemas.microsoft.com/office/drawing/2014/main" xmlns="" val="20000"/>
                    </a:ext>
                  </a:extLst>
                </a:gridCol>
                <a:gridCol w="1793877">
                  <a:extLst>
                    <a:ext uri="{9D8B030D-6E8A-4147-A177-3AD203B41FA5}">
                      <a16:colId xmlns:a16="http://schemas.microsoft.com/office/drawing/2014/main" xmlns="" val="20001"/>
                    </a:ext>
                  </a:extLst>
                </a:gridCol>
                <a:gridCol w="3656861">
                  <a:extLst>
                    <a:ext uri="{9D8B030D-6E8A-4147-A177-3AD203B41FA5}">
                      <a16:colId xmlns:a16="http://schemas.microsoft.com/office/drawing/2014/main" xmlns="" val="20002"/>
                    </a:ext>
                  </a:extLst>
                </a:gridCol>
                <a:gridCol w="1357850">
                  <a:extLst>
                    <a:ext uri="{9D8B030D-6E8A-4147-A177-3AD203B41FA5}">
                      <a16:colId xmlns:a16="http://schemas.microsoft.com/office/drawing/2014/main" xmlns="" val="20003"/>
                    </a:ext>
                  </a:extLst>
                </a:gridCol>
                <a:gridCol w="1357850">
                  <a:extLst>
                    <a:ext uri="{9D8B030D-6E8A-4147-A177-3AD203B41FA5}">
                      <a16:colId xmlns:a16="http://schemas.microsoft.com/office/drawing/2014/main" xmlns="" val="20004"/>
                    </a:ext>
                  </a:extLst>
                </a:gridCol>
                <a:gridCol w="1357850">
                  <a:extLst>
                    <a:ext uri="{9D8B030D-6E8A-4147-A177-3AD203B41FA5}">
                      <a16:colId xmlns:a16="http://schemas.microsoft.com/office/drawing/2014/main" xmlns="" val="20005"/>
                    </a:ext>
                  </a:extLst>
                </a:gridCol>
              </a:tblGrid>
              <a:tr h="760256">
                <a:tc gridSpan="2">
                  <a:txBody>
                    <a:bodyPr/>
                    <a:lstStyle/>
                    <a:p>
                      <a:pPr indent="125730" algn="ctr">
                        <a:lnSpc>
                          <a:spcPct val="150000"/>
                        </a:lnSpc>
                        <a:spcAft>
                          <a:spcPts val="0"/>
                        </a:spcAft>
                      </a:pPr>
                      <a:r>
                        <a:rPr lang="zh-CN" sz="1400" kern="0" dirty="0">
                          <a:solidFill>
                            <a:schemeClr val="bg1"/>
                          </a:solidFill>
                          <a:effectLst/>
                        </a:rPr>
                        <a:t>评价主体</a:t>
                      </a:r>
                      <a:endParaRPr lang="zh-CN" sz="1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77665" marR="77665" marT="38833" marB="38833" anchor="ctr">
                    <a:solidFill>
                      <a:schemeClr val="accent2"/>
                    </a:solidFill>
                  </a:tcPr>
                </a:tc>
                <a:tc hMerge="1">
                  <a:txBody>
                    <a:bodyPr/>
                    <a:lstStyle/>
                    <a:p>
                      <a:endParaRPr lang="zh-CN" altLang="en-US"/>
                    </a:p>
                  </a:txBody>
                  <a:tcPr/>
                </a:tc>
                <a:tc>
                  <a:txBody>
                    <a:bodyPr/>
                    <a:lstStyle/>
                    <a:p>
                      <a:pPr indent="267970" algn="ctr">
                        <a:lnSpc>
                          <a:spcPct val="150000"/>
                        </a:lnSpc>
                        <a:spcAft>
                          <a:spcPts val="0"/>
                        </a:spcAft>
                      </a:pPr>
                      <a:r>
                        <a:rPr lang="zh-CN" sz="1400" kern="0" dirty="0">
                          <a:solidFill>
                            <a:schemeClr val="bg1"/>
                          </a:solidFill>
                          <a:effectLst/>
                        </a:rPr>
                        <a:t>评分标准</a:t>
                      </a:r>
                      <a:endParaRPr lang="zh-CN" sz="1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8249" marR="58249" marT="0" marB="0" anchor="ctr">
                    <a:solidFill>
                      <a:schemeClr val="accent2"/>
                    </a:solidFill>
                  </a:tcPr>
                </a:tc>
                <a:tc>
                  <a:txBody>
                    <a:bodyPr/>
                    <a:lstStyle/>
                    <a:p>
                      <a:pPr indent="127000" algn="ctr">
                        <a:lnSpc>
                          <a:spcPct val="150000"/>
                        </a:lnSpc>
                        <a:spcAft>
                          <a:spcPts val="0"/>
                        </a:spcAft>
                      </a:pPr>
                      <a:r>
                        <a:rPr lang="zh-CN" sz="1400" kern="0" dirty="0">
                          <a:solidFill>
                            <a:schemeClr val="bg1"/>
                          </a:solidFill>
                          <a:effectLst/>
                        </a:rPr>
                        <a:t>分值</a:t>
                      </a:r>
                      <a:endParaRPr lang="zh-CN" sz="1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8249" marR="58249" marT="0" marB="0" anchor="ctr">
                    <a:solidFill>
                      <a:schemeClr val="accent2"/>
                    </a:solidFill>
                  </a:tcPr>
                </a:tc>
                <a:tc>
                  <a:txBody>
                    <a:bodyPr/>
                    <a:lstStyle/>
                    <a:p>
                      <a:pPr indent="127000" algn="ctr">
                        <a:lnSpc>
                          <a:spcPct val="150000"/>
                        </a:lnSpc>
                        <a:spcAft>
                          <a:spcPts val="0"/>
                        </a:spcAft>
                      </a:pPr>
                      <a:r>
                        <a:rPr lang="zh-CN" sz="1400" kern="0" dirty="0">
                          <a:solidFill>
                            <a:schemeClr val="bg1"/>
                          </a:solidFill>
                          <a:effectLst/>
                        </a:rPr>
                        <a:t>学生评价</a:t>
                      </a:r>
                      <a:endParaRPr lang="zh-CN" sz="1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8249" marR="58249" marT="0" marB="0" anchor="ctr">
                    <a:solidFill>
                      <a:schemeClr val="accent2"/>
                    </a:solidFill>
                  </a:tcPr>
                </a:tc>
                <a:tc>
                  <a:txBody>
                    <a:bodyPr/>
                    <a:lstStyle/>
                    <a:p>
                      <a:pPr indent="127000" algn="ctr">
                        <a:lnSpc>
                          <a:spcPct val="150000"/>
                        </a:lnSpc>
                        <a:spcAft>
                          <a:spcPts val="0"/>
                        </a:spcAft>
                      </a:pPr>
                      <a:r>
                        <a:rPr lang="zh-CN" sz="1400" kern="0" dirty="0">
                          <a:solidFill>
                            <a:schemeClr val="bg1"/>
                          </a:solidFill>
                          <a:effectLst/>
                        </a:rPr>
                        <a:t>教师评价</a:t>
                      </a:r>
                      <a:endParaRPr lang="zh-CN" sz="14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8249" marR="58249" marT="0" marB="0" anchor="ctr">
                    <a:solidFill>
                      <a:schemeClr val="accent2"/>
                    </a:solidFill>
                  </a:tcPr>
                </a:tc>
                <a:extLst>
                  <a:ext uri="{0D108BD9-81ED-4DB2-BD59-A6C34878D82A}">
                    <a16:rowId xmlns:a16="http://schemas.microsoft.com/office/drawing/2014/main" xmlns="" val="10000"/>
                  </a:ext>
                </a:extLst>
              </a:tr>
              <a:tr h="968813">
                <a:tc rowSpan="2">
                  <a:txBody>
                    <a:bodyPr/>
                    <a:lstStyle/>
                    <a:p>
                      <a:pPr indent="127000" algn="ctr">
                        <a:lnSpc>
                          <a:spcPct val="150000"/>
                        </a:lnSpc>
                      </a:pPr>
                      <a:r>
                        <a:rPr lang="zh-CN" altLang="zh-CN" sz="1200" b="1" kern="0" dirty="0">
                          <a:solidFill>
                            <a:schemeClr val="tx1">
                              <a:lumMod val="65000"/>
                              <a:lumOff val="35000"/>
                            </a:schemeClr>
                          </a:solidFill>
                          <a:latin typeface="微软雅黑" panose="020B0503020204020204" pitchFamily="34" charset="-122"/>
                          <a:ea typeface="微软雅黑" panose="020B0503020204020204" pitchFamily="34" charset="-122"/>
                        </a:rPr>
                        <a:t>任务</a:t>
                      </a:r>
                      <a:r>
                        <a:rPr lang="en-US" altLang="zh-CN" sz="1200" b="1" kern="0" dirty="0">
                          <a:solidFill>
                            <a:schemeClr val="tx1">
                              <a:lumMod val="65000"/>
                              <a:lumOff val="35000"/>
                            </a:schemeClr>
                          </a:solidFill>
                          <a:latin typeface="微软雅黑" panose="020B0503020204020204" pitchFamily="34" charset="-122"/>
                          <a:ea typeface="微软雅黑" panose="020B0503020204020204" pitchFamily="34" charset="-122"/>
                        </a:rPr>
                        <a:t>1.2</a:t>
                      </a:r>
                      <a:endParaRPr lang="zh-CN" altLang="zh-CN" sz="1200" b="1" kern="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127000" algn="ctr">
                        <a:lnSpc>
                          <a:spcPct val="150000"/>
                        </a:lnSpc>
                      </a:pPr>
                      <a:r>
                        <a:rPr lang="zh-CN" altLang="zh-CN" sz="1200" b="1" kern="0" dirty="0">
                          <a:solidFill>
                            <a:schemeClr val="tx1">
                              <a:lumMod val="65000"/>
                              <a:lumOff val="35000"/>
                            </a:schemeClr>
                          </a:solidFill>
                          <a:latin typeface="微软雅黑" panose="020B0503020204020204" pitchFamily="34" charset="-122"/>
                          <a:ea typeface="微软雅黑" panose="020B0503020204020204" pitchFamily="34" charset="-122"/>
                        </a:rPr>
                        <a:t>机床电气控制电路调试、维修</a:t>
                      </a:r>
                      <a:endPar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77665" marR="77665" marT="38833" marB="38833" anchor="ctr">
                    <a:solidFill>
                      <a:schemeClr val="bg1"/>
                    </a:solidFill>
                  </a:tcPr>
                </a:tc>
                <a:tc>
                  <a:txBody>
                    <a:bodyPr/>
                    <a:lstStyle/>
                    <a:p>
                      <a:pPr indent="127000" algn="ctr">
                        <a:lnSpc>
                          <a:spcPct val="150000"/>
                        </a:lnSpc>
                        <a:spcAft>
                          <a:spcPts val="0"/>
                        </a:spcAft>
                      </a:pPr>
                      <a:r>
                        <a:rPr lang="zh-CN" sz="1200" b="1" kern="0" dirty="0">
                          <a:solidFill>
                            <a:schemeClr val="tx1">
                              <a:lumMod val="65000"/>
                              <a:lumOff val="35000"/>
                            </a:schemeClr>
                          </a:solidFill>
                          <a:effectLst/>
                          <a:latin typeface="微软雅黑" panose="020B0503020204020204" pitchFamily="34" charset="-122"/>
                          <a:ea typeface="微软雅黑" panose="020B0503020204020204" pitchFamily="34" charset="-122"/>
                        </a:rPr>
                        <a:t>操作评价</a:t>
                      </a:r>
                      <a:endParaRPr 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8249" marR="58249" marT="0" marB="0" anchor="ctr">
                    <a:solidFill>
                      <a:schemeClr val="bg1"/>
                    </a:solidFill>
                  </a:tcPr>
                </a:tc>
                <a:tc>
                  <a:txBody>
                    <a:bodyPr/>
                    <a:lstStyle/>
                    <a:p>
                      <a:pPr indent="126000">
                        <a:lnSpc>
                          <a:spcPts val="2000"/>
                        </a:lnSpc>
                      </a:pPr>
                      <a:r>
                        <a:rPr lang="zh-CN" altLang="zh-CN" sz="1000" b="1" kern="100" dirty="0">
                          <a:solidFill>
                            <a:schemeClr val="tx1">
                              <a:lumMod val="65000"/>
                              <a:lumOff val="35000"/>
                            </a:schemeClr>
                          </a:solidFill>
                          <a:latin typeface="微软雅黑" panose="020B0503020204020204" pitchFamily="34" charset="-122"/>
                          <a:ea typeface="微软雅黑" panose="020B0503020204020204" pitchFamily="34" charset="-122"/>
                        </a:rPr>
                        <a:t>能够对</a:t>
                      </a:r>
                      <a:r>
                        <a:rPr lang="en-US" altLang="zh-CN" sz="1000" b="1" kern="100" dirty="0">
                          <a:solidFill>
                            <a:schemeClr val="tx1">
                              <a:lumMod val="65000"/>
                              <a:lumOff val="35000"/>
                            </a:schemeClr>
                          </a:solidFill>
                          <a:latin typeface="微软雅黑" panose="020B0503020204020204" pitchFamily="34" charset="-122"/>
                          <a:ea typeface="微软雅黑" panose="020B0503020204020204" pitchFamily="34" charset="-122"/>
                        </a:rPr>
                        <a:t>CA6140</a:t>
                      </a:r>
                      <a:r>
                        <a:rPr lang="zh-CN" altLang="zh-CN" sz="1000" b="1" kern="100" dirty="0">
                          <a:solidFill>
                            <a:schemeClr val="tx1">
                              <a:lumMod val="65000"/>
                              <a:lumOff val="35000"/>
                            </a:schemeClr>
                          </a:solidFill>
                          <a:latin typeface="微软雅黑" panose="020B0503020204020204" pitchFamily="34" charset="-122"/>
                          <a:ea typeface="微软雅黑" panose="020B0503020204020204" pitchFamily="34" charset="-122"/>
                        </a:rPr>
                        <a:t>车床、</a:t>
                      </a:r>
                      <a:r>
                        <a:rPr lang="en-US" altLang="zh-CN" sz="1000" b="1" kern="100" dirty="0">
                          <a:solidFill>
                            <a:schemeClr val="tx1">
                              <a:lumMod val="65000"/>
                              <a:lumOff val="35000"/>
                            </a:schemeClr>
                          </a:solidFill>
                          <a:latin typeface="微软雅黑" panose="020B0503020204020204" pitchFamily="34" charset="-122"/>
                          <a:ea typeface="微软雅黑" panose="020B0503020204020204" pitchFamily="34" charset="-122"/>
                        </a:rPr>
                        <a:t>Z3050</a:t>
                      </a:r>
                      <a:r>
                        <a:rPr lang="zh-CN" altLang="zh-CN" sz="1000" b="1" kern="100" dirty="0">
                          <a:solidFill>
                            <a:schemeClr val="tx1">
                              <a:lumMod val="65000"/>
                              <a:lumOff val="35000"/>
                            </a:schemeClr>
                          </a:solidFill>
                          <a:latin typeface="微软雅黑" panose="020B0503020204020204" pitchFamily="34" charset="-122"/>
                          <a:ea typeface="微软雅黑" panose="020B0503020204020204" pitchFamily="34" charset="-122"/>
                        </a:rPr>
                        <a:t>摇臂钻床、</a:t>
                      </a:r>
                      <a:r>
                        <a:rPr lang="en-US" altLang="zh-CN" sz="1000" b="1" kern="100" dirty="0">
                          <a:solidFill>
                            <a:schemeClr val="tx1">
                              <a:lumMod val="65000"/>
                              <a:lumOff val="35000"/>
                            </a:schemeClr>
                          </a:solidFill>
                          <a:latin typeface="微软雅黑" panose="020B0503020204020204" pitchFamily="34" charset="-122"/>
                          <a:ea typeface="微软雅黑" panose="020B0503020204020204" pitchFamily="34" charset="-122"/>
                        </a:rPr>
                        <a:t>M7130</a:t>
                      </a:r>
                      <a:r>
                        <a:rPr lang="zh-CN" altLang="zh-CN" sz="1000" b="1" kern="100" dirty="0">
                          <a:solidFill>
                            <a:schemeClr val="tx1">
                              <a:lumMod val="65000"/>
                              <a:lumOff val="35000"/>
                            </a:schemeClr>
                          </a:solidFill>
                          <a:latin typeface="微软雅黑" panose="020B0503020204020204" pitchFamily="34" charset="-122"/>
                          <a:ea typeface="微软雅黑" panose="020B0503020204020204" pitchFamily="34" charset="-122"/>
                        </a:rPr>
                        <a:t>平面磨床、</a:t>
                      </a:r>
                      <a:r>
                        <a:rPr lang="en-US" altLang="zh-CN" sz="1000" b="1" kern="100" dirty="0">
                          <a:solidFill>
                            <a:schemeClr val="tx1">
                              <a:lumMod val="65000"/>
                              <a:lumOff val="35000"/>
                            </a:schemeClr>
                          </a:solidFill>
                          <a:latin typeface="微软雅黑" panose="020B0503020204020204" pitchFamily="34" charset="-122"/>
                          <a:ea typeface="微软雅黑" panose="020B0503020204020204" pitchFamily="34" charset="-122"/>
                        </a:rPr>
                        <a:t>T68</a:t>
                      </a:r>
                      <a:r>
                        <a:rPr lang="zh-CN" altLang="zh-CN" sz="1000" b="1" kern="100" dirty="0">
                          <a:solidFill>
                            <a:schemeClr val="tx1">
                              <a:lumMod val="65000"/>
                              <a:lumOff val="35000"/>
                            </a:schemeClr>
                          </a:solidFill>
                          <a:latin typeface="微软雅黑" panose="020B0503020204020204" pitchFamily="34" charset="-122"/>
                          <a:ea typeface="微软雅黑" panose="020B0503020204020204" pitchFamily="34" charset="-122"/>
                        </a:rPr>
                        <a:t>型镗床、</a:t>
                      </a:r>
                      <a:r>
                        <a:rPr lang="en-US" altLang="zh-CN" sz="1000" b="1" kern="100" dirty="0">
                          <a:solidFill>
                            <a:schemeClr val="tx1">
                              <a:lumMod val="65000"/>
                              <a:lumOff val="35000"/>
                            </a:schemeClr>
                          </a:solidFill>
                          <a:latin typeface="微软雅黑" panose="020B0503020204020204" pitchFamily="34" charset="-122"/>
                          <a:ea typeface="微软雅黑" panose="020B0503020204020204" pitchFamily="34" charset="-122"/>
                        </a:rPr>
                        <a:t>X62W</a:t>
                      </a:r>
                      <a:r>
                        <a:rPr lang="zh-CN" altLang="zh-CN" sz="1000" b="1" kern="100" dirty="0">
                          <a:solidFill>
                            <a:schemeClr val="tx1">
                              <a:lumMod val="65000"/>
                              <a:lumOff val="35000"/>
                            </a:schemeClr>
                          </a:solidFill>
                          <a:latin typeface="微软雅黑" panose="020B0503020204020204" pitchFamily="34" charset="-122"/>
                          <a:ea typeface="微软雅黑" panose="020B0503020204020204" pitchFamily="34" charset="-122"/>
                        </a:rPr>
                        <a:t>铣床进行正确操作以及对其工作电路进行正确的分析。</a:t>
                      </a:r>
                      <a:endParaRPr lang="zh-CN" altLang="en-US" sz="1000" b="1" kern="1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58249" marR="58249" marT="0" marB="0" anchor="ctr">
                    <a:solidFill>
                      <a:schemeClr val="bg1"/>
                    </a:solidFill>
                  </a:tcPr>
                </a:tc>
                <a:tc>
                  <a:txBody>
                    <a:bodyPr/>
                    <a:lstStyle/>
                    <a:p>
                      <a:pPr indent="127000" algn="ctr">
                        <a:lnSpc>
                          <a:spcPct val="150000"/>
                        </a:lnSpc>
                        <a:spcAft>
                          <a:spcPts val="0"/>
                        </a:spcAft>
                      </a:pPr>
                      <a:r>
                        <a:rPr lang="en-US" sz="1200" kern="0" dirty="0">
                          <a:effectLst/>
                        </a:rPr>
                        <a:t>40</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8249" marR="58249" marT="0" marB="0" anchor="ctr">
                    <a:solidFill>
                      <a:schemeClr val="bg1"/>
                    </a:solidFill>
                  </a:tcPr>
                </a:tc>
                <a:tc>
                  <a:txBody>
                    <a:bodyPr/>
                    <a:lstStyle/>
                    <a:p>
                      <a:pPr indent="266700" algn="ctr">
                        <a:lnSpc>
                          <a:spcPct val="150000"/>
                        </a:lnSpc>
                        <a:spcAft>
                          <a:spcPts val="0"/>
                        </a:spcAft>
                      </a:pPr>
                      <a:r>
                        <a:rPr lang="en-US" sz="1200" kern="0" dirty="0">
                          <a:effectLst/>
                        </a:rPr>
                        <a:t> </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8249" marR="58249" marT="0" marB="0" anchor="ctr">
                    <a:solidFill>
                      <a:schemeClr val="bg1"/>
                    </a:solidFill>
                  </a:tcPr>
                </a:tc>
                <a:tc>
                  <a:txBody>
                    <a:bodyPr/>
                    <a:lstStyle/>
                    <a:p>
                      <a:pPr indent="266700" algn="ctr">
                        <a:lnSpc>
                          <a:spcPct val="150000"/>
                        </a:lnSpc>
                        <a:spcAft>
                          <a:spcPts val="0"/>
                        </a:spcAft>
                      </a:pPr>
                      <a:r>
                        <a:rPr lang="en-US" sz="1200" kern="0" dirty="0">
                          <a:effectLst/>
                        </a:rPr>
                        <a:t> </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8249" marR="58249" marT="0" marB="0" anchor="ctr">
                    <a:solidFill>
                      <a:schemeClr val="bg1"/>
                    </a:solidFill>
                  </a:tcPr>
                </a:tc>
                <a:extLst>
                  <a:ext uri="{0D108BD9-81ED-4DB2-BD59-A6C34878D82A}">
                    <a16:rowId xmlns:a16="http://schemas.microsoft.com/office/drawing/2014/main" xmlns="" val="10001"/>
                  </a:ext>
                </a:extLst>
              </a:tr>
              <a:tr h="867692">
                <a:tc vMerge="1">
                  <a:txBody>
                    <a:bodyPr/>
                    <a:lstStyle/>
                    <a:p>
                      <a:endParaRPr lang="zh-CN" altLang="en-US"/>
                    </a:p>
                  </a:txBody>
                  <a:tcPr/>
                </a:tc>
                <a:tc>
                  <a:txBody>
                    <a:bodyPr/>
                    <a:lstStyle/>
                    <a:p>
                      <a:pPr indent="127000" algn="ctr">
                        <a:lnSpc>
                          <a:spcPct val="150000"/>
                        </a:lnSpc>
                        <a:spcAft>
                          <a:spcPts val="0"/>
                        </a:spcAft>
                      </a:pPr>
                      <a:r>
                        <a:rPr lang="zh-CN" sz="1200" b="1" kern="0" dirty="0">
                          <a:solidFill>
                            <a:schemeClr val="tx1">
                              <a:lumMod val="65000"/>
                              <a:lumOff val="35000"/>
                            </a:schemeClr>
                          </a:solidFill>
                          <a:effectLst/>
                          <a:latin typeface="微软雅黑" panose="020B0503020204020204" pitchFamily="34" charset="-122"/>
                          <a:ea typeface="微软雅黑" panose="020B0503020204020204" pitchFamily="34" charset="-122"/>
                        </a:rPr>
                        <a:t>成果评价</a:t>
                      </a:r>
                      <a:endParaRPr 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8249" marR="58249" marT="0" marB="0" anchor="ctr">
                    <a:solidFill>
                      <a:schemeClr val="bg1"/>
                    </a:solidFill>
                  </a:tcPr>
                </a:tc>
                <a:tc>
                  <a:txBody>
                    <a:bodyPr/>
                    <a:lstStyle/>
                    <a:p>
                      <a:pPr indent="126000">
                        <a:lnSpc>
                          <a:spcPts val="2000"/>
                        </a:lnSpc>
                      </a:pPr>
                      <a:r>
                        <a:rPr lang="en-US" altLang="zh-CN" sz="1000" b="1" kern="10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sz="1000" b="1" kern="100" dirty="0">
                          <a:solidFill>
                            <a:schemeClr val="tx1">
                              <a:lumMod val="65000"/>
                              <a:lumOff val="35000"/>
                            </a:schemeClr>
                          </a:solidFill>
                          <a:latin typeface="微软雅黑" panose="020B0503020204020204" pitchFamily="34" charset="-122"/>
                          <a:ea typeface="微软雅黑" panose="020B0503020204020204" pitchFamily="34" charset="-122"/>
                        </a:rPr>
                        <a:t>能够对</a:t>
                      </a:r>
                      <a:r>
                        <a:rPr lang="en-US" altLang="zh-CN" sz="1000" b="1" kern="100" dirty="0">
                          <a:solidFill>
                            <a:schemeClr val="tx1">
                              <a:lumMod val="65000"/>
                              <a:lumOff val="35000"/>
                            </a:schemeClr>
                          </a:solidFill>
                          <a:latin typeface="微软雅黑" panose="020B0503020204020204" pitchFamily="34" charset="-122"/>
                          <a:ea typeface="微软雅黑" panose="020B0503020204020204" pitchFamily="34" charset="-122"/>
                        </a:rPr>
                        <a:t>CA6140</a:t>
                      </a:r>
                      <a:r>
                        <a:rPr lang="zh-CN" altLang="zh-CN" sz="1000" b="1" kern="100" dirty="0">
                          <a:solidFill>
                            <a:schemeClr val="tx1">
                              <a:lumMod val="65000"/>
                              <a:lumOff val="35000"/>
                            </a:schemeClr>
                          </a:solidFill>
                          <a:latin typeface="微软雅黑" panose="020B0503020204020204" pitchFamily="34" charset="-122"/>
                          <a:ea typeface="微软雅黑" panose="020B0503020204020204" pitchFamily="34" charset="-122"/>
                        </a:rPr>
                        <a:t>车床、</a:t>
                      </a:r>
                      <a:r>
                        <a:rPr lang="en-US" altLang="zh-CN" sz="1000" b="1" kern="100" dirty="0">
                          <a:solidFill>
                            <a:schemeClr val="tx1">
                              <a:lumMod val="65000"/>
                              <a:lumOff val="35000"/>
                            </a:schemeClr>
                          </a:solidFill>
                          <a:latin typeface="微软雅黑" panose="020B0503020204020204" pitchFamily="34" charset="-122"/>
                          <a:ea typeface="微软雅黑" panose="020B0503020204020204" pitchFamily="34" charset="-122"/>
                        </a:rPr>
                        <a:t>Z3050</a:t>
                      </a:r>
                      <a:r>
                        <a:rPr lang="zh-CN" altLang="zh-CN" sz="1000" b="1" kern="100" dirty="0">
                          <a:solidFill>
                            <a:schemeClr val="tx1">
                              <a:lumMod val="65000"/>
                              <a:lumOff val="35000"/>
                            </a:schemeClr>
                          </a:solidFill>
                          <a:latin typeface="微软雅黑" panose="020B0503020204020204" pitchFamily="34" charset="-122"/>
                          <a:ea typeface="微软雅黑" panose="020B0503020204020204" pitchFamily="34" charset="-122"/>
                        </a:rPr>
                        <a:t>摇臂钻床、</a:t>
                      </a:r>
                      <a:r>
                        <a:rPr lang="en-US" altLang="zh-CN" sz="1000" b="1" kern="100" dirty="0">
                          <a:solidFill>
                            <a:schemeClr val="tx1">
                              <a:lumMod val="65000"/>
                              <a:lumOff val="35000"/>
                            </a:schemeClr>
                          </a:solidFill>
                          <a:latin typeface="微软雅黑" panose="020B0503020204020204" pitchFamily="34" charset="-122"/>
                          <a:ea typeface="微软雅黑" panose="020B0503020204020204" pitchFamily="34" charset="-122"/>
                        </a:rPr>
                        <a:t>M7130</a:t>
                      </a:r>
                      <a:r>
                        <a:rPr lang="zh-CN" altLang="zh-CN" sz="1000" b="1" kern="100" dirty="0">
                          <a:solidFill>
                            <a:schemeClr val="tx1">
                              <a:lumMod val="65000"/>
                              <a:lumOff val="35000"/>
                            </a:schemeClr>
                          </a:solidFill>
                          <a:latin typeface="微软雅黑" panose="020B0503020204020204" pitchFamily="34" charset="-122"/>
                          <a:ea typeface="微软雅黑" panose="020B0503020204020204" pitchFamily="34" charset="-122"/>
                        </a:rPr>
                        <a:t>平面磨床、</a:t>
                      </a:r>
                      <a:r>
                        <a:rPr lang="en-US" altLang="zh-CN" sz="1000" b="1" kern="100" dirty="0">
                          <a:solidFill>
                            <a:schemeClr val="tx1">
                              <a:lumMod val="65000"/>
                              <a:lumOff val="35000"/>
                            </a:schemeClr>
                          </a:solidFill>
                          <a:latin typeface="微软雅黑" panose="020B0503020204020204" pitchFamily="34" charset="-122"/>
                          <a:ea typeface="微软雅黑" panose="020B0503020204020204" pitchFamily="34" charset="-122"/>
                        </a:rPr>
                        <a:t>T68</a:t>
                      </a:r>
                      <a:r>
                        <a:rPr lang="zh-CN" altLang="zh-CN" sz="1000" b="1" kern="100" dirty="0">
                          <a:solidFill>
                            <a:schemeClr val="tx1">
                              <a:lumMod val="65000"/>
                              <a:lumOff val="35000"/>
                            </a:schemeClr>
                          </a:solidFill>
                          <a:latin typeface="微软雅黑" panose="020B0503020204020204" pitchFamily="34" charset="-122"/>
                          <a:ea typeface="微软雅黑" panose="020B0503020204020204" pitchFamily="34" charset="-122"/>
                        </a:rPr>
                        <a:t>型镗床、</a:t>
                      </a:r>
                      <a:r>
                        <a:rPr lang="en-US" altLang="zh-CN" sz="1000" b="1" kern="100" dirty="0">
                          <a:solidFill>
                            <a:schemeClr val="tx1">
                              <a:lumMod val="65000"/>
                              <a:lumOff val="35000"/>
                            </a:schemeClr>
                          </a:solidFill>
                          <a:latin typeface="微软雅黑" panose="020B0503020204020204" pitchFamily="34" charset="-122"/>
                          <a:ea typeface="微软雅黑" panose="020B0503020204020204" pitchFamily="34" charset="-122"/>
                        </a:rPr>
                        <a:t>X62W</a:t>
                      </a:r>
                      <a:r>
                        <a:rPr lang="zh-CN" altLang="zh-CN" sz="1000" b="1" kern="100" dirty="0">
                          <a:solidFill>
                            <a:schemeClr val="tx1">
                              <a:lumMod val="65000"/>
                              <a:lumOff val="35000"/>
                            </a:schemeClr>
                          </a:solidFill>
                          <a:latin typeface="微软雅黑" panose="020B0503020204020204" pitchFamily="34" charset="-122"/>
                          <a:ea typeface="微软雅黑" panose="020B0503020204020204" pitchFamily="34" charset="-122"/>
                        </a:rPr>
                        <a:t>铣床的故障进行分析与排查。</a:t>
                      </a:r>
                    </a:p>
                    <a:p>
                      <a:pPr indent="126000">
                        <a:lnSpc>
                          <a:spcPts val="2000"/>
                        </a:lnSpc>
                      </a:pPr>
                      <a:r>
                        <a:rPr lang="en-US" altLang="zh-CN" sz="1000" b="1" kern="100" dirty="0">
                          <a:solidFill>
                            <a:schemeClr val="tx1">
                              <a:lumMod val="65000"/>
                              <a:lumOff val="35000"/>
                            </a:schemeClr>
                          </a:solidFill>
                          <a:latin typeface="微软雅黑" panose="020B0503020204020204" pitchFamily="34" charset="-122"/>
                          <a:ea typeface="微软雅黑" panose="020B0503020204020204" pitchFamily="34" charset="-122"/>
                        </a:rPr>
                        <a:t>2. </a:t>
                      </a:r>
                      <a:r>
                        <a:rPr lang="zh-CN" altLang="zh-CN" sz="1000" b="1" kern="100" dirty="0">
                          <a:solidFill>
                            <a:schemeClr val="tx1">
                              <a:lumMod val="65000"/>
                              <a:lumOff val="35000"/>
                            </a:schemeClr>
                          </a:solidFill>
                          <a:latin typeface="微软雅黑" panose="020B0503020204020204" pitchFamily="34" charset="-122"/>
                          <a:ea typeface="微软雅黑" panose="020B0503020204020204" pitchFamily="34" charset="-122"/>
                        </a:rPr>
                        <a:t>能够对</a:t>
                      </a:r>
                      <a:r>
                        <a:rPr lang="en-US" altLang="zh-CN" sz="1000" b="1" kern="100" dirty="0">
                          <a:solidFill>
                            <a:schemeClr val="tx1">
                              <a:lumMod val="65000"/>
                              <a:lumOff val="35000"/>
                            </a:schemeClr>
                          </a:solidFill>
                          <a:latin typeface="微软雅黑" panose="020B0503020204020204" pitchFamily="34" charset="-122"/>
                          <a:ea typeface="微软雅黑" panose="020B0503020204020204" pitchFamily="34" charset="-122"/>
                        </a:rPr>
                        <a:t>CA6140</a:t>
                      </a:r>
                      <a:r>
                        <a:rPr lang="zh-CN" altLang="zh-CN" sz="1000" b="1" kern="100" dirty="0">
                          <a:solidFill>
                            <a:schemeClr val="tx1">
                              <a:lumMod val="65000"/>
                              <a:lumOff val="35000"/>
                            </a:schemeClr>
                          </a:solidFill>
                          <a:latin typeface="微软雅黑" panose="020B0503020204020204" pitchFamily="34" charset="-122"/>
                          <a:ea typeface="微软雅黑" panose="020B0503020204020204" pitchFamily="34" charset="-122"/>
                        </a:rPr>
                        <a:t>车床、</a:t>
                      </a:r>
                      <a:r>
                        <a:rPr lang="en-US" altLang="zh-CN" sz="1000" b="1" kern="100" dirty="0">
                          <a:solidFill>
                            <a:schemeClr val="tx1">
                              <a:lumMod val="65000"/>
                              <a:lumOff val="35000"/>
                            </a:schemeClr>
                          </a:solidFill>
                          <a:latin typeface="微软雅黑" panose="020B0503020204020204" pitchFamily="34" charset="-122"/>
                          <a:ea typeface="微软雅黑" panose="020B0503020204020204" pitchFamily="34" charset="-122"/>
                        </a:rPr>
                        <a:t>Z3050</a:t>
                      </a:r>
                      <a:r>
                        <a:rPr lang="zh-CN" altLang="zh-CN" sz="1000" b="1" kern="100" dirty="0">
                          <a:solidFill>
                            <a:schemeClr val="tx1">
                              <a:lumMod val="65000"/>
                              <a:lumOff val="35000"/>
                            </a:schemeClr>
                          </a:solidFill>
                          <a:latin typeface="微软雅黑" panose="020B0503020204020204" pitchFamily="34" charset="-122"/>
                          <a:ea typeface="微软雅黑" panose="020B0503020204020204" pitchFamily="34" charset="-122"/>
                        </a:rPr>
                        <a:t>摇臂钻床、</a:t>
                      </a:r>
                      <a:r>
                        <a:rPr lang="en-US" altLang="zh-CN" sz="1000" b="1" kern="100" dirty="0">
                          <a:solidFill>
                            <a:schemeClr val="tx1">
                              <a:lumMod val="65000"/>
                              <a:lumOff val="35000"/>
                            </a:schemeClr>
                          </a:solidFill>
                          <a:latin typeface="微软雅黑" panose="020B0503020204020204" pitchFamily="34" charset="-122"/>
                          <a:ea typeface="微软雅黑" panose="020B0503020204020204" pitchFamily="34" charset="-122"/>
                        </a:rPr>
                        <a:t>M7130</a:t>
                      </a:r>
                      <a:r>
                        <a:rPr lang="zh-CN" altLang="zh-CN" sz="1000" b="1" kern="100" dirty="0">
                          <a:solidFill>
                            <a:schemeClr val="tx1">
                              <a:lumMod val="65000"/>
                              <a:lumOff val="35000"/>
                            </a:schemeClr>
                          </a:solidFill>
                          <a:latin typeface="微软雅黑" panose="020B0503020204020204" pitchFamily="34" charset="-122"/>
                          <a:ea typeface="微软雅黑" panose="020B0503020204020204" pitchFamily="34" charset="-122"/>
                        </a:rPr>
                        <a:t>平面磨床、</a:t>
                      </a:r>
                      <a:r>
                        <a:rPr lang="en-US" altLang="zh-CN" sz="1000" b="1" kern="100" dirty="0">
                          <a:solidFill>
                            <a:schemeClr val="tx1">
                              <a:lumMod val="65000"/>
                              <a:lumOff val="35000"/>
                            </a:schemeClr>
                          </a:solidFill>
                          <a:latin typeface="微软雅黑" panose="020B0503020204020204" pitchFamily="34" charset="-122"/>
                          <a:ea typeface="微软雅黑" panose="020B0503020204020204" pitchFamily="34" charset="-122"/>
                        </a:rPr>
                        <a:t>T68</a:t>
                      </a:r>
                      <a:endParaRPr lang="zh-CN" altLang="en-US" sz="1000" b="1" kern="1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58249" marR="58249" marT="0" marB="0" anchor="ctr">
                    <a:solidFill>
                      <a:schemeClr val="bg1"/>
                    </a:solidFill>
                  </a:tcPr>
                </a:tc>
                <a:tc>
                  <a:txBody>
                    <a:bodyPr/>
                    <a:lstStyle/>
                    <a:p>
                      <a:pPr indent="127000" algn="ctr">
                        <a:lnSpc>
                          <a:spcPct val="150000"/>
                        </a:lnSpc>
                        <a:spcAft>
                          <a:spcPts val="0"/>
                        </a:spcAft>
                      </a:pPr>
                      <a:r>
                        <a:rPr lang="en-US" sz="1200" kern="0" dirty="0">
                          <a:effectLst/>
                        </a:rPr>
                        <a:t>60</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8249" marR="58249" marT="0" marB="0" anchor="ctr">
                    <a:solidFill>
                      <a:schemeClr val="bg1"/>
                    </a:solidFill>
                  </a:tcPr>
                </a:tc>
                <a:tc>
                  <a:txBody>
                    <a:bodyPr/>
                    <a:lstStyle/>
                    <a:p>
                      <a:pPr indent="266700" algn="ctr">
                        <a:lnSpc>
                          <a:spcPct val="150000"/>
                        </a:lnSpc>
                        <a:spcAft>
                          <a:spcPts val="0"/>
                        </a:spcAft>
                      </a:pPr>
                      <a:r>
                        <a:rPr lang="en-US" sz="1200" kern="0" dirty="0">
                          <a:effectLst/>
                        </a:rPr>
                        <a:t> </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8249" marR="58249" marT="0" marB="0" anchor="ctr">
                    <a:solidFill>
                      <a:schemeClr val="bg1"/>
                    </a:solidFill>
                  </a:tcPr>
                </a:tc>
                <a:tc>
                  <a:txBody>
                    <a:bodyPr/>
                    <a:lstStyle/>
                    <a:p>
                      <a:pPr indent="266700" algn="ctr">
                        <a:lnSpc>
                          <a:spcPct val="150000"/>
                        </a:lnSpc>
                        <a:spcAft>
                          <a:spcPts val="0"/>
                        </a:spcAft>
                      </a:pPr>
                      <a:r>
                        <a:rPr lang="en-US" sz="1200" kern="0" dirty="0">
                          <a:effectLst/>
                        </a:rPr>
                        <a:t> </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8249" marR="58249" marT="0" marB="0" anchor="ctr">
                    <a:solidFill>
                      <a:schemeClr val="bg1"/>
                    </a:solidFill>
                  </a:tcPr>
                </a:tc>
                <a:extLst>
                  <a:ext uri="{0D108BD9-81ED-4DB2-BD59-A6C34878D82A}">
                    <a16:rowId xmlns:a16="http://schemas.microsoft.com/office/drawing/2014/main" xmlns="" val="10002"/>
                  </a:ext>
                </a:extLst>
              </a:tr>
              <a:tr h="485093">
                <a:tc gridSpan="3">
                  <a:txBody>
                    <a:bodyPr/>
                    <a:lstStyle/>
                    <a:p>
                      <a:pPr indent="267970" algn="ctr">
                        <a:lnSpc>
                          <a:spcPct val="150000"/>
                        </a:lnSpc>
                        <a:spcAft>
                          <a:spcPts val="0"/>
                        </a:spcAft>
                      </a:pPr>
                      <a:r>
                        <a:rPr lang="zh-CN" sz="1200" kern="0" dirty="0">
                          <a:solidFill>
                            <a:srgbClr val="C00000"/>
                          </a:solidFill>
                          <a:effectLst/>
                        </a:rPr>
                        <a:t>合计（满分</a:t>
                      </a:r>
                      <a:r>
                        <a:rPr lang="en-US" sz="1200" kern="0" dirty="0">
                          <a:solidFill>
                            <a:srgbClr val="C00000"/>
                          </a:solidFill>
                          <a:effectLst/>
                        </a:rPr>
                        <a:t>100</a:t>
                      </a:r>
                      <a:r>
                        <a:rPr lang="zh-CN" sz="1200" kern="0" dirty="0">
                          <a:solidFill>
                            <a:srgbClr val="C00000"/>
                          </a:solidFill>
                          <a:effectLst/>
                        </a:rPr>
                        <a:t>分）</a:t>
                      </a:r>
                      <a:r>
                        <a:rPr lang="en-US" sz="1200" kern="0" dirty="0">
                          <a:solidFill>
                            <a:srgbClr val="C00000"/>
                          </a:solidFill>
                          <a:effectLst/>
                        </a:rPr>
                        <a:t> </a:t>
                      </a:r>
                      <a:endParaRPr lang="zh-CN" sz="1200" kern="100" dirty="0">
                        <a:solidFill>
                          <a:srgbClr val="C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58249" marR="58249" marT="0" marB="0" anchor="ctr"/>
                </a:tc>
                <a:tc hMerge="1">
                  <a:txBody>
                    <a:bodyPr/>
                    <a:lstStyle/>
                    <a:p>
                      <a:endParaRPr lang="zh-CN" altLang="en-US"/>
                    </a:p>
                  </a:txBody>
                  <a:tcPr/>
                </a:tc>
                <a:tc hMerge="1">
                  <a:txBody>
                    <a:bodyPr/>
                    <a:lstStyle/>
                    <a:p>
                      <a:pPr indent="266700" algn="ctr">
                        <a:lnSpc>
                          <a:spcPct val="150000"/>
                        </a:lnSpc>
                        <a:spcAft>
                          <a:spcPts val="0"/>
                        </a:spcAft>
                      </a:pP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6365" algn="ctr">
                        <a:lnSpc>
                          <a:spcPct val="150000"/>
                        </a:lnSpc>
                        <a:spcAft>
                          <a:spcPts val="0"/>
                        </a:spcAft>
                      </a:pPr>
                      <a:r>
                        <a:rPr lang="en-US" sz="1200" kern="0" dirty="0">
                          <a:effectLst/>
                        </a:rPr>
                        <a:t>100</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8249" marR="58249" marT="0" marB="0" anchor="ctr"/>
                </a:tc>
                <a:tc>
                  <a:txBody>
                    <a:bodyPr/>
                    <a:lstStyle/>
                    <a:p>
                      <a:pPr indent="266700" algn="ctr">
                        <a:lnSpc>
                          <a:spcPct val="150000"/>
                        </a:lnSpc>
                        <a:spcAft>
                          <a:spcPts val="0"/>
                        </a:spcAft>
                      </a:pPr>
                      <a:r>
                        <a:rPr lang="en-US" sz="1200" kern="0" dirty="0">
                          <a:effectLst/>
                        </a:rPr>
                        <a:t> </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8249" marR="58249" marT="0" marB="0" anchor="ctr"/>
                </a:tc>
                <a:tc>
                  <a:txBody>
                    <a:bodyPr/>
                    <a:lstStyle/>
                    <a:p>
                      <a:pPr indent="266700" algn="ctr">
                        <a:lnSpc>
                          <a:spcPct val="150000"/>
                        </a:lnSpc>
                        <a:spcAft>
                          <a:spcPts val="0"/>
                        </a:spcAft>
                      </a:pPr>
                      <a:r>
                        <a:rPr lang="en-US" sz="1200" kern="0" dirty="0">
                          <a:effectLst/>
                        </a:rPr>
                        <a:t> </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8249" marR="58249" marT="0" marB="0" anchor="ct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79743353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自主学习</a:t>
            </a:r>
          </a:p>
        </p:txBody>
      </p:sp>
      <p:grpSp>
        <p:nvGrpSpPr>
          <p:cNvPr id="12" name="Group 27">
            <a:extLst>
              <a:ext uri="{FF2B5EF4-FFF2-40B4-BE49-F238E27FC236}">
                <a16:creationId xmlns:a16="http://schemas.microsoft.com/office/drawing/2014/main" xmlns="" id="{A2F815FD-BDC4-4F17-9774-BCA32C0B7032}"/>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a16="http://schemas.microsoft.com/office/drawing/2014/main" xmlns="" id="{EBEA8155-8DE6-4794-828D-213564FAA3AE}"/>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a16="http://schemas.microsoft.com/office/drawing/2014/main" xmlns="" id="{6ED998B1-8F4C-4F32-B6DF-31C58AF0DDEE}"/>
                </a:ext>
              </a:extLst>
            </p:cNvPr>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13282983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67E5A54E-AA75-4714-BFD4-C43AB94C252C}"/>
              </a:ext>
            </a:extLst>
          </p:cNvPr>
          <p:cNvSpPr/>
          <p:nvPr/>
        </p:nvSpPr>
        <p:spPr>
          <a:xfrm>
            <a:off x="4891129" y="2706774"/>
            <a:ext cx="3876674" cy="923330"/>
          </a:xfrm>
          <a:prstGeom prst="rect">
            <a:avLst/>
          </a:prstGeom>
        </p:spPr>
        <p:txBody>
          <a:bodyPr wrap="square">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学习要求</a:t>
            </a:r>
          </a:p>
        </p:txBody>
      </p:sp>
      <p:grpSp>
        <p:nvGrpSpPr>
          <p:cNvPr id="12" name="Group 15">
            <a:extLst>
              <a:ext uri="{FF2B5EF4-FFF2-40B4-BE49-F238E27FC236}">
                <a16:creationId xmlns:a16="http://schemas.microsoft.com/office/drawing/2014/main" xmlns="" id="{B083F001-CD8E-48EF-B3FD-3D6AFEF02F64}"/>
              </a:ext>
            </a:extLst>
          </p:cNvPr>
          <p:cNvGrpSpPr/>
          <p:nvPr/>
        </p:nvGrpSpPr>
        <p:grpSpPr>
          <a:xfrm>
            <a:off x="3933825" y="2596089"/>
            <a:ext cx="1114425" cy="1114425"/>
            <a:chOff x="1924050" y="2615139"/>
            <a:chExt cx="1114425" cy="1114425"/>
          </a:xfrm>
        </p:grpSpPr>
        <p:sp>
          <p:nvSpPr>
            <p:cNvPr id="13" name="椭圆 12">
              <a:extLst>
                <a:ext uri="{FF2B5EF4-FFF2-40B4-BE49-F238E27FC236}">
                  <a16:creationId xmlns:a16="http://schemas.microsoft.com/office/drawing/2014/main" xmlns="" id="{8485A0AD-ECE7-458E-8B69-9C48EC8F0EA2}"/>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a16="http://schemas.microsoft.com/office/drawing/2014/main" xmlns="" id="{6CFF8FF5-BDB5-47C3-AA01-564C75B48EA9}"/>
                </a:ext>
              </a:extLst>
            </p:cNvPr>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9" name="矩形 8">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251069532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a:extLst>
              <a:ext uri="{FF2B5EF4-FFF2-40B4-BE49-F238E27FC236}">
                <a16:creationId xmlns:a16="http://schemas.microsoft.com/office/drawing/2014/main" xmlns="" id="{D93EF659-CA10-488D-81D5-1BA47AC6891C}"/>
              </a:ext>
            </a:extLst>
          </p:cNvPr>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自主学习</a:t>
            </a:r>
          </a:p>
        </p:txBody>
      </p:sp>
      <p:sp>
        <p:nvSpPr>
          <p:cNvPr id="53"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a:extLst>
              <a:ext uri="{FF2B5EF4-FFF2-40B4-BE49-F238E27FC236}">
                <a16:creationId xmlns:a16="http://schemas.microsoft.com/office/drawing/2014/main" xmlns="" id="{0E30B6CF-43F2-4614-A777-00A3CFCAA957}"/>
              </a:ext>
            </a:extLst>
          </p:cNvPr>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7" name="文本框 26">
            <a:extLst>
              <a:ext uri="{FF2B5EF4-FFF2-40B4-BE49-F238E27FC236}">
                <a16:creationId xmlns:a16="http://schemas.microsoft.com/office/drawing/2014/main" xmlns="" id="{6564934E-928F-41BA-86F2-9C9A634AF6E3}"/>
              </a:ext>
            </a:extLst>
          </p:cNvPr>
          <p:cNvSpPr txBox="1"/>
          <p:nvPr/>
        </p:nvSpPr>
        <p:spPr>
          <a:xfrm>
            <a:off x="702934" y="1199948"/>
            <a:ext cx="10066664" cy="1118255"/>
          </a:xfrm>
          <a:prstGeom prst="rect">
            <a:avLst/>
          </a:prstGeom>
          <a:noFill/>
        </p:spPr>
        <p:txBody>
          <a:bodyPr wrap="square">
            <a:spAutoFit/>
          </a:bodyPr>
          <a:lstStyle/>
          <a:p>
            <a:pPr indent="267970" algn="just">
              <a:lnSpc>
                <a:spcPct val="200000"/>
              </a:lnSpc>
              <a:spcBef>
                <a:spcPts val="600"/>
              </a:spcBef>
              <a:spcAft>
                <a:spcPts val="600"/>
              </a:spcAft>
            </a:pP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任务（</a:t>
            </a: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M7130</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平面磨床在运行时出现电磁吸盘吸力不足甚至无吸力现象，请结合图</a:t>
            </a: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1-2-6 </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平面磨床</a:t>
            </a: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M7130</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的电路原理图分析。</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9" name="文本框 28">
            <a:extLst>
              <a:ext uri="{FF2B5EF4-FFF2-40B4-BE49-F238E27FC236}">
                <a16:creationId xmlns:a16="http://schemas.microsoft.com/office/drawing/2014/main" xmlns="" id="{7181155D-9FD9-4B77-BAFC-421BB64F0D0D}"/>
              </a:ext>
            </a:extLst>
          </p:cNvPr>
          <p:cNvSpPr txBox="1"/>
          <p:nvPr/>
        </p:nvSpPr>
        <p:spPr>
          <a:xfrm>
            <a:off x="1217783" y="2313640"/>
            <a:ext cx="9036965" cy="3395801"/>
          </a:xfrm>
          <a:prstGeom prst="rect">
            <a:avLst/>
          </a:prstGeom>
          <a:noFill/>
        </p:spPr>
        <p:txBody>
          <a:bodyPr wrap="square">
            <a:spAutoFit/>
          </a:bodyPr>
          <a:lstStyle/>
          <a:p>
            <a:pPr indent="127000" algn="just">
              <a:lnSpc>
                <a:spcPct val="200000"/>
              </a:lnSpc>
              <a:spcBef>
                <a:spcPts val="600"/>
              </a:spcBef>
              <a:spcAft>
                <a:spcPts val="600"/>
              </a:spcAft>
            </a:pP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答：</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79400" algn="just">
              <a:lnSpc>
                <a:spcPct val="200000"/>
              </a:lnSpc>
              <a:spcBef>
                <a:spcPts val="600"/>
              </a:spcBef>
              <a:spcAft>
                <a:spcPts val="600"/>
              </a:spcAft>
            </a:pPr>
            <a:r>
              <a:rPr lang="en-US" altLang="zh-CN" sz="1800" kern="100" dirty="0">
                <a:effectLst/>
                <a:latin typeface="楷体" panose="02010609060101010101" pitchFamily="49" charset="-122"/>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）、变压器</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T1</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或者整流桥</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VC</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损坏，导致输出直流电压不正常。</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79400" algn="just">
              <a:lnSpc>
                <a:spcPct val="200000"/>
              </a:lnSpc>
              <a:spcBef>
                <a:spcPts val="600"/>
              </a:spcBef>
              <a:spcAft>
                <a:spcPts val="600"/>
              </a:spcAft>
            </a:pPr>
            <a:r>
              <a:rPr lang="en-US" altLang="zh-CN" sz="1800" kern="100" dirty="0">
                <a:effectLst/>
                <a:latin typeface="楷体" panose="02010609060101010101" pitchFamily="49" charset="-122"/>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）、熔断器</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FU4</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熔断或插座</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X2</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接触不良，导致线路断电。</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79400" algn="just">
              <a:lnSpc>
                <a:spcPct val="200000"/>
              </a:lnSpc>
              <a:spcBef>
                <a:spcPts val="600"/>
              </a:spcBef>
              <a:spcAft>
                <a:spcPts val="600"/>
              </a:spcAft>
            </a:pPr>
            <a:r>
              <a:rPr lang="en-US" altLang="zh-CN" sz="1800" kern="100" dirty="0">
                <a:effectLst/>
                <a:latin typeface="楷体" panose="02010609060101010101" pitchFamily="49" charset="-122"/>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）、欠电流继电器</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KA</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的线圈或者电磁吸盘线圈损坏断开。</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79400" algn="just">
              <a:lnSpc>
                <a:spcPct val="200000"/>
              </a:lnSpc>
              <a:spcBef>
                <a:spcPts val="600"/>
              </a:spcBef>
              <a:spcAft>
                <a:spcPts val="600"/>
              </a:spcAft>
            </a:pPr>
            <a:r>
              <a:rPr lang="en-US" altLang="zh-CN" sz="1800" kern="100" dirty="0">
                <a:effectLst/>
                <a:latin typeface="楷体" panose="02010609060101010101" pitchFamily="49" charset="-122"/>
                <a:ea typeface="宋体" panose="02010600030101010101" pitchFamily="2" charset="-122"/>
                <a:cs typeface="Times New Roman" panose="02020603050405020304" pitchFamily="18" charset="0"/>
              </a:rPr>
              <a:t>4</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）、转换开关</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QS2</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出现故障。</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3475458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a:extLst>
              <a:ext uri="{FF2B5EF4-FFF2-40B4-BE49-F238E27FC236}">
                <a16:creationId xmlns:a16="http://schemas.microsoft.com/office/drawing/2014/main" xmlns="" id="{D93EF659-CA10-488D-81D5-1BA47AC6891C}"/>
              </a:ext>
            </a:extLst>
          </p:cNvPr>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自主学习</a:t>
            </a:r>
          </a:p>
        </p:txBody>
      </p:sp>
      <p:sp>
        <p:nvSpPr>
          <p:cNvPr id="53"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a:extLst>
              <a:ext uri="{FF2B5EF4-FFF2-40B4-BE49-F238E27FC236}">
                <a16:creationId xmlns:a16="http://schemas.microsoft.com/office/drawing/2014/main" xmlns="" id="{0E30B6CF-43F2-4614-A777-00A3CFCAA957}"/>
              </a:ext>
            </a:extLst>
          </p:cNvPr>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2" name="文本框 11">
            <a:extLst>
              <a:ext uri="{FF2B5EF4-FFF2-40B4-BE49-F238E27FC236}">
                <a16:creationId xmlns:a16="http://schemas.microsoft.com/office/drawing/2014/main" xmlns="" id="{EF779290-B3D2-4972-B5B4-B5403EF6BE3E}"/>
              </a:ext>
            </a:extLst>
          </p:cNvPr>
          <p:cNvSpPr txBox="1"/>
          <p:nvPr/>
        </p:nvSpPr>
        <p:spPr>
          <a:xfrm>
            <a:off x="837562" y="1207063"/>
            <a:ext cx="10342628" cy="4659609"/>
          </a:xfrm>
          <a:prstGeom prst="rect">
            <a:avLst/>
          </a:prstGeom>
          <a:noFill/>
        </p:spPr>
        <p:txBody>
          <a:bodyPr wrap="square">
            <a:spAutoFit/>
          </a:bodyPr>
          <a:lstStyle/>
          <a:p>
            <a:pPr algn="just">
              <a:lnSpc>
                <a:spcPts val="2500"/>
              </a:lnSpc>
              <a:spcBef>
                <a:spcPts val="600"/>
              </a:spcBef>
              <a:spcAft>
                <a:spcPts val="600"/>
              </a:spcAft>
            </a:pPr>
            <a:r>
              <a:rPr lang="zh-CN" altLang="zh-CN" sz="1600" b="1" kern="100" dirty="0">
                <a:effectLst/>
                <a:latin typeface="Calibri" panose="020F0502020204030204" pitchFamily="34" charset="0"/>
                <a:ea typeface="宋体" panose="02010600030101010101" pitchFamily="2" charset="-122"/>
                <a:cs typeface="Times New Roman" panose="02020603050405020304" pitchFamily="18" charset="0"/>
              </a:rPr>
              <a:t>任务（</a:t>
            </a:r>
            <a:r>
              <a:rPr lang="en-US" altLang="zh-CN" sz="1600" b="1"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600" b="1" kern="100" dirty="0">
                <a:effectLst/>
                <a:latin typeface="Calibri" panose="020F0502020204030204" pitchFamily="34" charset="0"/>
                <a:ea typeface="宋体" panose="02010600030101010101" pitchFamily="2" charset="-122"/>
                <a:cs typeface="Times New Roman" panose="02020603050405020304" pitchFamily="18" charset="0"/>
              </a:rPr>
              <a:t>）：请写出</a:t>
            </a:r>
            <a:r>
              <a:rPr lang="en-US" altLang="zh-CN" sz="1600" b="1" kern="100" dirty="0">
                <a:effectLst/>
                <a:latin typeface="Calibri" panose="020F0502020204030204" pitchFamily="34" charset="0"/>
                <a:ea typeface="宋体" panose="02010600030101010101" pitchFamily="2" charset="-122"/>
                <a:cs typeface="Times New Roman" panose="02020603050405020304" pitchFamily="18" charset="0"/>
              </a:rPr>
              <a:t>X62W</a:t>
            </a:r>
            <a:r>
              <a:rPr lang="zh-CN" altLang="zh-CN" sz="1600" b="1" kern="100" dirty="0">
                <a:effectLst/>
                <a:latin typeface="Calibri" panose="020F0502020204030204" pitchFamily="34" charset="0"/>
                <a:ea typeface="宋体" panose="02010600030101010101" pitchFamily="2" charset="-122"/>
                <a:cs typeface="Times New Roman" panose="02020603050405020304" pitchFamily="18" charset="0"/>
              </a:rPr>
              <a:t>型万能铣床控制电路的测绘步骤。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500"/>
              </a:lnSpc>
              <a:spcBef>
                <a:spcPts val="600"/>
              </a:spcBef>
              <a:spcAft>
                <a:spcPts val="600"/>
              </a:spcAft>
            </a:pP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答</a:t>
            </a:r>
            <a:r>
              <a:rPr lang="zh-CN"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500"/>
              </a:lnSpc>
              <a:spcBef>
                <a:spcPts val="600"/>
              </a:spcBef>
              <a:spcAft>
                <a:spcPts val="600"/>
              </a:spcAft>
            </a:pPr>
            <a:r>
              <a:rPr lang="en-US" altLang="zh-CN" sz="1800" kern="100" dirty="0">
                <a:effectLst/>
                <a:latin typeface="楷体" panose="02010609060101010101" pitchFamily="49" charset="-122"/>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）、测绘前的调查。</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500"/>
              </a:lnSpc>
              <a:spcBef>
                <a:spcPts val="600"/>
              </a:spcBef>
              <a:spcAft>
                <a:spcPts val="600"/>
              </a:spcAft>
            </a:pP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将</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X62W</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型铣床断电，并使所有电气元件处于正常（不受力）状态，按实物画出电器元件位置图。</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500"/>
              </a:lnSpc>
              <a:spcBef>
                <a:spcPts val="600"/>
              </a:spcBef>
              <a:spcAft>
                <a:spcPts val="600"/>
              </a:spcAft>
            </a:pPr>
            <a:r>
              <a:rPr lang="en-US" altLang="zh-CN" sz="1800" kern="100" dirty="0">
                <a:effectLst/>
                <a:latin typeface="楷体" panose="02010609060101010101" pitchFamily="49" charset="-122"/>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）、测绘电气安装接线图。</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500"/>
              </a:lnSpc>
              <a:spcBef>
                <a:spcPts val="600"/>
              </a:spcBef>
              <a:spcAft>
                <a:spcPts val="600"/>
              </a:spcAft>
            </a:pP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①接线图应能表示出各电气元件在电气设备中的实际位置，同一元件的各组件要画在一起。</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500"/>
              </a:lnSpc>
              <a:spcBef>
                <a:spcPts val="600"/>
              </a:spcBef>
              <a:spcAft>
                <a:spcPts val="600"/>
              </a:spcAft>
            </a:pP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②要表示出各电动机、元件之间的电气连接关系。</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500"/>
              </a:lnSpc>
              <a:spcBef>
                <a:spcPts val="600"/>
              </a:spcBef>
              <a:spcAft>
                <a:spcPts val="600"/>
              </a:spcAft>
            </a:pP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③接线图中元件的图形符号、文字符号以及端子的编号均应与电路相一致，以便对照检查。</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500"/>
              </a:lnSpc>
              <a:spcBef>
                <a:spcPts val="600"/>
              </a:spcBef>
              <a:spcAft>
                <a:spcPts val="600"/>
              </a:spcAft>
            </a:pP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④接线图应标明导线和走线管的型号、规格、尺寸、根数。</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500"/>
              </a:lnSpc>
              <a:spcBef>
                <a:spcPts val="600"/>
              </a:spcBef>
              <a:spcAft>
                <a:spcPts val="600"/>
              </a:spcAft>
            </a:pP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⑤测绘时，应先从主电路开始，测绘出主电路接线图，然后再测绘出控制电路接线图。</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8847210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a:extLst>
              <a:ext uri="{FF2B5EF4-FFF2-40B4-BE49-F238E27FC236}">
                <a16:creationId xmlns:a16="http://schemas.microsoft.com/office/drawing/2014/main" xmlns="" id="{D93EF659-CA10-488D-81D5-1BA47AC6891C}"/>
              </a:ext>
            </a:extLst>
          </p:cNvPr>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自主学习</a:t>
            </a:r>
          </a:p>
        </p:txBody>
      </p:sp>
      <p:sp>
        <p:nvSpPr>
          <p:cNvPr id="53"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a:extLst>
              <a:ext uri="{FF2B5EF4-FFF2-40B4-BE49-F238E27FC236}">
                <a16:creationId xmlns:a16="http://schemas.microsoft.com/office/drawing/2014/main" xmlns="" id="{0E30B6CF-43F2-4614-A777-00A3CFCAA957}"/>
              </a:ext>
            </a:extLst>
          </p:cNvPr>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1" name="文本框 10">
            <a:extLst>
              <a:ext uri="{FF2B5EF4-FFF2-40B4-BE49-F238E27FC236}">
                <a16:creationId xmlns:a16="http://schemas.microsoft.com/office/drawing/2014/main" xmlns="" id="{A054A279-26E6-4A5F-9F0F-88BF4E4FB65B}"/>
              </a:ext>
            </a:extLst>
          </p:cNvPr>
          <p:cNvSpPr txBox="1"/>
          <p:nvPr/>
        </p:nvSpPr>
        <p:spPr>
          <a:xfrm>
            <a:off x="535052" y="1351707"/>
            <a:ext cx="5384981" cy="4530984"/>
          </a:xfrm>
          <a:prstGeom prst="rect">
            <a:avLst/>
          </a:prstGeom>
          <a:noFill/>
        </p:spPr>
        <p:txBody>
          <a:bodyPr wrap="square">
            <a:spAutoFit/>
          </a:bodyPr>
          <a:lstStyle/>
          <a:p>
            <a:pPr algn="just">
              <a:lnSpc>
                <a:spcPct val="150000"/>
              </a:lnSpc>
            </a:pPr>
            <a:r>
              <a:rPr lang="en-US" altLang="zh-CN" sz="1800" kern="100" dirty="0">
                <a:effectLst/>
                <a:latin typeface="楷体" panose="02010609060101010101" pitchFamily="49" charset="-122"/>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）、测绘电气安装接线图。</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①测绘主电路，按照如图</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1-2-14</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进行测绘。</a:t>
            </a:r>
            <a:endPar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endParaRPr>
          </a:p>
          <a:p>
            <a:pPr algn="just">
              <a:lnSpc>
                <a:spcPct val="150000"/>
              </a:lnSpc>
            </a:pP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②测绘控制电路</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控制电路的测绘从控制变压器</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T</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的二次侧开始，用上述同样的方法可测绘出控制线路的草图。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③检查、修改测绘的电路图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将绘制好的电气控制电路图对照实物进行实际操作，检查绘制的电气控制线路图的操作控制与实际操作的电气元件动作情况是否相符。</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3" name="Picture 28">
            <a:extLst>
              <a:ext uri="{FF2B5EF4-FFF2-40B4-BE49-F238E27FC236}">
                <a16:creationId xmlns:a16="http://schemas.microsoft.com/office/drawing/2014/main" xmlns="" id="{A030DEE1-9242-4B34-BC19-9EFA64A63AAD}"/>
              </a:ext>
            </a:extLst>
          </p:cNvPr>
          <p:cNvPicPr/>
          <p:nvPr/>
        </p:nvPicPr>
        <p:blipFill>
          <a:blip r:embed="rId3" cstate="print">
            <a:biLevel thresh="50000"/>
            <a:extLst>
              <a:ext uri="{28A0092B-C50C-407E-A947-70E740481C1C}">
                <a14:useLocalDpi xmlns:a14="http://schemas.microsoft.com/office/drawing/2010/main" val="0"/>
              </a:ext>
            </a:extLst>
          </a:blip>
          <a:srcRect/>
          <a:stretch>
            <a:fillRect/>
          </a:stretch>
        </p:blipFill>
        <p:spPr bwMode="auto">
          <a:xfrm>
            <a:off x="6556508" y="1351707"/>
            <a:ext cx="4722495" cy="444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15">
            <a:extLst>
              <a:ext uri="{FF2B5EF4-FFF2-40B4-BE49-F238E27FC236}">
                <a16:creationId xmlns:a16="http://schemas.microsoft.com/office/drawing/2014/main" xmlns="" id="{800A1C40-4AA3-4178-856D-9BEECFB79802}"/>
              </a:ext>
            </a:extLst>
          </p:cNvPr>
          <p:cNvSpPr txBox="1"/>
          <p:nvPr/>
        </p:nvSpPr>
        <p:spPr>
          <a:xfrm>
            <a:off x="5523382" y="5981296"/>
            <a:ext cx="6094428" cy="348813"/>
          </a:xfrm>
          <a:prstGeom prst="rect">
            <a:avLst/>
          </a:prstGeom>
          <a:noFill/>
        </p:spPr>
        <p:txBody>
          <a:bodyPr wrap="square">
            <a:spAutoFit/>
          </a:bodyPr>
          <a:lstStyle/>
          <a:p>
            <a:pPr indent="266700" algn="ctr">
              <a:lnSpc>
                <a:spcPts val="2000"/>
              </a:lnSpc>
              <a:spcBef>
                <a:spcPts val="240"/>
              </a:spcBef>
              <a:spcAft>
                <a:spcPts val="240"/>
              </a:spcAft>
            </a:pP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图</a:t>
            </a:r>
            <a:r>
              <a:rPr lang="en-US" altLang="zh-CN" sz="1800" dirty="0">
                <a:effectLst/>
                <a:latin typeface="楷体" panose="02010609060101010101" pitchFamily="49" charset="-122"/>
                <a:ea typeface="楷体" panose="02010609060101010101" pitchFamily="49" charset="-122"/>
                <a:cs typeface="Times New Roman" panose="02020603050405020304" pitchFamily="18" charset="0"/>
              </a:rPr>
              <a:t>1-2-14</a:t>
            </a:r>
            <a:r>
              <a:rPr lang="zh-CN" altLang="zh-CN" sz="1600" dirty="0">
                <a:effectLst/>
                <a:latin typeface="楷体" panose="02010609060101010101" pitchFamily="49" charset="-122"/>
                <a:ea typeface="楷体" panose="02010609060101010101" pitchFamily="49" charset="-122"/>
                <a:cs typeface="Times New Roman" panose="02020603050405020304" pitchFamily="18" charset="0"/>
              </a:rPr>
              <a:t>测绘主电路</a:t>
            </a:r>
            <a:endParaRPr lang="zh-CN" altLang="zh-CN" sz="1800" dirty="0">
              <a:effectLst/>
              <a:latin typeface="楷体" panose="02010609060101010101" pitchFamily="49" charset="-122"/>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99265282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a:extLst>
              <a:ext uri="{FF2B5EF4-FFF2-40B4-BE49-F238E27FC236}">
                <a16:creationId xmlns:a16="http://schemas.microsoft.com/office/drawing/2014/main" xmlns="" id="{D93EF659-CA10-488D-81D5-1BA47AC6891C}"/>
              </a:ext>
            </a:extLst>
          </p:cNvPr>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自主学习</a:t>
            </a:r>
          </a:p>
        </p:txBody>
      </p:sp>
      <p:sp>
        <p:nvSpPr>
          <p:cNvPr id="53"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a:extLst>
              <a:ext uri="{FF2B5EF4-FFF2-40B4-BE49-F238E27FC236}">
                <a16:creationId xmlns:a16="http://schemas.microsoft.com/office/drawing/2014/main" xmlns="" id="{0E30B6CF-43F2-4614-A777-00A3CFCAA957}"/>
              </a:ext>
            </a:extLst>
          </p:cNvPr>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4" name="文本框 13">
            <a:extLst>
              <a:ext uri="{FF2B5EF4-FFF2-40B4-BE49-F238E27FC236}">
                <a16:creationId xmlns:a16="http://schemas.microsoft.com/office/drawing/2014/main" xmlns="" id="{1AB0D74A-650A-4F52-9974-D9A14B7B819A}"/>
              </a:ext>
            </a:extLst>
          </p:cNvPr>
          <p:cNvSpPr txBox="1"/>
          <p:nvPr/>
        </p:nvSpPr>
        <p:spPr>
          <a:xfrm>
            <a:off x="702933" y="1205641"/>
            <a:ext cx="10778913" cy="460382"/>
          </a:xfrm>
          <a:prstGeom prst="rect">
            <a:avLst/>
          </a:prstGeom>
          <a:noFill/>
        </p:spPr>
        <p:txBody>
          <a:bodyPr wrap="square">
            <a:spAutoFit/>
          </a:bodyPr>
          <a:lstStyle/>
          <a:p>
            <a:pPr indent="267970" algn="just">
              <a:lnSpc>
                <a:spcPct val="150000"/>
              </a:lnSpc>
              <a:spcBef>
                <a:spcPts val="600"/>
              </a:spcBef>
              <a:spcAft>
                <a:spcPts val="600"/>
              </a:spcAft>
            </a:pP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任务（</a:t>
            </a: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b="1" kern="100" dirty="0">
                <a:effectLst/>
                <a:latin typeface="Calibri" panose="020F0502020204030204" pitchFamily="34" charset="0"/>
                <a:ea typeface="宋体" panose="02010600030101010101" pitchFamily="2" charset="-122"/>
                <a:cs typeface="Times New Roman" panose="02020603050405020304" pitchFamily="18" charset="0"/>
              </a:rPr>
              <a:t>T68</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型卧式镗床主机正处于低速反转时，现在需要对其进行反接制动，请分析其动作过程。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5" name="文本框 14">
            <a:extLst>
              <a:ext uri="{FF2B5EF4-FFF2-40B4-BE49-F238E27FC236}">
                <a16:creationId xmlns:a16="http://schemas.microsoft.com/office/drawing/2014/main" xmlns="" id="{76132D6E-3E94-46AA-8012-068326BFA29C}"/>
              </a:ext>
            </a:extLst>
          </p:cNvPr>
          <p:cNvSpPr txBox="1"/>
          <p:nvPr/>
        </p:nvSpPr>
        <p:spPr>
          <a:xfrm>
            <a:off x="1274974" y="2065079"/>
            <a:ext cx="9596226" cy="3154710"/>
          </a:xfrm>
          <a:prstGeom prst="rect">
            <a:avLst/>
          </a:prstGeom>
          <a:noFill/>
        </p:spPr>
        <p:txBody>
          <a:bodyPr wrap="square">
            <a:spAutoFit/>
          </a:bodyPr>
          <a:lstStyle/>
          <a:p>
            <a:pPr indent="267970" algn="just">
              <a:lnSpc>
                <a:spcPct val="150000"/>
              </a:lnSpc>
              <a:spcBef>
                <a:spcPts val="600"/>
              </a:spcBef>
              <a:spcAft>
                <a:spcPts val="600"/>
              </a:spcAft>
            </a:pP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答：</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主电机在低速反转时，</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KA2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KM2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KM3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KM4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线圈均得电，速度继电器触点</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KS(13-18)</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闭合，为反转反接制动做准备。当按下停止按钮</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SB1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，触点</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SB1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）断开，</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KA2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KM3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断电释放，使主轴电动机定子串入限流电阻，触点</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KA2(17-18)</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KM3(4-17)</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断开，使</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KM2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断电，切断主轴电动机反向电源，而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KM2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触点（</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18</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19</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）闭合，使</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KM1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通电，其触点</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KM1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）闭合，使</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KM4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继续保持通电，于是主轴电动机进行反接制动。当电动机转速降低到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KS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释放值时，触点</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KS(13-14)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释放，使</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KM1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KM4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相继断电，反接制动结束。</a:t>
            </a:r>
          </a:p>
        </p:txBody>
      </p:sp>
    </p:spTree>
    <p:extLst>
      <p:ext uri="{BB962C8B-B14F-4D97-AF65-F5344CB8AC3E}">
        <p14:creationId xmlns:p14="http://schemas.microsoft.com/office/powerpoint/2010/main" val="296057534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圆角 14">
            <a:extLst>
              <a:ext uri="{FF2B5EF4-FFF2-40B4-BE49-F238E27FC236}">
                <a16:creationId xmlns:a16="http://schemas.microsoft.com/office/drawing/2014/main" xmlns="" id="{C9BD5BB2-9B11-4049-B844-F373723A1E92}"/>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a:extLst>
              <a:ext uri="{FF2B5EF4-FFF2-40B4-BE49-F238E27FC236}">
                <a16:creationId xmlns:a16="http://schemas.microsoft.com/office/drawing/2014/main" xmlns="" id="{92E74F4C-CB8E-4B2E-BBF3-968C12FABE28}"/>
              </a:ext>
            </a:extLst>
          </p:cNvPr>
          <p:cNvSpPr txBox="1"/>
          <p:nvPr/>
        </p:nvSpPr>
        <p:spPr>
          <a:xfrm>
            <a:off x="3887703" y="2526612"/>
            <a:ext cx="4416594" cy="1015663"/>
          </a:xfrm>
          <a:prstGeom prst="rect">
            <a:avLst/>
          </a:prstGeom>
          <a:noFill/>
        </p:spPr>
        <p:txBody>
          <a:bodyPr wrap="none" rtlCol="0">
            <a:spAutoFit/>
          </a:bodyPr>
          <a:lstStyle/>
          <a:p>
            <a:r>
              <a:rPr lang="zh-CN" altLang="en-US" sz="60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谢谢观看！</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
        <p:nvSpPr>
          <p:cNvPr id="6" name="矩形 5">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28616724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1034925" y="160812"/>
            <a:ext cx="4386241" cy="418191"/>
          </a:xfrm>
          <a:prstGeom prst="rect">
            <a:avLst/>
          </a:prstGeom>
          <a:noFill/>
        </p:spPr>
        <p:txBody>
          <a:bodyPr wrap="square" rtlCol="0">
            <a:spAutoFit/>
          </a:bodyPr>
          <a:lstStyle/>
          <a:p>
            <a:pPr>
              <a:lnSpc>
                <a:spcPct val="150000"/>
              </a:lnSpc>
              <a:spcAft>
                <a:spcPts val="600"/>
              </a:spcAft>
            </a:pPr>
            <a:r>
              <a:rPr lang="zh-CN" altLang="zh-CN" sz="1600" b="1" dirty="0">
                <a:solidFill>
                  <a:schemeClr val="bg1"/>
                </a:solidFill>
                <a:latin typeface="微软雅黑" panose="020B0503020204020204" pitchFamily="34" charset="-122"/>
                <a:ea typeface="微软雅黑" panose="020B0503020204020204" pitchFamily="34" charset="-122"/>
              </a:rPr>
              <a:t>常见机床电气控制电路调试、维修</a:t>
            </a:r>
          </a:p>
        </p:txBody>
      </p:sp>
      <p:grpSp>
        <p:nvGrpSpPr>
          <p:cNvPr id="11" name="组合 1">
            <a:extLst>
              <a:ext uri="{FF2B5EF4-FFF2-40B4-BE49-F238E27FC236}">
                <a16:creationId xmlns:a16="http://schemas.microsoft.com/office/drawing/2014/main" xmlns="" id="{0BFB10AC-7DC4-43FD-81DF-2F18F1F6EBE1}"/>
              </a:ext>
            </a:extLst>
          </p:cNvPr>
          <p:cNvGrpSpPr>
            <a:grpSpLocks/>
          </p:cNvGrpSpPr>
          <p:nvPr/>
        </p:nvGrpSpPr>
        <p:grpSpPr bwMode="auto">
          <a:xfrm>
            <a:off x="2025491" y="1516187"/>
            <a:ext cx="5743575" cy="2144072"/>
            <a:chOff x="859536" y="1549889"/>
            <a:chExt cx="5742745" cy="2142372"/>
          </a:xfrm>
        </p:grpSpPr>
        <p:sp>
          <p:nvSpPr>
            <p:cNvPr id="12" name="Title 1">
              <a:extLst>
                <a:ext uri="{FF2B5EF4-FFF2-40B4-BE49-F238E27FC236}">
                  <a16:creationId xmlns:a16="http://schemas.microsoft.com/office/drawing/2014/main" xmlns="" id="{B5DEE818-8089-428B-A86A-5B32DF4336BA}"/>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Open Sans" pitchFamily="34" charset="0"/>
                <a:ea typeface="Open Sans" pitchFamily="34" charset="0"/>
                <a:cs typeface="Open Sans" pitchFamily="34" charset="0"/>
              </a:endParaRPr>
            </a:p>
          </p:txBody>
        </p:sp>
        <p:grpSp>
          <p:nvGrpSpPr>
            <p:cNvPr id="13" name="组合 3">
              <a:extLst>
                <a:ext uri="{FF2B5EF4-FFF2-40B4-BE49-F238E27FC236}">
                  <a16:creationId xmlns:a16="http://schemas.microsoft.com/office/drawing/2014/main" xmlns="" id="{4055C7EF-CAE4-4541-9002-0D1D4F7FB558}"/>
                </a:ext>
              </a:extLst>
            </p:cNvPr>
            <p:cNvGrpSpPr>
              <a:grpSpLocks/>
            </p:cNvGrpSpPr>
            <p:nvPr/>
          </p:nvGrpSpPr>
          <p:grpSpPr bwMode="auto">
            <a:xfrm>
              <a:off x="859536" y="1874121"/>
              <a:ext cx="676180" cy="676180"/>
              <a:chOff x="1218882" y="1600676"/>
              <a:chExt cx="406294" cy="406294"/>
            </a:xfrm>
          </p:grpSpPr>
          <p:sp>
            <p:nvSpPr>
              <p:cNvPr id="16" name="Freeform 16">
                <a:extLst>
                  <a:ext uri="{FF2B5EF4-FFF2-40B4-BE49-F238E27FC236}">
                    <a16:creationId xmlns:a16="http://schemas.microsoft.com/office/drawing/2014/main" xmlns="" id="{1E86E7F9-CFA0-4203-BEB7-C95A419C32A8}"/>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17" name="AutoShape 14">
                <a:extLst>
                  <a:ext uri="{FF2B5EF4-FFF2-40B4-BE49-F238E27FC236}">
                    <a16:creationId xmlns:a16="http://schemas.microsoft.com/office/drawing/2014/main" xmlns="" id="{3E1BDA4C-C3CC-4886-BE13-310803CB6EC6}"/>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18" name="Oval 13">
                <a:extLst>
                  <a:ext uri="{FF2B5EF4-FFF2-40B4-BE49-F238E27FC236}">
                    <a16:creationId xmlns:a16="http://schemas.microsoft.com/office/drawing/2014/main" xmlns="" id="{8E2A3665-04D3-4D6F-B212-A0D965C6E2B2}"/>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14" name="矩形 4">
              <a:extLst>
                <a:ext uri="{FF2B5EF4-FFF2-40B4-BE49-F238E27FC236}">
                  <a16:creationId xmlns:a16="http://schemas.microsoft.com/office/drawing/2014/main" xmlns="" id="{D23570F2-18DD-4019-BEF9-9BFEA0206BB7}"/>
                </a:ext>
              </a:extLst>
            </p:cNvPr>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理论要求</a:t>
              </a:r>
              <a:endParaRPr lang="zh-CN" altLang="en-US" sz="2000" b="1" dirty="0">
                <a:solidFill>
                  <a:schemeClr val="accent2">
                    <a:lumMod val="75000"/>
                  </a:schemeClr>
                </a:solidFill>
              </a:endParaRPr>
            </a:p>
          </p:txBody>
        </p:sp>
        <p:sp>
          <p:nvSpPr>
            <p:cNvPr id="15" name="TextBox 11">
              <a:extLst>
                <a:ext uri="{FF2B5EF4-FFF2-40B4-BE49-F238E27FC236}">
                  <a16:creationId xmlns:a16="http://schemas.microsoft.com/office/drawing/2014/main" xmlns="" id="{07554EEA-2A3B-48CC-BFCD-089553AA5C34}"/>
                </a:ext>
              </a:extLst>
            </p:cNvPr>
            <p:cNvSpPr txBox="1">
              <a:spLocks noChangeArrowheads="1"/>
            </p:cNvSpPr>
            <p:nvPr/>
          </p:nvSpPr>
          <p:spPr bwMode="auto">
            <a:xfrm>
              <a:off x="1535713" y="1998269"/>
              <a:ext cx="3747971" cy="1693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marL="342900" lvl="0" indent="-342900" algn="just">
                <a:lnSpc>
                  <a:spcPts val="2500"/>
                </a:lnSpc>
                <a:buFont typeface="Arial" panose="020B0604020202020204" pitchFamily="34" charset="0"/>
                <a:buChar char="•"/>
              </a:pPr>
              <a:r>
                <a:rPr lang="zh-CN" altLang="zh-CN" sz="1600" kern="100" dirty="0">
                  <a:effectLst/>
                  <a:latin typeface="+mn-ea"/>
                  <a:ea typeface="+mn-ea"/>
                  <a:cs typeface="Times New Roman" panose="02020603050405020304" pitchFamily="18" charset="0"/>
                </a:rPr>
                <a:t>理解</a:t>
              </a:r>
              <a:r>
                <a:rPr lang="en-US" altLang="zh-CN" sz="1600" kern="100" dirty="0">
                  <a:effectLst/>
                  <a:latin typeface="+mn-ea"/>
                  <a:ea typeface="+mn-ea"/>
                  <a:cs typeface="Times New Roman" panose="02020603050405020304" pitchFamily="18" charset="0"/>
                </a:rPr>
                <a:t>CA6140</a:t>
              </a:r>
              <a:r>
                <a:rPr lang="zh-CN" altLang="zh-CN" sz="1600" kern="100" dirty="0">
                  <a:effectLst/>
                  <a:latin typeface="+mn-ea"/>
                  <a:ea typeface="+mn-ea"/>
                  <a:cs typeface="Times New Roman" panose="02020603050405020304" pitchFamily="18" charset="0"/>
                </a:rPr>
                <a:t>车床的工作原理。</a:t>
              </a:r>
            </a:p>
            <a:p>
              <a:pPr marL="342900" lvl="0" indent="-342900" algn="just">
                <a:lnSpc>
                  <a:spcPts val="2500"/>
                </a:lnSpc>
                <a:buFont typeface="Arial" panose="020B0604020202020204" pitchFamily="34" charset="0"/>
                <a:buChar char="•"/>
              </a:pPr>
              <a:r>
                <a:rPr lang="zh-CN" altLang="zh-CN" sz="1600" kern="100" dirty="0">
                  <a:effectLst/>
                  <a:latin typeface="+mn-ea"/>
                  <a:ea typeface="+mn-ea"/>
                  <a:cs typeface="Times New Roman" panose="02020603050405020304" pitchFamily="18" charset="0"/>
                </a:rPr>
                <a:t>理解</a:t>
              </a:r>
              <a:r>
                <a:rPr lang="en-US" altLang="zh-CN" sz="1600" kern="100" dirty="0">
                  <a:effectLst/>
                  <a:latin typeface="+mn-ea"/>
                  <a:ea typeface="+mn-ea"/>
                  <a:cs typeface="Times New Roman" panose="02020603050405020304" pitchFamily="18" charset="0"/>
                </a:rPr>
                <a:t>Z3050</a:t>
              </a:r>
              <a:r>
                <a:rPr lang="zh-CN" altLang="zh-CN" sz="1600" kern="100" dirty="0">
                  <a:effectLst/>
                  <a:latin typeface="+mn-ea"/>
                  <a:ea typeface="+mn-ea"/>
                  <a:cs typeface="Times New Roman" panose="02020603050405020304" pitchFamily="18" charset="0"/>
                </a:rPr>
                <a:t>摇臂钻床的工作原理。</a:t>
              </a:r>
            </a:p>
            <a:p>
              <a:pPr marL="342900" lvl="0" indent="-342900" algn="just">
                <a:lnSpc>
                  <a:spcPts val="2500"/>
                </a:lnSpc>
                <a:buFont typeface="Arial" panose="020B0604020202020204" pitchFamily="34" charset="0"/>
                <a:buChar char="•"/>
              </a:pPr>
              <a:r>
                <a:rPr lang="zh-CN" altLang="zh-CN" sz="1600" kern="100" dirty="0">
                  <a:effectLst/>
                  <a:latin typeface="+mn-ea"/>
                  <a:ea typeface="+mn-ea"/>
                  <a:cs typeface="Times New Roman" panose="02020603050405020304" pitchFamily="18" charset="0"/>
                </a:rPr>
                <a:t>理解</a:t>
              </a:r>
              <a:r>
                <a:rPr lang="en-US" altLang="zh-CN" sz="1600" kern="100" dirty="0">
                  <a:effectLst/>
                  <a:latin typeface="+mn-ea"/>
                  <a:ea typeface="+mn-ea"/>
                  <a:cs typeface="Times New Roman" panose="02020603050405020304" pitchFamily="18" charset="0"/>
                </a:rPr>
                <a:t>M7130</a:t>
              </a:r>
              <a:r>
                <a:rPr lang="zh-CN" altLang="zh-CN" sz="1600" kern="100" dirty="0">
                  <a:effectLst/>
                  <a:latin typeface="+mn-ea"/>
                  <a:ea typeface="+mn-ea"/>
                  <a:cs typeface="Times New Roman" panose="02020603050405020304" pitchFamily="18" charset="0"/>
                </a:rPr>
                <a:t>平面磨床的工作原理。</a:t>
              </a:r>
            </a:p>
            <a:p>
              <a:pPr marL="342900" lvl="0" indent="-342900" algn="just">
                <a:lnSpc>
                  <a:spcPts val="2500"/>
                </a:lnSpc>
                <a:buFont typeface="Arial" panose="020B0604020202020204" pitchFamily="34" charset="0"/>
                <a:buChar char="•"/>
              </a:pPr>
              <a:r>
                <a:rPr lang="zh-CN" altLang="zh-CN" sz="1600" kern="100" dirty="0">
                  <a:effectLst/>
                  <a:latin typeface="+mn-ea"/>
                  <a:ea typeface="+mn-ea"/>
                  <a:cs typeface="Times New Roman" panose="02020603050405020304" pitchFamily="18" charset="0"/>
                </a:rPr>
                <a:t>理解</a:t>
              </a:r>
              <a:r>
                <a:rPr lang="en-US" altLang="zh-CN" sz="1600" kern="100" dirty="0">
                  <a:effectLst/>
                  <a:latin typeface="+mn-ea"/>
                  <a:ea typeface="+mn-ea"/>
                  <a:cs typeface="Times New Roman" panose="02020603050405020304" pitchFamily="18" charset="0"/>
                </a:rPr>
                <a:t>T68</a:t>
              </a:r>
              <a:r>
                <a:rPr lang="zh-CN" altLang="zh-CN" sz="1600" kern="100" dirty="0">
                  <a:effectLst/>
                  <a:latin typeface="+mn-ea"/>
                  <a:ea typeface="+mn-ea"/>
                  <a:cs typeface="Times New Roman" panose="02020603050405020304" pitchFamily="18" charset="0"/>
                </a:rPr>
                <a:t>型镗床的工作原理。</a:t>
              </a:r>
            </a:p>
            <a:p>
              <a:pPr marL="285750" lvl="0" indent="-285750" algn="just">
                <a:lnSpc>
                  <a:spcPts val="2500"/>
                </a:lnSpc>
                <a:buFont typeface="Arial" panose="020B0604020202020204" pitchFamily="34" charset="0"/>
                <a:buChar char="•"/>
              </a:pPr>
              <a:r>
                <a:rPr lang="zh-CN" altLang="zh-CN" sz="1600" kern="100" dirty="0">
                  <a:effectLst/>
                  <a:latin typeface="+mn-ea"/>
                  <a:ea typeface="+mn-ea"/>
                  <a:cs typeface="Times New Roman" panose="02020603050405020304" pitchFamily="18" charset="0"/>
                </a:rPr>
                <a:t>理解</a:t>
              </a:r>
              <a:r>
                <a:rPr lang="en-US" altLang="zh-CN" sz="1600" kern="100" dirty="0">
                  <a:effectLst/>
                  <a:latin typeface="+mn-ea"/>
                  <a:ea typeface="+mn-ea"/>
                  <a:cs typeface="Times New Roman" panose="02020603050405020304" pitchFamily="18" charset="0"/>
                </a:rPr>
                <a:t>X62W</a:t>
              </a:r>
              <a:r>
                <a:rPr lang="zh-CN" altLang="zh-CN" sz="1600" kern="100" dirty="0">
                  <a:effectLst/>
                  <a:latin typeface="+mn-ea"/>
                  <a:ea typeface="+mn-ea"/>
                  <a:cs typeface="Times New Roman" panose="02020603050405020304" pitchFamily="18" charset="0"/>
                </a:rPr>
                <a:t>铣床的工作原理。</a:t>
              </a:r>
            </a:p>
          </p:txBody>
        </p:sp>
      </p:grpSp>
      <p:grpSp>
        <p:nvGrpSpPr>
          <p:cNvPr id="19" name="组合 9">
            <a:extLst>
              <a:ext uri="{FF2B5EF4-FFF2-40B4-BE49-F238E27FC236}">
                <a16:creationId xmlns:a16="http://schemas.microsoft.com/office/drawing/2014/main" xmlns="" id="{7F20DD38-1105-4A84-B50C-1E208CAE6B2A}"/>
              </a:ext>
            </a:extLst>
          </p:cNvPr>
          <p:cNvGrpSpPr>
            <a:grpSpLocks/>
          </p:cNvGrpSpPr>
          <p:nvPr/>
        </p:nvGrpSpPr>
        <p:grpSpPr bwMode="auto">
          <a:xfrm>
            <a:off x="1870711" y="4077356"/>
            <a:ext cx="5743575" cy="1272221"/>
            <a:chOff x="859536" y="1549889"/>
            <a:chExt cx="5742745" cy="1271212"/>
          </a:xfrm>
        </p:grpSpPr>
        <p:sp>
          <p:nvSpPr>
            <p:cNvPr id="20" name="Title 1">
              <a:extLst>
                <a:ext uri="{FF2B5EF4-FFF2-40B4-BE49-F238E27FC236}">
                  <a16:creationId xmlns:a16="http://schemas.microsoft.com/office/drawing/2014/main" xmlns="" id="{1605CC00-C3DC-403F-A7DC-75CAD52BC35D}"/>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Open Sans" pitchFamily="34" charset="0"/>
                <a:ea typeface="Open Sans" pitchFamily="34" charset="0"/>
                <a:cs typeface="Open Sans" pitchFamily="34" charset="0"/>
              </a:endParaRPr>
            </a:p>
          </p:txBody>
        </p:sp>
        <p:grpSp>
          <p:nvGrpSpPr>
            <p:cNvPr id="21" name="组合 11">
              <a:extLst>
                <a:ext uri="{FF2B5EF4-FFF2-40B4-BE49-F238E27FC236}">
                  <a16:creationId xmlns:a16="http://schemas.microsoft.com/office/drawing/2014/main" xmlns="" id="{01971496-1B3E-4672-A2F3-2C2C1A722AA7}"/>
                </a:ext>
              </a:extLst>
            </p:cNvPr>
            <p:cNvGrpSpPr>
              <a:grpSpLocks/>
            </p:cNvGrpSpPr>
            <p:nvPr/>
          </p:nvGrpSpPr>
          <p:grpSpPr bwMode="auto">
            <a:xfrm>
              <a:off x="859536" y="1874121"/>
              <a:ext cx="676180" cy="676180"/>
              <a:chOff x="1218882" y="1600676"/>
              <a:chExt cx="406294" cy="406294"/>
            </a:xfrm>
          </p:grpSpPr>
          <p:sp>
            <p:nvSpPr>
              <p:cNvPr id="24" name="Freeform 16">
                <a:extLst>
                  <a:ext uri="{FF2B5EF4-FFF2-40B4-BE49-F238E27FC236}">
                    <a16:creationId xmlns:a16="http://schemas.microsoft.com/office/drawing/2014/main" xmlns="" id="{A5BDA251-F29D-42D5-97A7-9929B9252F1F}"/>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5" name="AutoShape 14">
                <a:extLst>
                  <a:ext uri="{FF2B5EF4-FFF2-40B4-BE49-F238E27FC236}">
                    <a16:creationId xmlns:a16="http://schemas.microsoft.com/office/drawing/2014/main" xmlns="" id="{E74671CF-6D71-4F35-A339-F6DC6A413128}"/>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6" name="Oval 13">
                <a:extLst>
                  <a:ext uri="{FF2B5EF4-FFF2-40B4-BE49-F238E27FC236}">
                    <a16:creationId xmlns:a16="http://schemas.microsoft.com/office/drawing/2014/main" xmlns="" id="{C8985D59-92D5-4E8C-87D1-B0089ED8A3D4}"/>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22" name="矩形 12">
              <a:extLst>
                <a:ext uri="{FF2B5EF4-FFF2-40B4-BE49-F238E27FC236}">
                  <a16:creationId xmlns:a16="http://schemas.microsoft.com/office/drawing/2014/main" xmlns="" id="{3C492D34-D03E-49DF-B639-E8C0D21B5B8A}"/>
                </a:ext>
              </a:extLst>
            </p:cNvPr>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技能要求</a:t>
              </a:r>
            </a:p>
          </p:txBody>
        </p:sp>
        <p:sp>
          <p:nvSpPr>
            <p:cNvPr id="23" name="TextBox 11">
              <a:extLst>
                <a:ext uri="{FF2B5EF4-FFF2-40B4-BE49-F238E27FC236}">
                  <a16:creationId xmlns:a16="http://schemas.microsoft.com/office/drawing/2014/main" xmlns="" id="{4D7B38B1-6CDB-4E12-B999-5F3144B4F336}"/>
                </a:ext>
              </a:extLst>
            </p:cNvPr>
            <p:cNvSpPr txBox="1">
              <a:spLocks noChangeArrowheads="1"/>
            </p:cNvSpPr>
            <p:nvPr/>
          </p:nvSpPr>
          <p:spPr bwMode="auto">
            <a:xfrm>
              <a:off x="1722447" y="2088149"/>
              <a:ext cx="3773097" cy="732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342900" lvl="0" indent="-342900" algn="just">
                <a:lnSpc>
                  <a:spcPts val="2500"/>
                </a:lnSpc>
                <a:buFont typeface="Arial" panose="020B0604020202020204" pitchFamily="34" charset="0"/>
                <a:buChar char="•"/>
                <a:defRPr sz="1600" kern="100">
                  <a:effectLst/>
                  <a:latin typeface="+mn-ea"/>
                  <a:cs typeface="Times New Roman" panose="02020603050405020304" pitchFamily="18" charset="0"/>
                </a:defRPr>
              </a:lvl1pPr>
              <a:lvl2pPr marL="742950" indent="-285750">
                <a:defRPr sz="2400">
                  <a:latin typeface="Calibri" pitchFamily="34" charset="0"/>
                  <a:ea typeface="宋体" pitchFamily="2" charset="-122"/>
                </a:defRPr>
              </a:lvl2pPr>
              <a:lvl3pPr>
                <a:defRPr sz="2000">
                  <a:latin typeface="Calibri" pitchFamily="34" charset="0"/>
                  <a:ea typeface="宋体" pitchFamily="2" charset="-122"/>
                </a:defRPr>
              </a:lvl3pPr>
              <a:lvl4pPr>
                <a:defRPr>
                  <a:latin typeface="Calibri" pitchFamily="34" charset="0"/>
                  <a:ea typeface="宋体" pitchFamily="2" charset="-122"/>
                </a:defRPr>
              </a:lvl4pPr>
              <a:lvl5pPr>
                <a:defRPr>
                  <a:latin typeface="Calibri" pitchFamily="34" charset="0"/>
                  <a:ea typeface="宋体" pitchFamily="2" charset="-122"/>
                </a:defRPr>
              </a:lvl5pPr>
              <a:lvl6pPr eaLnBrk="0" fontAlgn="base" hangingPunct="0">
                <a:spcAft>
                  <a:spcPct val="0"/>
                </a:spcAft>
                <a:defRPr>
                  <a:latin typeface="Calibri" pitchFamily="34" charset="0"/>
                  <a:ea typeface="宋体" pitchFamily="2" charset="-122"/>
                </a:defRPr>
              </a:lvl6pPr>
              <a:lvl7pPr eaLnBrk="0" fontAlgn="base" hangingPunct="0">
                <a:spcAft>
                  <a:spcPct val="0"/>
                </a:spcAft>
                <a:defRPr>
                  <a:latin typeface="Calibri" pitchFamily="34" charset="0"/>
                  <a:ea typeface="宋体" pitchFamily="2" charset="-122"/>
                </a:defRPr>
              </a:lvl7pPr>
              <a:lvl8pPr eaLnBrk="0" fontAlgn="base" hangingPunct="0">
                <a:spcAft>
                  <a:spcPct val="0"/>
                </a:spcAft>
                <a:defRPr>
                  <a:latin typeface="Calibri" pitchFamily="34" charset="0"/>
                  <a:ea typeface="宋体" pitchFamily="2" charset="-122"/>
                </a:defRPr>
              </a:lvl8pPr>
              <a:lvl9pPr eaLnBrk="0" fontAlgn="base" hangingPunct="0">
                <a:spcAft>
                  <a:spcPct val="0"/>
                </a:spcAft>
                <a:defRPr>
                  <a:latin typeface="Calibri" pitchFamily="34" charset="0"/>
                  <a:ea typeface="宋体" pitchFamily="2" charset="-122"/>
                </a:defRPr>
              </a:lvl9pPr>
            </a:lstStyle>
            <a:p>
              <a:r>
                <a:rPr lang="zh-CN" altLang="zh-CN" dirty="0"/>
                <a:t>理解</a:t>
              </a:r>
              <a:r>
                <a:rPr lang="en-US" altLang="zh-CN" dirty="0"/>
                <a:t>T68</a:t>
              </a:r>
              <a:r>
                <a:rPr lang="zh-CN" altLang="zh-CN" dirty="0"/>
                <a:t>型镗床的工作原理。</a:t>
              </a:r>
            </a:p>
            <a:p>
              <a:r>
                <a:rPr lang="zh-CN" altLang="zh-CN" dirty="0"/>
                <a:t>理解</a:t>
              </a:r>
              <a:r>
                <a:rPr lang="en-US" altLang="zh-CN" dirty="0"/>
                <a:t>X62W</a:t>
              </a:r>
              <a:r>
                <a:rPr lang="zh-CN" altLang="zh-CN" dirty="0"/>
                <a:t>铣床的工作原理。</a:t>
              </a:r>
            </a:p>
          </p:txBody>
        </p:sp>
      </p:grpSp>
      <p:pic>
        <p:nvPicPr>
          <p:cNvPr id="3074" name="Picture 2" descr="https://gimg2.baidu.com/image_search/src=http%3A%2F%2F5b0988e595225.cdn.sohucs.com%2Fimages%2F20180612%2F1379604f22194213b89cb3a138798143.jpeg&amp;refer=http%3A%2F%2F5b0988e595225.cdn.sohucs.com&amp;app=2002&amp;size=f9999,10000&amp;q=a80&amp;n=0&amp;g=0n&amp;fmt=jpeg?sec=1617096733&amp;t=5cd4cc94bad5b93a15226a508161a6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39438" y="1840036"/>
            <a:ext cx="5127185" cy="34333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47234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理论知识</a:t>
            </a:r>
          </a:p>
        </p:txBody>
      </p:sp>
      <p:grpSp>
        <p:nvGrpSpPr>
          <p:cNvPr id="12" name="Group 18">
            <a:extLst>
              <a:ext uri="{FF2B5EF4-FFF2-40B4-BE49-F238E27FC236}">
                <a16:creationId xmlns:a16="http://schemas.microsoft.com/office/drawing/2014/main" xmlns="" id="{FCFA717D-1FC7-4130-A1DB-9DA535B1CD43}"/>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a16="http://schemas.microsoft.com/office/drawing/2014/main" xmlns="" id="{02F4C062-6EAB-42BD-8838-15DADBF79F86}"/>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a16="http://schemas.microsoft.com/office/drawing/2014/main" xmlns="" id="{B13F7518-80AB-45FA-9C00-BE7DA2D4011D}"/>
                </a:ext>
              </a:extLst>
            </p:cNvPr>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
        <p:nvSpPr>
          <p:cNvPr id="3" name="文本框 2">
            <a:extLst>
              <a:ext uri="{FF2B5EF4-FFF2-40B4-BE49-F238E27FC236}">
                <a16:creationId xmlns:a16="http://schemas.microsoft.com/office/drawing/2014/main" xmlns="" id="{C6326C1E-80A4-4223-8DA6-2C6AF8850A8E}"/>
              </a:ext>
            </a:extLst>
          </p:cNvPr>
          <p:cNvSpPr txBox="1"/>
          <p:nvPr/>
        </p:nvSpPr>
        <p:spPr>
          <a:xfrm>
            <a:off x="5038725" y="4247117"/>
            <a:ext cx="4892511" cy="1670137"/>
          </a:xfrm>
          <a:prstGeom prst="rect">
            <a:avLst/>
          </a:prstGeom>
          <a:noFill/>
        </p:spPr>
        <p:txBody>
          <a:bodyPr wrap="square" rtlCol="0">
            <a:spAutoFit/>
          </a:bodyPr>
          <a:lstStyle/>
          <a:p>
            <a:pPr marL="285750" lvl="0" indent="-285750">
              <a:lnSpc>
                <a:spcPts val="2500"/>
              </a:lnSpc>
              <a:buFont typeface="Arial" panose="020B0604020202020204" pitchFamily="34" charset="0"/>
              <a:buChar char="•"/>
            </a:pPr>
            <a:r>
              <a:rPr lang="zh-CN" altLang="zh-CN" b="1" dirty="0">
                <a:solidFill>
                  <a:schemeClr val="bg1"/>
                </a:solidFill>
                <a:latin typeface="微软雅黑" pitchFamily="34" charset="-122"/>
                <a:ea typeface="微软雅黑" pitchFamily="34" charset="-122"/>
              </a:rPr>
              <a:t>理解</a:t>
            </a:r>
            <a:r>
              <a:rPr lang="en-US" altLang="zh-CN" b="1" dirty="0">
                <a:solidFill>
                  <a:schemeClr val="bg1"/>
                </a:solidFill>
                <a:latin typeface="微软雅黑" pitchFamily="34" charset="-122"/>
                <a:ea typeface="微软雅黑" pitchFamily="34" charset="-122"/>
              </a:rPr>
              <a:t>CA6140</a:t>
            </a:r>
            <a:r>
              <a:rPr lang="zh-CN" altLang="zh-CN" b="1" dirty="0">
                <a:solidFill>
                  <a:schemeClr val="bg1"/>
                </a:solidFill>
                <a:latin typeface="微软雅黑" pitchFamily="34" charset="-122"/>
                <a:ea typeface="微软雅黑" pitchFamily="34" charset="-122"/>
              </a:rPr>
              <a:t>车床的工作原理。</a:t>
            </a:r>
          </a:p>
          <a:p>
            <a:pPr marL="285750" lvl="0" indent="-285750">
              <a:lnSpc>
                <a:spcPts val="2500"/>
              </a:lnSpc>
              <a:buFont typeface="Arial" panose="020B0604020202020204" pitchFamily="34" charset="0"/>
              <a:buChar char="•"/>
            </a:pPr>
            <a:r>
              <a:rPr lang="zh-CN" altLang="zh-CN" b="1" dirty="0">
                <a:solidFill>
                  <a:schemeClr val="bg1"/>
                </a:solidFill>
                <a:latin typeface="微软雅黑" pitchFamily="34" charset="-122"/>
                <a:ea typeface="微软雅黑" pitchFamily="34" charset="-122"/>
              </a:rPr>
              <a:t>理解</a:t>
            </a:r>
            <a:r>
              <a:rPr lang="en-US" altLang="zh-CN" b="1" dirty="0">
                <a:solidFill>
                  <a:schemeClr val="bg1"/>
                </a:solidFill>
                <a:latin typeface="微软雅黑" pitchFamily="34" charset="-122"/>
                <a:ea typeface="微软雅黑" pitchFamily="34" charset="-122"/>
              </a:rPr>
              <a:t>Z3050</a:t>
            </a:r>
            <a:r>
              <a:rPr lang="zh-CN" altLang="zh-CN" b="1" dirty="0">
                <a:solidFill>
                  <a:schemeClr val="bg1"/>
                </a:solidFill>
                <a:latin typeface="微软雅黑" pitchFamily="34" charset="-122"/>
                <a:ea typeface="微软雅黑" pitchFamily="34" charset="-122"/>
              </a:rPr>
              <a:t>摇臂钻床的工作原理。</a:t>
            </a:r>
          </a:p>
          <a:p>
            <a:pPr marL="285750" lvl="0" indent="-285750">
              <a:lnSpc>
                <a:spcPts val="2500"/>
              </a:lnSpc>
              <a:buFont typeface="Arial" panose="020B0604020202020204" pitchFamily="34" charset="0"/>
              <a:buChar char="•"/>
            </a:pPr>
            <a:r>
              <a:rPr lang="zh-CN" altLang="zh-CN" b="1" dirty="0">
                <a:solidFill>
                  <a:schemeClr val="bg1"/>
                </a:solidFill>
                <a:latin typeface="微软雅黑" pitchFamily="34" charset="-122"/>
                <a:ea typeface="微软雅黑" pitchFamily="34" charset="-122"/>
              </a:rPr>
              <a:t>理解</a:t>
            </a:r>
            <a:r>
              <a:rPr lang="en-US" altLang="zh-CN" b="1" dirty="0">
                <a:solidFill>
                  <a:schemeClr val="bg1"/>
                </a:solidFill>
                <a:latin typeface="微软雅黑" pitchFamily="34" charset="-122"/>
                <a:ea typeface="微软雅黑" pitchFamily="34" charset="-122"/>
              </a:rPr>
              <a:t>M7130</a:t>
            </a:r>
            <a:r>
              <a:rPr lang="zh-CN" altLang="zh-CN" b="1" dirty="0">
                <a:solidFill>
                  <a:schemeClr val="bg1"/>
                </a:solidFill>
                <a:latin typeface="微软雅黑" pitchFamily="34" charset="-122"/>
                <a:ea typeface="微软雅黑" pitchFamily="34" charset="-122"/>
              </a:rPr>
              <a:t>平面磨床的工作原理</a:t>
            </a:r>
            <a:r>
              <a:rPr lang="zh-CN" altLang="zh-CN" b="1" dirty="0" smtClean="0">
                <a:solidFill>
                  <a:schemeClr val="bg1"/>
                </a:solidFill>
                <a:latin typeface="微软雅黑" pitchFamily="34" charset="-122"/>
                <a:ea typeface="微软雅黑" pitchFamily="34" charset="-122"/>
              </a:rPr>
              <a:t>。</a:t>
            </a:r>
            <a:endParaRPr lang="en-US" altLang="zh-CN" b="1" dirty="0" smtClean="0">
              <a:solidFill>
                <a:schemeClr val="bg1"/>
              </a:solidFill>
              <a:latin typeface="微软雅黑" pitchFamily="34" charset="-122"/>
              <a:ea typeface="微软雅黑" pitchFamily="34" charset="-122"/>
            </a:endParaRPr>
          </a:p>
          <a:p>
            <a:pPr marL="285750" lvl="0" indent="-285750">
              <a:lnSpc>
                <a:spcPts val="2500"/>
              </a:lnSpc>
              <a:buFont typeface="Arial" panose="020B0604020202020204" pitchFamily="34" charset="0"/>
              <a:buChar char="•"/>
            </a:pPr>
            <a:r>
              <a:rPr lang="zh-CN" altLang="zh-CN" b="1" dirty="0">
                <a:solidFill>
                  <a:schemeClr val="bg1"/>
                </a:solidFill>
                <a:latin typeface="微软雅黑" pitchFamily="34" charset="-122"/>
                <a:ea typeface="微软雅黑" pitchFamily="34" charset="-122"/>
              </a:rPr>
              <a:t>理解</a:t>
            </a:r>
            <a:r>
              <a:rPr lang="en-US" altLang="zh-CN" b="1" dirty="0">
                <a:solidFill>
                  <a:schemeClr val="bg1"/>
                </a:solidFill>
                <a:latin typeface="微软雅黑" pitchFamily="34" charset="-122"/>
                <a:ea typeface="微软雅黑" pitchFamily="34" charset="-122"/>
              </a:rPr>
              <a:t>T68</a:t>
            </a:r>
            <a:r>
              <a:rPr lang="zh-CN" altLang="zh-CN" b="1" dirty="0">
                <a:solidFill>
                  <a:schemeClr val="bg1"/>
                </a:solidFill>
                <a:latin typeface="微软雅黑" pitchFamily="34" charset="-122"/>
                <a:ea typeface="微软雅黑" pitchFamily="34" charset="-122"/>
              </a:rPr>
              <a:t>型镗床的工作原理。</a:t>
            </a:r>
          </a:p>
          <a:p>
            <a:pPr marL="285750" lvl="0" indent="-285750">
              <a:lnSpc>
                <a:spcPts val="2500"/>
              </a:lnSpc>
              <a:buFont typeface="Arial" panose="020B0604020202020204" pitchFamily="34" charset="0"/>
              <a:buChar char="•"/>
            </a:pPr>
            <a:r>
              <a:rPr lang="zh-CN" altLang="zh-CN" b="1" dirty="0">
                <a:solidFill>
                  <a:schemeClr val="bg1"/>
                </a:solidFill>
                <a:latin typeface="微软雅黑" pitchFamily="34" charset="-122"/>
                <a:ea typeface="微软雅黑" pitchFamily="34" charset="-122"/>
              </a:rPr>
              <a:t>理解</a:t>
            </a:r>
            <a:r>
              <a:rPr lang="en-US" altLang="zh-CN" b="1" dirty="0">
                <a:solidFill>
                  <a:schemeClr val="bg1"/>
                </a:solidFill>
                <a:latin typeface="微软雅黑" pitchFamily="34" charset="-122"/>
                <a:ea typeface="微软雅黑" pitchFamily="34" charset="-122"/>
              </a:rPr>
              <a:t>X62W</a:t>
            </a:r>
            <a:r>
              <a:rPr lang="zh-CN" altLang="zh-CN" b="1" dirty="0">
                <a:solidFill>
                  <a:schemeClr val="bg1"/>
                </a:solidFill>
                <a:latin typeface="微软雅黑" pitchFamily="34" charset="-122"/>
                <a:ea typeface="微软雅黑" pitchFamily="34" charset="-122"/>
              </a:rPr>
              <a:t>铣床的工作原理</a:t>
            </a:r>
            <a:r>
              <a:rPr lang="zh-CN" altLang="zh-CN" b="1" dirty="0" smtClean="0">
                <a:solidFill>
                  <a:schemeClr val="bg1"/>
                </a:solidFill>
                <a:latin typeface="微软雅黑" pitchFamily="34" charset="-122"/>
                <a:ea typeface="微软雅黑" pitchFamily="34" charset="-122"/>
              </a:rPr>
              <a:t>。</a:t>
            </a:r>
            <a:endParaRPr lang="zh-CN" altLang="zh-CN" b="1"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7162941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1110672" y="200631"/>
            <a:ext cx="4386241" cy="338554"/>
          </a:xfrm>
          <a:prstGeom prst="rect">
            <a:avLst/>
          </a:prstGeom>
          <a:noFill/>
        </p:spPr>
        <p:txBody>
          <a:bodyPr wrap="square" rtlCol="0">
            <a:spAutoFit/>
          </a:bodyPr>
          <a:lstStyle/>
          <a:p>
            <a:pPr lvl="0"/>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zh-CN" sz="1600" b="1" dirty="0" smtClean="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CA6140</a:t>
            </a:r>
            <a:r>
              <a:rPr lang="zh-CN" altLang="zh-CN" sz="1600" b="1" dirty="0">
                <a:solidFill>
                  <a:schemeClr val="bg1"/>
                </a:solidFill>
                <a:latin typeface="微软雅黑" panose="020B0503020204020204" pitchFamily="34" charset="-122"/>
                <a:ea typeface="微软雅黑" panose="020B0503020204020204" pitchFamily="34" charset="-122"/>
              </a:rPr>
              <a:t>车床的工作</a:t>
            </a:r>
            <a:r>
              <a:rPr lang="zh-CN" altLang="zh-CN" sz="1600" b="1" dirty="0" smtClean="0">
                <a:solidFill>
                  <a:schemeClr val="bg1"/>
                </a:solidFill>
                <a:latin typeface="微软雅黑" panose="020B0503020204020204" pitchFamily="34" charset="-122"/>
                <a:ea typeface="微软雅黑" panose="020B0503020204020204" pitchFamily="34" charset="-122"/>
              </a:rPr>
              <a:t>原理</a:t>
            </a:r>
            <a:endParaRPr lang="zh-CN" altLang="zh-CN" sz="1600" dirty="0"/>
          </a:p>
        </p:txBody>
      </p:sp>
      <p:sp>
        <p:nvSpPr>
          <p:cNvPr id="12" name="文本框 11"/>
          <p:cNvSpPr txBox="1"/>
          <p:nvPr/>
        </p:nvSpPr>
        <p:spPr>
          <a:xfrm>
            <a:off x="501375" y="1594843"/>
            <a:ext cx="10605598" cy="2728760"/>
          </a:xfrm>
          <a:prstGeom prst="rect">
            <a:avLst/>
          </a:prstGeom>
          <a:noFill/>
        </p:spPr>
        <p:txBody>
          <a:bodyPr wrap="square" rtlCol="0">
            <a:spAutoFit/>
          </a:bodyPr>
          <a:lstStyle/>
          <a:p>
            <a:pPr indent="266700" algn="just">
              <a:lnSpc>
                <a:spcPct val="20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卧式车床是机械制造业中应用很广泛、种类较多的一种机床</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其中</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CA6140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型卧式车床是我国自行设计、制造的机床。该机床万能性大</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适用于加工各种轴类、套筒类、轮盘类零件上的回转表面比如可车削外圆柱面、车削端面、切槽和切断、钻中心孔、钻孔、镗孔、铰孔、车削各种螺纹、车削内外圆锥面、车削特型面、滚花和盘绕弹簧等。</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532800" algn="just">
              <a:lnSpc>
                <a:spcPts val="3000"/>
              </a:lnSpc>
            </a:pPr>
            <a:r>
              <a:rPr lang="zh-CN" altLang="zh-CN" dirty="0">
                <a:solidFill>
                  <a:schemeClr val="bg1"/>
                </a:solidFill>
                <a:latin typeface="微软雅黑" pitchFamily="34" charset="-122"/>
                <a:ea typeface="微软雅黑" pitchFamily="34" charset="-122"/>
              </a:rPr>
              <a:t>连接起来，完成能量的传输、转换或信息的处理、传递。</a:t>
            </a:r>
            <a:endParaRPr lang="zh-CN" altLang="en-US" dirty="0">
              <a:solidFill>
                <a:schemeClr val="bg1"/>
              </a:solidFill>
              <a:latin typeface="微软雅黑" pitchFamily="34" charset="-122"/>
              <a:ea typeface="微软雅黑" pitchFamily="34" charset="-122"/>
            </a:endParaRPr>
          </a:p>
        </p:txBody>
      </p:sp>
      <p:sp>
        <p:nvSpPr>
          <p:cNvPr id="14" name="矩形 13"/>
          <p:cNvSpPr/>
          <p:nvPr/>
        </p:nvSpPr>
        <p:spPr>
          <a:xfrm>
            <a:off x="1110672" y="1057493"/>
            <a:ext cx="2678938" cy="348813"/>
          </a:xfrm>
          <a:prstGeom prst="rect">
            <a:avLst/>
          </a:prstGeom>
        </p:spPr>
        <p:txBody>
          <a:bodyPr wrap="none">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1.1 CA6140</a:t>
            </a:r>
            <a:r>
              <a:rPr lang="zh-CN" altLang="zh-CN" sz="2000" b="1" dirty="0">
                <a:solidFill>
                  <a:schemeClr val="accent2">
                    <a:lumMod val="50000"/>
                  </a:schemeClr>
                </a:solidFill>
                <a:latin typeface="微软雅黑" pitchFamily="34" charset="-122"/>
                <a:ea typeface="微软雅黑" pitchFamily="34" charset="-122"/>
              </a:rPr>
              <a:t>卧式车床</a:t>
            </a:r>
          </a:p>
        </p:txBody>
      </p:sp>
    </p:spTree>
    <p:extLst>
      <p:ext uri="{BB962C8B-B14F-4D97-AF65-F5344CB8AC3E}">
        <p14:creationId xmlns:p14="http://schemas.microsoft.com/office/powerpoint/2010/main" val="153438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95849" y="171450"/>
            <a:ext cx="4386241" cy="338554"/>
          </a:xfrm>
          <a:prstGeom prst="rect">
            <a:avLst/>
          </a:prstGeom>
          <a:noFill/>
        </p:spPr>
        <p:txBody>
          <a:bodyPr wrap="square" rtlCol="0">
            <a:spAutoFit/>
          </a:bodyPr>
          <a:lstStyle/>
          <a:p>
            <a:pPr lvl="0"/>
            <a:r>
              <a:rPr lang="en-US" altLang="zh-CN" sz="1600" b="1" dirty="0">
                <a:solidFill>
                  <a:schemeClr val="bg1"/>
                </a:solidFill>
                <a:latin typeface="微软雅黑" panose="020B0503020204020204" pitchFamily="34" charset="-122"/>
                <a:ea typeface="微软雅黑" panose="020B0503020204020204" pitchFamily="34" charset="-122"/>
              </a:rPr>
              <a:t>1 .</a:t>
            </a:r>
            <a:r>
              <a:rPr lang="zh-CN" altLang="zh-CN" sz="1600" b="1" dirty="0">
                <a:solidFill>
                  <a:schemeClr val="bg1"/>
                </a:solidFill>
                <a:latin typeface="微软雅黑" panose="020B0503020204020204" pitchFamily="34" charset="-122"/>
                <a:ea typeface="微软雅黑" panose="020B0503020204020204" pitchFamily="34" charset="-122"/>
              </a:rPr>
              <a:t>理解</a:t>
            </a:r>
            <a:r>
              <a:rPr lang="en-US" altLang="zh-CN" sz="1600" b="1" dirty="0">
                <a:solidFill>
                  <a:schemeClr val="bg1"/>
                </a:solidFill>
                <a:latin typeface="微软雅黑" panose="020B0503020204020204" pitchFamily="34" charset="-122"/>
                <a:ea typeface="微软雅黑" panose="020B0503020204020204" pitchFamily="34" charset="-122"/>
              </a:rPr>
              <a:t>CA6140</a:t>
            </a:r>
            <a:r>
              <a:rPr lang="zh-CN" altLang="zh-CN" sz="1600" b="1" dirty="0">
                <a:solidFill>
                  <a:schemeClr val="bg1"/>
                </a:solidFill>
                <a:latin typeface="微软雅黑" panose="020B0503020204020204" pitchFamily="34" charset="-122"/>
                <a:ea typeface="微软雅黑" panose="020B0503020204020204" pitchFamily="34" charset="-122"/>
              </a:rPr>
              <a:t>车床的工作原理</a:t>
            </a:r>
            <a:endParaRPr lang="zh-CN" altLang="zh-CN" sz="1600" dirty="0"/>
          </a:p>
        </p:txBody>
      </p:sp>
      <p:sp>
        <p:nvSpPr>
          <p:cNvPr id="12" name="文本框 11"/>
          <p:cNvSpPr txBox="1"/>
          <p:nvPr/>
        </p:nvSpPr>
        <p:spPr>
          <a:xfrm>
            <a:off x="401493" y="1651404"/>
            <a:ext cx="5302621" cy="4708981"/>
          </a:xfrm>
          <a:prstGeom prst="rect">
            <a:avLst/>
          </a:prstGeom>
          <a:noFill/>
        </p:spPr>
        <p:txBody>
          <a:bodyPr wrap="square" rtlCol="0">
            <a:spAutoFit/>
          </a:bodyPr>
          <a:lstStyle/>
          <a:p>
            <a:pPr indent="266700" algn="just">
              <a:lnSpc>
                <a:spcPts val="2000"/>
              </a:lnSpc>
            </a:pP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1</a:t>
            </a: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CA6140</a:t>
            </a:r>
            <a:r>
              <a:rPr lang="zh-CN" altLang="zh-CN" sz="1800" kern="100" dirty="0">
                <a:effectLst/>
                <a:latin typeface="+mn-ea"/>
                <a:cs typeface="Times New Roman" panose="02020603050405020304" pitchFamily="18" charset="0"/>
              </a:rPr>
              <a:t>卧式车床主要结构。</a:t>
            </a:r>
          </a:p>
          <a:p>
            <a:pPr indent="266700" algn="just">
              <a:lnSpc>
                <a:spcPts val="2000"/>
              </a:lnSpc>
            </a:pPr>
            <a:r>
              <a:rPr lang="zh-CN" altLang="zh-CN" sz="1800" kern="100" dirty="0">
                <a:effectLst/>
                <a:latin typeface="+mn-ea"/>
                <a:cs typeface="Times New Roman" panose="02020603050405020304" pitchFamily="18" charset="0"/>
              </a:rPr>
              <a:t>机床的总布局就是机床各主要部件之间的相互位置关系，及它们之间的运动关系。如图</a:t>
            </a:r>
            <a:r>
              <a:rPr lang="en-US" altLang="zh-CN" sz="1800" kern="100" dirty="0">
                <a:effectLst/>
                <a:latin typeface="+mn-ea"/>
                <a:cs typeface="Times New Roman" panose="02020603050405020304" pitchFamily="18" charset="0"/>
              </a:rPr>
              <a:t>1-2-1</a:t>
            </a:r>
            <a:r>
              <a:rPr lang="zh-CN" altLang="zh-CN" sz="1800" kern="100" dirty="0">
                <a:effectLst/>
                <a:latin typeface="+mn-ea"/>
                <a:cs typeface="Times New Roman" panose="02020603050405020304" pitchFamily="18" charset="0"/>
              </a:rPr>
              <a:t>所示，</a:t>
            </a:r>
            <a:r>
              <a:rPr lang="en-US" altLang="zh-CN" sz="1800" kern="100" dirty="0">
                <a:effectLst/>
                <a:latin typeface="+mn-ea"/>
                <a:cs typeface="Times New Roman" panose="02020603050405020304" pitchFamily="18" charset="0"/>
              </a:rPr>
              <a:t>CA6140</a:t>
            </a:r>
            <a:r>
              <a:rPr lang="zh-CN" altLang="zh-CN" sz="1800" kern="100" dirty="0">
                <a:effectLst/>
                <a:latin typeface="+mn-ea"/>
                <a:cs typeface="Times New Roman" panose="02020603050405020304" pitchFamily="18" charset="0"/>
              </a:rPr>
              <a:t>卧式车床的主要组成部分如下：</a:t>
            </a:r>
          </a:p>
          <a:p>
            <a:pPr indent="266700" algn="just">
              <a:lnSpc>
                <a:spcPts val="2000"/>
              </a:lnSpc>
            </a:pPr>
            <a:r>
              <a:rPr lang="zh-CN" altLang="zh-CN" sz="1800" kern="100" dirty="0">
                <a:effectLst/>
                <a:latin typeface="+mn-ea"/>
                <a:cs typeface="Times New Roman" panose="02020603050405020304" pitchFamily="18" charset="0"/>
              </a:rPr>
              <a:t>主轴箱（</a:t>
            </a:r>
            <a:r>
              <a:rPr lang="en-US" altLang="zh-CN" sz="1800" kern="100" dirty="0">
                <a:effectLst/>
                <a:latin typeface="+mn-ea"/>
                <a:cs typeface="Times New Roman" panose="02020603050405020304" pitchFamily="18" charset="0"/>
              </a:rPr>
              <a:t>Headstock</a:t>
            </a:r>
            <a:r>
              <a:rPr lang="zh-CN" altLang="zh-CN" sz="1800" kern="100" dirty="0">
                <a:effectLst/>
                <a:latin typeface="+mn-ea"/>
                <a:cs typeface="Times New Roman" panose="02020603050405020304" pitchFamily="18" charset="0"/>
              </a:rPr>
              <a:t>）固定在床身左上端，内装有主轴及换向、变速机构。 </a:t>
            </a:r>
          </a:p>
          <a:p>
            <a:pPr indent="266700" algn="just">
              <a:lnSpc>
                <a:spcPts val="2000"/>
              </a:lnSpc>
            </a:pPr>
            <a:r>
              <a:rPr lang="zh-CN" altLang="zh-CN" sz="1800" kern="100" dirty="0">
                <a:effectLst/>
                <a:latin typeface="+mn-ea"/>
                <a:cs typeface="Times New Roman" panose="02020603050405020304" pitchFamily="18" charset="0"/>
              </a:rPr>
              <a:t>刀架部件（</a:t>
            </a:r>
            <a:r>
              <a:rPr lang="en-US" altLang="zh-CN" sz="1800" kern="100" dirty="0">
                <a:effectLst/>
                <a:latin typeface="+mn-ea"/>
                <a:cs typeface="Times New Roman" panose="02020603050405020304" pitchFamily="18" charset="0"/>
              </a:rPr>
              <a:t>Tool slide</a:t>
            </a:r>
            <a:r>
              <a:rPr lang="zh-CN" altLang="zh-CN" sz="1800" kern="100" dirty="0">
                <a:effectLst/>
                <a:latin typeface="+mn-ea"/>
                <a:cs typeface="Times New Roman" panose="02020603050405020304" pitchFamily="18" charset="0"/>
              </a:rPr>
              <a:t>）沿床身导轨作纵向移动，使车刀作纵向、横向或斜向运动。</a:t>
            </a:r>
          </a:p>
          <a:p>
            <a:pPr indent="266700" algn="just">
              <a:lnSpc>
                <a:spcPts val="2000"/>
              </a:lnSpc>
            </a:pPr>
            <a:r>
              <a:rPr lang="zh-CN" altLang="zh-CN" sz="1800" kern="100" dirty="0">
                <a:effectLst/>
                <a:latin typeface="+mn-ea"/>
                <a:cs typeface="Times New Roman" panose="02020603050405020304" pitchFamily="18" charset="0"/>
              </a:rPr>
              <a:t>尾座（</a:t>
            </a:r>
            <a:r>
              <a:rPr lang="en-US" altLang="zh-CN" sz="1800" kern="100" dirty="0">
                <a:effectLst/>
                <a:latin typeface="+mn-ea"/>
                <a:cs typeface="Times New Roman" panose="02020603050405020304" pitchFamily="18" charset="0"/>
              </a:rPr>
              <a:t>Tailstock</a:t>
            </a:r>
            <a:r>
              <a:rPr lang="zh-CN" altLang="zh-CN" sz="1800" kern="100" dirty="0">
                <a:effectLst/>
                <a:latin typeface="+mn-ea"/>
                <a:cs typeface="Times New Roman" panose="02020603050405020304" pitchFamily="18" charset="0"/>
              </a:rPr>
              <a:t>）顶尖伸出用于支承工件。同时尾架还可以安装钻头等孔加工刀具，进行孔加工。 </a:t>
            </a:r>
          </a:p>
          <a:p>
            <a:pPr indent="266700" algn="just">
              <a:lnSpc>
                <a:spcPts val="2000"/>
              </a:lnSpc>
            </a:pPr>
            <a:r>
              <a:rPr lang="zh-CN" altLang="zh-CN" sz="1800" kern="100" dirty="0">
                <a:effectLst/>
                <a:latin typeface="+mn-ea"/>
                <a:cs typeface="Times New Roman" panose="02020603050405020304" pitchFamily="18" charset="0"/>
              </a:rPr>
              <a:t>床身（</a:t>
            </a:r>
            <a:r>
              <a:rPr lang="en-US" altLang="zh-CN" sz="1800" kern="100" dirty="0">
                <a:effectLst/>
                <a:latin typeface="+mn-ea"/>
                <a:cs typeface="Times New Roman" panose="02020603050405020304" pitchFamily="18" charset="0"/>
              </a:rPr>
              <a:t>Bed</a:t>
            </a:r>
            <a:r>
              <a:rPr lang="zh-CN" altLang="zh-CN" sz="1800" kern="100" dirty="0">
                <a:effectLst/>
                <a:latin typeface="+mn-ea"/>
                <a:cs typeface="Times New Roman" panose="02020603050405020304" pitchFamily="18" charset="0"/>
              </a:rPr>
              <a:t>）主要起支承作用，床身一般为铸铁材料，耐压不受拉。</a:t>
            </a:r>
          </a:p>
          <a:p>
            <a:pPr indent="266700" algn="just">
              <a:lnSpc>
                <a:spcPts val="2000"/>
              </a:lnSpc>
            </a:pPr>
            <a:r>
              <a:rPr lang="zh-CN" altLang="zh-CN" sz="1800" kern="100" dirty="0">
                <a:effectLst/>
                <a:latin typeface="+mn-ea"/>
                <a:cs typeface="Times New Roman" panose="02020603050405020304" pitchFamily="18" charset="0"/>
              </a:rPr>
              <a:t>进给箱（</a:t>
            </a:r>
            <a:r>
              <a:rPr lang="en-US" altLang="zh-CN" sz="1800" kern="100" dirty="0">
                <a:effectLst/>
                <a:latin typeface="+mn-ea"/>
                <a:cs typeface="Times New Roman" panose="02020603050405020304" pitchFamily="18" charset="0"/>
              </a:rPr>
              <a:t>Feedbox</a:t>
            </a:r>
            <a:r>
              <a:rPr lang="zh-CN" altLang="zh-CN" sz="1800" kern="100" dirty="0">
                <a:effectLst/>
                <a:latin typeface="+mn-ea"/>
                <a:cs typeface="Times New Roman" panose="02020603050405020304" pitchFamily="18" charset="0"/>
              </a:rPr>
              <a:t>）通过不同齿轮啮合以改变机动进给的进给量和加工螺纹的导程，实现不同的进给速度。 </a:t>
            </a:r>
          </a:p>
          <a:p>
            <a:pPr indent="266700" algn="just">
              <a:lnSpc>
                <a:spcPts val="2000"/>
              </a:lnSpc>
            </a:pPr>
            <a:r>
              <a:rPr lang="zh-CN" altLang="zh-CN" sz="1800" kern="100" dirty="0">
                <a:effectLst/>
                <a:latin typeface="+mn-ea"/>
                <a:cs typeface="Times New Roman" panose="02020603050405020304" pitchFamily="18" charset="0"/>
              </a:rPr>
              <a:t>溜板箱（</a:t>
            </a:r>
            <a:r>
              <a:rPr lang="en-US" altLang="zh-CN" sz="1800" kern="100" dirty="0">
                <a:effectLst/>
                <a:latin typeface="+mn-ea"/>
                <a:cs typeface="Times New Roman" panose="02020603050405020304" pitchFamily="18" charset="0"/>
              </a:rPr>
              <a:t>Apron</a:t>
            </a:r>
            <a:r>
              <a:rPr lang="zh-CN" altLang="zh-CN" sz="1800" kern="100" dirty="0">
                <a:effectLst/>
                <a:latin typeface="+mn-ea"/>
                <a:cs typeface="Times New Roman" panose="02020603050405020304" pitchFamily="18" charset="0"/>
              </a:rPr>
              <a:t>）溜板箱实现刀架纵向或横向进给、快速移动或车螺纹，通过溜板箱上的手柄和按钮来操控机床</a:t>
            </a:r>
            <a:r>
              <a:rPr lang="zh-CN" altLang="zh-CN" sz="1800" kern="100" dirty="0" smtClean="0">
                <a:effectLst/>
                <a:latin typeface="+mn-ea"/>
                <a:cs typeface="Times New Roman" panose="02020603050405020304" pitchFamily="18" charset="0"/>
              </a:rPr>
              <a:t>。</a:t>
            </a:r>
            <a:endParaRPr lang="zh-CN" altLang="zh-CN" sz="1800" kern="100" dirty="0">
              <a:effectLst/>
              <a:latin typeface="+mn-ea"/>
              <a:cs typeface="Times New Roman" panose="02020603050405020304" pitchFamily="18" charset="0"/>
            </a:endParaRPr>
          </a:p>
        </p:txBody>
      </p:sp>
      <p:sp>
        <p:nvSpPr>
          <p:cNvPr id="14" name="矩形 13"/>
          <p:cNvSpPr/>
          <p:nvPr/>
        </p:nvSpPr>
        <p:spPr>
          <a:xfrm>
            <a:off x="1110672" y="1057493"/>
            <a:ext cx="2678938" cy="348813"/>
          </a:xfrm>
          <a:prstGeom prst="rect">
            <a:avLst/>
          </a:prstGeom>
        </p:spPr>
        <p:txBody>
          <a:bodyPr wrap="none">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1.2 CA6140</a:t>
            </a:r>
            <a:r>
              <a:rPr lang="zh-CN" altLang="zh-CN" sz="2000" b="1" dirty="0">
                <a:solidFill>
                  <a:schemeClr val="accent2">
                    <a:lumMod val="50000"/>
                  </a:schemeClr>
                </a:solidFill>
                <a:latin typeface="微软雅黑" pitchFamily="34" charset="-122"/>
                <a:ea typeface="微软雅黑" pitchFamily="34" charset="-122"/>
              </a:rPr>
              <a:t>卧式车床</a:t>
            </a:r>
          </a:p>
        </p:txBody>
      </p:sp>
      <p:pic>
        <p:nvPicPr>
          <p:cNvPr id="13" name="图片 12">
            <a:extLst>
              <a:ext uri="{FF2B5EF4-FFF2-40B4-BE49-F238E27FC236}">
                <a16:creationId xmlns:a16="http://schemas.microsoft.com/office/drawing/2014/main" xmlns="" id="{CFC7449E-0AAF-4FD7-AFAC-4E76587B2EDD}"/>
              </a:ext>
            </a:extLst>
          </p:cNvPr>
          <p:cNvPicPr/>
          <p:nvPr/>
        </p:nvPicPr>
        <p:blipFill>
          <a:blip r:embed="rId3" cstate="print"/>
          <a:stretch>
            <a:fillRect/>
          </a:stretch>
        </p:blipFill>
        <p:spPr>
          <a:xfrm>
            <a:off x="6834365" y="1651404"/>
            <a:ext cx="4707255" cy="2831465"/>
          </a:xfrm>
          <a:prstGeom prst="rect">
            <a:avLst/>
          </a:prstGeom>
        </p:spPr>
      </p:pic>
      <p:sp>
        <p:nvSpPr>
          <p:cNvPr id="2" name="文本框 1">
            <a:extLst>
              <a:ext uri="{FF2B5EF4-FFF2-40B4-BE49-F238E27FC236}">
                <a16:creationId xmlns:a16="http://schemas.microsoft.com/office/drawing/2014/main" xmlns="" id="{CD2A2694-A00C-4243-B74A-F0EBEA05BB32}"/>
              </a:ext>
            </a:extLst>
          </p:cNvPr>
          <p:cNvSpPr txBox="1"/>
          <p:nvPr/>
        </p:nvSpPr>
        <p:spPr>
          <a:xfrm>
            <a:off x="6058576" y="5029251"/>
            <a:ext cx="6111291" cy="1331134"/>
          </a:xfrm>
          <a:prstGeom prst="rect">
            <a:avLst/>
          </a:prstGeom>
          <a:noFill/>
        </p:spPr>
        <p:txBody>
          <a:bodyPr wrap="square" rtlCol="0">
            <a:spAutoFit/>
          </a:bodyPr>
          <a:lstStyle/>
          <a:p>
            <a:pPr indent="127000">
              <a:lnSpc>
                <a:spcPts val="2500"/>
              </a:lnSpc>
            </a:pPr>
            <a:r>
              <a:rPr lang="en-US" altLang="zh-CN" sz="1800" kern="100" dirty="0">
                <a:effectLst/>
                <a:latin typeface="+mn-ea"/>
                <a:cs typeface="Times New Roman" panose="02020603050405020304" pitchFamily="18" charset="0"/>
              </a:rPr>
              <a:t>1—</a:t>
            </a:r>
            <a:r>
              <a:rPr lang="zh-CN" altLang="zh-CN" sz="1800" kern="100" dirty="0">
                <a:effectLst/>
                <a:latin typeface="+mn-ea"/>
                <a:cs typeface="Times New Roman" panose="02020603050405020304" pitchFamily="18" charset="0"/>
              </a:rPr>
              <a:t>主轴箱　</a:t>
            </a:r>
            <a:r>
              <a:rPr lang="en-US" altLang="zh-CN" sz="1800" kern="100" dirty="0">
                <a:effectLst/>
                <a:latin typeface="+mn-ea"/>
                <a:cs typeface="Times New Roman" panose="02020603050405020304" pitchFamily="18" charset="0"/>
              </a:rPr>
              <a:t>2—</a:t>
            </a:r>
            <a:r>
              <a:rPr lang="zh-CN" altLang="zh-CN" sz="1800" kern="100" dirty="0">
                <a:effectLst/>
                <a:latin typeface="+mn-ea"/>
                <a:cs typeface="Times New Roman" panose="02020603050405020304" pitchFamily="18" charset="0"/>
              </a:rPr>
              <a:t>刀架　</a:t>
            </a:r>
            <a:r>
              <a:rPr lang="en-US" altLang="zh-CN" sz="1800" kern="100" dirty="0">
                <a:effectLst/>
                <a:latin typeface="+mn-ea"/>
                <a:cs typeface="Times New Roman" panose="02020603050405020304" pitchFamily="18" charset="0"/>
              </a:rPr>
              <a:t>3—</a:t>
            </a:r>
            <a:r>
              <a:rPr lang="zh-CN" altLang="zh-CN" sz="1800" kern="100" dirty="0">
                <a:effectLst/>
                <a:latin typeface="+mn-ea"/>
                <a:cs typeface="Times New Roman" panose="02020603050405020304" pitchFamily="18" charset="0"/>
              </a:rPr>
              <a:t>尾座　</a:t>
            </a:r>
            <a:r>
              <a:rPr lang="en-US" altLang="zh-CN" sz="1800" kern="100" dirty="0">
                <a:effectLst/>
                <a:latin typeface="+mn-ea"/>
                <a:cs typeface="Times New Roman" panose="02020603050405020304" pitchFamily="18" charset="0"/>
              </a:rPr>
              <a:t>4—</a:t>
            </a:r>
            <a:r>
              <a:rPr lang="zh-CN" altLang="zh-CN" sz="1800" kern="100" dirty="0">
                <a:effectLst/>
                <a:latin typeface="+mn-ea"/>
                <a:cs typeface="Times New Roman" panose="02020603050405020304" pitchFamily="18" charset="0"/>
              </a:rPr>
              <a:t>床身　</a:t>
            </a:r>
            <a:r>
              <a:rPr lang="en-US" altLang="zh-CN" sz="1800" kern="100" dirty="0">
                <a:effectLst/>
                <a:latin typeface="+mn-ea"/>
                <a:cs typeface="Times New Roman" panose="02020603050405020304" pitchFamily="18" charset="0"/>
              </a:rPr>
              <a:t>5—</a:t>
            </a:r>
            <a:r>
              <a:rPr lang="zh-CN" altLang="zh-CN" sz="1800" kern="100" dirty="0">
                <a:effectLst/>
                <a:latin typeface="+mn-ea"/>
                <a:cs typeface="Times New Roman" panose="02020603050405020304" pitchFamily="18" charset="0"/>
              </a:rPr>
              <a:t>右床</a:t>
            </a:r>
            <a:r>
              <a:rPr lang="zh-CN" altLang="zh-CN" sz="1800" kern="100" dirty="0" smtClean="0">
                <a:effectLst/>
                <a:latin typeface="+mn-ea"/>
                <a:cs typeface="Times New Roman" panose="02020603050405020304" pitchFamily="18" charset="0"/>
              </a:rPr>
              <a:t>腿</a:t>
            </a:r>
            <a:endParaRPr lang="en-US" altLang="zh-CN" kern="100" dirty="0">
              <a:latin typeface="+mn-ea"/>
              <a:cs typeface="Times New Roman" panose="02020603050405020304" pitchFamily="18" charset="0"/>
            </a:endParaRPr>
          </a:p>
          <a:p>
            <a:pPr indent="127000">
              <a:lnSpc>
                <a:spcPts val="2500"/>
              </a:lnSpc>
            </a:pPr>
            <a:r>
              <a:rPr lang="en-US" altLang="zh-CN" sz="1800" kern="100" dirty="0" smtClean="0">
                <a:effectLst/>
                <a:latin typeface="+mn-ea"/>
                <a:cs typeface="Times New Roman" panose="02020603050405020304" pitchFamily="18" charset="0"/>
              </a:rPr>
              <a:t>6</a:t>
            </a:r>
            <a:r>
              <a:rPr lang="en-US" altLang="zh-CN" sz="1800" kern="100" dirty="0">
                <a:effectLst/>
                <a:latin typeface="+mn-ea"/>
                <a:cs typeface="Times New Roman" panose="02020603050405020304" pitchFamily="18" charset="0"/>
              </a:rPr>
              <a:t>—</a:t>
            </a:r>
            <a:r>
              <a:rPr lang="zh-CN" altLang="zh-CN" sz="1800" kern="100" dirty="0">
                <a:effectLst/>
                <a:latin typeface="+mn-ea"/>
                <a:cs typeface="Times New Roman" panose="02020603050405020304" pitchFamily="18" charset="0"/>
              </a:rPr>
              <a:t>光杠　</a:t>
            </a:r>
            <a:r>
              <a:rPr lang="en-US" altLang="zh-CN" sz="1800" kern="100" dirty="0">
                <a:effectLst/>
                <a:latin typeface="+mn-ea"/>
                <a:cs typeface="Times New Roman" panose="02020603050405020304" pitchFamily="18" charset="0"/>
              </a:rPr>
              <a:t>7—</a:t>
            </a:r>
            <a:r>
              <a:rPr lang="zh-CN" altLang="zh-CN" sz="1800" kern="100" dirty="0" smtClean="0">
                <a:effectLst/>
                <a:latin typeface="+mn-ea"/>
                <a:cs typeface="Times New Roman" panose="02020603050405020304" pitchFamily="18" charset="0"/>
              </a:rPr>
              <a:t>丝杠</a:t>
            </a:r>
            <a:r>
              <a:rPr lang="en-US" altLang="zh-CN" sz="1800" kern="100" dirty="0" smtClean="0">
                <a:effectLst/>
                <a:latin typeface="+mn-ea"/>
                <a:cs typeface="Times New Roman" panose="02020603050405020304" pitchFamily="18" charset="0"/>
              </a:rPr>
              <a:t>   8</a:t>
            </a:r>
            <a:r>
              <a:rPr lang="en-US" altLang="zh-CN" sz="1800" kern="100" dirty="0">
                <a:effectLst/>
                <a:latin typeface="+mn-ea"/>
                <a:cs typeface="Times New Roman" panose="02020603050405020304" pitchFamily="18" charset="0"/>
              </a:rPr>
              <a:t>—</a:t>
            </a:r>
            <a:r>
              <a:rPr lang="zh-CN" altLang="zh-CN" sz="1800" kern="100" dirty="0">
                <a:effectLst/>
                <a:latin typeface="+mn-ea"/>
                <a:cs typeface="Times New Roman" panose="02020603050405020304" pitchFamily="18" charset="0"/>
              </a:rPr>
              <a:t>溜板箱　</a:t>
            </a:r>
            <a:r>
              <a:rPr lang="en-US" altLang="zh-CN" sz="1800" kern="100" dirty="0">
                <a:effectLst/>
                <a:latin typeface="+mn-ea"/>
                <a:cs typeface="Times New Roman" panose="02020603050405020304" pitchFamily="18" charset="0"/>
              </a:rPr>
              <a:t>9—</a:t>
            </a:r>
            <a:r>
              <a:rPr lang="zh-CN" altLang="zh-CN" sz="1800" kern="100" dirty="0">
                <a:effectLst/>
                <a:latin typeface="+mn-ea"/>
                <a:cs typeface="Times New Roman" panose="02020603050405020304" pitchFamily="18" charset="0"/>
              </a:rPr>
              <a:t>左床腿　</a:t>
            </a:r>
            <a:r>
              <a:rPr lang="en-US" altLang="zh-CN" sz="1800" kern="100" dirty="0">
                <a:effectLst/>
                <a:latin typeface="+mn-ea"/>
                <a:cs typeface="Times New Roman" panose="02020603050405020304" pitchFamily="18" charset="0"/>
              </a:rPr>
              <a:t>10—</a:t>
            </a:r>
            <a:r>
              <a:rPr lang="zh-CN" altLang="zh-CN" sz="1800" kern="100" dirty="0">
                <a:effectLst/>
                <a:latin typeface="+mn-ea"/>
                <a:cs typeface="Times New Roman" panose="02020603050405020304" pitchFamily="18" charset="0"/>
              </a:rPr>
              <a:t>进给箱　</a:t>
            </a:r>
            <a:r>
              <a:rPr lang="en-US" altLang="zh-CN" sz="1800" kern="100" dirty="0">
                <a:effectLst/>
                <a:latin typeface="+mn-ea"/>
                <a:cs typeface="Times New Roman" panose="02020603050405020304" pitchFamily="18" charset="0"/>
              </a:rPr>
              <a:t>11—</a:t>
            </a:r>
            <a:r>
              <a:rPr lang="zh-CN" altLang="zh-CN" sz="1800" kern="100" dirty="0">
                <a:effectLst/>
                <a:latin typeface="+mn-ea"/>
                <a:cs typeface="Times New Roman" panose="02020603050405020304" pitchFamily="18" charset="0"/>
              </a:rPr>
              <a:t>交换齿轮变速机构</a:t>
            </a:r>
          </a:p>
          <a:p>
            <a:endParaRPr lang="zh-CN" altLang="en-US" dirty="0"/>
          </a:p>
        </p:txBody>
      </p:sp>
      <p:sp>
        <p:nvSpPr>
          <p:cNvPr id="11" name="文本框 10">
            <a:extLst>
              <a:ext uri="{FF2B5EF4-FFF2-40B4-BE49-F238E27FC236}">
                <a16:creationId xmlns:a16="http://schemas.microsoft.com/office/drawing/2014/main" xmlns="" id="{13C07055-339D-41F0-95A7-CC04F2397B67}"/>
              </a:ext>
            </a:extLst>
          </p:cNvPr>
          <p:cNvSpPr txBox="1"/>
          <p:nvPr/>
        </p:nvSpPr>
        <p:spPr>
          <a:xfrm>
            <a:off x="7537673" y="4528814"/>
            <a:ext cx="4145279" cy="646331"/>
          </a:xfrm>
          <a:prstGeom prst="rect">
            <a:avLst/>
          </a:prstGeom>
          <a:noFill/>
        </p:spPr>
        <p:txBody>
          <a:bodyPr wrap="square" rtlCol="0">
            <a:spAutoFit/>
          </a:bodyPr>
          <a:lstStyle/>
          <a:p>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1-2-1 CA6140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型卧式车床外形</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Tree>
    <p:extLst>
      <p:ext uri="{BB962C8B-B14F-4D97-AF65-F5344CB8AC3E}">
        <p14:creationId xmlns:p14="http://schemas.microsoft.com/office/powerpoint/2010/main" val="122767654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2.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3.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4.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5.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6.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7.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8.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9.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1147</TotalTime>
  <Words>9921</Words>
  <Application>Microsoft Office PowerPoint</Application>
  <PresentationFormat>宽屏</PresentationFormat>
  <Paragraphs>749</Paragraphs>
  <Slides>54</Slides>
  <Notes>54</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1</vt:i4>
      </vt:variant>
      <vt:variant>
        <vt:lpstr>幻灯片标题</vt:lpstr>
      </vt:variant>
      <vt:variant>
        <vt:i4>54</vt:i4>
      </vt:variant>
    </vt:vector>
  </HeadingPairs>
  <TitlesOfParts>
    <vt:vector size="69" baseType="lpstr">
      <vt:lpstr>Arial Unicode MS</vt:lpstr>
      <vt:lpstr>Open Sans</vt:lpstr>
      <vt:lpstr>等线</vt:lpstr>
      <vt:lpstr>等线 Light</vt:lpstr>
      <vt:lpstr>华康俪金黑W8(P)</vt:lpstr>
      <vt:lpstr>楷体</vt:lpstr>
      <vt:lpstr>宋体</vt:lpstr>
      <vt:lpstr>微软雅黑</vt:lpstr>
      <vt:lpstr>Arial</vt:lpstr>
      <vt:lpstr>Calibri</vt:lpstr>
      <vt:lpstr>Cambria Math</vt:lpstr>
      <vt:lpstr>Times New Roman</vt:lpstr>
      <vt:lpstr>Wingdings</vt:lpstr>
      <vt:lpstr>Office 主题​​</vt:lpstr>
      <vt:lpstr>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影子</dc:creator>
  <cp:lastModifiedBy>407_5</cp:lastModifiedBy>
  <cp:revision>68</cp:revision>
  <dcterms:created xsi:type="dcterms:W3CDTF">2020-10-28T01:48:22Z</dcterms:created>
  <dcterms:modified xsi:type="dcterms:W3CDTF">2021-02-28T10:01:44Z</dcterms:modified>
</cp:coreProperties>
</file>