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4.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5.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tags/tag6.xml" ContentType="application/vnd.openxmlformats-officedocument.presentationml.tags+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tags/tag7.xml" ContentType="application/vnd.openxmlformats-officedocument.presentationml.tags+xml"/>
  <Override PartName="/ppt/notesSlides/notesSlide41.xml" ContentType="application/vnd.openxmlformats-officedocument.presentationml.notesSlide+xml"/>
  <Override PartName="/ppt/tags/tag8.xml" ContentType="application/vnd.openxmlformats-officedocument.presentationml.tags+xml"/>
  <Override PartName="/ppt/notesSlides/notesSlide42.xml" ContentType="application/vnd.openxmlformats-officedocument.presentationml.notesSlide+xml"/>
  <Override PartName="/ppt/tags/tag9.xml" ContentType="application/vnd.openxmlformats-officedocument.presentationml.tags+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tags/tag10.xml" ContentType="application/vnd.openxmlformats-officedocument.presentationml.tags+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1" r:id="rId2"/>
  </p:sldMasterIdLst>
  <p:notesMasterIdLst>
    <p:notesMasterId r:id="rId48"/>
  </p:notesMasterIdLst>
  <p:sldIdLst>
    <p:sldId id="257" r:id="rId3"/>
    <p:sldId id="258" r:id="rId4"/>
    <p:sldId id="260" r:id="rId5"/>
    <p:sldId id="256" r:id="rId6"/>
    <p:sldId id="261" r:id="rId7"/>
    <p:sldId id="259" r:id="rId8"/>
    <p:sldId id="262" r:id="rId9"/>
    <p:sldId id="266" r:id="rId10"/>
    <p:sldId id="282" r:id="rId11"/>
    <p:sldId id="336" r:id="rId12"/>
    <p:sldId id="296" r:id="rId13"/>
    <p:sldId id="297" r:id="rId14"/>
    <p:sldId id="337" r:id="rId15"/>
    <p:sldId id="298" r:id="rId16"/>
    <p:sldId id="338" r:id="rId17"/>
    <p:sldId id="299" r:id="rId18"/>
    <p:sldId id="339" r:id="rId19"/>
    <p:sldId id="307" r:id="rId20"/>
    <p:sldId id="308" r:id="rId21"/>
    <p:sldId id="340" r:id="rId22"/>
    <p:sldId id="309" r:id="rId23"/>
    <p:sldId id="341" r:id="rId24"/>
    <p:sldId id="318" r:id="rId25"/>
    <p:sldId id="342" r:id="rId26"/>
    <p:sldId id="319" r:id="rId27"/>
    <p:sldId id="320" r:id="rId28"/>
    <p:sldId id="343" r:id="rId29"/>
    <p:sldId id="321" r:id="rId30"/>
    <p:sldId id="324" r:id="rId31"/>
    <p:sldId id="344" r:id="rId32"/>
    <p:sldId id="328" r:id="rId33"/>
    <p:sldId id="329" r:id="rId34"/>
    <p:sldId id="330" r:id="rId35"/>
    <p:sldId id="331" r:id="rId36"/>
    <p:sldId id="332" r:id="rId37"/>
    <p:sldId id="333" r:id="rId38"/>
    <p:sldId id="334" r:id="rId39"/>
    <p:sldId id="263" r:id="rId40"/>
    <p:sldId id="268" r:id="rId41"/>
    <p:sldId id="335" r:id="rId42"/>
    <p:sldId id="264" r:id="rId43"/>
    <p:sldId id="276" r:id="rId44"/>
    <p:sldId id="265" r:id="rId45"/>
    <p:sldId id="270" r:id="rId46"/>
    <p:sldId id="280" r:id="rId4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D083AE6-46FA-4A59-8FB0-9F97EB10719F}" styleName="浅色样式 3 - 强调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393" autoAdjust="0"/>
    <p:restoredTop sz="94660"/>
  </p:normalViewPr>
  <p:slideViewPr>
    <p:cSldViewPr snapToGrid="0">
      <p:cViewPr varScale="1">
        <p:scale>
          <a:sx n="71" d="100"/>
          <a:sy n="71" d="100"/>
        </p:scale>
        <p:origin x="66" y="1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theme" Target="theme/theme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8AA5671-5726-47C2-932C-C6CDA48235F4}" type="datetimeFigureOut">
              <a:rPr lang="zh-CN" altLang="en-US" smtClean="0"/>
              <a:t>2021-03-01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D274400-4281-4B48-A669-12BA5BF12926}" type="slidenum">
              <a:rPr lang="zh-CN" altLang="en-US" smtClean="0"/>
              <a:t>‹#›</a:t>
            </a:fld>
            <a:endParaRPr lang="zh-CN" altLang="en-US"/>
          </a:p>
        </p:txBody>
      </p:sp>
    </p:spTree>
    <p:extLst>
      <p:ext uri="{BB962C8B-B14F-4D97-AF65-F5344CB8AC3E}">
        <p14:creationId xmlns:p14="http://schemas.microsoft.com/office/powerpoint/2010/main" val="7072960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a:t>
            </a:fld>
            <a:endParaRPr lang="zh-CN" altLang="en-US"/>
          </a:p>
        </p:txBody>
      </p:sp>
    </p:spTree>
    <p:extLst>
      <p:ext uri="{BB962C8B-B14F-4D97-AF65-F5344CB8AC3E}">
        <p14:creationId xmlns:p14="http://schemas.microsoft.com/office/powerpoint/2010/main" val="38424381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10</a:t>
            </a:fld>
            <a:endParaRPr lang="zh-CN" altLang="en-US"/>
          </a:p>
        </p:txBody>
      </p:sp>
    </p:spTree>
    <p:extLst>
      <p:ext uri="{BB962C8B-B14F-4D97-AF65-F5344CB8AC3E}">
        <p14:creationId xmlns:p14="http://schemas.microsoft.com/office/powerpoint/2010/main" val="33285663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11</a:t>
            </a:fld>
            <a:endParaRPr lang="zh-CN" altLang="en-US"/>
          </a:p>
        </p:txBody>
      </p:sp>
    </p:spTree>
    <p:extLst>
      <p:ext uri="{BB962C8B-B14F-4D97-AF65-F5344CB8AC3E}">
        <p14:creationId xmlns:p14="http://schemas.microsoft.com/office/powerpoint/2010/main" val="28649987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12</a:t>
            </a:fld>
            <a:endParaRPr lang="zh-CN" altLang="en-US"/>
          </a:p>
        </p:txBody>
      </p:sp>
    </p:spTree>
    <p:extLst>
      <p:ext uri="{BB962C8B-B14F-4D97-AF65-F5344CB8AC3E}">
        <p14:creationId xmlns:p14="http://schemas.microsoft.com/office/powerpoint/2010/main" val="37937913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D274400-4281-4B48-A669-12BA5BF12926}" type="slidenum">
              <a:rPr lang="zh-CN" altLang="en-US" smtClean="0"/>
              <a:t>13</a:t>
            </a:fld>
            <a:endParaRPr lang="zh-CN" altLang="en-US"/>
          </a:p>
        </p:txBody>
      </p:sp>
    </p:spTree>
    <p:extLst>
      <p:ext uri="{BB962C8B-B14F-4D97-AF65-F5344CB8AC3E}">
        <p14:creationId xmlns:p14="http://schemas.microsoft.com/office/powerpoint/2010/main" val="9875705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D274400-4281-4B48-A669-12BA5BF12926}" type="slidenum">
              <a:rPr lang="zh-CN" altLang="en-US" smtClean="0"/>
              <a:t>14</a:t>
            </a:fld>
            <a:endParaRPr lang="zh-CN" altLang="en-US"/>
          </a:p>
        </p:txBody>
      </p:sp>
    </p:spTree>
    <p:extLst>
      <p:ext uri="{BB962C8B-B14F-4D97-AF65-F5344CB8AC3E}">
        <p14:creationId xmlns:p14="http://schemas.microsoft.com/office/powerpoint/2010/main" val="30870272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15</a:t>
            </a:fld>
            <a:endParaRPr lang="zh-CN" altLang="en-US"/>
          </a:p>
        </p:txBody>
      </p:sp>
    </p:spTree>
    <p:extLst>
      <p:ext uri="{BB962C8B-B14F-4D97-AF65-F5344CB8AC3E}">
        <p14:creationId xmlns:p14="http://schemas.microsoft.com/office/powerpoint/2010/main" val="29544840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16</a:t>
            </a:fld>
            <a:endParaRPr lang="zh-CN" altLang="en-US"/>
          </a:p>
        </p:txBody>
      </p:sp>
    </p:spTree>
    <p:extLst>
      <p:ext uri="{BB962C8B-B14F-4D97-AF65-F5344CB8AC3E}">
        <p14:creationId xmlns:p14="http://schemas.microsoft.com/office/powerpoint/2010/main" val="37887053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17</a:t>
            </a:fld>
            <a:endParaRPr lang="zh-CN" altLang="en-US"/>
          </a:p>
        </p:txBody>
      </p:sp>
    </p:spTree>
    <p:extLst>
      <p:ext uri="{BB962C8B-B14F-4D97-AF65-F5344CB8AC3E}">
        <p14:creationId xmlns:p14="http://schemas.microsoft.com/office/powerpoint/2010/main" val="19282843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18</a:t>
            </a:fld>
            <a:endParaRPr lang="zh-CN" altLang="en-US"/>
          </a:p>
        </p:txBody>
      </p:sp>
    </p:spTree>
    <p:extLst>
      <p:ext uri="{BB962C8B-B14F-4D97-AF65-F5344CB8AC3E}">
        <p14:creationId xmlns:p14="http://schemas.microsoft.com/office/powerpoint/2010/main" val="37549906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19</a:t>
            </a:fld>
            <a:endParaRPr lang="zh-CN" altLang="en-US"/>
          </a:p>
        </p:txBody>
      </p:sp>
    </p:spTree>
    <p:extLst>
      <p:ext uri="{BB962C8B-B14F-4D97-AF65-F5344CB8AC3E}">
        <p14:creationId xmlns:p14="http://schemas.microsoft.com/office/powerpoint/2010/main" val="5855961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a:t>
            </a:fld>
            <a:endParaRPr lang="zh-CN" altLang="en-US"/>
          </a:p>
        </p:txBody>
      </p:sp>
    </p:spTree>
    <p:extLst>
      <p:ext uri="{BB962C8B-B14F-4D97-AF65-F5344CB8AC3E}">
        <p14:creationId xmlns:p14="http://schemas.microsoft.com/office/powerpoint/2010/main" val="237886539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20</a:t>
            </a:fld>
            <a:endParaRPr lang="zh-CN" altLang="en-US"/>
          </a:p>
        </p:txBody>
      </p:sp>
    </p:spTree>
    <p:extLst>
      <p:ext uri="{BB962C8B-B14F-4D97-AF65-F5344CB8AC3E}">
        <p14:creationId xmlns:p14="http://schemas.microsoft.com/office/powerpoint/2010/main" val="140138670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D274400-4281-4B48-A669-12BA5BF12926}" type="slidenum">
              <a:rPr lang="zh-CN" altLang="en-US" smtClean="0"/>
              <a:t>21</a:t>
            </a:fld>
            <a:endParaRPr lang="zh-CN" altLang="en-US"/>
          </a:p>
        </p:txBody>
      </p:sp>
    </p:spTree>
    <p:extLst>
      <p:ext uri="{BB962C8B-B14F-4D97-AF65-F5344CB8AC3E}">
        <p14:creationId xmlns:p14="http://schemas.microsoft.com/office/powerpoint/2010/main" val="37407137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22</a:t>
            </a:fld>
            <a:endParaRPr lang="zh-CN" altLang="en-US"/>
          </a:p>
        </p:txBody>
      </p:sp>
    </p:spTree>
    <p:extLst>
      <p:ext uri="{BB962C8B-B14F-4D97-AF65-F5344CB8AC3E}">
        <p14:creationId xmlns:p14="http://schemas.microsoft.com/office/powerpoint/2010/main" val="270962329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23</a:t>
            </a:fld>
            <a:endParaRPr lang="zh-CN" altLang="en-US"/>
          </a:p>
        </p:txBody>
      </p:sp>
    </p:spTree>
    <p:extLst>
      <p:ext uri="{BB962C8B-B14F-4D97-AF65-F5344CB8AC3E}">
        <p14:creationId xmlns:p14="http://schemas.microsoft.com/office/powerpoint/2010/main" val="40517336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24</a:t>
            </a:fld>
            <a:endParaRPr lang="zh-CN" altLang="en-US"/>
          </a:p>
        </p:txBody>
      </p:sp>
    </p:spTree>
    <p:extLst>
      <p:ext uri="{BB962C8B-B14F-4D97-AF65-F5344CB8AC3E}">
        <p14:creationId xmlns:p14="http://schemas.microsoft.com/office/powerpoint/2010/main" val="75964967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25</a:t>
            </a:fld>
            <a:endParaRPr lang="zh-CN" altLang="en-US"/>
          </a:p>
        </p:txBody>
      </p:sp>
    </p:spTree>
    <p:extLst>
      <p:ext uri="{BB962C8B-B14F-4D97-AF65-F5344CB8AC3E}">
        <p14:creationId xmlns:p14="http://schemas.microsoft.com/office/powerpoint/2010/main" val="377119163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26</a:t>
            </a:fld>
            <a:endParaRPr lang="zh-CN" altLang="en-US"/>
          </a:p>
        </p:txBody>
      </p:sp>
    </p:spTree>
    <p:extLst>
      <p:ext uri="{BB962C8B-B14F-4D97-AF65-F5344CB8AC3E}">
        <p14:creationId xmlns:p14="http://schemas.microsoft.com/office/powerpoint/2010/main" val="308808355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27</a:t>
            </a:fld>
            <a:endParaRPr lang="zh-CN" altLang="en-US"/>
          </a:p>
        </p:txBody>
      </p:sp>
    </p:spTree>
    <p:extLst>
      <p:ext uri="{BB962C8B-B14F-4D97-AF65-F5344CB8AC3E}">
        <p14:creationId xmlns:p14="http://schemas.microsoft.com/office/powerpoint/2010/main" val="274721083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28</a:t>
            </a:fld>
            <a:endParaRPr lang="zh-CN" altLang="en-US"/>
          </a:p>
        </p:txBody>
      </p:sp>
    </p:spTree>
    <p:extLst>
      <p:ext uri="{BB962C8B-B14F-4D97-AF65-F5344CB8AC3E}">
        <p14:creationId xmlns:p14="http://schemas.microsoft.com/office/powerpoint/2010/main" val="236564762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29</a:t>
            </a:fld>
            <a:endParaRPr lang="zh-CN" altLang="en-US"/>
          </a:p>
        </p:txBody>
      </p:sp>
    </p:spTree>
    <p:extLst>
      <p:ext uri="{BB962C8B-B14F-4D97-AF65-F5344CB8AC3E}">
        <p14:creationId xmlns:p14="http://schemas.microsoft.com/office/powerpoint/2010/main" val="23353810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a:t>
            </a:fld>
            <a:endParaRPr lang="zh-CN" altLang="en-US"/>
          </a:p>
        </p:txBody>
      </p:sp>
    </p:spTree>
    <p:extLst>
      <p:ext uri="{BB962C8B-B14F-4D97-AF65-F5344CB8AC3E}">
        <p14:creationId xmlns:p14="http://schemas.microsoft.com/office/powerpoint/2010/main" val="327702948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30</a:t>
            </a:fld>
            <a:endParaRPr lang="zh-CN" altLang="en-US"/>
          </a:p>
        </p:txBody>
      </p:sp>
    </p:spTree>
    <p:extLst>
      <p:ext uri="{BB962C8B-B14F-4D97-AF65-F5344CB8AC3E}">
        <p14:creationId xmlns:p14="http://schemas.microsoft.com/office/powerpoint/2010/main" val="178794865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D274400-4281-4B48-A669-12BA5BF12926}" type="slidenum">
              <a:rPr lang="zh-CN" altLang="en-US" smtClean="0"/>
              <a:t>31</a:t>
            </a:fld>
            <a:endParaRPr lang="zh-CN" altLang="en-US"/>
          </a:p>
        </p:txBody>
      </p:sp>
    </p:spTree>
    <p:extLst>
      <p:ext uri="{BB962C8B-B14F-4D97-AF65-F5344CB8AC3E}">
        <p14:creationId xmlns:p14="http://schemas.microsoft.com/office/powerpoint/2010/main" val="315722822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32</a:t>
            </a:fld>
            <a:endParaRPr lang="zh-CN" altLang="en-US"/>
          </a:p>
        </p:txBody>
      </p:sp>
    </p:spTree>
    <p:extLst>
      <p:ext uri="{BB962C8B-B14F-4D97-AF65-F5344CB8AC3E}">
        <p14:creationId xmlns:p14="http://schemas.microsoft.com/office/powerpoint/2010/main" val="152871774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33</a:t>
            </a:fld>
            <a:endParaRPr lang="zh-CN" altLang="en-US"/>
          </a:p>
        </p:txBody>
      </p:sp>
    </p:spTree>
    <p:extLst>
      <p:ext uri="{BB962C8B-B14F-4D97-AF65-F5344CB8AC3E}">
        <p14:creationId xmlns:p14="http://schemas.microsoft.com/office/powerpoint/2010/main" val="378544245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34</a:t>
            </a:fld>
            <a:endParaRPr lang="zh-CN" altLang="en-US"/>
          </a:p>
        </p:txBody>
      </p:sp>
    </p:spTree>
    <p:extLst>
      <p:ext uri="{BB962C8B-B14F-4D97-AF65-F5344CB8AC3E}">
        <p14:creationId xmlns:p14="http://schemas.microsoft.com/office/powerpoint/2010/main" val="34405635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35</a:t>
            </a:fld>
            <a:endParaRPr lang="zh-CN" altLang="en-US"/>
          </a:p>
        </p:txBody>
      </p:sp>
    </p:spTree>
    <p:extLst>
      <p:ext uri="{BB962C8B-B14F-4D97-AF65-F5344CB8AC3E}">
        <p14:creationId xmlns:p14="http://schemas.microsoft.com/office/powerpoint/2010/main" val="176651753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36</a:t>
            </a:fld>
            <a:endParaRPr lang="zh-CN" altLang="en-US"/>
          </a:p>
        </p:txBody>
      </p:sp>
    </p:spTree>
    <p:extLst>
      <p:ext uri="{BB962C8B-B14F-4D97-AF65-F5344CB8AC3E}">
        <p14:creationId xmlns:p14="http://schemas.microsoft.com/office/powerpoint/2010/main" val="83974371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37</a:t>
            </a:fld>
            <a:endParaRPr lang="zh-CN" altLang="en-US"/>
          </a:p>
        </p:txBody>
      </p:sp>
    </p:spTree>
    <p:extLst>
      <p:ext uri="{BB962C8B-B14F-4D97-AF65-F5344CB8AC3E}">
        <p14:creationId xmlns:p14="http://schemas.microsoft.com/office/powerpoint/2010/main" val="40883269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38</a:t>
            </a:fld>
            <a:endParaRPr lang="zh-CN" altLang="en-US"/>
          </a:p>
        </p:txBody>
      </p:sp>
    </p:spTree>
    <p:extLst>
      <p:ext uri="{BB962C8B-B14F-4D97-AF65-F5344CB8AC3E}">
        <p14:creationId xmlns:p14="http://schemas.microsoft.com/office/powerpoint/2010/main" val="288299203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39</a:t>
            </a:fld>
            <a:endParaRPr lang="zh-CN" altLang="en-US"/>
          </a:p>
        </p:txBody>
      </p:sp>
    </p:spTree>
    <p:extLst>
      <p:ext uri="{BB962C8B-B14F-4D97-AF65-F5344CB8AC3E}">
        <p14:creationId xmlns:p14="http://schemas.microsoft.com/office/powerpoint/2010/main" val="29065389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4</a:t>
            </a:fld>
            <a:endParaRPr lang="zh-CN" altLang="en-US"/>
          </a:p>
        </p:txBody>
      </p:sp>
    </p:spTree>
    <p:extLst>
      <p:ext uri="{BB962C8B-B14F-4D97-AF65-F5344CB8AC3E}">
        <p14:creationId xmlns:p14="http://schemas.microsoft.com/office/powerpoint/2010/main" val="16128197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40</a:t>
            </a:fld>
            <a:endParaRPr lang="zh-CN" altLang="en-US"/>
          </a:p>
        </p:txBody>
      </p:sp>
    </p:spTree>
    <p:extLst>
      <p:ext uri="{BB962C8B-B14F-4D97-AF65-F5344CB8AC3E}">
        <p14:creationId xmlns:p14="http://schemas.microsoft.com/office/powerpoint/2010/main" val="28441715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41</a:t>
            </a:fld>
            <a:endParaRPr lang="zh-CN" altLang="en-US"/>
          </a:p>
        </p:txBody>
      </p:sp>
    </p:spTree>
    <p:extLst>
      <p:ext uri="{BB962C8B-B14F-4D97-AF65-F5344CB8AC3E}">
        <p14:creationId xmlns:p14="http://schemas.microsoft.com/office/powerpoint/2010/main" val="105164962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42</a:t>
            </a:fld>
            <a:endParaRPr lang="zh-CN" altLang="en-US"/>
          </a:p>
        </p:txBody>
      </p:sp>
    </p:spTree>
    <p:extLst>
      <p:ext uri="{BB962C8B-B14F-4D97-AF65-F5344CB8AC3E}">
        <p14:creationId xmlns:p14="http://schemas.microsoft.com/office/powerpoint/2010/main" val="212542073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43</a:t>
            </a:fld>
            <a:endParaRPr lang="zh-CN" altLang="en-US"/>
          </a:p>
        </p:txBody>
      </p:sp>
    </p:spTree>
    <p:extLst>
      <p:ext uri="{BB962C8B-B14F-4D97-AF65-F5344CB8AC3E}">
        <p14:creationId xmlns:p14="http://schemas.microsoft.com/office/powerpoint/2010/main" val="31133482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44</a:t>
            </a:fld>
            <a:endParaRPr lang="zh-CN" altLang="en-US"/>
          </a:p>
        </p:txBody>
      </p:sp>
    </p:spTree>
    <p:extLst>
      <p:ext uri="{BB962C8B-B14F-4D97-AF65-F5344CB8AC3E}">
        <p14:creationId xmlns:p14="http://schemas.microsoft.com/office/powerpoint/2010/main" val="137646831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45</a:t>
            </a:fld>
            <a:endParaRPr lang="zh-CN" altLang="en-US"/>
          </a:p>
        </p:txBody>
      </p:sp>
    </p:spTree>
    <p:extLst>
      <p:ext uri="{BB962C8B-B14F-4D97-AF65-F5344CB8AC3E}">
        <p14:creationId xmlns:p14="http://schemas.microsoft.com/office/powerpoint/2010/main" val="33032579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5</a:t>
            </a:fld>
            <a:endParaRPr lang="zh-CN" altLang="en-US"/>
          </a:p>
        </p:txBody>
      </p:sp>
    </p:spTree>
    <p:extLst>
      <p:ext uri="{BB962C8B-B14F-4D97-AF65-F5344CB8AC3E}">
        <p14:creationId xmlns:p14="http://schemas.microsoft.com/office/powerpoint/2010/main" val="5778902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6</a:t>
            </a:fld>
            <a:endParaRPr lang="zh-CN" altLang="en-US"/>
          </a:p>
        </p:txBody>
      </p:sp>
    </p:spTree>
    <p:extLst>
      <p:ext uri="{BB962C8B-B14F-4D97-AF65-F5344CB8AC3E}">
        <p14:creationId xmlns:p14="http://schemas.microsoft.com/office/powerpoint/2010/main" val="16991902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7</a:t>
            </a:fld>
            <a:endParaRPr lang="zh-CN" altLang="en-US"/>
          </a:p>
        </p:txBody>
      </p:sp>
    </p:spTree>
    <p:extLst>
      <p:ext uri="{BB962C8B-B14F-4D97-AF65-F5344CB8AC3E}">
        <p14:creationId xmlns:p14="http://schemas.microsoft.com/office/powerpoint/2010/main" val="31458608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8</a:t>
            </a:fld>
            <a:endParaRPr lang="zh-CN" altLang="en-US"/>
          </a:p>
        </p:txBody>
      </p:sp>
    </p:spTree>
    <p:extLst>
      <p:ext uri="{BB962C8B-B14F-4D97-AF65-F5344CB8AC3E}">
        <p14:creationId xmlns:p14="http://schemas.microsoft.com/office/powerpoint/2010/main" val="542523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9</a:t>
            </a:fld>
            <a:endParaRPr lang="zh-CN" altLang="en-US"/>
          </a:p>
        </p:txBody>
      </p:sp>
    </p:spTree>
    <p:extLst>
      <p:ext uri="{BB962C8B-B14F-4D97-AF65-F5344CB8AC3E}">
        <p14:creationId xmlns:p14="http://schemas.microsoft.com/office/powerpoint/2010/main" val="364169120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矩形: 圆角 6"/>
          <p:cNvSpPr/>
          <p:nvPr userDrawn="1"/>
        </p:nvSpPr>
        <p:spPr>
          <a:xfrm>
            <a:off x="248817" y="653144"/>
            <a:ext cx="11694368" cy="5906276"/>
          </a:xfrm>
          <a:prstGeom prst="roundRect">
            <a:avLst>
              <a:gd name="adj" fmla="val 36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672B384-4B7D-4D10-B9E5-378208D96E06}" type="datetimeFigureOut">
              <a:rPr lang="zh-CN" altLang="en-US" smtClean="0"/>
              <a:t>2021-03-01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67EEAB3-198B-4715-B3CD-C357C0232E5F}"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矩形: 圆角 6"/>
          <p:cNvSpPr/>
          <p:nvPr userDrawn="1"/>
        </p:nvSpPr>
        <p:spPr>
          <a:xfrm>
            <a:off x="248817" y="653144"/>
            <a:ext cx="11694368" cy="5906276"/>
          </a:xfrm>
          <a:prstGeom prst="roundRect">
            <a:avLst>
              <a:gd name="adj" fmla="val 36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672B384-4B7D-4D10-B9E5-378208D96E06}" type="datetimeFigureOut">
              <a:rPr lang="zh-CN" altLang="en-US" smtClean="0"/>
              <a:t>2021-03-01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67EEAB3-198B-4715-B3CD-C357C0232E5F}"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672B384-4B7D-4D10-B9E5-378208D96E06}" type="datetimeFigureOut">
              <a:rPr lang="zh-CN" altLang="en-US" smtClean="0"/>
              <a:t>2021-03-01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7EEAB3-198B-4715-B3CD-C357C0232E5F}"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672B384-4B7D-4D10-B9E5-378208D96E06}" type="datetimeFigureOut">
              <a:rPr lang="zh-CN" altLang="en-US" smtClean="0"/>
              <a:t>2021-03-01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7EEAB3-198B-4715-B3CD-C357C0232E5F}"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1.xml"/><Relationship Id="rId5" Type="http://schemas.openxmlformats.org/officeDocument/2006/relationships/image" Target="../media/image3.pn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8.xml"/><Relationship Id="rId1" Type="http://schemas.openxmlformats.org/officeDocument/2006/relationships/slideLayout" Target="../slideLayouts/slideLayout3.xml"/><Relationship Id="rId5" Type="http://schemas.openxmlformats.org/officeDocument/2006/relationships/image" Target="../media/image8.jpeg"/><Relationship Id="rId4" Type="http://schemas.openxmlformats.org/officeDocument/2006/relationships/image" Target="../media/image7.jpe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2.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2.jpe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2.xml"/><Relationship Id="rId1" Type="http://schemas.openxmlformats.org/officeDocument/2006/relationships/tags" Target="../tags/tag7.xml"/><Relationship Id="rId4" Type="http://schemas.openxmlformats.org/officeDocument/2006/relationships/image" Target="../media/image2.jpe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xml"/><Relationship Id="rId1" Type="http://schemas.openxmlformats.org/officeDocument/2006/relationships/tags" Target="../tags/tag8.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2.xml"/><Relationship Id="rId1" Type="http://schemas.openxmlformats.org/officeDocument/2006/relationships/tags" Target="../tags/tag9.xml"/><Relationship Id="rId4" Type="http://schemas.openxmlformats.org/officeDocument/2006/relationships/image" Target="../media/image2.jpe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2.xml"/><Relationship Id="rId1" Type="http://schemas.openxmlformats.org/officeDocument/2006/relationships/tags" Target="../tags/tag10.xml"/><Relationship Id="rId5" Type="http://schemas.openxmlformats.org/officeDocument/2006/relationships/image" Target="../media/image3.png"/><Relationship Id="rId4" Type="http://schemas.openxmlformats.org/officeDocument/2006/relationships/image" Target="../media/image2.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2.jpeg"/></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5.xml"/><Relationship Id="rId4" Type="http://schemas.openxmlformats.org/officeDocument/2006/relationships/image" Target="../media/image2.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anose="020B0503020204020204" pitchFamily="34" charset="-122"/>
                <a:ea typeface="微软雅黑" panose="020B0503020204020204" pitchFamily="34" charset="-122"/>
              </a:rPr>
              <a:t>电工高级技能培训与考核课程</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 name="矩形 2"/>
          <p:cNvSpPr/>
          <p:nvPr/>
        </p:nvSpPr>
        <p:spPr>
          <a:xfrm>
            <a:off x="3457185" y="266699"/>
            <a:ext cx="8758944" cy="1967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13"/>
          <p:cNvSpPr txBox="1"/>
          <p:nvPr/>
        </p:nvSpPr>
        <p:spPr>
          <a:xfrm>
            <a:off x="1188064" y="1794457"/>
            <a:ext cx="9326880" cy="1106805"/>
          </a:xfrm>
          <a:prstGeom prst="rect">
            <a:avLst/>
          </a:prstGeom>
          <a:noFill/>
        </p:spPr>
        <p:txBody>
          <a:bodyPr wrap="none" rtlCol="0">
            <a:spAutoFit/>
          </a:bodyPr>
          <a:lstStyle/>
          <a:p>
            <a:pPr algn="l"/>
            <a:r>
              <a:rPr lang="zh-CN" altLang="en-US" sz="6600" b="1" spc="600" dirty="0" smtClean="0">
                <a:blipFill dpi="0" rotWithShape="1">
                  <a:blip r:embed="rId5"/>
                  <a:srcRect/>
                  <a:stretch>
                    <a:fillRect/>
                  </a:stretch>
                </a:blip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rPr>
              <a:t>自动控制电路装调维修</a:t>
            </a:r>
            <a:endParaRPr lang="zh-CN" altLang="en-US" sz="6600" b="1" spc="600" dirty="0">
              <a:blipFill dpi="0" rotWithShape="1">
                <a:blip r:embed="rId5"/>
                <a:srcRect/>
                <a:stretch>
                  <a:fillRect/>
                </a:stretch>
              </a:blip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endParaRPr>
          </a:p>
        </p:txBody>
      </p:sp>
      <p:grpSp>
        <p:nvGrpSpPr>
          <p:cNvPr id="14" name="组合 13"/>
          <p:cNvGrpSpPr/>
          <p:nvPr/>
        </p:nvGrpSpPr>
        <p:grpSpPr>
          <a:xfrm>
            <a:off x="3550551" y="3372191"/>
            <a:ext cx="4601905" cy="955037"/>
            <a:chOff x="4328610" y="3997425"/>
            <a:chExt cx="3177581" cy="955153"/>
          </a:xfrm>
        </p:grpSpPr>
        <p:sp>
          <p:nvSpPr>
            <p:cNvPr id="9" name="圆角矩形 9"/>
            <p:cNvSpPr/>
            <p:nvPr/>
          </p:nvSpPr>
          <p:spPr>
            <a:xfrm flipH="1">
              <a:off x="4643090" y="3997425"/>
              <a:ext cx="2479119" cy="720000"/>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lvl="0" algn="r"/>
              <a:endParaRPr lang="zh-CN" altLang="en-US" sz="4400" dirty="0">
                <a:solidFill>
                  <a:srgbClr val="FF9300"/>
                </a:solidFill>
                <a:latin typeface="华康俪金黑W8(P)" pitchFamily="34" charset="-122"/>
                <a:ea typeface="华康俪金黑W8(P)" pitchFamily="34" charset="-122"/>
              </a:endParaRPr>
            </a:p>
          </p:txBody>
        </p:sp>
        <p:sp>
          <p:nvSpPr>
            <p:cNvPr id="10" name="矩形 9"/>
            <p:cNvSpPr/>
            <p:nvPr/>
          </p:nvSpPr>
          <p:spPr>
            <a:xfrm>
              <a:off x="4800569" y="4016474"/>
              <a:ext cx="2705622" cy="7009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smtClean="0">
                  <a:solidFill>
                    <a:schemeClr val="bg1"/>
                  </a:solidFill>
                  <a:latin typeface="微软雅黑" panose="020B0503020204020204" pitchFamily="34" charset="-122"/>
                  <a:ea typeface="微软雅黑" panose="020B0503020204020204" pitchFamily="34" charset="-122"/>
                </a:rPr>
                <a:t>消防电气系统装调维修</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2" name="矩形 11"/>
            <p:cNvSpPr/>
            <p:nvPr/>
          </p:nvSpPr>
          <p:spPr>
            <a:xfrm>
              <a:off x="4328610" y="4016474"/>
              <a:ext cx="2015449" cy="9361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2000" dirty="0">
                <a:solidFill>
                  <a:srgbClr val="FF9300"/>
                </a:solidFill>
                <a:latin typeface="华康俪金黑W8(P)" pitchFamily="34" charset="-122"/>
                <a:ea typeface="华康俪金黑W8(P)" pitchFamily="34" charset="-122"/>
              </a:endParaRPr>
            </a:p>
          </p:txBody>
        </p:sp>
      </p:gr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4" name="TextBox 8"/>
          <p:cNvSpPr txBox="1"/>
          <p:nvPr/>
        </p:nvSpPr>
        <p:spPr>
          <a:xfrm>
            <a:off x="947759" y="221139"/>
            <a:ext cx="4386241" cy="337185"/>
          </a:xfrm>
          <a:prstGeom prst="rect">
            <a:avLst/>
          </a:prstGeom>
          <a:noFill/>
        </p:spPr>
        <p:txBody>
          <a:bodyPr wrap="square" rtlCol="0">
            <a:spAutoFit/>
          </a:bodyPr>
          <a:lstStyle/>
          <a:p>
            <a:r>
              <a:rPr sz="1600" b="1" dirty="0">
                <a:solidFill>
                  <a:schemeClr val="bg1"/>
                </a:solidFill>
                <a:latin typeface="微软雅黑" panose="020B0503020204020204" pitchFamily="34" charset="-122"/>
                <a:ea typeface="微软雅黑" panose="020B0503020204020204" pitchFamily="34" charset="-122"/>
              </a:rPr>
              <a:t>1. 消防电气系统的安装</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702934" y="739816"/>
            <a:ext cx="11303607" cy="5917261"/>
          </a:xfrm>
          <a:prstGeom prst="rect">
            <a:avLst/>
          </a:prstGeom>
        </p:spPr>
        <p:txBody>
          <a:bodyPr wrap="square">
            <a:spAutoFit/>
          </a:bodyPr>
          <a:lstStyle>
            <a:defPPr>
              <a:defRPr lang="zh-CN"/>
            </a:defPPr>
            <a:lvl1pPr indent="0" algn="just">
              <a:lnSpc>
                <a:spcPct val="150000"/>
              </a:lnSpc>
              <a:spcAft>
                <a:spcPts val="0"/>
              </a:spcAft>
              <a:defRPr kern="100">
                <a:latin typeface="+mn-ea"/>
                <a:cs typeface="宋体" panose="02010600030101010101" pitchFamily="2" charset="-122"/>
              </a:defRPr>
            </a:lvl1pPr>
          </a:lstStyle>
          <a:p>
            <a:r>
              <a:rPr lang="zh-CN" sz="1700" dirty="0"/>
              <a:t>⑶ </a:t>
            </a:r>
            <a:r>
              <a:rPr lang="zh-CN" sz="1700" dirty="0"/>
              <a:t>消火栓报警按钮安装</a:t>
            </a:r>
          </a:p>
          <a:p>
            <a:r>
              <a:rPr lang="zh-CN" sz="1700" dirty="0"/>
              <a:t>① 消火栓报警按钮正常安装于消火栓内，位置在消火栓口上方，便于操作者敲击。</a:t>
            </a:r>
          </a:p>
          <a:p>
            <a:r>
              <a:rPr lang="zh-CN" sz="1700" dirty="0"/>
              <a:t>② 消火栓报警按钮应安装牢固，不得倾斜，操作者按下按钮可直接启动消火栓泵，并且泵的启动反馈信号可在按钮上显示</a:t>
            </a:r>
            <a:r>
              <a:rPr lang="zh-CN" sz="1700" dirty="0" smtClean="0"/>
              <a:t>。</a:t>
            </a:r>
            <a:endParaRPr lang="en-US" altLang="zh-CN" sz="1700" dirty="0" smtClean="0"/>
          </a:p>
          <a:p>
            <a:r>
              <a:rPr lang="zh-CN" altLang="en-US" sz="1700" dirty="0"/>
              <a:t>（</a:t>
            </a:r>
            <a:r>
              <a:rPr lang="en-US" altLang="zh-CN" sz="1700" dirty="0"/>
              <a:t>3</a:t>
            </a:r>
            <a:r>
              <a:rPr lang="zh-CN" altLang="en-US" sz="1700" dirty="0"/>
              <a:t>）模块安装</a:t>
            </a:r>
          </a:p>
          <a:p>
            <a:r>
              <a:rPr lang="zh-CN" altLang="zh-CN" sz="1700" dirty="0"/>
              <a:t>① 独立安装的模块常规安装在棚下300mm靠近控制对象附近，或者管井及控制箱内；集中布置的模块应安装在模块箱内，靠近被控对象。</a:t>
            </a:r>
          </a:p>
          <a:p>
            <a:r>
              <a:rPr lang="zh-CN" altLang="zh-CN" sz="1700" dirty="0"/>
              <a:t>② 模块安装应牢固，标高一致，且便于观察其运行状态。</a:t>
            </a:r>
          </a:p>
          <a:p>
            <a:r>
              <a:rPr lang="zh-CN" altLang="zh-CN" sz="1700" dirty="0"/>
              <a:t>③ 模块安装，不论吸顶、还是壁装，都应端正、严密并与墙面平。成排安装的，应平齐。</a:t>
            </a:r>
            <a:endParaRPr lang="zh-CN" altLang="en-US" sz="1700" dirty="0"/>
          </a:p>
          <a:p>
            <a:r>
              <a:rPr lang="zh-CN" altLang="en-US" sz="1700" dirty="0"/>
              <a:t>（</a:t>
            </a:r>
            <a:r>
              <a:rPr lang="en-US" altLang="zh-CN" sz="1700" dirty="0"/>
              <a:t>4</a:t>
            </a:r>
            <a:r>
              <a:rPr lang="zh-CN" altLang="en-US" sz="1700" dirty="0"/>
              <a:t>）火灾应急广播扬声器安装</a:t>
            </a:r>
          </a:p>
          <a:p>
            <a:r>
              <a:rPr lang="zh-CN" altLang="zh-CN" sz="1700" dirty="0"/>
              <a:t>① 民用建筑内扬声器应设置在走道和大厅等公共场所，每个扬声器功率不应小于3瓦，其数量应保证从一个防火分区内任何部位到最近一个扬声器距离不大于25m，走道内任何一个扬声器至走道末端不应大于12.5m。</a:t>
            </a:r>
          </a:p>
          <a:p>
            <a:r>
              <a:rPr lang="zh-CN" altLang="zh-CN" sz="1700" dirty="0"/>
              <a:t>② 设置在吊顶内嵌入式喇叭，用螺丝将喇叭固定在吊顶支架板上。采用弹簧固定喇叭，将喇叭托入吊顶内再拉伸弹簧，将喇叭罩勾住并使其紧贴在顶棚上，并找正位置。</a:t>
            </a:r>
          </a:p>
          <a:p>
            <a:r>
              <a:rPr lang="zh-CN" altLang="zh-CN" sz="1700" dirty="0"/>
              <a:t>③ 按产品说明书要求，正确连接三根广播线</a:t>
            </a:r>
            <a:r>
              <a:rPr lang="zh-CN" altLang="zh-CN" sz="1700" dirty="0" smtClean="0"/>
              <a:t>。</a:t>
            </a:r>
            <a:endParaRPr lang="zh-CN" altLang="en-US" sz="1700" dirty="0"/>
          </a:p>
        </p:txBody>
      </p:sp>
    </p:spTree>
    <p:extLst>
      <p:ext uri="{BB962C8B-B14F-4D97-AF65-F5344CB8AC3E}">
        <p14:creationId xmlns:p14="http://schemas.microsoft.com/office/powerpoint/2010/main" val="74338722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4" name="TextBox 8"/>
          <p:cNvSpPr txBox="1"/>
          <p:nvPr/>
        </p:nvSpPr>
        <p:spPr>
          <a:xfrm>
            <a:off x="947759" y="221139"/>
            <a:ext cx="4386241" cy="337185"/>
          </a:xfrm>
          <a:prstGeom prst="rect">
            <a:avLst/>
          </a:prstGeom>
          <a:noFill/>
        </p:spPr>
        <p:txBody>
          <a:bodyPr wrap="square" rtlCol="0">
            <a:spAutoFit/>
          </a:bodyPr>
          <a:lstStyle/>
          <a:p>
            <a:r>
              <a:rPr sz="1600" b="1" dirty="0">
                <a:solidFill>
                  <a:schemeClr val="bg1"/>
                </a:solidFill>
                <a:latin typeface="微软雅黑" panose="020B0503020204020204" pitchFamily="34" charset="-122"/>
                <a:ea typeface="微软雅黑" panose="020B0503020204020204" pitchFamily="34" charset="-122"/>
              </a:rPr>
              <a:t>1. 消防电气系统的安装</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490494" y="1100530"/>
            <a:ext cx="11209337" cy="5170646"/>
          </a:xfrm>
          <a:prstGeom prst="rect">
            <a:avLst/>
          </a:prstGeom>
        </p:spPr>
        <p:txBody>
          <a:bodyPr wrap="square">
            <a:spAutoFit/>
          </a:bodyPr>
          <a:lstStyle>
            <a:defPPr>
              <a:defRPr lang="zh-CN"/>
            </a:defPPr>
            <a:lvl1pPr indent="0" algn="just">
              <a:lnSpc>
                <a:spcPct val="150000"/>
              </a:lnSpc>
              <a:spcAft>
                <a:spcPts val="0"/>
              </a:spcAft>
              <a:defRPr kern="100">
                <a:latin typeface="+mn-ea"/>
                <a:cs typeface="宋体" panose="02010600030101010101" pitchFamily="2" charset="-122"/>
              </a:defRPr>
            </a:lvl1pPr>
          </a:lstStyle>
          <a:p>
            <a:pPr indent="457200"/>
            <a:r>
              <a:rPr lang="zh-CN" altLang="en-US" sz="2000" dirty="0"/>
              <a:t>（</a:t>
            </a:r>
            <a:r>
              <a:rPr lang="en-US" altLang="zh-CN" sz="2000" dirty="0"/>
              <a:t>5</a:t>
            </a:r>
            <a:r>
              <a:rPr lang="zh-CN" altLang="en-US" sz="2000" dirty="0"/>
              <a:t>）</a:t>
            </a:r>
            <a:r>
              <a:rPr lang="en-US" altLang="zh-CN" sz="2000" dirty="0"/>
              <a:t> </a:t>
            </a:r>
            <a:r>
              <a:rPr lang="zh-CN" altLang="en-US" sz="2000" dirty="0"/>
              <a:t>端子箱的安装施工方法</a:t>
            </a:r>
            <a:endParaRPr lang="en-US" altLang="zh-CN" sz="2000" dirty="0"/>
          </a:p>
          <a:p>
            <a:pPr indent="457200"/>
            <a:r>
              <a:rPr lang="zh-CN" sz="2000" dirty="0"/>
              <a:t>① </a:t>
            </a:r>
            <a:r>
              <a:rPr lang="zh-CN" sz="2000" dirty="0"/>
              <a:t>据规范要求的高度及位置，采用金属膨胀螺栓将箱体固定在墙壁上（明装），管进箱处应带好护口，将干线电缆和支线分别引入。</a:t>
            </a:r>
          </a:p>
          <a:p>
            <a:pPr indent="457200"/>
            <a:r>
              <a:rPr lang="zh-CN" sz="2000" dirty="0"/>
              <a:t>② 剥去电缆绝缘层和导线绝缘层，使用校线耳机，两人分别在线路两端逐根核对导线编号。</a:t>
            </a:r>
          </a:p>
          <a:p>
            <a:pPr indent="457200"/>
            <a:r>
              <a:rPr lang="zh-CN" sz="2000" dirty="0"/>
              <a:t>③ 将导线留有一定长度的余量，然后绑扎成束，分别设置在端子板两侧，左侧为控制中心引来的干线，右侧为火灾探测器及其他设备的控制线路，在压接线前应再次摇测绝缘值。</a:t>
            </a:r>
          </a:p>
          <a:p>
            <a:pPr indent="457200"/>
            <a:r>
              <a:rPr lang="zh-CN" sz="2000" dirty="0"/>
              <a:t>④ 原则上先压接消防中心引来的干线，后压接火灾探测器的支线</a:t>
            </a:r>
            <a:r>
              <a:rPr lang="zh-CN" sz="2000" dirty="0" smtClean="0"/>
              <a:t>。</a:t>
            </a:r>
            <a:endParaRPr lang="en-US" altLang="zh-CN" sz="2000" dirty="0" smtClean="0"/>
          </a:p>
          <a:p>
            <a:pPr indent="457200"/>
            <a:r>
              <a:rPr lang="zh-CN" altLang="en-US" sz="2000" dirty="0"/>
              <a:t>（</a:t>
            </a:r>
            <a:r>
              <a:rPr lang="en-US" altLang="zh-CN" sz="2000" dirty="0"/>
              <a:t>6</a:t>
            </a:r>
            <a:r>
              <a:rPr lang="zh-CN" altLang="en-US" sz="2000" dirty="0"/>
              <a:t>）消防专用电话安装</a:t>
            </a:r>
          </a:p>
          <a:p>
            <a:pPr indent="457200"/>
            <a:r>
              <a:rPr lang="zh-CN" altLang="zh-CN" sz="2000" dirty="0">
                <a:sym typeface="+mn-ea"/>
              </a:rPr>
              <a:t>① </a:t>
            </a:r>
            <a:r>
              <a:rPr lang="zh-CN" altLang="zh-CN" sz="2000" dirty="0"/>
              <a:t>消防专用电话分机主要安装于消防水泵房、备用发电机房、配电室、主要通风和空调机房、排烟机房、消防电梯机房等其它与消防联动控制有关的且经常有人的值班机房，重要的操作室等。电话分机及电话插孔距地高度为1.5m</a:t>
            </a:r>
            <a:r>
              <a:rPr lang="zh-CN" altLang="zh-CN" sz="2000" dirty="0" smtClean="0"/>
              <a:t>。</a:t>
            </a:r>
            <a:endParaRPr lang="zh-CN" altLang="zh-CN" sz="20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4" name="TextBox 8"/>
          <p:cNvSpPr txBox="1"/>
          <p:nvPr/>
        </p:nvSpPr>
        <p:spPr>
          <a:xfrm>
            <a:off x="947759" y="221139"/>
            <a:ext cx="4386241" cy="337185"/>
          </a:xfrm>
          <a:prstGeom prst="rect">
            <a:avLst/>
          </a:prstGeom>
          <a:noFill/>
        </p:spPr>
        <p:txBody>
          <a:bodyPr wrap="square" rtlCol="0">
            <a:spAutoFit/>
          </a:bodyPr>
          <a:lstStyle/>
          <a:p>
            <a:r>
              <a:rPr sz="1600" b="1" dirty="0">
                <a:solidFill>
                  <a:schemeClr val="bg1"/>
                </a:solidFill>
                <a:latin typeface="微软雅黑" panose="020B0503020204020204" pitchFamily="34" charset="-122"/>
                <a:ea typeface="微软雅黑" panose="020B0503020204020204" pitchFamily="34" charset="-122"/>
              </a:rPr>
              <a:t>1. 消防电气系统的安装</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302236" y="1072544"/>
            <a:ext cx="11410152" cy="5170646"/>
          </a:xfrm>
          <a:prstGeom prst="rect">
            <a:avLst/>
          </a:prstGeom>
        </p:spPr>
        <p:txBody>
          <a:bodyPr wrap="square">
            <a:spAutoFit/>
          </a:bodyPr>
          <a:lstStyle>
            <a:defPPr>
              <a:defRPr lang="zh-CN"/>
            </a:defPPr>
            <a:lvl1pPr indent="457200" algn="just">
              <a:lnSpc>
                <a:spcPct val="150000"/>
              </a:lnSpc>
              <a:spcAft>
                <a:spcPts val="0"/>
              </a:spcAft>
              <a:defRPr sz="2000" kern="100">
                <a:latin typeface="+mn-ea"/>
                <a:cs typeface="宋体" panose="02010600030101010101" pitchFamily="2" charset="-122"/>
              </a:defRPr>
            </a:lvl1pPr>
          </a:lstStyle>
          <a:p>
            <a:r>
              <a:rPr lang="zh-CN" altLang="en-US" dirty="0"/>
              <a:t>（</a:t>
            </a:r>
            <a:r>
              <a:rPr lang="en-US" altLang="zh-CN" dirty="0"/>
              <a:t>7</a:t>
            </a:r>
            <a:r>
              <a:rPr lang="zh-CN" altLang="en-US" dirty="0"/>
              <a:t>）火灾报警系统主机安装</a:t>
            </a:r>
          </a:p>
          <a:p>
            <a:r>
              <a:rPr lang="zh-CN" dirty="0" smtClean="0"/>
              <a:t>① </a:t>
            </a:r>
            <a:r>
              <a:rPr lang="zh-CN" dirty="0"/>
              <a:t>火灾报警器采用落地安装方式，其底边宜高出地坪0.1~0.2m，控制器应安装牢固，不得倾斜。</a:t>
            </a:r>
          </a:p>
          <a:p>
            <a:r>
              <a:rPr lang="zh-CN" dirty="0"/>
              <a:t>② 引入控制器的电线和电缆符合如下要求：配线整齐，避免交叉，并应固定牢靠。电缆芯线和所配导线端部，均应标明编号。端子板的每个接线端子，接线不得超过2根。导线应绑扎成束，导线引入线穿线后，在进线管处应封堵。控制器的主电源接线，应直接与消防电源连接，严禁使用电源插头。</a:t>
            </a:r>
          </a:p>
          <a:p>
            <a:r>
              <a:rPr lang="zh-CN" dirty="0"/>
              <a:t>③ 控制器的主电源引入线，应直接与消防电源连接，严禁使用电源插头。主电源应有明显的标志。</a:t>
            </a:r>
          </a:p>
          <a:p>
            <a:r>
              <a:rPr lang="zh-CN" dirty="0"/>
              <a:t>④ 控制器的接地应牢固，专用接地干线采用铜芯绝缘导线，线芯截面积不应小于25mm2，接地板至各消防设备公用接地线应选用铜芯绝缘导线，其线芯截面积不应小于4mm2。采用专用接地装置时，接地电阻不应小于4Ω；采用联合接地装置时，接地电阻不应小于1Ω。</a:t>
            </a:r>
            <a:endParaRPr lang="zh-CN" alt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4" name="TextBox 8"/>
          <p:cNvSpPr txBox="1"/>
          <p:nvPr/>
        </p:nvSpPr>
        <p:spPr>
          <a:xfrm>
            <a:off x="947759" y="221139"/>
            <a:ext cx="4386241" cy="337185"/>
          </a:xfrm>
          <a:prstGeom prst="rect">
            <a:avLst/>
          </a:prstGeom>
          <a:noFill/>
        </p:spPr>
        <p:txBody>
          <a:bodyPr wrap="square" rtlCol="0">
            <a:spAutoFit/>
          </a:bodyPr>
          <a:lstStyle/>
          <a:p>
            <a:r>
              <a:rPr sz="1600" b="1" dirty="0">
                <a:solidFill>
                  <a:schemeClr val="bg1"/>
                </a:solidFill>
                <a:latin typeface="微软雅黑" panose="020B0503020204020204" pitchFamily="34" charset="-122"/>
                <a:ea typeface="微软雅黑" panose="020B0503020204020204" pitchFamily="34" charset="-122"/>
              </a:rPr>
              <a:t>1. 消防电气系统的安装</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393868" y="1012914"/>
            <a:ext cx="11404264" cy="5632311"/>
          </a:xfrm>
          <a:prstGeom prst="rect">
            <a:avLst/>
          </a:prstGeom>
        </p:spPr>
        <p:txBody>
          <a:bodyPr wrap="square">
            <a:spAutoFit/>
          </a:bodyPr>
          <a:lstStyle>
            <a:defPPr>
              <a:defRPr lang="zh-CN"/>
            </a:defPPr>
            <a:lvl1pPr indent="457200" algn="just">
              <a:lnSpc>
                <a:spcPct val="150000"/>
              </a:lnSpc>
              <a:spcAft>
                <a:spcPts val="0"/>
              </a:spcAft>
              <a:defRPr sz="2000" kern="100">
                <a:latin typeface="+mn-ea"/>
                <a:cs typeface="宋体" panose="02010600030101010101" pitchFamily="2" charset="-122"/>
              </a:defRPr>
            </a:lvl1pPr>
          </a:lstStyle>
          <a:p>
            <a:r>
              <a:rPr lang="zh-CN" altLang="en-US" dirty="0"/>
              <a:t>（</a:t>
            </a:r>
            <a:r>
              <a:rPr lang="en-US" altLang="zh-CN" dirty="0"/>
              <a:t>8</a:t>
            </a:r>
            <a:r>
              <a:rPr lang="zh-CN" altLang="en-US" dirty="0"/>
              <a:t>）</a:t>
            </a:r>
            <a:r>
              <a:rPr lang="en-US" altLang="zh-CN" dirty="0"/>
              <a:t> </a:t>
            </a:r>
            <a:r>
              <a:rPr lang="zh-CN" altLang="en-US" dirty="0"/>
              <a:t>消防联动控制系统的安装施工方法</a:t>
            </a:r>
          </a:p>
          <a:p>
            <a:r>
              <a:rPr lang="zh-CN" dirty="0"/>
              <a:t>① </a:t>
            </a:r>
            <a:r>
              <a:rPr lang="zh-CN" dirty="0"/>
              <a:t>消防控制设备在安装之前，应进行功能检查，不合格者，不得安装使用。</a:t>
            </a:r>
          </a:p>
          <a:p>
            <a:r>
              <a:rPr lang="zh-CN" dirty="0"/>
              <a:t>② 消防控制设备的外接导线，当采用金属软管做套管时，其长度不宜大于1.0m，且应采用管卡固定，其固定点的间距不应大于0.5m；金属软管与消防控制设备的接线盒（箱），应采用锁母固定，并应根据配管规定接地。</a:t>
            </a:r>
          </a:p>
          <a:p>
            <a:r>
              <a:rPr lang="zh-CN" dirty="0"/>
              <a:t>③ 消防控制设备外接导线的端部，应有明显的标志。</a:t>
            </a:r>
          </a:p>
          <a:p>
            <a:r>
              <a:rPr lang="zh-CN" dirty="0"/>
              <a:t>④ 消防控制设备盘（柜）内不同电压等级，不同电流类别的端子，应该分开，并应有明显的标志</a:t>
            </a:r>
            <a:r>
              <a:rPr lang="zh-CN" dirty="0" smtClean="0"/>
              <a:t>。</a:t>
            </a:r>
            <a:endParaRPr lang="en-US" altLang="zh-CN" dirty="0" smtClean="0"/>
          </a:p>
          <a:p>
            <a:r>
              <a:rPr lang="zh-CN" altLang="en-US" dirty="0"/>
              <a:t>（</a:t>
            </a:r>
            <a:r>
              <a:rPr lang="en-US" altLang="zh-CN" dirty="0"/>
              <a:t>9</a:t>
            </a:r>
            <a:r>
              <a:rPr lang="zh-CN" altLang="en-US" dirty="0"/>
              <a:t>）系统接地装置的安装施工方法</a:t>
            </a:r>
          </a:p>
          <a:p>
            <a:r>
              <a:rPr lang="zh-CN" altLang="zh-CN" dirty="0"/>
              <a:t>① 工作接地线应采用铜芯绝缘导线或电缆，不得采用镀锌扁铁或金属软管。</a:t>
            </a:r>
          </a:p>
          <a:p>
            <a:r>
              <a:rPr lang="zh-CN" altLang="zh-CN" dirty="0"/>
              <a:t>② 联合接地，其接地电阻值应小于1Ω。</a:t>
            </a:r>
          </a:p>
          <a:p>
            <a:r>
              <a:rPr lang="zh-CN" altLang="zh-CN" dirty="0"/>
              <a:t>③ 工作接地线与保护接地线，必须分开，保护接地导体不得用金属软管</a:t>
            </a:r>
            <a:r>
              <a:rPr lang="zh-CN" altLang="zh-CN" dirty="0" smtClean="0"/>
              <a:t>。</a:t>
            </a:r>
            <a:endParaRPr lang="zh-CN" altLang="en-US" dirty="0"/>
          </a:p>
        </p:txBody>
      </p:sp>
    </p:spTree>
    <p:extLst>
      <p:ext uri="{BB962C8B-B14F-4D97-AF65-F5344CB8AC3E}">
        <p14:creationId xmlns:p14="http://schemas.microsoft.com/office/powerpoint/2010/main" val="425340454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4" name="TextBox 8"/>
          <p:cNvSpPr txBox="1"/>
          <p:nvPr/>
        </p:nvSpPr>
        <p:spPr>
          <a:xfrm>
            <a:off x="947759" y="221139"/>
            <a:ext cx="4386241" cy="337185"/>
          </a:xfrm>
          <a:prstGeom prst="rect">
            <a:avLst/>
          </a:prstGeom>
          <a:noFill/>
        </p:spPr>
        <p:txBody>
          <a:bodyPr wrap="square" rtlCol="0">
            <a:spAutoFit/>
          </a:bodyPr>
          <a:lstStyle/>
          <a:p>
            <a:r>
              <a:rPr sz="1600" b="1" dirty="0">
                <a:solidFill>
                  <a:schemeClr val="bg1"/>
                </a:solidFill>
                <a:latin typeface="微软雅黑" panose="020B0503020204020204" pitchFamily="34" charset="-122"/>
                <a:ea typeface="微软雅黑" panose="020B0503020204020204" pitchFamily="34" charset="-122"/>
              </a:rPr>
              <a:t>2. 消防电气系统设备调试</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453390" y="1222267"/>
            <a:ext cx="11285220" cy="5170646"/>
          </a:xfrm>
          <a:prstGeom prst="rect">
            <a:avLst/>
          </a:prstGeom>
        </p:spPr>
        <p:txBody>
          <a:bodyPr wrap="square">
            <a:spAutoFit/>
          </a:bodyPr>
          <a:lstStyle>
            <a:defPPr>
              <a:defRPr lang="zh-CN"/>
            </a:defPPr>
            <a:lvl1pPr indent="457200" algn="just">
              <a:lnSpc>
                <a:spcPct val="150000"/>
              </a:lnSpc>
              <a:spcAft>
                <a:spcPts val="0"/>
              </a:spcAft>
              <a:defRPr sz="2000" kern="100">
                <a:latin typeface="+mn-ea"/>
                <a:cs typeface="宋体" panose="02010600030101010101" pitchFamily="2" charset="-122"/>
              </a:defRPr>
            </a:lvl1pPr>
          </a:lstStyle>
          <a:p>
            <a:r>
              <a:rPr lang="zh-CN" altLang="en-US" dirty="0"/>
              <a:t>（</a:t>
            </a:r>
            <a:r>
              <a:rPr lang="en-US" altLang="zh-CN" dirty="0"/>
              <a:t>1</a:t>
            </a:r>
            <a:r>
              <a:rPr lang="zh-CN" altLang="en-US" dirty="0"/>
              <a:t>）</a:t>
            </a:r>
            <a:r>
              <a:rPr lang="en-US" altLang="zh-CN" dirty="0"/>
              <a:t> </a:t>
            </a:r>
            <a:r>
              <a:rPr lang="zh-CN" altLang="en-US" dirty="0"/>
              <a:t>调试前准备</a:t>
            </a:r>
          </a:p>
          <a:p>
            <a:r>
              <a:rPr lang="zh-CN" dirty="0" smtClean="0"/>
              <a:t>① </a:t>
            </a:r>
            <a:r>
              <a:rPr lang="zh-CN" dirty="0"/>
              <a:t>火灾自动报警系统的调试，应在建筑物内部装修和系统施工安装结束后进行；</a:t>
            </a:r>
          </a:p>
          <a:p>
            <a:r>
              <a:rPr lang="zh-CN" dirty="0"/>
              <a:t>② 系统调试前应具备规范规定的文件及调试必需的其它文件；</a:t>
            </a:r>
          </a:p>
          <a:p>
            <a:r>
              <a:rPr lang="zh-CN" dirty="0"/>
              <a:t>③ 调试前应认真检查各系统，各回路线路，对于错线，开路，虚焊和短路应及时进行纠正。</a:t>
            </a:r>
          </a:p>
          <a:p>
            <a:r>
              <a:rPr lang="zh-CN" dirty="0"/>
              <a:t>④ 检查外围安装的设备是否齐全，若缺少应补齐，并查验安装设备是否与图纸设计的规格、型号相符。</a:t>
            </a:r>
          </a:p>
          <a:p>
            <a:r>
              <a:rPr lang="zh-CN" dirty="0"/>
              <a:t>⑤ 调试负责人必须由有资格的专业技术人员担任，所有调试人员应职责明确，并应按着调试程序逐项进行。</a:t>
            </a:r>
          </a:p>
          <a:p>
            <a:r>
              <a:rPr lang="zh-CN" dirty="0"/>
              <a:t>⑥ 调试前按国家现行标准，规范要求检查系统的施工安装质量。对施工安装中出现的问题，应会同有关单位协商解决，并有文字记录；</a:t>
            </a:r>
          </a:p>
          <a:p>
            <a:r>
              <a:rPr lang="zh-CN" dirty="0"/>
              <a:t>⑦ 调试前应按设计要求检查验明设备的型号、规格、数量、备品备件等</a:t>
            </a:r>
            <a:r>
              <a:rPr lang="zh-CN" dirty="0" smtClean="0"/>
              <a:t>。</a:t>
            </a:r>
            <a:endParaRPr lang="zh-CN" dirty="0"/>
          </a:p>
        </p:txBody>
      </p:sp>
      <p:sp>
        <p:nvSpPr>
          <p:cNvPr id="13" name="TextBox 8"/>
          <p:cNvSpPr txBox="1"/>
          <p:nvPr/>
        </p:nvSpPr>
        <p:spPr>
          <a:xfrm>
            <a:off x="327610" y="668269"/>
            <a:ext cx="4386241" cy="553998"/>
          </a:xfrm>
          <a:prstGeom prst="rect">
            <a:avLst/>
          </a:prstGeom>
        </p:spPr>
        <p:txBody>
          <a:bodyPr wrap="square">
            <a:spAutoFit/>
          </a:bodyPr>
          <a:lstStyle>
            <a:defPPr>
              <a:defRPr lang="zh-CN"/>
            </a:defPPr>
            <a:lvl1pPr indent="532765" algn="just">
              <a:lnSpc>
                <a:spcPct val="150000"/>
              </a:lnSpc>
              <a:spcAft>
                <a:spcPts val="0"/>
              </a:spcAft>
              <a:defRPr sz="2000" b="1">
                <a:solidFill>
                  <a:schemeClr val="accent2">
                    <a:lumMod val="50000"/>
                  </a:schemeClr>
                </a:solidFill>
                <a:latin typeface="微软雅黑" panose="020B0503020204020204" pitchFamily="34" charset="-122"/>
                <a:ea typeface="微软雅黑" panose="020B0503020204020204" pitchFamily="34" charset="-122"/>
              </a:defRPr>
            </a:lvl1pPr>
          </a:lstStyle>
          <a:p>
            <a:r>
              <a:rPr dirty="0"/>
              <a:t>2. 消防电气系统设备调试</a:t>
            </a:r>
            <a:endParaRPr lang="zh-CN" alt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4" name="TextBox 8"/>
          <p:cNvSpPr txBox="1"/>
          <p:nvPr/>
        </p:nvSpPr>
        <p:spPr>
          <a:xfrm>
            <a:off x="947759" y="221139"/>
            <a:ext cx="4386241" cy="337185"/>
          </a:xfrm>
          <a:prstGeom prst="rect">
            <a:avLst/>
          </a:prstGeom>
          <a:noFill/>
        </p:spPr>
        <p:txBody>
          <a:bodyPr wrap="square" rtlCol="0">
            <a:spAutoFit/>
          </a:bodyPr>
          <a:lstStyle/>
          <a:p>
            <a:r>
              <a:rPr sz="1600" b="1" dirty="0">
                <a:solidFill>
                  <a:schemeClr val="bg1"/>
                </a:solidFill>
                <a:latin typeface="微软雅黑" panose="020B0503020204020204" pitchFamily="34" charset="-122"/>
                <a:ea typeface="微软雅黑" panose="020B0503020204020204" pitchFamily="34" charset="-122"/>
              </a:rPr>
              <a:t>2. 消防电气系统设备调试</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453390" y="1060903"/>
            <a:ext cx="11285220" cy="4708981"/>
          </a:xfrm>
          <a:prstGeom prst="rect">
            <a:avLst/>
          </a:prstGeom>
        </p:spPr>
        <p:txBody>
          <a:bodyPr wrap="square">
            <a:spAutoFit/>
          </a:bodyPr>
          <a:lstStyle>
            <a:defPPr>
              <a:defRPr lang="zh-CN"/>
            </a:defPPr>
            <a:lvl1pPr indent="457200" algn="just">
              <a:lnSpc>
                <a:spcPct val="150000"/>
              </a:lnSpc>
              <a:spcAft>
                <a:spcPts val="0"/>
              </a:spcAft>
              <a:defRPr sz="2000" kern="100">
                <a:latin typeface="+mn-ea"/>
                <a:cs typeface="宋体" panose="02010600030101010101" pitchFamily="2" charset="-122"/>
              </a:defRPr>
            </a:lvl1pPr>
          </a:lstStyle>
          <a:p>
            <a:r>
              <a:rPr lang="zh-CN" dirty="0" smtClean="0"/>
              <a:t>⑧ </a:t>
            </a:r>
            <a:r>
              <a:rPr lang="zh-CN" dirty="0"/>
              <a:t>系统检查：</a:t>
            </a:r>
            <a:endParaRPr lang="en-US" dirty="0"/>
          </a:p>
          <a:p>
            <a:r>
              <a:rPr lang="en-US" dirty="0"/>
              <a:t>A</a:t>
            </a:r>
            <a:r>
              <a:rPr lang="zh-CN" dirty="0"/>
              <a:t>、</a:t>
            </a:r>
            <a:r>
              <a:rPr lang="en-US" dirty="0"/>
              <a:t> </a:t>
            </a:r>
            <a:r>
              <a:rPr lang="zh-CN" dirty="0"/>
              <a:t>在导线接入控制器之前，首先使用万用表交流档检查每对导线之间以及每根导线对地是否有强电电压。</a:t>
            </a:r>
          </a:p>
          <a:p>
            <a:r>
              <a:rPr lang="zh-CN" dirty="0"/>
              <a:t>B、 用万用表检查每对层线的两根线之间以及每对导线与其他导线之间是否存在短路或接近短路现象；用万表MΩ档测量每对导线对地的绝缘电阻，阻值应大于20MΩ。</a:t>
            </a:r>
          </a:p>
          <a:p>
            <a:r>
              <a:rPr lang="zh-CN" dirty="0"/>
              <a:t>C、 控制器通电之前，测量交流电压，检查其是否在规定范围内。检查接线端子有无松动，电缆是否插牢，带插座的集成电路是否松动。</a:t>
            </a:r>
          </a:p>
          <a:p>
            <a:r>
              <a:rPr lang="zh-CN" dirty="0"/>
              <a:t>D、 不接任何外部负载，将控制器开机自检，检查面板上所有指示灯、显示器、音响器件、打印机（如配置）工作状况；检查控制器总线输出电压是否在27V左右。</a:t>
            </a:r>
          </a:p>
          <a:p>
            <a:r>
              <a:rPr lang="zh-CN" dirty="0"/>
              <a:t>E、 按规范要求检查系统线路，对于错线、开路、虚焊和短路等应及时进行处理。</a:t>
            </a:r>
            <a:endParaRPr lang="zh-CN" altLang="en-US" dirty="0"/>
          </a:p>
        </p:txBody>
      </p:sp>
    </p:spTree>
    <p:extLst>
      <p:ext uri="{BB962C8B-B14F-4D97-AF65-F5344CB8AC3E}">
        <p14:creationId xmlns:p14="http://schemas.microsoft.com/office/powerpoint/2010/main" val="211466543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1" name="TextBox 8"/>
          <p:cNvSpPr txBox="1"/>
          <p:nvPr/>
        </p:nvSpPr>
        <p:spPr>
          <a:xfrm>
            <a:off x="947759" y="221139"/>
            <a:ext cx="4386241" cy="337185"/>
          </a:xfrm>
          <a:prstGeom prst="rect">
            <a:avLst/>
          </a:prstGeom>
          <a:noFill/>
        </p:spPr>
        <p:txBody>
          <a:bodyPr wrap="square" rtlCol="0">
            <a:spAutoFit/>
          </a:bodyPr>
          <a:lstStyle/>
          <a:p>
            <a:r>
              <a:rPr sz="1600" b="1" dirty="0">
                <a:solidFill>
                  <a:schemeClr val="bg1"/>
                </a:solidFill>
                <a:latin typeface="微软雅黑" panose="020B0503020204020204" pitchFamily="34" charset="-122"/>
                <a:ea typeface="微软雅黑" panose="020B0503020204020204" pitchFamily="34" charset="-122"/>
              </a:rPr>
              <a:t>2. 消防电气系统设备调试</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396091" y="1127741"/>
            <a:ext cx="11195274" cy="4247317"/>
          </a:xfrm>
          <a:prstGeom prst="rect">
            <a:avLst/>
          </a:prstGeom>
        </p:spPr>
        <p:txBody>
          <a:bodyPr wrap="square">
            <a:spAutoFit/>
          </a:bodyPr>
          <a:lstStyle>
            <a:defPPr>
              <a:defRPr lang="zh-CN"/>
            </a:defPPr>
            <a:lvl1pPr indent="457200" algn="just">
              <a:lnSpc>
                <a:spcPct val="150000"/>
              </a:lnSpc>
              <a:spcAft>
                <a:spcPts val="0"/>
              </a:spcAft>
              <a:defRPr sz="2000" kern="100">
                <a:latin typeface="+mn-ea"/>
                <a:cs typeface="宋体" panose="02010600030101010101" pitchFamily="2" charset="-122"/>
              </a:defRPr>
            </a:lvl1pPr>
          </a:lstStyle>
          <a:p>
            <a:r>
              <a:rPr lang="zh-CN" altLang="en-US" dirty="0"/>
              <a:t>（</a:t>
            </a:r>
            <a:r>
              <a:rPr lang="en-US" altLang="zh-CN" dirty="0"/>
              <a:t>2</a:t>
            </a:r>
            <a:r>
              <a:rPr lang="zh-CN" altLang="en-US" dirty="0"/>
              <a:t>）设备单机调试</a:t>
            </a:r>
          </a:p>
          <a:p>
            <a:r>
              <a:rPr lang="zh-CN" dirty="0"/>
              <a:t>具备</a:t>
            </a:r>
            <a:r>
              <a:rPr lang="zh-CN" dirty="0"/>
              <a:t>上述条件后，可对探测器，手动报警按钮等全部外围设备，报警控制主机，广播主机，消防电话主机等逐个进行单机通电检查，全部正常后方可进行报警系统内调试</a:t>
            </a:r>
            <a:r>
              <a:rPr lang="zh-CN" dirty="0" smtClean="0"/>
              <a:t>。</a:t>
            </a:r>
            <a:endParaRPr lang="en-US" altLang="zh-CN" dirty="0" smtClean="0"/>
          </a:p>
          <a:p>
            <a:r>
              <a:rPr lang="zh-CN" altLang="en-US" dirty="0"/>
              <a:t>（</a:t>
            </a:r>
            <a:r>
              <a:rPr lang="en-US" altLang="zh-CN" dirty="0"/>
              <a:t>3</a:t>
            </a:r>
            <a:r>
              <a:rPr lang="zh-CN" altLang="en-US" dirty="0"/>
              <a:t>）</a:t>
            </a:r>
            <a:r>
              <a:rPr lang="en-US" altLang="zh-CN" dirty="0"/>
              <a:t> </a:t>
            </a:r>
            <a:r>
              <a:rPr lang="zh-CN" altLang="en-US" dirty="0"/>
              <a:t>报警联动系统设备调试</a:t>
            </a:r>
          </a:p>
          <a:p>
            <a:r>
              <a:rPr lang="zh-CN" altLang="zh-CN" dirty="0"/>
              <a:t>当单机通电完成后，将模块连接的外控设备解除，进行报警系统整体调试。对报警主机主要进行下列功能检查：</a:t>
            </a:r>
          </a:p>
          <a:p>
            <a:r>
              <a:rPr lang="zh-CN" altLang="zh-CN" dirty="0"/>
              <a:t>① 火灾报警器自检功能；消音复位功能；故障报警功能；火警优先功能；主备电自动切换功能；备用电源欠压、过压保护功能。</a:t>
            </a:r>
          </a:p>
          <a:p>
            <a:r>
              <a:rPr lang="zh-CN" altLang="zh-CN" dirty="0"/>
              <a:t>② 自动状态各连锁关系调试，动作应正常无误，必要时反馈信号可人工模拟</a:t>
            </a:r>
            <a:r>
              <a:rPr lang="zh-CN" altLang="zh-CN" dirty="0" smtClean="0"/>
              <a:t>。</a:t>
            </a:r>
            <a:endParaRPr lang="zh-CN" alt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1" name="TextBox 8"/>
          <p:cNvSpPr txBox="1"/>
          <p:nvPr/>
        </p:nvSpPr>
        <p:spPr>
          <a:xfrm>
            <a:off x="947759" y="221139"/>
            <a:ext cx="4386241" cy="337185"/>
          </a:xfrm>
          <a:prstGeom prst="rect">
            <a:avLst/>
          </a:prstGeom>
          <a:noFill/>
        </p:spPr>
        <p:txBody>
          <a:bodyPr wrap="square" rtlCol="0">
            <a:spAutoFit/>
          </a:bodyPr>
          <a:lstStyle/>
          <a:p>
            <a:r>
              <a:rPr sz="1600" b="1" dirty="0">
                <a:solidFill>
                  <a:schemeClr val="bg1"/>
                </a:solidFill>
                <a:latin typeface="微软雅黑" panose="020B0503020204020204" pitchFamily="34" charset="-122"/>
                <a:ea typeface="微软雅黑" panose="020B0503020204020204" pitchFamily="34" charset="-122"/>
              </a:rPr>
              <a:t>2. 消防电气系统设备调试</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264160" y="877271"/>
            <a:ext cx="11663680" cy="5170646"/>
          </a:xfrm>
          <a:prstGeom prst="rect">
            <a:avLst/>
          </a:prstGeom>
        </p:spPr>
        <p:txBody>
          <a:bodyPr wrap="square">
            <a:spAutoFit/>
          </a:bodyPr>
          <a:lstStyle>
            <a:defPPr>
              <a:defRPr lang="zh-CN"/>
            </a:defPPr>
            <a:lvl1pPr indent="457200" algn="just">
              <a:lnSpc>
                <a:spcPct val="150000"/>
              </a:lnSpc>
              <a:spcAft>
                <a:spcPts val="0"/>
              </a:spcAft>
              <a:defRPr sz="2000" kern="100">
                <a:latin typeface="+mn-ea"/>
                <a:cs typeface="宋体" panose="02010600030101010101" pitchFamily="2" charset="-122"/>
              </a:defRPr>
            </a:lvl1pPr>
          </a:lstStyle>
          <a:p>
            <a:r>
              <a:rPr lang="zh-CN" altLang="en-US" dirty="0"/>
              <a:t>（</a:t>
            </a:r>
            <a:r>
              <a:rPr lang="en-US" altLang="zh-CN" dirty="0"/>
              <a:t>4</a:t>
            </a:r>
            <a:r>
              <a:rPr lang="zh-CN" altLang="en-US" dirty="0"/>
              <a:t>）</a:t>
            </a:r>
            <a:r>
              <a:rPr lang="en-US" altLang="zh-CN" dirty="0"/>
              <a:t> </a:t>
            </a:r>
            <a:r>
              <a:rPr lang="zh-CN" altLang="en-US" dirty="0"/>
              <a:t>火灾报警系统联调</a:t>
            </a:r>
          </a:p>
          <a:p>
            <a:r>
              <a:rPr lang="zh-CN" dirty="0"/>
              <a:t>首先</a:t>
            </a:r>
            <a:r>
              <a:rPr lang="zh-CN" dirty="0"/>
              <a:t>编制系统调试方案，依照方案，将系统划分为几部分，有步骤进行调试，按照从局部到全系统的顺序进行。</a:t>
            </a:r>
          </a:p>
          <a:p>
            <a:r>
              <a:rPr lang="zh-CN" dirty="0"/>
              <a:t>火灾报警系统联调应在整个工程各个系统全部投运后方可进行。火灾报警系统联调应由总承包单位及业主代表组织，各有关单位共同参加完成。联调前应具备如下条件：</a:t>
            </a:r>
          </a:p>
          <a:p>
            <a:r>
              <a:rPr lang="zh-CN" dirty="0"/>
              <a:t>① 火灾报警系统设备调试完成。</a:t>
            </a:r>
          </a:p>
          <a:p>
            <a:r>
              <a:rPr lang="zh-CN" dirty="0"/>
              <a:t>② 各连锁控制对象独立系统调试完成，各子系统正常运转。</a:t>
            </a:r>
          </a:p>
          <a:p>
            <a:r>
              <a:rPr lang="zh-CN" dirty="0"/>
              <a:t>③ 模拟各主要部位火灾等信号，按照编制的逻辑顺序模拟。</a:t>
            </a:r>
          </a:p>
          <a:p>
            <a:r>
              <a:rPr lang="zh-CN" dirty="0"/>
              <a:t>④ 在调试过程中应按照公安部颁发的《火灾自动报警系统安装规范》，深入检查各部件和设备安装是否符合规范要求。在各种设备系统联接与试运转过程中，应由有关厂家参加协调，进行统一调试，发现问题及时解决，并做好详细的统调记录</a:t>
            </a:r>
            <a:r>
              <a:rPr lang="zh-CN" dirty="0" smtClean="0"/>
              <a:t>。</a:t>
            </a:r>
            <a:endParaRPr lang="zh-CN" dirty="0"/>
          </a:p>
        </p:txBody>
      </p:sp>
    </p:spTree>
    <p:extLst>
      <p:ext uri="{BB962C8B-B14F-4D97-AF65-F5344CB8AC3E}">
        <p14:creationId xmlns:p14="http://schemas.microsoft.com/office/powerpoint/2010/main" val="356997385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1" name="TextBox 8"/>
          <p:cNvSpPr txBox="1"/>
          <p:nvPr/>
        </p:nvSpPr>
        <p:spPr>
          <a:xfrm>
            <a:off x="947759" y="221139"/>
            <a:ext cx="4386241" cy="337185"/>
          </a:xfrm>
          <a:prstGeom prst="rect">
            <a:avLst/>
          </a:prstGeom>
          <a:noFill/>
        </p:spPr>
        <p:txBody>
          <a:bodyPr wrap="square" rtlCol="0">
            <a:spAutoFit/>
          </a:bodyPr>
          <a:lstStyle/>
          <a:p>
            <a:r>
              <a:rPr sz="1600" b="1" dirty="0">
                <a:solidFill>
                  <a:schemeClr val="bg1"/>
                </a:solidFill>
                <a:latin typeface="微软雅黑" panose="020B0503020204020204" pitchFamily="34" charset="-122"/>
                <a:ea typeface="微软雅黑" panose="020B0503020204020204" pitchFamily="34" charset="-122"/>
              </a:rPr>
              <a:t>2. 消防电气系统设备调试</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264160" y="877271"/>
            <a:ext cx="11663680" cy="5170646"/>
          </a:xfrm>
          <a:prstGeom prst="rect">
            <a:avLst/>
          </a:prstGeom>
        </p:spPr>
        <p:txBody>
          <a:bodyPr wrap="square">
            <a:spAutoFit/>
          </a:bodyPr>
          <a:lstStyle>
            <a:defPPr>
              <a:defRPr lang="zh-CN"/>
            </a:defPPr>
            <a:lvl1pPr indent="457200" algn="just">
              <a:lnSpc>
                <a:spcPct val="150000"/>
              </a:lnSpc>
              <a:spcAft>
                <a:spcPts val="0"/>
              </a:spcAft>
              <a:defRPr sz="2000" kern="100">
                <a:latin typeface="+mn-ea"/>
                <a:cs typeface="宋体" panose="02010600030101010101" pitchFamily="2" charset="-122"/>
              </a:defRPr>
            </a:lvl1pPr>
          </a:lstStyle>
          <a:p>
            <a:r>
              <a:rPr lang="zh-CN" dirty="0" smtClean="0"/>
              <a:t>⑤ </a:t>
            </a:r>
            <a:r>
              <a:rPr lang="zh-CN" dirty="0"/>
              <a:t>报警系统的调试，应分别对各种探测器，集中（区域）报警控制器，火灾报警装置和消防控制设备等逐个进行单机通电检查，正常后方可进行系统的调试。</a:t>
            </a:r>
          </a:p>
          <a:p>
            <a:r>
              <a:rPr lang="zh-CN" dirty="0"/>
              <a:t>⑥ 火灾自动报警系统通电后，应按现行国家标准《火灾报警控制器通用技术条件》的有关规定及要求，对报警控制器进行下列功能检查：</a:t>
            </a:r>
          </a:p>
          <a:p>
            <a:r>
              <a:rPr lang="zh-CN" dirty="0"/>
              <a:t>A、火灾报警自检功能；</a:t>
            </a:r>
          </a:p>
          <a:p>
            <a:r>
              <a:rPr lang="zh-CN" dirty="0"/>
              <a:t>B、消音、复位功能；</a:t>
            </a:r>
          </a:p>
          <a:p>
            <a:r>
              <a:rPr lang="zh-CN" dirty="0"/>
              <a:t>C、故障报警功能；</a:t>
            </a:r>
          </a:p>
          <a:p>
            <a:r>
              <a:rPr lang="zh-CN" dirty="0"/>
              <a:t>D、火灾优先功能；</a:t>
            </a:r>
          </a:p>
          <a:p>
            <a:r>
              <a:rPr lang="zh-CN" dirty="0"/>
              <a:t>E、报警记忆功能；</a:t>
            </a:r>
          </a:p>
          <a:p>
            <a:r>
              <a:rPr lang="zh-CN" dirty="0"/>
              <a:t>F、电源自动切换和备用电源的自动充电功能；</a:t>
            </a:r>
          </a:p>
          <a:p>
            <a:r>
              <a:rPr lang="zh-CN" dirty="0"/>
              <a:t>G、备用电源的欠压和过压报警功能。</a:t>
            </a:r>
            <a:endParaRPr lang="zh-CN" alt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1" name="TextBox 8"/>
          <p:cNvSpPr txBox="1"/>
          <p:nvPr/>
        </p:nvSpPr>
        <p:spPr>
          <a:xfrm>
            <a:off x="947759" y="221139"/>
            <a:ext cx="4386241" cy="337185"/>
          </a:xfrm>
          <a:prstGeom prst="rect">
            <a:avLst/>
          </a:prstGeom>
          <a:noFill/>
        </p:spPr>
        <p:txBody>
          <a:bodyPr wrap="square" rtlCol="0">
            <a:spAutoFit/>
          </a:bodyPr>
          <a:lstStyle/>
          <a:p>
            <a:r>
              <a:rPr sz="1600" b="1" dirty="0">
                <a:solidFill>
                  <a:schemeClr val="bg1"/>
                </a:solidFill>
                <a:latin typeface="微软雅黑" panose="020B0503020204020204" pitchFamily="34" charset="-122"/>
                <a:ea typeface="微软雅黑" panose="020B0503020204020204" pitchFamily="34" charset="-122"/>
              </a:rPr>
              <a:t>2. 消防电气系统设备调试</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363856" y="779463"/>
            <a:ext cx="11599545" cy="5632311"/>
          </a:xfrm>
          <a:prstGeom prst="rect">
            <a:avLst/>
          </a:prstGeom>
        </p:spPr>
        <p:txBody>
          <a:bodyPr wrap="square">
            <a:spAutoFit/>
          </a:bodyPr>
          <a:lstStyle>
            <a:defPPr>
              <a:defRPr lang="zh-CN"/>
            </a:defPPr>
            <a:lvl1pPr indent="457200" algn="just">
              <a:lnSpc>
                <a:spcPct val="150000"/>
              </a:lnSpc>
              <a:spcAft>
                <a:spcPts val="0"/>
              </a:spcAft>
              <a:defRPr sz="2000" kern="100">
                <a:latin typeface="+mn-ea"/>
                <a:cs typeface="宋体" panose="02010600030101010101" pitchFamily="2" charset="-122"/>
              </a:defRPr>
            </a:lvl1pPr>
          </a:lstStyle>
          <a:p>
            <a:r>
              <a:rPr lang="zh-CN" dirty="0">
                <a:sym typeface="+mn-ea"/>
              </a:rPr>
              <a:t>⑦检查火灾自动报警系统的主电源和备用电源，其容量应分别符合现行有关国家标准、规范的要求，在备用电源连续充放电三次后，主电源和备用电源应能自动切换。</a:t>
            </a:r>
          </a:p>
          <a:p>
            <a:r>
              <a:rPr lang="zh-CN" dirty="0">
                <a:sym typeface="+mn-ea"/>
              </a:rPr>
              <a:t>⑧ 电动防火门、防火卷帘的抽验，应按实际数量的10%~20%抽验联动控制功能，其控制功能、信号均应正常。</a:t>
            </a:r>
          </a:p>
          <a:p>
            <a:r>
              <a:rPr lang="zh-CN" dirty="0">
                <a:sym typeface="+mn-ea"/>
              </a:rPr>
              <a:t>⑨ 通风空调和防排烟设备（包括风机和阀门）的抽验，应按实际安装数量10%~20%抽验联动控制功能、信号均应正常。</a:t>
            </a:r>
          </a:p>
          <a:p>
            <a:r>
              <a:rPr lang="zh-CN" dirty="0">
                <a:sym typeface="+mn-ea"/>
              </a:rPr>
              <a:t>⑩ 消防电梯的检验应进行1~2次人工控制和自动控制功能检验，其控制功能、信号均应正常。</a:t>
            </a:r>
            <a:endParaRPr lang="en-US" dirty="0">
              <a:sym typeface="+mn-ea"/>
            </a:endParaRPr>
          </a:p>
          <a:p>
            <a:r>
              <a:rPr lang="en-US" dirty="0">
                <a:sym typeface="+mn-ea"/>
              </a:rPr>
              <a:t>⑪ </a:t>
            </a:r>
            <a:r>
              <a:rPr lang="zh-CN" dirty="0">
                <a:sym typeface="+mn-ea"/>
              </a:rPr>
              <a:t>火灾事故广播设备的检验，应按实际安装数量的10%~20%进行下列功能检验：</a:t>
            </a:r>
          </a:p>
          <a:p>
            <a:r>
              <a:rPr lang="zh-CN" dirty="0">
                <a:sym typeface="+mn-ea"/>
              </a:rPr>
              <a:t>A、消防控制室选层广播；</a:t>
            </a:r>
          </a:p>
          <a:p>
            <a:r>
              <a:rPr lang="zh-CN" dirty="0">
                <a:sym typeface="+mn-ea"/>
              </a:rPr>
              <a:t>B、共用的扬声器强行切换试验；</a:t>
            </a:r>
          </a:p>
          <a:p>
            <a:r>
              <a:rPr lang="zh-CN" dirty="0">
                <a:sym typeface="+mn-ea"/>
              </a:rPr>
              <a:t>C、备用扩音机控制功能试验。</a:t>
            </a:r>
          </a:p>
          <a:p>
            <a:r>
              <a:rPr lang="zh-CN" dirty="0">
                <a:sym typeface="+mn-ea"/>
              </a:rPr>
              <a:t>D、 上述控制功能应正常，语音应清楚</a:t>
            </a:r>
            <a:r>
              <a:rPr lang="zh-CN" dirty="0" smtClean="0">
                <a:sym typeface="+mn-ea"/>
              </a:rPr>
              <a:t>。</a:t>
            </a:r>
            <a:endParaRPr lang="en-US" dirty="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4"/>
          <p:cNvSpPr/>
          <p:nvPr/>
        </p:nvSpPr>
        <p:spPr>
          <a:xfrm>
            <a:off x="904875" y="2134652"/>
            <a:ext cx="10382250" cy="2552700"/>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1743075" y="2615139"/>
            <a:ext cx="1114425" cy="1114425"/>
            <a:chOff x="1924050" y="2615139"/>
            <a:chExt cx="1114425" cy="1114425"/>
          </a:xfrm>
        </p:grpSpPr>
        <p:sp>
          <p:nvSpPr>
            <p:cNvPr id="6" name="椭圆 5"/>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iconfont-1187-868386"/>
            <p:cNvSpPr>
              <a:spLocks noChangeAspect="1"/>
            </p:cNvSpPr>
            <p:nvPr/>
          </p:nvSpPr>
          <p:spPr bwMode="auto">
            <a:xfrm>
              <a:off x="2195469" y="2931695"/>
              <a:ext cx="609685" cy="519412"/>
            </a:xfrm>
            <a:custGeom>
              <a:avLst/>
              <a:gdLst>
                <a:gd name="T0" fmla="*/ 12330 w 12804"/>
                <a:gd name="T1" fmla="*/ 2371 h 10907"/>
                <a:gd name="T2" fmla="*/ 11382 w 12804"/>
                <a:gd name="T3" fmla="*/ 2371 h 10907"/>
                <a:gd name="T4" fmla="*/ 11382 w 12804"/>
                <a:gd name="T5" fmla="*/ 3319 h 10907"/>
                <a:gd name="T6" fmla="*/ 10907 w 12804"/>
                <a:gd name="T7" fmla="*/ 3793 h 10907"/>
                <a:gd name="T8" fmla="*/ 10433 w 12804"/>
                <a:gd name="T9" fmla="*/ 3319 h 10907"/>
                <a:gd name="T10" fmla="*/ 10433 w 12804"/>
                <a:gd name="T11" fmla="*/ 2371 h 10907"/>
                <a:gd name="T12" fmla="*/ 9485 w 12804"/>
                <a:gd name="T13" fmla="*/ 2371 h 10907"/>
                <a:gd name="T14" fmla="*/ 9010 w 12804"/>
                <a:gd name="T15" fmla="*/ 1897 h 10907"/>
                <a:gd name="T16" fmla="*/ 9485 w 12804"/>
                <a:gd name="T17" fmla="*/ 1422 h 10907"/>
                <a:gd name="T18" fmla="*/ 10433 w 12804"/>
                <a:gd name="T19" fmla="*/ 1422 h 10907"/>
                <a:gd name="T20" fmla="*/ 10433 w 12804"/>
                <a:gd name="T21" fmla="*/ 474 h 10907"/>
                <a:gd name="T22" fmla="*/ 10907 w 12804"/>
                <a:gd name="T23" fmla="*/ 0 h 10907"/>
                <a:gd name="T24" fmla="*/ 11382 w 12804"/>
                <a:gd name="T25" fmla="*/ 474 h 10907"/>
                <a:gd name="T26" fmla="*/ 11382 w 12804"/>
                <a:gd name="T27" fmla="*/ 1422 h 10907"/>
                <a:gd name="T28" fmla="*/ 12330 w 12804"/>
                <a:gd name="T29" fmla="*/ 1422 h 10907"/>
                <a:gd name="T30" fmla="*/ 12804 w 12804"/>
                <a:gd name="T31" fmla="*/ 1897 h 10907"/>
                <a:gd name="T32" fmla="*/ 12330 w 12804"/>
                <a:gd name="T33" fmla="*/ 2371 h 10907"/>
                <a:gd name="T34" fmla="*/ 9485 w 12804"/>
                <a:gd name="T35" fmla="*/ 4031 h 10907"/>
                <a:gd name="T36" fmla="*/ 8773 w 12804"/>
                <a:gd name="T37" fmla="*/ 4742 h 10907"/>
                <a:gd name="T38" fmla="*/ 8062 w 12804"/>
                <a:gd name="T39" fmla="*/ 4031 h 10907"/>
                <a:gd name="T40" fmla="*/ 8773 w 12804"/>
                <a:gd name="T41" fmla="*/ 3319 h 10907"/>
                <a:gd name="T42" fmla="*/ 9485 w 12804"/>
                <a:gd name="T43" fmla="*/ 4031 h 10907"/>
                <a:gd name="T44" fmla="*/ 7588 w 12804"/>
                <a:gd name="T45" fmla="*/ 2371 h 10907"/>
                <a:gd name="T46" fmla="*/ 948 w 12804"/>
                <a:gd name="T47" fmla="*/ 2371 h 10907"/>
                <a:gd name="T48" fmla="*/ 948 w 12804"/>
                <a:gd name="T49" fmla="*/ 8980 h 10907"/>
                <a:gd name="T50" fmla="*/ 3764 w 12804"/>
                <a:gd name="T51" fmla="*/ 4327 h 10907"/>
                <a:gd name="T52" fmla="*/ 6868 w 12804"/>
                <a:gd name="T53" fmla="*/ 9010 h 10907"/>
                <a:gd name="T54" fmla="*/ 8454 w 12804"/>
                <a:gd name="T55" fmla="*/ 6639 h 10907"/>
                <a:gd name="T56" fmla="*/ 9959 w 12804"/>
                <a:gd name="T57" fmla="*/ 8980 h 10907"/>
                <a:gd name="T58" fmla="*/ 10433 w 12804"/>
                <a:gd name="T59" fmla="*/ 8980 h 10907"/>
                <a:gd name="T60" fmla="*/ 10433 w 12804"/>
                <a:gd name="T61" fmla="*/ 6165 h 10907"/>
                <a:gd name="T62" fmla="*/ 10907 w 12804"/>
                <a:gd name="T63" fmla="*/ 5690 h 10907"/>
                <a:gd name="T64" fmla="*/ 11382 w 12804"/>
                <a:gd name="T65" fmla="*/ 6165 h 10907"/>
                <a:gd name="T66" fmla="*/ 11382 w 12804"/>
                <a:gd name="T67" fmla="*/ 9959 h 10907"/>
                <a:gd name="T68" fmla="*/ 10433 w 12804"/>
                <a:gd name="T69" fmla="*/ 10907 h 10907"/>
                <a:gd name="T70" fmla="*/ 948 w 12804"/>
                <a:gd name="T71" fmla="*/ 10907 h 10907"/>
                <a:gd name="T72" fmla="*/ 0 w 12804"/>
                <a:gd name="T73" fmla="*/ 9959 h 10907"/>
                <a:gd name="T74" fmla="*/ 0 w 12804"/>
                <a:gd name="T75" fmla="*/ 2371 h 10907"/>
                <a:gd name="T76" fmla="*/ 948 w 12804"/>
                <a:gd name="T77" fmla="*/ 1422 h 10907"/>
                <a:gd name="T78" fmla="*/ 7588 w 12804"/>
                <a:gd name="T79" fmla="*/ 1422 h 10907"/>
                <a:gd name="T80" fmla="*/ 8062 w 12804"/>
                <a:gd name="T81" fmla="*/ 1897 h 10907"/>
                <a:gd name="T82" fmla="*/ 7588 w 12804"/>
                <a:gd name="T83" fmla="*/ 2371 h 10907"/>
                <a:gd name="T84" fmla="*/ 7588 w 12804"/>
                <a:gd name="T85" fmla="*/ 2371 h 10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04" h="10907">
                  <a:moveTo>
                    <a:pt x="12330" y="2371"/>
                  </a:moveTo>
                  <a:lnTo>
                    <a:pt x="11382" y="2371"/>
                  </a:lnTo>
                  <a:lnTo>
                    <a:pt x="11382" y="3319"/>
                  </a:lnTo>
                  <a:cubicBezTo>
                    <a:pt x="11382" y="3581"/>
                    <a:pt x="11169" y="3793"/>
                    <a:pt x="10907" y="3793"/>
                  </a:cubicBezTo>
                  <a:cubicBezTo>
                    <a:pt x="10646" y="3793"/>
                    <a:pt x="10433" y="3581"/>
                    <a:pt x="10433" y="3319"/>
                  </a:cubicBezTo>
                  <a:lnTo>
                    <a:pt x="10433" y="2371"/>
                  </a:lnTo>
                  <a:lnTo>
                    <a:pt x="9485" y="2371"/>
                  </a:lnTo>
                  <a:cubicBezTo>
                    <a:pt x="9223" y="2371"/>
                    <a:pt x="9010" y="2158"/>
                    <a:pt x="9010" y="1897"/>
                  </a:cubicBezTo>
                  <a:cubicBezTo>
                    <a:pt x="9010" y="1635"/>
                    <a:pt x="9223" y="1422"/>
                    <a:pt x="9485" y="1422"/>
                  </a:cubicBezTo>
                  <a:lnTo>
                    <a:pt x="10433" y="1422"/>
                  </a:lnTo>
                  <a:lnTo>
                    <a:pt x="10433" y="474"/>
                  </a:lnTo>
                  <a:cubicBezTo>
                    <a:pt x="10433" y="212"/>
                    <a:pt x="10646" y="0"/>
                    <a:pt x="10907" y="0"/>
                  </a:cubicBezTo>
                  <a:cubicBezTo>
                    <a:pt x="11169" y="0"/>
                    <a:pt x="11382" y="212"/>
                    <a:pt x="11382" y="474"/>
                  </a:cubicBezTo>
                  <a:lnTo>
                    <a:pt x="11382" y="1422"/>
                  </a:lnTo>
                  <a:lnTo>
                    <a:pt x="12330" y="1422"/>
                  </a:lnTo>
                  <a:cubicBezTo>
                    <a:pt x="12592" y="1422"/>
                    <a:pt x="12804" y="1635"/>
                    <a:pt x="12804" y="1897"/>
                  </a:cubicBezTo>
                  <a:cubicBezTo>
                    <a:pt x="12804" y="2158"/>
                    <a:pt x="12592" y="2371"/>
                    <a:pt x="12330" y="2371"/>
                  </a:cubicBezTo>
                  <a:close/>
                  <a:moveTo>
                    <a:pt x="9485" y="4031"/>
                  </a:moveTo>
                  <a:cubicBezTo>
                    <a:pt x="9485" y="4423"/>
                    <a:pt x="9166" y="4742"/>
                    <a:pt x="8773" y="4742"/>
                  </a:cubicBezTo>
                  <a:cubicBezTo>
                    <a:pt x="8381" y="4742"/>
                    <a:pt x="8062" y="4423"/>
                    <a:pt x="8062" y="4031"/>
                  </a:cubicBezTo>
                  <a:cubicBezTo>
                    <a:pt x="8062" y="3638"/>
                    <a:pt x="8381" y="3319"/>
                    <a:pt x="8773" y="3319"/>
                  </a:cubicBezTo>
                  <a:cubicBezTo>
                    <a:pt x="9166" y="3319"/>
                    <a:pt x="9485" y="3638"/>
                    <a:pt x="9485" y="4031"/>
                  </a:cubicBezTo>
                  <a:close/>
                  <a:moveTo>
                    <a:pt x="7588" y="2371"/>
                  </a:moveTo>
                  <a:lnTo>
                    <a:pt x="948" y="2371"/>
                  </a:lnTo>
                  <a:lnTo>
                    <a:pt x="948" y="8980"/>
                  </a:lnTo>
                  <a:cubicBezTo>
                    <a:pt x="949" y="8977"/>
                    <a:pt x="1987" y="4327"/>
                    <a:pt x="3764" y="4327"/>
                  </a:cubicBezTo>
                  <a:cubicBezTo>
                    <a:pt x="4935" y="4327"/>
                    <a:pt x="6126" y="7923"/>
                    <a:pt x="6868" y="9010"/>
                  </a:cubicBezTo>
                  <a:cubicBezTo>
                    <a:pt x="6868" y="9010"/>
                    <a:pt x="7450" y="6654"/>
                    <a:pt x="8454" y="6639"/>
                  </a:cubicBezTo>
                  <a:cubicBezTo>
                    <a:pt x="9447" y="6624"/>
                    <a:pt x="9959" y="8980"/>
                    <a:pt x="9959" y="8980"/>
                  </a:cubicBezTo>
                  <a:lnTo>
                    <a:pt x="10433" y="8980"/>
                  </a:lnTo>
                  <a:lnTo>
                    <a:pt x="10433" y="6165"/>
                  </a:lnTo>
                  <a:cubicBezTo>
                    <a:pt x="10433" y="5903"/>
                    <a:pt x="10646" y="5690"/>
                    <a:pt x="10907" y="5690"/>
                  </a:cubicBezTo>
                  <a:cubicBezTo>
                    <a:pt x="11169" y="5690"/>
                    <a:pt x="11382" y="5903"/>
                    <a:pt x="11382" y="6165"/>
                  </a:cubicBezTo>
                  <a:lnTo>
                    <a:pt x="11382" y="9959"/>
                  </a:lnTo>
                  <a:cubicBezTo>
                    <a:pt x="11382" y="10483"/>
                    <a:pt x="10957" y="10907"/>
                    <a:pt x="10433" y="10907"/>
                  </a:cubicBezTo>
                  <a:lnTo>
                    <a:pt x="948" y="10907"/>
                  </a:lnTo>
                  <a:cubicBezTo>
                    <a:pt x="424" y="10907"/>
                    <a:pt x="0" y="10483"/>
                    <a:pt x="0" y="9959"/>
                  </a:cubicBezTo>
                  <a:lnTo>
                    <a:pt x="0" y="2371"/>
                  </a:lnTo>
                  <a:cubicBezTo>
                    <a:pt x="0" y="1847"/>
                    <a:pt x="424" y="1422"/>
                    <a:pt x="948" y="1422"/>
                  </a:cubicBezTo>
                  <a:lnTo>
                    <a:pt x="7588" y="1422"/>
                  </a:lnTo>
                  <a:cubicBezTo>
                    <a:pt x="7850" y="1422"/>
                    <a:pt x="8062" y="1635"/>
                    <a:pt x="8062" y="1897"/>
                  </a:cubicBezTo>
                  <a:cubicBezTo>
                    <a:pt x="8062" y="2158"/>
                    <a:pt x="7850" y="2371"/>
                    <a:pt x="7588" y="2371"/>
                  </a:cubicBezTo>
                  <a:close/>
                  <a:moveTo>
                    <a:pt x="7588" y="2371"/>
                  </a:moveTo>
                  <a:close/>
                </a:path>
              </a:pathLst>
            </a:custGeom>
            <a:solidFill>
              <a:schemeClr val="bg1"/>
            </a:solidFill>
            <a:ln>
              <a:noFill/>
            </a:ln>
          </p:spPr>
        </p:sp>
      </p:grpSp>
      <p:grpSp>
        <p:nvGrpSpPr>
          <p:cNvPr id="46" name="Group 15"/>
          <p:cNvGrpSpPr/>
          <p:nvPr/>
        </p:nvGrpSpPr>
        <p:grpSpPr>
          <a:xfrm>
            <a:off x="3276600" y="2615139"/>
            <a:ext cx="1114425" cy="1114425"/>
            <a:chOff x="1924050" y="2615139"/>
            <a:chExt cx="1114425" cy="1114425"/>
          </a:xfrm>
        </p:grpSpPr>
        <p:sp>
          <p:nvSpPr>
            <p:cNvPr id="47" name="椭圆 46"/>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8" name="iconfont-1187-868386"/>
            <p:cNvSpPr>
              <a:spLocks noChangeAspect="1"/>
            </p:cNvSpPr>
            <p:nvPr/>
          </p:nvSpPr>
          <p:spPr bwMode="auto">
            <a:xfrm>
              <a:off x="2195469" y="2933108"/>
              <a:ext cx="609685" cy="516584"/>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34" name="Group 18"/>
          <p:cNvGrpSpPr/>
          <p:nvPr/>
        </p:nvGrpSpPr>
        <p:grpSpPr>
          <a:xfrm>
            <a:off x="4810125" y="2615139"/>
            <a:ext cx="1114425" cy="1114425"/>
            <a:chOff x="1924050" y="2615139"/>
            <a:chExt cx="1114425" cy="1114425"/>
          </a:xfrm>
        </p:grpSpPr>
        <p:sp>
          <p:nvSpPr>
            <p:cNvPr id="35" name="椭圆 34"/>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6" name="iconfont-1187-868386"/>
            <p:cNvSpPr>
              <a:spLocks noChangeAspect="1"/>
            </p:cNvSpPr>
            <p:nvPr/>
          </p:nvSpPr>
          <p:spPr bwMode="auto">
            <a:xfrm>
              <a:off x="2195469" y="2980195"/>
              <a:ext cx="609685" cy="422410"/>
            </a:xfrm>
            <a:custGeom>
              <a:avLst/>
              <a:gdLst>
                <a:gd name="connsiteX0" fmla="*/ 446710 w 607639"/>
                <a:gd name="connsiteY0" fmla="*/ 256866 h 420993"/>
                <a:gd name="connsiteX1" fmla="*/ 364838 w 607639"/>
                <a:gd name="connsiteY1" fmla="*/ 267065 h 420993"/>
                <a:gd name="connsiteX2" fmla="*/ 373738 w 607639"/>
                <a:gd name="connsiteY2" fmla="*/ 301992 h 420993"/>
                <a:gd name="connsiteX3" fmla="*/ 519615 w 607639"/>
                <a:gd name="connsiteY3" fmla="*/ 301992 h 420993"/>
                <a:gd name="connsiteX4" fmla="*/ 528515 w 607639"/>
                <a:gd name="connsiteY4" fmla="*/ 267065 h 420993"/>
                <a:gd name="connsiteX5" fmla="*/ 446710 w 607639"/>
                <a:gd name="connsiteY5" fmla="*/ 256866 h 420993"/>
                <a:gd name="connsiteX6" fmla="*/ 160918 w 607639"/>
                <a:gd name="connsiteY6" fmla="*/ 256866 h 420993"/>
                <a:gd name="connsiteX7" fmla="*/ 79035 w 607639"/>
                <a:gd name="connsiteY7" fmla="*/ 267065 h 420993"/>
                <a:gd name="connsiteX8" fmla="*/ 87936 w 607639"/>
                <a:gd name="connsiteY8" fmla="*/ 301992 h 420993"/>
                <a:gd name="connsiteX9" fmla="*/ 233901 w 607639"/>
                <a:gd name="connsiteY9" fmla="*/ 301992 h 420993"/>
                <a:gd name="connsiteX10" fmla="*/ 242801 w 607639"/>
                <a:gd name="connsiteY10" fmla="*/ 267065 h 420993"/>
                <a:gd name="connsiteX11" fmla="*/ 160918 w 607639"/>
                <a:gd name="connsiteY11" fmla="*/ 256866 h 420993"/>
                <a:gd name="connsiteX12" fmla="*/ 446710 w 607639"/>
                <a:gd name="connsiteY12" fmla="*/ 194922 h 420993"/>
                <a:gd name="connsiteX13" fmla="*/ 364838 w 607639"/>
                <a:gd name="connsiteY13" fmla="*/ 205120 h 420993"/>
                <a:gd name="connsiteX14" fmla="*/ 373738 w 607639"/>
                <a:gd name="connsiteY14" fmla="*/ 240047 h 420993"/>
                <a:gd name="connsiteX15" fmla="*/ 519615 w 607639"/>
                <a:gd name="connsiteY15" fmla="*/ 240047 h 420993"/>
                <a:gd name="connsiteX16" fmla="*/ 528515 w 607639"/>
                <a:gd name="connsiteY16" fmla="*/ 205120 h 420993"/>
                <a:gd name="connsiteX17" fmla="*/ 446710 w 607639"/>
                <a:gd name="connsiteY17" fmla="*/ 194922 h 420993"/>
                <a:gd name="connsiteX18" fmla="*/ 160918 w 607639"/>
                <a:gd name="connsiteY18" fmla="*/ 194922 h 420993"/>
                <a:gd name="connsiteX19" fmla="*/ 79035 w 607639"/>
                <a:gd name="connsiteY19" fmla="*/ 205120 h 420993"/>
                <a:gd name="connsiteX20" fmla="*/ 87936 w 607639"/>
                <a:gd name="connsiteY20" fmla="*/ 240047 h 420993"/>
                <a:gd name="connsiteX21" fmla="*/ 233901 w 607639"/>
                <a:gd name="connsiteY21" fmla="*/ 240047 h 420993"/>
                <a:gd name="connsiteX22" fmla="*/ 242801 w 607639"/>
                <a:gd name="connsiteY22" fmla="*/ 205120 h 420993"/>
                <a:gd name="connsiteX23" fmla="*/ 160918 w 607639"/>
                <a:gd name="connsiteY23" fmla="*/ 194922 h 420993"/>
                <a:gd name="connsiteX24" fmla="*/ 446710 w 607639"/>
                <a:gd name="connsiteY24" fmla="*/ 132888 h 420993"/>
                <a:gd name="connsiteX25" fmla="*/ 364838 w 607639"/>
                <a:gd name="connsiteY25" fmla="*/ 143086 h 420993"/>
                <a:gd name="connsiteX26" fmla="*/ 373738 w 607639"/>
                <a:gd name="connsiteY26" fmla="*/ 178013 h 420993"/>
                <a:gd name="connsiteX27" fmla="*/ 519615 w 607639"/>
                <a:gd name="connsiteY27" fmla="*/ 178013 h 420993"/>
                <a:gd name="connsiteX28" fmla="*/ 528515 w 607639"/>
                <a:gd name="connsiteY28" fmla="*/ 143086 h 420993"/>
                <a:gd name="connsiteX29" fmla="*/ 446710 w 607639"/>
                <a:gd name="connsiteY29" fmla="*/ 132888 h 420993"/>
                <a:gd name="connsiteX30" fmla="*/ 160918 w 607639"/>
                <a:gd name="connsiteY30" fmla="*/ 132888 h 420993"/>
                <a:gd name="connsiteX31" fmla="*/ 79035 w 607639"/>
                <a:gd name="connsiteY31" fmla="*/ 143086 h 420993"/>
                <a:gd name="connsiteX32" fmla="*/ 87936 w 607639"/>
                <a:gd name="connsiteY32" fmla="*/ 178013 h 420993"/>
                <a:gd name="connsiteX33" fmla="*/ 233901 w 607639"/>
                <a:gd name="connsiteY33" fmla="*/ 178013 h 420993"/>
                <a:gd name="connsiteX34" fmla="*/ 242801 w 607639"/>
                <a:gd name="connsiteY34" fmla="*/ 143086 h 420993"/>
                <a:gd name="connsiteX35" fmla="*/ 160918 w 607639"/>
                <a:gd name="connsiteY35" fmla="*/ 132888 h 420993"/>
                <a:gd name="connsiteX36" fmla="*/ 446710 w 607639"/>
                <a:gd name="connsiteY36" fmla="*/ 70854 h 420993"/>
                <a:gd name="connsiteX37" fmla="*/ 364838 w 607639"/>
                <a:gd name="connsiteY37" fmla="*/ 81053 h 420993"/>
                <a:gd name="connsiteX38" fmla="*/ 373738 w 607639"/>
                <a:gd name="connsiteY38" fmla="*/ 115980 h 420993"/>
                <a:gd name="connsiteX39" fmla="*/ 519615 w 607639"/>
                <a:gd name="connsiteY39" fmla="*/ 115980 h 420993"/>
                <a:gd name="connsiteX40" fmla="*/ 528515 w 607639"/>
                <a:gd name="connsiteY40" fmla="*/ 81053 h 420993"/>
                <a:gd name="connsiteX41" fmla="*/ 446710 w 607639"/>
                <a:gd name="connsiteY41" fmla="*/ 70854 h 420993"/>
                <a:gd name="connsiteX42" fmla="*/ 160918 w 607639"/>
                <a:gd name="connsiteY42" fmla="*/ 70854 h 420993"/>
                <a:gd name="connsiteX43" fmla="*/ 79035 w 607639"/>
                <a:gd name="connsiteY43" fmla="*/ 81053 h 420993"/>
                <a:gd name="connsiteX44" fmla="*/ 87936 w 607639"/>
                <a:gd name="connsiteY44" fmla="*/ 115980 h 420993"/>
                <a:gd name="connsiteX45" fmla="*/ 233901 w 607639"/>
                <a:gd name="connsiteY45" fmla="*/ 115980 h 420993"/>
                <a:gd name="connsiteX46" fmla="*/ 242801 w 607639"/>
                <a:gd name="connsiteY46" fmla="*/ 81053 h 420993"/>
                <a:gd name="connsiteX47" fmla="*/ 160918 w 607639"/>
                <a:gd name="connsiteY47" fmla="*/ 70854 h 420993"/>
                <a:gd name="connsiteX48" fmla="*/ 446721 w 607639"/>
                <a:gd name="connsiteY48" fmla="*/ 0 h 420993"/>
                <a:gd name="connsiteX49" fmla="*/ 597760 w 607639"/>
                <a:gd name="connsiteY49" fmla="*/ 36349 h 420993"/>
                <a:gd name="connsiteX50" fmla="*/ 607639 w 607639"/>
                <a:gd name="connsiteY50" fmla="*/ 41415 h 420993"/>
                <a:gd name="connsiteX51" fmla="*/ 607639 w 607639"/>
                <a:gd name="connsiteY51" fmla="*/ 420993 h 420993"/>
                <a:gd name="connsiteX52" fmla="*/ 581294 w 607639"/>
                <a:gd name="connsiteY52" fmla="*/ 407484 h 420993"/>
                <a:gd name="connsiteX53" fmla="*/ 446721 w 607639"/>
                <a:gd name="connsiteY53" fmla="*/ 375134 h 420993"/>
                <a:gd name="connsiteX54" fmla="*/ 321849 w 607639"/>
                <a:gd name="connsiteY54" fmla="*/ 402774 h 420993"/>
                <a:gd name="connsiteX55" fmla="*/ 321849 w 607639"/>
                <a:gd name="connsiteY55" fmla="*/ 24351 h 420993"/>
                <a:gd name="connsiteX56" fmla="*/ 446721 w 607639"/>
                <a:gd name="connsiteY56" fmla="*/ 0 h 420993"/>
                <a:gd name="connsiteX57" fmla="*/ 160918 w 607639"/>
                <a:gd name="connsiteY57" fmla="*/ 0 h 420993"/>
                <a:gd name="connsiteX58" fmla="*/ 285790 w 607639"/>
                <a:gd name="connsiteY58" fmla="*/ 24351 h 420993"/>
                <a:gd name="connsiteX59" fmla="*/ 285790 w 607639"/>
                <a:gd name="connsiteY59" fmla="*/ 402774 h 420993"/>
                <a:gd name="connsiteX60" fmla="*/ 160918 w 607639"/>
                <a:gd name="connsiteY60" fmla="*/ 375134 h 420993"/>
                <a:gd name="connsiteX61" fmla="*/ 26256 w 607639"/>
                <a:gd name="connsiteY61" fmla="*/ 407484 h 420993"/>
                <a:gd name="connsiteX62" fmla="*/ 0 w 607639"/>
                <a:gd name="connsiteY62" fmla="*/ 420993 h 420993"/>
                <a:gd name="connsiteX63" fmla="*/ 0 w 607639"/>
                <a:gd name="connsiteY63" fmla="*/ 41415 h 420993"/>
                <a:gd name="connsiteX64" fmla="*/ 9791 w 607639"/>
                <a:gd name="connsiteY64" fmla="*/ 36349 h 420993"/>
                <a:gd name="connsiteX65" fmla="*/ 160918 w 607639"/>
                <a:gd name="connsiteY65" fmla="*/ 0 h 42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7639" h="420993">
                  <a:moveTo>
                    <a:pt x="446710" y="256866"/>
                  </a:moveTo>
                  <a:cubicBezTo>
                    <a:pt x="419174" y="256866"/>
                    <a:pt x="391628" y="260266"/>
                    <a:pt x="364838" y="267065"/>
                  </a:cubicBezTo>
                  <a:lnTo>
                    <a:pt x="373738" y="301992"/>
                  </a:lnTo>
                  <a:cubicBezTo>
                    <a:pt x="421444" y="289905"/>
                    <a:pt x="471909" y="289905"/>
                    <a:pt x="519615" y="301992"/>
                  </a:cubicBezTo>
                  <a:lnTo>
                    <a:pt x="528515" y="267065"/>
                  </a:lnTo>
                  <a:cubicBezTo>
                    <a:pt x="501770" y="260266"/>
                    <a:pt x="474245" y="256866"/>
                    <a:pt x="446710" y="256866"/>
                  </a:cubicBezTo>
                  <a:close/>
                  <a:moveTo>
                    <a:pt x="160918" y="256866"/>
                  </a:moveTo>
                  <a:cubicBezTo>
                    <a:pt x="133372" y="256866"/>
                    <a:pt x="105825" y="260266"/>
                    <a:pt x="79035" y="267065"/>
                  </a:cubicBezTo>
                  <a:lnTo>
                    <a:pt x="87936" y="301992"/>
                  </a:lnTo>
                  <a:cubicBezTo>
                    <a:pt x="135730" y="289905"/>
                    <a:pt x="186106" y="289905"/>
                    <a:pt x="233901" y="301992"/>
                  </a:cubicBezTo>
                  <a:lnTo>
                    <a:pt x="242801" y="267065"/>
                  </a:lnTo>
                  <a:cubicBezTo>
                    <a:pt x="216011" y="260266"/>
                    <a:pt x="188465" y="256866"/>
                    <a:pt x="160918" y="256866"/>
                  </a:cubicBezTo>
                  <a:close/>
                  <a:moveTo>
                    <a:pt x="446710" y="194922"/>
                  </a:moveTo>
                  <a:cubicBezTo>
                    <a:pt x="419174" y="194922"/>
                    <a:pt x="391628" y="198321"/>
                    <a:pt x="364838" y="205120"/>
                  </a:cubicBezTo>
                  <a:lnTo>
                    <a:pt x="373738" y="240047"/>
                  </a:lnTo>
                  <a:cubicBezTo>
                    <a:pt x="421444" y="227871"/>
                    <a:pt x="471909" y="227871"/>
                    <a:pt x="519615" y="240047"/>
                  </a:cubicBezTo>
                  <a:lnTo>
                    <a:pt x="528515" y="205120"/>
                  </a:lnTo>
                  <a:cubicBezTo>
                    <a:pt x="501770" y="198321"/>
                    <a:pt x="474245" y="194922"/>
                    <a:pt x="446710" y="194922"/>
                  </a:cubicBezTo>
                  <a:close/>
                  <a:moveTo>
                    <a:pt x="160918" y="194922"/>
                  </a:moveTo>
                  <a:cubicBezTo>
                    <a:pt x="133372" y="194922"/>
                    <a:pt x="105825" y="198321"/>
                    <a:pt x="79035" y="205120"/>
                  </a:cubicBezTo>
                  <a:lnTo>
                    <a:pt x="87936" y="240047"/>
                  </a:lnTo>
                  <a:cubicBezTo>
                    <a:pt x="135730" y="227871"/>
                    <a:pt x="186106" y="227871"/>
                    <a:pt x="233901" y="240047"/>
                  </a:cubicBezTo>
                  <a:lnTo>
                    <a:pt x="242801" y="205120"/>
                  </a:lnTo>
                  <a:cubicBezTo>
                    <a:pt x="216011" y="198321"/>
                    <a:pt x="188465" y="194922"/>
                    <a:pt x="160918" y="194922"/>
                  </a:cubicBezTo>
                  <a:close/>
                  <a:moveTo>
                    <a:pt x="446710" y="132888"/>
                  </a:moveTo>
                  <a:cubicBezTo>
                    <a:pt x="419174" y="132888"/>
                    <a:pt x="391628" y="136287"/>
                    <a:pt x="364838" y="143086"/>
                  </a:cubicBezTo>
                  <a:lnTo>
                    <a:pt x="373738" y="178013"/>
                  </a:lnTo>
                  <a:cubicBezTo>
                    <a:pt x="421444" y="165927"/>
                    <a:pt x="471909" y="165927"/>
                    <a:pt x="519615" y="178013"/>
                  </a:cubicBezTo>
                  <a:lnTo>
                    <a:pt x="528515" y="143086"/>
                  </a:lnTo>
                  <a:cubicBezTo>
                    <a:pt x="501770" y="136287"/>
                    <a:pt x="474245" y="132888"/>
                    <a:pt x="446710" y="132888"/>
                  </a:cubicBezTo>
                  <a:close/>
                  <a:moveTo>
                    <a:pt x="160918" y="132888"/>
                  </a:moveTo>
                  <a:cubicBezTo>
                    <a:pt x="133372" y="132888"/>
                    <a:pt x="105825" y="136287"/>
                    <a:pt x="79035" y="143086"/>
                  </a:cubicBezTo>
                  <a:lnTo>
                    <a:pt x="87936" y="178013"/>
                  </a:lnTo>
                  <a:cubicBezTo>
                    <a:pt x="135730" y="165927"/>
                    <a:pt x="186106" y="165927"/>
                    <a:pt x="233901" y="178013"/>
                  </a:cubicBezTo>
                  <a:lnTo>
                    <a:pt x="242801" y="143086"/>
                  </a:lnTo>
                  <a:cubicBezTo>
                    <a:pt x="216011" y="136287"/>
                    <a:pt x="188465" y="132888"/>
                    <a:pt x="160918" y="132888"/>
                  </a:cubicBezTo>
                  <a:close/>
                  <a:moveTo>
                    <a:pt x="446710" y="70854"/>
                  </a:moveTo>
                  <a:cubicBezTo>
                    <a:pt x="419174" y="70854"/>
                    <a:pt x="391628" y="74254"/>
                    <a:pt x="364838" y="81053"/>
                  </a:cubicBezTo>
                  <a:lnTo>
                    <a:pt x="373738" y="115980"/>
                  </a:lnTo>
                  <a:cubicBezTo>
                    <a:pt x="421444" y="103893"/>
                    <a:pt x="471909" y="103893"/>
                    <a:pt x="519615" y="115980"/>
                  </a:cubicBezTo>
                  <a:lnTo>
                    <a:pt x="528515" y="81053"/>
                  </a:lnTo>
                  <a:cubicBezTo>
                    <a:pt x="501770" y="74254"/>
                    <a:pt x="474245" y="70854"/>
                    <a:pt x="446710" y="70854"/>
                  </a:cubicBezTo>
                  <a:close/>
                  <a:moveTo>
                    <a:pt x="160918" y="70854"/>
                  </a:moveTo>
                  <a:cubicBezTo>
                    <a:pt x="133372" y="70854"/>
                    <a:pt x="105825" y="74254"/>
                    <a:pt x="79035" y="81053"/>
                  </a:cubicBezTo>
                  <a:lnTo>
                    <a:pt x="87936" y="115980"/>
                  </a:lnTo>
                  <a:cubicBezTo>
                    <a:pt x="135730" y="103893"/>
                    <a:pt x="186106" y="103893"/>
                    <a:pt x="233901" y="115980"/>
                  </a:cubicBezTo>
                  <a:lnTo>
                    <a:pt x="242801" y="81053"/>
                  </a:lnTo>
                  <a:cubicBezTo>
                    <a:pt x="216011" y="74254"/>
                    <a:pt x="188465" y="70854"/>
                    <a:pt x="160918" y="70854"/>
                  </a:cubicBezTo>
                  <a:close/>
                  <a:moveTo>
                    <a:pt x="446721" y="0"/>
                  </a:moveTo>
                  <a:cubicBezTo>
                    <a:pt x="498966" y="0"/>
                    <a:pt x="551211" y="12620"/>
                    <a:pt x="597760" y="36349"/>
                  </a:cubicBezTo>
                  <a:lnTo>
                    <a:pt x="607639" y="41415"/>
                  </a:lnTo>
                  <a:lnTo>
                    <a:pt x="607639" y="420993"/>
                  </a:lnTo>
                  <a:lnTo>
                    <a:pt x="581294" y="407484"/>
                  </a:lnTo>
                  <a:cubicBezTo>
                    <a:pt x="539908" y="386333"/>
                    <a:pt x="493270" y="375134"/>
                    <a:pt x="446721" y="375134"/>
                  </a:cubicBezTo>
                  <a:cubicBezTo>
                    <a:pt x="403732" y="375134"/>
                    <a:pt x="360833" y="384644"/>
                    <a:pt x="321849" y="402774"/>
                  </a:cubicBezTo>
                  <a:lnTo>
                    <a:pt x="321849" y="24351"/>
                  </a:lnTo>
                  <a:cubicBezTo>
                    <a:pt x="361367" y="8354"/>
                    <a:pt x="403999" y="0"/>
                    <a:pt x="446721" y="0"/>
                  </a:cubicBezTo>
                  <a:close/>
                  <a:moveTo>
                    <a:pt x="160918" y="0"/>
                  </a:moveTo>
                  <a:cubicBezTo>
                    <a:pt x="203640" y="0"/>
                    <a:pt x="246273" y="8354"/>
                    <a:pt x="285790" y="24351"/>
                  </a:cubicBezTo>
                  <a:lnTo>
                    <a:pt x="285790" y="402774"/>
                  </a:lnTo>
                  <a:cubicBezTo>
                    <a:pt x="246807" y="384644"/>
                    <a:pt x="203907" y="375134"/>
                    <a:pt x="160918" y="375134"/>
                  </a:cubicBezTo>
                  <a:cubicBezTo>
                    <a:pt x="114281" y="375134"/>
                    <a:pt x="67732" y="386333"/>
                    <a:pt x="26256" y="407484"/>
                  </a:cubicBezTo>
                  <a:lnTo>
                    <a:pt x="0" y="420993"/>
                  </a:lnTo>
                  <a:lnTo>
                    <a:pt x="0" y="41415"/>
                  </a:lnTo>
                  <a:lnTo>
                    <a:pt x="9791" y="36349"/>
                  </a:lnTo>
                  <a:cubicBezTo>
                    <a:pt x="56339" y="12620"/>
                    <a:pt x="108584" y="0"/>
                    <a:pt x="160918" y="0"/>
                  </a:cubicBezTo>
                  <a:close/>
                </a:path>
              </a:pathLst>
            </a:custGeom>
            <a:solidFill>
              <a:schemeClr val="bg1"/>
            </a:solidFill>
            <a:ln>
              <a:noFill/>
            </a:ln>
          </p:spPr>
          <p:txBody>
            <a:bodyPr/>
            <a:lstStyle/>
            <a:p>
              <a:endParaRPr lang="zh-CN" altLang="en-US"/>
            </a:p>
          </p:txBody>
        </p:sp>
      </p:grpSp>
      <p:grpSp>
        <p:nvGrpSpPr>
          <p:cNvPr id="37" name="Group 21"/>
          <p:cNvGrpSpPr/>
          <p:nvPr/>
        </p:nvGrpSpPr>
        <p:grpSpPr>
          <a:xfrm>
            <a:off x="6343650" y="2615139"/>
            <a:ext cx="1114425" cy="1114425"/>
            <a:chOff x="1924050" y="2615139"/>
            <a:chExt cx="1114425" cy="1114425"/>
          </a:xfrm>
        </p:grpSpPr>
        <p:sp>
          <p:nvSpPr>
            <p:cNvPr id="38" name="椭圆 37"/>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9" name="iconfont-1187-868386"/>
            <p:cNvSpPr>
              <a:spLocks noChangeAspect="1"/>
            </p:cNvSpPr>
            <p:nvPr/>
          </p:nvSpPr>
          <p:spPr bwMode="auto">
            <a:xfrm>
              <a:off x="2195469" y="2892204"/>
              <a:ext cx="609685" cy="598393"/>
            </a:xfrm>
            <a:custGeom>
              <a:avLst/>
              <a:gdLst>
                <a:gd name="T0" fmla="*/ 5204 w 6300"/>
                <a:gd name="T1" fmla="*/ 4432 h 6181"/>
                <a:gd name="T2" fmla="*/ 3924 w 6300"/>
                <a:gd name="T3" fmla="*/ 3151 h 6181"/>
                <a:gd name="T4" fmla="*/ 4963 w 6300"/>
                <a:gd name="T5" fmla="*/ 2112 h 6181"/>
                <a:gd name="T6" fmla="*/ 5932 w 6300"/>
                <a:gd name="T7" fmla="*/ 1837 h 6181"/>
                <a:gd name="T8" fmla="*/ 6179 w 6300"/>
                <a:gd name="T9" fmla="*/ 773 h 6181"/>
                <a:gd name="T10" fmla="*/ 5690 w 6300"/>
                <a:gd name="T11" fmla="*/ 1262 h 6181"/>
                <a:gd name="T12" fmla="*/ 5051 w 6300"/>
                <a:gd name="T13" fmla="*/ 1250 h 6181"/>
                <a:gd name="T14" fmla="*/ 5038 w 6300"/>
                <a:gd name="T15" fmla="*/ 611 h 6181"/>
                <a:gd name="T16" fmla="*/ 5527 w 6300"/>
                <a:gd name="T17" fmla="*/ 122 h 6181"/>
                <a:gd name="T18" fmla="*/ 4463 w 6300"/>
                <a:gd name="T19" fmla="*/ 368 h 6181"/>
                <a:gd name="T20" fmla="*/ 4189 w 6300"/>
                <a:gd name="T21" fmla="*/ 1338 h 6181"/>
                <a:gd name="T22" fmla="*/ 3150 w 6300"/>
                <a:gd name="T23" fmla="*/ 2376 h 6181"/>
                <a:gd name="T24" fmla="*/ 2111 w 6300"/>
                <a:gd name="T25" fmla="*/ 1338 h 6181"/>
                <a:gd name="T26" fmla="*/ 1837 w 6300"/>
                <a:gd name="T27" fmla="*/ 368 h 6181"/>
                <a:gd name="T28" fmla="*/ 773 w 6300"/>
                <a:gd name="T29" fmla="*/ 122 h 6181"/>
                <a:gd name="T30" fmla="*/ 1261 w 6300"/>
                <a:gd name="T31" fmla="*/ 611 h 6181"/>
                <a:gd name="T32" fmla="*/ 1249 w 6300"/>
                <a:gd name="T33" fmla="*/ 1250 h 6181"/>
                <a:gd name="T34" fmla="*/ 610 w 6300"/>
                <a:gd name="T35" fmla="*/ 1262 h 6181"/>
                <a:gd name="T36" fmla="*/ 122 w 6300"/>
                <a:gd name="T37" fmla="*/ 773 h 6181"/>
                <a:gd name="T38" fmla="*/ 368 w 6300"/>
                <a:gd name="T39" fmla="*/ 1838 h 6181"/>
                <a:gd name="T40" fmla="*/ 1338 w 6300"/>
                <a:gd name="T41" fmla="*/ 2112 h 6181"/>
                <a:gd name="T42" fmla="*/ 2376 w 6300"/>
                <a:gd name="T43" fmla="*/ 3150 h 6181"/>
                <a:gd name="T44" fmla="*/ 1096 w 6300"/>
                <a:gd name="T45" fmla="*/ 4430 h 6181"/>
                <a:gd name="T46" fmla="*/ 448 w 6300"/>
                <a:gd name="T47" fmla="*/ 4670 h 6181"/>
                <a:gd name="T48" fmla="*/ 448 w 6300"/>
                <a:gd name="T49" fmla="*/ 5854 h 6181"/>
                <a:gd name="T50" fmla="*/ 1631 w 6300"/>
                <a:gd name="T51" fmla="*/ 5854 h 6181"/>
                <a:gd name="T52" fmla="*/ 1871 w 6300"/>
                <a:gd name="T53" fmla="*/ 5204 h 6181"/>
                <a:gd name="T54" fmla="*/ 3150 w 6300"/>
                <a:gd name="T55" fmla="*/ 3925 h 6181"/>
                <a:gd name="T56" fmla="*/ 4430 w 6300"/>
                <a:gd name="T57" fmla="*/ 5205 h 6181"/>
                <a:gd name="T58" fmla="*/ 4670 w 6300"/>
                <a:gd name="T59" fmla="*/ 5854 h 6181"/>
                <a:gd name="T60" fmla="*/ 5853 w 6300"/>
                <a:gd name="T61" fmla="*/ 5854 h 6181"/>
                <a:gd name="T62" fmla="*/ 5853 w 6300"/>
                <a:gd name="T63" fmla="*/ 4670 h 6181"/>
                <a:gd name="T64" fmla="*/ 5204 w 6300"/>
                <a:gd name="T65" fmla="*/ 4432 h 6181"/>
                <a:gd name="T66" fmla="*/ 1153 w 6300"/>
                <a:gd name="T67" fmla="*/ 5687 h 6181"/>
                <a:gd name="T68" fmla="*/ 727 w 6300"/>
                <a:gd name="T69" fmla="*/ 5573 h 6181"/>
                <a:gd name="T70" fmla="*/ 614 w 6300"/>
                <a:gd name="T71" fmla="*/ 5148 h 6181"/>
                <a:gd name="T72" fmla="*/ 925 w 6300"/>
                <a:gd name="T73" fmla="*/ 4836 h 6181"/>
                <a:gd name="T74" fmla="*/ 1350 w 6300"/>
                <a:gd name="T75" fmla="*/ 4950 h 6181"/>
                <a:gd name="T76" fmla="*/ 1464 w 6300"/>
                <a:gd name="T77" fmla="*/ 5375 h 6181"/>
                <a:gd name="T78" fmla="*/ 1153 w 6300"/>
                <a:gd name="T79" fmla="*/ 5687 h 6181"/>
                <a:gd name="T80" fmla="*/ 5573 w 6300"/>
                <a:gd name="T81" fmla="*/ 5574 h 6181"/>
                <a:gd name="T82" fmla="*/ 5147 w 6300"/>
                <a:gd name="T83" fmla="*/ 5688 h 6181"/>
                <a:gd name="T84" fmla="*/ 4836 w 6300"/>
                <a:gd name="T85" fmla="*/ 5376 h 6181"/>
                <a:gd name="T86" fmla="*/ 4949 w 6300"/>
                <a:gd name="T87" fmla="*/ 4951 h 6181"/>
                <a:gd name="T88" fmla="*/ 5375 w 6300"/>
                <a:gd name="T89" fmla="*/ 4837 h 6181"/>
                <a:gd name="T90" fmla="*/ 5687 w 6300"/>
                <a:gd name="T91" fmla="*/ 5148 h 6181"/>
                <a:gd name="T92" fmla="*/ 5573 w 6300"/>
                <a:gd name="T93" fmla="*/ 5574 h 6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300" h="6181">
                  <a:moveTo>
                    <a:pt x="5204" y="4432"/>
                  </a:moveTo>
                  <a:lnTo>
                    <a:pt x="3924" y="3151"/>
                  </a:lnTo>
                  <a:lnTo>
                    <a:pt x="4963" y="2112"/>
                  </a:lnTo>
                  <a:cubicBezTo>
                    <a:pt x="5300" y="2191"/>
                    <a:pt x="5669" y="2101"/>
                    <a:pt x="5932" y="1837"/>
                  </a:cubicBezTo>
                  <a:cubicBezTo>
                    <a:pt x="6221" y="1549"/>
                    <a:pt x="6300" y="1135"/>
                    <a:pt x="6179" y="773"/>
                  </a:cubicBezTo>
                  <a:lnTo>
                    <a:pt x="5690" y="1262"/>
                  </a:lnTo>
                  <a:cubicBezTo>
                    <a:pt x="5516" y="1435"/>
                    <a:pt x="5231" y="1430"/>
                    <a:pt x="5051" y="1250"/>
                  </a:cubicBezTo>
                  <a:cubicBezTo>
                    <a:pt x="4871" y="1070"/>
                    <a:pt x="4865" y="784"/>
                    <a:pt x="5038" y="611"/>
                  </a:cubicBezTo>
                  <a:lnTo>
                    <a:pt x="5527" y="122"/>
                  </a:lnTo>
                  <a:cubicBezTo>
                    <a:pt x="5166" y="0"/>
                    <a:pt x="4752" y="80"/>
                    <a:pt x="4463" y="368"/>
                  </a:cubicBezTo>
                  <a:cubicBezTo>
                    <a:pt x="4200" y="631"/>
                    <a:pt x="4111" y="1000"/>
                    <a:pt x="4189" y="1338"/>
                  </a:cubicBezTo>
                  <a:lnTo>
                    <a:pt x="3150" y="2376"/>
                  </a:lnTo>
                  <a:lnTo>
                    <a:pt x="2111" y="1338"/>
                  </a:lnTo>
                  <a:cubicBezTo>
                    <a:pt x="2190" y="1000"/>
                    <a:pt x="2099" y="632"/>
                    <a:pt x="1837" y="368"/>
                  </a:cubicBezTo>
                  <a:cubicBezTo>
                    <a:pt x="1549" y="80"/>
                    <a:pt x="1135" y="1"/>
                    <a:pt x="773" y="122"/>
                  </a:cubicBezTo>
                  <a:lnTo>
                    <a:pt x="1261" y="611"/>
                  </a:lnTo>
                  <a:cubicBezTo>
                    <a:pt x="1435" y="784"/>
                    <a:pt x="1430" y="1070"/>
                    <a:pt x="1249" y="1250"/>
                  </a:cubicBezTo>
                  <a:cubicBezTo>
                    <a:pt x="1069" y="1430"/>
                    <a:pt x="784" y="1435"/>
                    <a:pt x="610" y="1262"/>
                  </a:cubicBezTo>
                  <a:lnTo>
                    <a:pt x="122" y="773"/>
                  </a:lnTo>
                  <a:cubicBezTo>
                    <a:pt x="0" y="1135"/>
                    <a:pt x="80" y="1549"/>
                    <a:pt x="368" y="1838"/>
                  </a:cubicBezTo>
                  <a:cubicBezTo>
                    <a:pt x="631" y="2101"/>
                    <a:pt x="999" y="2190"/>
                    <a:pt x="1338" y="2112"/>
                  </a:cubicBezTo>
                  <a:lnTo>
                    <a:pt x="2376" y="3150"/>
                  </a:lnTo>
                  <a:lnTo>
                    <a:pt x="1096" y="4430"/>
                  </a:lnTo>
                  <a:cubicBezTo>
                    <a:pt x="863" y="4414"/>
                    <a:pt x="625" y="4492"/>
                    <a:pt x="448" y="4670"/>
                  </a:cubicBezTo>
                  <a:cubicBezTo>
                    <a:pt x="120" y="4997"/>
                    <a:pt x="120" y="5527"/>
                    <a:pt x="448" y="5854"/>
                  </a:cubicBezTo>
                  <a:cubicBezTo>
                    <a:pt x="774" y="6180"/>
                    <a:pt x="1304" y="6180"/>
                    <a:pt x="1631" y="5854"/>
                  </a:cubicBezTo>
                  <a:cubicBezTo>
                    <a:pt x="1809" y="5676"/>
                    <a:pt x="1886" y="5437"/>
                    <a:pt x="1871" y="5204"/>
                  </a:cubicBezTo>
                  <a:lnTo>
                    <a:pt x="3150" y="3925"/>
                  </a:lnTo>
                  <a:lnTo>
                    <a:pt x="4430" y="5205"/>
                  </a:lnTo>
                  <a:cubicBezTo>
                    <a:pt x="4414" y="5438"/>
                    <a:pt x="4492" y="5676"/>
                    <a:pt x="4670" y="5854"/>
                  </a:cubicBezTo>
                  <a:cubicBezTo>
                    <a:pt x="4996" y="6181"/>
                    <a:pt x="5527" y="6181"/>
                    <a:pt x="5853" y="5854"/>
                  </a:cubicBezTo>
                  <a:cubicBezTo>
                    <a:pt x="6180" y="5527"/>
                    <a:pt x="6180" y="4997"/>
                    <a:pt x="5853" y="4670"/>
                  </a:cubicBezTo>
                  <a:cubicBezTo>
                    <a:pt x="5675" y="4493"/>
                    <a:pt x="5437" y="4415"/>
                    <a:pt x="5204" y="4432"/>
                  </a:cubicBezTo>
                  <a:close/>
                  <a:moveTo>
                    <a:pt x="1153" y="5687"/>
                  </a:moveTo>
                  <a:lnTo>
                    <a:pt x="727" y="5573"/>
                  </a:lnTo>
                  <a:lnTo>
                    <a:pt x="614" y="5148"/>
                  </a:lnTo>
                  <a:lnTo>
                    <a:pt x="925" y="4836"/>
                  </a:lnTo>
                  <a:lnTo>
                    <a:pt x="1350" y="4950"/>
                  </a:lnTo>
                  <a:lnTo>
                    <a:pt x="1464" y="5375"/>
                  </a:lnTo>
                  <a:lnTo>
                    <a:pt x="1153" y="5687"/>
                  </a:lnTo>
                  <a:close/>
                  <a:moveTo>
                    <a:pt x="5573" y="5574"/>
                  </a:moveTo>
                  <a:lnTo>
                    <a:pt x="5147" y="5688"/>
                  </a:lnTo>
                  <a:lnTo>
                    <a:pt x="4836" y="5376"/>
                  </a:lnTo>
                  <a:lnTo>
                    <a:pt x="4949" y="4951"/>
                  </a:lnTo>
                  <a:lnTo>
                    <a:pt x="5375" y="4837"/>
                  </a:lnTo>
                  <a:lnTo>
                    <a:pt x="5687" y="5148"/>
                  </a:lnTo>
                  <a:lnTo>
                    <a:pt x="5573" y="5574"/>
                  </a:lnTo>
                  <a:close/>
                </a:path>
              </a:pathLst>
            </a:custGeom>
            <a:solidFill>
              <a:schemeClr val="bg1"/>
            </a:solidFill>
            <a:ln>
              <a:noFill/>
            </a:ln>
          </p:spPr>
          <p:txBody>
            <a:bodyPr/>
            <a:lstStyle/>
            <a:p>
              <a:endParaRPr lang="zh-CN" altLang="en-US"/>
            </a:p>
          </p:txBody>
        </p:sp>
      </p:grpSp>
      <p:grpSp>
        <p:nvGrpSpPr>
          <p:cNvPr id="40" name="Group 24"/>
          <p:cNvGrpSpPr/>
          <p:nvPr/>
        </p:nvGrpSpPr>
        <p:grpSpPr>
          <a:xfrm>
            <a:off x="7877175" y="2615139"/>
            <a:ext cx="1114425" cy="1114425"/>
            <a:chOff x="1924050" y="2615139"/>
            <a:chExt cx="1114425" cy="1114425"/>
          </a:xfrm>
        </p:grpSpPr>
        <p:sp>
          <p:nvSpPr>
            <p:cNvPr id="41" name="椭圆 40"/>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2" name="iconfont-1187-868386"/>
            <p:cNvSpPr>
              <a:spLocks noChangeAspect="1"/>
            </p:cNvSpPr>
            <p:nvPr/>
          </p:nvSpPr>
          <p:spPr bwMode="auto">
            <a:xfrm>
              <a:off x="2195469" y="2937263"/>
              <a:ext cx="609685" cy="508274"/>
            </a:xfrm>
            <a:custGeom>
              <a:avLst/>
              <a:gdLst>
                <a:gd name="connsiteX0" fmla="*/ 122377 w 606647"/>
                <a:gd name="connsiteY0" fmla="*/ 356214 h 505742"/>
                <a:gd name="connsiteX1" fmla="*/ 101023 w 606647"/>
                <a:gd name="connsiteY1" fmla="*/ 418139 h 505742"/>
                <a:gd name="connsiteX2" fmla="*/ 130361 w 606647"/>
                <a:gd name="connsiteY2" fmla="*/ 415914 h 505742"/>
                <a:gd name="connsiteX3" fmla="*/ 194600 w 606647"/>
                <a:gd name="connsiteY3" fmla="*/ 494964 h 505742"/>
                <a:gd name="connsiteX4" fmla="*/ 194714 w 606647"/>
                <a:gd name="connsiteY4" fmla="*/ 495298 h 505742"/>
                <a:gd name="connsiteX5" fmla="*/ 194761 w 606647"/>
                <a:gd name="connsiteY5" fmla="*/ 495162 h 505742"/>
                <a:gd name="connsiteX6" fmla="*/ 195072 w 606647"/>
                <a:gd name="connsiteY6" fmla="*/ 495545 h 505742"/>
                <a:gd name="connsiteX7" fmla="*/ 259783 w 606647"/>
                <a:gd name="connsiteY7" fmla="*/ 415914 h 505742"/>
                <a:gd name="connsiteX8" fmla="*/ 289121 w 606647"/>
                <a:gd name="connsiteY8" fmla="*/ 418139 h 505742"/>
                <a:gd name="connsiteX9" fmla="*/ 268139 w 606647"/>
                <a:gd name="connsiteY9" fmla="*/ 356214 h 505742"/>
                <a:gd name="connsiteX10" fmla="*/ 279373 w 606647"/>
                <a:gd name="connsiteY10" fmla="*/ 362240 h 505742"/>
                <a:gd name="connsiteX11" fmla="*/ 345941 w 606647"/>
                <a:gd name="connsiteY11" fmla="*/ 395056 h 505742"/>
                <a:gd name="connsiteX12" fmla="*/ 379178 w 606647"/>
                <a:gd name="connsiteY12" fmla="*/ 438904 h 505742"/>
                <a:gd name="connsiteX13" fmla="*/ 389762 w 606647"/>
                <a:gd name="connsiteY13" fmla="*/ 497492 h 505742"/>
                <a:gd name="connsiteX14" fmla="*/ 382892 w 606647"/>
                <a:gd name="connsiteY14" fmla="*/ 505742 h 505742"/>
                <a:gd name="connsiteX15" fmla="*/ 197393 w 606647"/>
                <a:gd name="connsiteY15" fmla="*/ 505742 h 505742"/>
                <a:gd name="connsiteX16" fmla="*/ 192472 w 606647"/>
                <a:gd name="connsiteY16" fmla="*/ 505742 h 505742"/>
                <a:gd name="connsiteX17" fmla="*/ 7067 w 606647"/>
                <a:gd name="connsiteY17" fmla="*/ 505742 h 505742"/>
                <a:gd name="connsiteX18" fmla="*/ 103 w 606647"/>
                <a:gd name="connsiteY18" fmla="*/ 497492 h 505742"/>
                <a:gd name="connsiteX19" fmla="*/ 10780 w 606647"/>
                <a:gd name="connsiteY19" fmla="*/ 438812 h 505742"/>
                <a:gd name="connsiteX20" fmla="*/ 43925 w 606647"/>
                <a:gd name="connsiteY20" fmla="*/ 394871 h 505742"/>
                <a:gd name="connsiteX21" fmla="*/ 108914 w 606647"/>
                <a:gd name="connsiteY21" fmla="*/ 362889 h 505742"/>
                <a:gd name="connsiteX22" fmla="*/ 587524 w 606647"/>
                <a:gd name="connsiteY22" fmla="*/ 186787 h 505742"/>
                <a:gd name="connsiteX23" fmla="*/ 570433 w 606647"/>
                <a:gd name="connsiteY23" fmla="*/ 208027 h 505742"/>
                <a:gd name="connsiteX24" fmla="*/ 560215 w 606647"/>
                <a:gd name="connsiteY24" fmla="*/ 197825 h 505742"/>
                <a:gd name="connsiteX25" fmla="*/ 602554 w 606647"/>
                <a:gd name="connsiteY25" fmla="*/ 152210 h 505742"/>
                <a:gd name="connsiteX26" fmla="*/ 596985 w 606647"/>
                <a:gd name="connsiteY26" fmla="*/ 168729 h 505742"/>
                <a:gd name="connsiteX27" fmla="*/ 550200 w 606647"/>
                <a:gd name="connsiteY27" fmla="*/ 187846 h 505742"/>
                <a:gd name="connsiteX28" fmla="*/ 540174 w 606647"/>
                <a:gd name="connsiteY28" fmla="*/ 177545 h 505742"/>
                <a:gd name="connsiteX29" fmla="*/ 606554 w 606647"/>
                <a:gd name="connsiteY29" fmla="*/ 122008 h 505742"/>
                <a:gd name="connsiteX30" fmla="*/ 606647 w 606647"/>
                <a:gd name="connsiteY30" fmla="*/ 122194 h 505742"/>
                <a:gd name="connsiteX31" fmla="*/ 605718 w 606647"/>
                <a:gd name="connsiteY31" fmla="*/ 136653 h 505742"/>
                <a:gd name="connsiteX32" fmla="*/ 530117 w 606647"/>
                <a:gd name="connsiteY32" fmla="*/ 167240 h 505742"/>
                <a:gd name="connsiteX33" fmla="*/ 519993 w 606647"/>
                <a:gd name="connsiteY33" fmla="*/ 157137 h 505742"/>
                <a:gd name="connsiteX34" fmla="*/ 603573 w 606647"/>
                <a:gd name="connsiteY34" fmla="*/ 94769 h 505742"/>
                <a:gd name="connsiteX35" fmla="*/ 605801 w 606647"/>
                <a:gd name="connsiteY35" fmla="*/ 108119 h 505742"/>
                <a:gd name="connsiteX36" fmla="*/ 509907 w 606647"/>
                <a:gd name="connsiteY36" fmla="*/ 147058 h 505742"/>
                <a:gd name="connsiteX37" fmla="*/ 499882 w 606647"/>
                <a:gd name="connsiteY37" fmla="*/ 136860 h 505742"/>
                <a:gd name="connsiteX38" fmla="*/ 594951 w 606647"/>
                <a:gd name="connsiteY38" fmla="*/ 69719 h 505742"/>
                <a:gd name="connsiteX39" fmla="*/ 599873 w 606647"/>
                <a:gd name="connsiteY39" fmla="*/ 81957 h 505742"/>
                <a:gd name="connsiteX40" fmla="*/ 489632 w 606647"/>
                <a:gd name="connsiteY40" fmla="*/ 126736 h 505742"/>
                <a:gd name="connsiteX41" fmla="*/ 484710 w 606647"/>
                <a:gd name="connsiteY41" fmla="*/ 121637 h 505742"/>
                <a:gd name="connsiteX42" fmla="*/ 484710 w 606647"/>
                <a:gd name="connsiteY42" fmla="*/ 114498 h 505742"/>
                <a:gd name="connsiteX43" fmla="*/ 187673 w 606647"/>
                <a:gd name="connsiteY43" fmla="*/ 51167 h 505742"/>
                <a:gd name="connsiteX44" fmla="*/ 232134 w 606647"/>
                <a:gd name="connsiteY44" fmla="*/ 69546 h 505742"/>
                <a:gd name="connsiteX45" fmla="*/ 302424 w 606647"/>
                <a:gd name="connsiteY45" fmla="*/ 206088 h 505742"/>
                <a:gd name="connsiteX46" fmla="*/ 336594 w 606647"/>
                <a:gd name="connsiteY46" fmla="*/ 293592 h 505742"/>
                <a:gd name="connsiteX47" fmla="*/ 247733 w 606647"/>
                <a:gd name="connsiteY47" fmla="*/ 320938 h 505742"/>
                <a:gd name="connsiteX48" fmla="*/ 247733 w 606647"/>
                <a:gd name="connsiteY48" fmla="*/ 339940 h 505742"/>
                <a:gd name="connsiteX49" fmla="*/ 247548 w 606647"/>
                <a:gd name="connsiteY49" fmla="*/ 341331 h 505742"/>
                <a:gd name="connsiteX50" fmla="*/ 194761 w 606647"/>
                <a:gd name="connsiteY50" fmla="*/ 495162 h 505742"/>
                <a:gd name="connsiteX51" fmla="*/ 194600 w 606647"/>
                <a:gd name="connsiteY51" fmla="*/ 494964 h 505742"/>
                <a:gd name="connsiteX52" fmla="*/ 141881 w 606647"/>
                <a:gd name="connsiteY52" fmla="*/ 340960 h 505742"/>
                <a:gd name="connsiteX53" fmla="*/ 141881 w 606647"/>
                <a:gd name="connsiteY53" fmla="*/ 321401 h 505742"/>
                <a:gd name="connsiteX54" fmla="*/ 51721 w 606647"/>
                <a:gd name="connsiteY54" fmla="*/ 292202 h 505742"/>
                <a:gd name="connsiteX55" fmla="*/ 89141 w 606647"/>
                <a:gd name="connsiteY55" fmla="*/ 186807 h 505742"/>
                <a:gd name="connsiteX56" fmla="*/ 153116 w 606647"/>
                <a:gd name="connsiteY56" fmla="*/ 57774 h 505742"/>
                <a:gd name="connsiteX57" fmla="*/ 187673 w 606647"/>
                <a:gd name="connsiteY57" fmla="*/ 51167 h 505742"/>
                <a:gd name="connsiteX58" fmla="*/ 580826 w 606647"/>
                <a:gd name="connsiteY58" fmla="*/ 46926 h 505742"/>
                <a:gd name="connsiteX59" fmla="*/ 588441 w 606647"/>
                <a:gd name="connsiteY59" fmla="*/ 58049 h 505742"/>
                <a:gd name="connsiteX60" fmla="*/ 484710 w 606647"/>
                <a:gd name="connsiteY60" fmla="*/ 100132 h 505742"/>
                <a:gd name="connsiteX61" fmla="*/ 484803 w 606647"/>
                <a:gd name="connsiteY61" fmla="*/ 85857 h 505742"/>
                <a:gd name="connsiteX62" fmla="*/ 560620 w 606647"/>
                <a:gd name="connsiteY62" fmla="*/ 26533 h 505742"/>
                <a:gd name="connsiteX63" fmla="*/ 571576 w 606647"/>
                <a:gd name="connsiteY63" fmla="*/ 36264 h 505742"/>
                <a:gd name="connsiteX64" fmla="*/ 484851 w 606647"/>
                <a:gd name="connsiteY64" fmla="*/ 71483 h 505742"/>
                <a:gd name="connsiteX65" fmla="*/ 485036 w 606647"/>
                <a:gd name="connsiteY65" fmla="*/ 57117 h 505742"/>
                <a:gd name="connsiteX66" fmla="*/ 531999 w 606647"/>
                <a:gd name="connsiteY66" fmla="*/ 9526 h 505742"/>
                <a:gd name="connsiteX67" fmla="*/ 547513 w 606647"/>
                <a:gd name="connsiteY67" fmla="*/ 17406 h 505742"/>
                <a:gd name="connsiteX68" fmla="*/ 484992 w 606647"/>
                <a:gd name="connsiteY68" fmla="*/ 42903 h 505742"/>
                <a:gd name="connsiteX69" fmla="*/ 485085 w 606647"/>
                <a:gd name="connsiteY69" fmla="*/ 28532 h 505742"/>
                <a:gd name="connsiteX70" fmla="*/ 465815 w 606647"/>
                <a:gd name="connsiteY70" fmla="*/ 8538 h 505742"/>
                <a:gd name="connsiteX71" fmla="*/ 465815 w 606647"/>
                <a:gd name="connsiteY71" fmla="*/ 130510 h 505742"/>
                <a:gd name="connsiteX72" fmla="*/ 552241 w 606647"/>
                <a:gd name="connsiteY72" fmla="*/ 216799 h 505742"/>
                <a:gd name="connsiteX73" fmla="*/ 465815 w 606647"/>
                <a:gd name="connsiteY73" fmla="*/ 252482 h 505742"/>
                <a:gd name="connsiteX74" fmla="*/ 403526 w 606647"/>
                <a:gd name="connsiteY74" fmla="*/ 235428 h 505742"/>
                <a:gd name="connsiteX75" fmla="*/ 351912 w 606647"/>
                <a:gd name="connsiteY75" fmla="*/ 249424 h 505742"/>
                <a:gd name="connsiteX76" fmla="*/ 350612 w 606647"/>
                <a:gd name="connsiteY76" fmla="*/ 240526 h 505742"/>
                <a:gd name="connsiteX77" fmla="*/ 375491 w 606647"/>
                <a:gd name="connsiteY77" fmla="*/ 212628 h 505742"/>
                <a:gd name="connsiteX78" fmla="*/ 343650 w 606647"/>
                <a:gd name="connsiteY78" fmla="*/ 130510 h 505742"/>
                <a:gd name="connsiteX79" fmla="*/ 465815 w 606647"/>
                <a:gd name="connsiteY79" fmla="*/ 8538 h 505742"/>
                <a:gd name="connsiteX80" fmla="*/ 485204 w 606647"/>
                <a:gd name="connsiteY80" fmla="*/ 0 h 505742"/>
                <a:gd name="connsiteX81" fmla="*/ 512513 w 606647"/>
                <a:gd name="connsiteY81" fmla="*/ 3147 h 505742"/>
                <a:gd name="connsiteX82" fmla="*/ 485204 w 606647"/>
                <a:gd name="connsiteY82" fmla="*/ 14254 h 505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606647" h="505742">
                  <a:moveTo>
                    <a:pt x="122377" y="356214"/>
                  </a:moveTo>
                  <a:lnTo>
                    <a:pt x="101023" y="418139"/>
                  </a:lnTo>
                  <a:lnTo>
                    <a:pt x="130361" y="415914"/>
                  </a:lnTo>
                  <a:lnTo>
                    <a:pt x="194600" y="494964"/>
                  </a:lnTo>
                  <a:lnTo>
                    <a:pt x="194714" y="495298"/>
                  </a:lnTo>
                  <a:lnTo>
                    <a:pt x="194761" y="495162"/>
                  </a:lnTo>
                  <a:lnTo>
                    <a:pt x="195072" y="495545"/>
                  </a:lnTo>
                  <a:lnTo>
                    <a:pt x="259783" y="415914"/>
                  </a:lnTo>
                  <a:lnTo>
                    <a:pt x="289121" y="418139"/>
                  </a:lnTo>
                  <a:lnTo>
                    <a:pt x="268139" y="356214"/>
                  </a:lnTo>
                  <a:cubicBezTo>
                    <a:pt x="271852" y="358346"/>
                    <a:pt x="275566" y="360386"/>
                    <a:pt x="279373" y="362240"/>
                  </a:cubicBezTo>
                  <a:lnTo>
                    <a:pt x="345941" y="395056"/>
                  </a:lnTo>
                  <a:cubicBezTo>
                    <a:pt x="363395" y="403585"/>
                    <a:pt x="375650" y="419900"/>
                    <a:pt x="379178" y="438904"/>
                  </a:cubicBezTo>
                  <a:lnTo>
                    <a:pt x="389762" y="497492"/>
                  </a:lnTo>
                  <a:cubicBezTo>
                    <a:pt x="390505" y="501849"/>
                    <a:pt x="387348" y="505742"/>
                    <a:pt x="382892" y="505742"/>
                  </a:cubicBezTo>
                  <a:lnTo>
                    <a:pt x="197393" y="505742"/>
                  </a:lnTo>
                  <a:lnTo>
                    <a:pt x="192472" y="505742"/>
                  </a:lnTo>
                  <a:lnTo>
                    <a:pt x="7067" y="505742"/>
                  </a:lnTo>
                  <a:cubicBezTo>
                    <a:pt x="2703" y="505742"/>
                    <a:pt x="-639" y="501849"/>
                    <a:pt x="103" y="497492"/>
                  </a:cubicBezTo>
                  <a:lnTo>
                    <a:pt x="10780" y="438812"/>
                  </a:lnTo>
                  <a:cubicBezTo>
                    <a:pt x="14215" y="419715"/>
                    <a:pt x="26564" y="403399"/>
                    <a:pt x="43925" y="394871"/>
                  </a:cubicBezTo>
                  <a:lnTo>
                    <a:pt x="108914" y="362889"/>
                  </a:lnTo>
                  <a:close/>
                  <a:moveTo>
                    <a:pt x="587524" y="186787"/>
                  </a:moveTo>
                  <a:cubicBezTo>
                    <a:pt x="582508" y="194578"/>
                    <a:pt x="576842" y="201627"/>
                    <a:pt x="570433" y="208027"/>
                  </a:cubicBezTo>
                  <a:lnTo>
                    <a:pt x="560215" y="197825"/>
                  </a:lnTo>
                  <a:close/>
                  <a:moveTo>
                    <a:pt x="602554" y="152210"/>
                  </a:moveTo>
                  <a:cubicBezTo>
                    <a:pt x="601069" y="157871"/>
                    <a:pt x="599212" y="163439"/>
                    <a:pt x="596985" y="168729"/>
                  </a:cubicBezTo>
                  <a:lnTo>
                    <a:pt x="550200" y="187846"/>
                  </a:lnTo>
                  <a:lnTo>
                    <a:pt x="540174" y="177545"/>
                  </a:lnTo>
                  <a:close/>
                  <a:moveTo>
                    <a:pt x="606554" y="122008"/>
                  </a:moveTo>
                  <a:cubicBezTo>
                    <a:pt x="606554" y="122194"/>
                    <a:pt x="606554" y="122194"/>
                    <a:pt x="606647" y="122194"/>
                  </a:cubicBezTo>
                  <a:cubicBezTo>
                    <a:pt x="606647" y="127106"/>
                    <a:pt x="606276" y="131926"/>
                    <a:pt x="605718" y="136653"/>
                  </a:cubicBezTo>
                  <a:lnTo>
                    <a:pt x="530117" y="167240"/>
                  </a:lnTo>
                  <a:lnTo>
                    <a:pt x="519993" y="157137"/>
                  </a:lnTo>
                  <a:close/>
                  <a:moveTo>
                    <a:pt x="603573" y="94769"/>
                  </a:moveTo>
                  <a:cubicBezTo>
                    <a:pt x="604594" y="99033"/>
                    <a:pt x="605337" y="103484"/>
                    <a:pt x="605801" y="108119"/>
                  </a:cubicBezTo>
                  <a:lnTo>
                    <a:pt x="509907" y="147058"/>
                  </a:lnTo>
                  <a:lnTo>
                    <a:pt x="499882" y="136860"/>
                  </a:lnTo>
                  <a:close/>
                  <a:moveTo>
                    <a:pt x="594951" y="69719"/>
                  </a:moveTo>
                  <a:cubicBezTo>
                    <a:pt x="596808" y="73705"/>
                    <a:pt x="598387" y="77785"/>
                    <a:pt x="599873" y="81957"/>
                  </a:cubicBezTo>
                  <a:lnTo>
                    <a:pt x="489632" y="126736"/>
                  </a:lnTo>
                  <a:lnTo>
                    <a:pt x="484710" y="121637"/>
                  </a:lnTo>
                  <a:lnTo>
                    <a:pt x="484710" y="114498"/>
                  </a:lnTo>
                  <a:close/>
                  <a:moveTo>
                    <a:pt x="187673" y="51167"/>
                  </a:moveTo>
                  <a:cubicBezTo>
                    <a:pt x="217301" y="51662"/>
                    <a:pt x="232134" y="69546"/>
                    <a:pt x="232134" y="69546"/>
                  </a:cubicBezTo>
                  <a:cubicBezTo>
                    <a:pt x="293139" y="63985"/>
                    <a:pt x="309852" y="130448"/>
                    <a:pt x="302424" y="206088"/>
                  </a:cubicBezTo>
                  <a:cubicBezTo>
                    <a:pt x="294996" y="281820"/>
                    <a:pt x="336594" y="293592"/>
                    <a:pt x="336594" y="293592"/>
                  </a:cubicBezTo>
                  <a:cubicBezTo>
                    <a:pt x="307995" y="322792"/>
                    <a:pt x="247733" y="320938"/>
                    <a:pt x="247733" y="320938"/>
                  </a:cubicBezTo>
                  <a:lnTo>
                    <a:pt x="247733" y="339940"/>
                  </a:lnTo>
                  <a:lnTo>
                    <a:pt x="247548" y="341331"/>
                  </a:lnTo>
                  <a:lnTo>
                    <a:pt x="194761" y="495162"/>
                  </a:lnTo>
                  <a:lnTo>
                    <a:pt x="194600" y="494964"/>
                  </a:lnTo>
                  <a:lnTo>
                    <a:pt x="141881" y="340960"/>
                  </a:lnTo>
                  <a:lnTo>
                    <a:pt x="141881" y="321401"/>
                  </a:lnTo>
                  <a:cubicBezTo>
                    <a:pt x="72241" y="322050"/>
                    <a:pt x="51721" y="292202"/>
                    <a:pt x="51721" y="292202"/>
                  </a:cubicBezTo>
                  <a:cubicBezTo>
                    <a:pt x="51721" y="292202"/>
                    <a:pt x="91555" y="291646"/>
                    <a:pt x="89141" y="186807"/>
                  </a:cubicBezTo>
                  <a:cubicBezTo>
                    <a:pt x="86633" y="81968"/>
                    <a:pt x="135010" y="64541"/>
                    <a:pt x="153116" y="57774"/>
                  </a:cubicBezTo>
                  <a:cubicBezTo>
                    <a:pt x="166278" y="52769"/>
                    <a:pt x="177798" y="51002"/>
                    <a:pt x="187673" y="51167"/>
                  </a:cubicBezTo>
                  <a:close/>
                  <a:moveTo>
                    <a:pt x="580826" y="46926"/>
                  </a:moveTo>
                  <a:cubicBezTo>
                    <a:pt x="583519" y="50448"/>
                    <a:pt x="586120" y="54156"/>
                    <a:pt x="588441" y="58049"/>
                  </a:cubicBezTo>
                  <a:lnTo>
                    <a:pt x="484710" y="100132"/>
                  </a:lnTo>
                  <a:lnTo>
                    <a:pt x="484803" y="85857"/>
                  </a:lnTo>
                  <a:close/>
                  <a:moveTo>
                    <a:pt x="560620" y="26533"/>
                  </a:moveTo>
                  <a:cubicBezTo>
                    <a:pt x="564519" y="29591"/>
                    <a:pt x="568048" y="32835"/>
                    <a:pt x="571576" y="36264"/>
                  </a:cubicBezTo>
                  <a:lnTo>
                    <a:pt x="484851" y="71483"/>
                  </a:lnTo>
                  <a:lnTo>
                    <a:pt x="485036" y="57117"/>
                  </a:lnTo>
                  <a:close/>
                  <a:moveTo>
                    <a:pt x="531999" y="9526"/>
                  </a:moveTo>
                  <a:cubicBezTo>
                    <a:pt x="537480" y="11751"/>
                    <a:pt x="542683" y="14440"/>
                    <a:pt x="547513" y="17406"/>
                  </a:cubicBezTo>
                  <a:lnTo>
                    <a:pt x="484992" y="42903"/>
                  </a:lnTo>
                  <a:lnTo>
                    <a:pt x="485085" y="28532"/>
                  </a:lnTo>
                  <a:close/>
                  <a:moveTo>
                    <a:pt x="465815" y="8538"/>
                  </a:moveTo>
                  <a:lnTo>
                    <a:pt x="465815" y="130510"/>
                  </a:lnTo>
                  <a:lnTo>
                    <a:pt x="552241" y="216799"/>
                  </a:lnTo>
                  <a:cubicBezTo>
                    <a:pt x="530055" y="238950"/>
                    <a:pt x="499606" y="252482"/>
                    <a:pt x="465815" y="252482"/>
                  </a:cubicBezTo>
                  <a:cubicBezTo>
                    <a:pt x="443072" y="252482"/>
                    <a:pt x="421721" y="246180"/>
                    <a:pt x="403526" y="235428"/>
                  </a:cubicBezTo>
                  <a:cubicBezTo>
                    <a:pt x="385238" y="249146"/>
                    <a:pt x="365651" y="251555"/>
                    <a:pt x="351912" y="249424"/>
                  </a:cubicBezTo>
                  <a:cubicBezTo>
                    <a:pt x="347363" y="248682"/>
                    <a:pt x="346342" y="242472"/>
                    <a:pt x="350612" y="240526"/>
                  </a:cubicBezTo>
                  <a:cubicBezTo>
                    <a:pt x="362959" y="234502"/>
                    <a:pt x="370849" y="222453"/>
                    <a:pt x="375491" y="212628"/>
                  </a:cubicBezTo>
                  <a:cubicBezTo>
                    <a:pt x="355625" y="190940"/>
                    <a:pt x="343650" y="162208"/>
                    <a:pt x="343650" y="130510"/>
                  </a:cubicBezTo>
                  <a:cubicBezTo>
                    <a:pt x="343650" y="63221"/>
                    <a:pt x="398327" y="8538"/>
                    <a:pt x="465815" y="8538"/>
                  </a:cubicBezTo>
                  <a:close/>
                  <a:moveTo>
                    <a:pt x="485204" y="0"/>
                  </a:moveTo>
                  <a:cubicBezTo>
                    <a:pt x="494678" y="0"/>
                    <a:pt x="503781" y="1110"/>
                    <a:pt x="512513" y="3147"/>
                  </a:cubicBezTo>
                  <a:lnTo>
                    <a:pt x="485204" y="14254"/>
                  </a:lnTo>
                  <a:close/>
                </a:path>
              </a:pathLst>
            </a:custGeom>
            <a:solidFill>
              <a:schemeClr val="bg1"/>
            </a:solidFill>
            <a:ln>
              <a:noFill/>
            </a:ln>
          </p:spPr>
          <p:txBody>
            <a:bodyPr/>
            <a:lstStyle/>
            <a:p>
              <a:endParaRPr lang="zh-CN" altLang="en-US"/>
            </a:p>
          </p:txBody>
        </p:sp>
      </p:grpSp>
      <p:grpSp>
        <p:nvGrpSpPr>
          <p:cNvPr id="43" name="Group 27"/>
          <p:cNvGrpSpPr/>
          <p:nvPr/>
        </p:nvGrpSpPr>
        <p:grpSpPr>
          <a:xfrm>
            <a:off x="9410700" y="2615139"/>
            <a:ext cx="1114425" cy="1114425"/>
            <a:chOff x="1924050" y="2615139"/>
            <a:chExt cx="1114425" cy="1114425"/>
          </a:xfrm>
        </p:grpSpPr>
        <p:sp>
          <p:nvSpPr>
            <p:cNvPr id="44" name="椭圆 43"/>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5" name="iconfont-1187-868386"/>
            <p:cNvSpPr>
              <a:spLocks noChangeAspect="1"/>
            </p:cNvSpPr>
            <p:nvPr/>
          </p:nvSpPr>
          <p:spPr bwMode="auto">
            <a:xfrm>
              <a:off x="2199282" y="2886558"/>
              <a:ext cx="602059" cy="60968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solidFill>
            <a:ln>
              <a:noFill/>
            </a:ln>
          </p:spPr>
          <p:txBody>
            <a:bodyPr/>
            <a:lstStyle/>
            <a:p>
              <a:endParaRPr lang="zh-CN" altLang="en-US"/>
            </a:p>
          </p:txBody>
        </p:sp>
      </p:grpSp>
      <p:sp>
        <p:nvSpPr>
          <p:cNvPr id="8" name="文本框 7"/>
          <p:cNvSpPr txBox="1"/>
          <p:nvPr/>
        </p:nvSpPr>
        <p:spPr>
          <a:xfrm>
            <a:off x="2219325" y="1176864"/>
            <a:ext cx="825867" cy="861774"/>
          </a:xfrm>
          <a:prstGeom prst="rect">
            <a:avLst/>
          </a:prstGeom>
          <a:noFill/>
        </p:spPr>
        <p:txBody>
          <a:bodyPr wrap="none" rtlCol="0">
            <a:spAutoFit/>
          </a:bodyPr>
          <a:lstStyle/>
          <a:p>
            <a:r>
              <a:rPr lang="zh-CN" altLang="en-US" sz="5000" b="1" dirty="0">
                <a:solidFill>
                  <a:schemeClr val="bg1"/>
                </a:solidFill>
                <a:latin typeface="微软雅黑" panose="020B0503020204020204" pitchFamily="34" charset="-122"/>
                <a:ea typeface="微软雅黑" panose="020B0503020204020204" pitchFamily="34" charset="-122"/>
              </a:rPr>
              <a:t>目</a:t>
            </a:r>
          </a:p>
        </p:txBody>
      </p:sp>
      <p:sp>
        <p:nvSpPr>
          <p:cNvPr id="49" name="矩形 48"/>
          <p:cNvSpPr/>
          <p:nvPr/>
        </p:nvSpPr>
        <p:spPr>
          <a:xfrm>
            <a:off x="3045192" y="1248232"/>
            <a:ext cx="498108" cy="461665"/>
          </a:xfrm>
          <a:prstGeom prst="rect">
            <a:avLst/>
          </a:prstGeom>
        </p:spPr>
        <p:txBody>
          <a:bodyPr wrap="squar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录</a:t>
            </a:r>
            <a:endParaRPr lang="zh-CN" altLang="en-US" sz="2400" dirty="0"/>
          </a:p>
        </p:txBody>
      </p:sp>
      <p:sp>
        <p:nvSpPr>
          <p:cNvPr id="50" name="矩形 49"/>
          <p:cNvSpPr/>
          <p:nvPr/>
        </p:nvSpPr>
        <p:spPr>
          <a:xfrm>
            <a:off x="3045192" y="1577887"/>
            <a:ext cx="1903004" cy="461665"/>
          </a:xfrm>
          <a:prstGeom prst="rect">
            <a:avLst/>
          </a:prstGeom>
        </p:spPr>
        <p:txBody>
          <a:bodyPr wrap="square">
            <a:spAutoFit/>
          </a:bodyPr>
          <a:lstStyle/>
          <a:p>
            <a:r>
              <a:rPr lang="en-US" altLang="zh-CN" sz="2400" b="1" dirty="0">
                <a:solidFill>
                  <a:schemeClr val="bg1"/>
                </a:solidFill>
              </a:rPr>
              <a:t>CONTENTS</a:t>
            </a:r>
            <a:endParaRPr lang="zh-CN" altLang="en-US" sz="2400" b="1" dirty="0">
              <a:solidFill>
                <a:schemeClr val="bg1"/>
              </a:solidFill>
            </a:endParaRPr>
          </a:p>
        </p:txBody>
      </p:sp>
      <p:sp>
        <p:nvSpPr>
          <p:cNvPr id="51" name="矩形 50"/>
          <p:cNvSpPr/>
          <p:nvPr/>
        </p:nvSpPr>
        <p:spPr>
          <a:xfrm>
            <a:off x="1657348" y="38623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情境导入</a:t>
            </a:r>
          </a:p>
        </p:txBody>
      </p:sp>
      <p:sp>
        <p:nvSpPr>
          <p:cNvPr id="52" name="矩形 51"/>
          <p:cNvSpPr/>
          <p:nvPr/>
        </p:nvSpPr>
        <p:spPr>
          <a:xfrm>
            <a:off x="3174629" y="38570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学习要求</a:t>
            </a:r>
          </a:p>
        </p:txBody>
      </p:sp>
      <p:sp>
        <p:nvSpPr>
          <p:cNvPr id="53" name="矩形 52"/>
          <p:cNvSpPr/>
          <p:nvPr/>
        </p:nvSpPr>
        <p:spPr>
          <a:xfrm>
            <a:off x="4701435" y="38517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理论知识</a:t>
            </a:r>
          </a:p>
        </p:txBody>
      </p:sp>
      <p:sp>
        <p:nvSpPr>
          <p:cNvPr id="54" name="矩形 53"/>
          <p:cNvSpPr/>
          <p:nvPr/>
        </p:nvSpPr>
        <p:spPr>
          <a:xfrm>
            <a:off x="6237766" y="38464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实践技能</a:t>
            </a:r>
          </a:p>
        </p:txBody>
      </p:sp>
      <p:sp>
        <p:nvSpPr>
          <p:cNvPr id="55" name="矩形 54"/>
          <p:cNvSpPr/>
          <p:nvPr/>
        </p:nvSpPr>
        <p:spPr>
          <a:xfrm>
            <a:off x="7774097" y="38411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学习小结</a:t>
            </a:r>
          </a:p>
        </p:txBody>
      </p:sp>
      <p:sp>
        <p:nvSpPr>
          <p:cNvPr id="56" name="矩形 55"/>
          <p:cNvSpPr/>
          <p:nvPr/>
        </p:nvSpPr>
        <p:spPr>
          <a:xfrm>
            <a:off x="9310428" y="38358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自主学习</a:t>
            </a:r>
          </a:p>
        </p:txBody>
      </p:sp>
      <p:sp>
        <p:nvSpPr>
          <p:cNvPr id="32" name="矩形 31"/>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anose="020B0503020204020204" pitchFamily="34" charset="-122"/>
                <a:ea typeface="微软雅黑" panose="020B0503020204020204" pitchFamily="34" charset="-122"/>
              </a:rPr>
              <a:t>电工高级技能培训与考核课程</a:t>
            </a:r>
            <a:endParaRPr lang="zh-CN" altLang="en-US" dirty="0">
              <a:solidFill>
                <a:schemeClr val="bg1"/>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1" name="TextBox 8"/>
          <p:cNvSpPr txBox="1"/>
          <p:nvPr/>
        </p:nvSpPr>
        <p:spPr>
          <a:xfrm>
            <a:off x="947759" y="221139"/>
            <a:ext cx="4386241" cy="337185"/>
          </a:xfrm>
          <a:prstGeom prst="rect">
            <a:avLst/>
          </a:prstGeom>
          <a:noFill/>
        </p:spPr>
        <p:txBody>
          <a:bodyPr wrap="square" rtlCol="0">
            <a:spAutoFit/>
          </a:bodyPr>
          <a:lstStyle/>
          <a:p>
            <a:r>
              <a:rPr sz="1600" b="1" dirty="0">
                <a:solidFill>
                  <a:schemeClr val="bg1"/>
                </a:solidFill>
                <a:latin typeface="微软雅黑" panose="020B0503020204020204" pitchFamily="34" charset="-122"/>
                <a:ea typeface="微软雅黑" panose="020B0503020204020204" pitchFamily="34" charset="-122"/>
              </a:rPr>
              <a:t>2. 消防电气系统设备调试</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363856" y="779463"/>
            <a:ext cx="11599545" cy="4247317"/>
          </a:xfrm>
          <a:prstGeom prst="rect">
            <a:avLst/>
          </a:prstGeom>
        </p:spPr>
        <p:txBody>
          <a:bodyPr wrap="square">
            <a:spAutoFit/>
          </a:bodyPr>
          <a:lstStyle>
            <a:defPPr>
              <a:defRPr lang="zh-CN"/>
            </a:defPPr>
            <a:lvl1pPr indent="457200" algn="just">
              <a:lnSpc>
                <a:spcPct val="150000"/>
              </a:lnSpc>
              <a:spcAft>
                <a:spcPts val="0"/>
              </a:spcAft>
              <a:defRPr sz="2000" kern="100">
                <a:latin typeface="+mn-ea"/>
                <a:cs typeface="宋体" panose="02010600030101010101" pitchFamily="2" charset="-122"/>
              </a:defRPr>
            </a:lvl1pPr>
          </a:lstStyle>
          <a:p>
            <a:r>
              <a:rPr lang="en-US" dirty="0" smtClean="0">
                <a:sym typeface="+mn-ea"/>
              </a:rPr>
              <a:t>⑫</a:t>
            </a:r>
            <a:r>
              <a:rPr lang="zh-CN" dirty="0">
                <a:sym typeface="+mn-ea"/>
              </a:rPr>
              <a:t>消防通讯设备的检验，应符合下列要求：</a:t>
            </a:r>
          </a:p>
          <a:p>
            <a:r>
              <a:rPr lang="zh-CN" dirty="0">
                <a:sym typeface="+mn-ea"/>
              </a:rPr>
              <a:t>A、消防控制室与设备间所设的对讲电话进行1~3次通话试验； </a:t>
            </a:r>
          </a:p>
          <a:p>
            <a:r>
              <a:rPr lang="zh-CN" dirty="0">
                <a:sym typeface="+mn-ea"/>
              </a:rPr>
              <a:t>B、电话插孔按实际安装数量的5%~10%进行通话试验；</a:t>
            </a:r>
          </a:p>
          <a:p>
            <a:r>
              <a:rPr lang="zh-CN" dirty="0">
                <a:sym typeface="+mn-ea"/>
              </a:rPr>
              <a:t>C、消防控制室的外线电话与“119台”进行1~3次通话试验。</a:t>
            </a:r>
          </a:p>
          <a:p>
            <a:r>
              <a:rPr lang="zh-CN" dirty="0">
                <a:sym typeface="+mn-ea"/>
              </a:rPr>
              <a:t>D、上述功能应正常，语音应清楚。</a:t>
            </a:r>
            <a:endParaRPr lang="en-US" dirty="0">
              <a:sym typeface="+mn-ea"/>
            </a:endParaRPr>
          </a:p>
          <a:p>
            <a:r>
              <a:rPr lang="en-US" dirty="0">
                <a:sym typeface="+mn-ea"/>
              </a:rPr>
              <a:t>⑬ </a:t>
            </a:r>
            <a:r>
              <a:rPr lang="zh-CN" dirty="0">
                <a:sym typeface="+mn-ea"/>
              </a:rPr>
              <a:t>应采用专用的检查仪器对探测器逐个进行试验，其动作应准确无误；</a:t>
            </a:r>
            <a:endParaRPr lang="en-US" dirty="0">
              <a:sym typeface="+mn-ea"/>
            </a:endParaRPr>
          </a:p>
          <a:p>
            <a:r>
              <a:rPr lang="en-US" dirty="0">
                <a:sym typeface="+mn-ea"/>
              </a:rPr>
              <a:t>⑭ </a:t>
            </a:r>
            <a:r>
              <a:rPr lang="zh-CN" dirty="0">
                <a:sym typeface="+mn-ea"/>
              </a:rPr>
              <a:t>应分别用主电源和备用电源供电，检查火灾自动报警系统的各项控制功能和联动功能；配合消火栓、屋顶水箱、送排烟系统、消防电梯等各个专业进行总体试运转。</a:t>
            </a:r>
            <a:endParaRPr lang="en-US" dirty="0">
              <a:sym typeface="+mn-ea"/>
            </a:endParaRPr>
          </a:p>
          <a:p>
            <a:r>
              <a:rPr lang="en-US" dirty="0">
                <a:sym typeface="+mn-ea"/>
              </a:rPr>
              <a:t>⑮ </a:t>
            </a:r>
            <a:r>
              <a:rPr lang="zh-CN" dirty="0">
                <a:sym typeface="+mn-ea"/>
              </a:rPr>
              <a:t>火灾自动报警系统应在连续运行120h无故障后，按国家现行标准、规范规定填写调试报告。</a:t>
            </a:r>
            <a:endParaRPr lang="zh-CN" altLang="en-US" dirty="0">
              <a:sym typeface="+mn-ea"/>
            </a:endParaRPr>
          </a:p>
        </p:txBody>
      </p:sp>
    </p:spTree>
    <p:extLst>
      <p:ext uri="{BB962C8B-B14F-4D97-AF65-F5344CB8AC3E}">
        <p14:creationId xmlns:p14="http://schemas.microsoft.com/office/powerpoint/2010/main" val="407611279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1" name="TextBox 8"/>
          <p:cNvSpPr txBox="1"/>
          <p:nvPr/>
        </p:nvSpPr>
        <p:spPr>
          <a:xfrm>
            <a:off x="947759" y="221139"/>
            <a:ext cx="4386241" cy="337185"/>
          </a:xfrm>
          <a:prstGeom prst="rect">
            <a:avLst/>
          </a:prstGeom>
          <a:noFill/>
        </p:spPr>
        <p:txBody>
          <a:bodyPr wrap="square" rtlCol="0">
            <a:spAutoFit/>
          </a:bodyPr>
          <a:lstStyle/>
          <a:p>
            <a:r>
              <a:rPr sz="1600" b="1" dirty="0">
                <a:solidFill>
                  <a:schemeClr val="bg1"/>
                </a:solidFill>
                <a:latin typeface="微软雅黑" panose="020B0503020204020204" pitchFamily="34" charset="-122"/>
                <a:ea typeface="微软雅黑" panose="020B0503020204020204" pitchFamily="34" charset="-122"/>
              </a:rPr>
              <a:t>3. 火灾探测器</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262255" y="1114305"/>
            <a:ext cx="11362522" cy="5632311"/>
          </a:xfrm>
          <a:prstGeom prst="rect">
            <a:avLst/>
          </a:prstGeom>
        </p:spPr>
        <p:txBody>
          <a:bodyPr wrap="square">
            <a:spAutoFit/>
          </a:bodyPr>
          <a:lstStyle>
            <a:defPPr>
              <a:defRPr lang="zh-CN"/>
            </a:defPPr>
            <a:lvl1pPr indent="457200" algn="just">
              <a:lnSpc>
                <a:spcPct val="150000"/>
              </a:lnSpc>
              <a:spcAft>
                <a:spcPts val="0"/>
              </a:spcAft>
              <a:defRPr sz="2000" kern="100">
                <a:latin typeface="+mn-ea"/>
                <a:cs typeface="宋体" panose="02010600030101010101" pitchFamily="2" charset="-122"/>
              </a:defRPr>
            </a:lvl1pPr>
          </a:lstStyle>
          <a:p>
            <a:r>
              <a:rPr lang="zh-CN" altLang="en-US" dirty="0"/>
              <a:t>（</a:t>
            </a:r>
            <a:r>
              <a:rPr lang="en-US" altLang="zh-CN" dirty="0"/>
              <a:t>1</a:t>
            </a:r>
            <a:r>
              <a:rPr lang="zh-CN" altLang="en-US" dirty="0"/>
              <a:t>）</a:t>
            </a:r>
            <a:r>
              <a:rPr lang="en-US" altLang="zh-CN" dirty="0"/>
              <a:t> </a:t>
            </a:r>
            <a:r>
              <a:rPr lang="zh-CN" altLang="en-US" dirty="0"/>
              <a:t>火灾探测器的分类</a:t>
            </a:r>
          </a:p>
          <a:p>
            <a:r>
              <a:rPr lang="zh-CN" dirty="0"/>
              <a:t>1</a:t>
            </a:r>
            <a:r>
              <a:rPr lang="zh-CN" dirty="0"/>
              <a:t>）、按照响应火灾参数分类</a:t>
            </a:r>
          </a:p>
          <a:p>
            <a:r>
              <a:rPr lang="zh-CN" dirty="0"/>
              <a:t>感温火灾探测器、感烟火灾探测器、感光火灾探测器、可燃气体探测器、复合火灾探测器。</a:t>
            </a:r>
          </a:p>
          <a:p>
            <a:r>
              <a:rPr lang="zh-CN" dirty="0"/>
              <a:t>2）、按结构造型分类</a:t>
            </a:r>
          </a:p>
          <a:p>
            <a:r>
              <a:rPr lang="zh-CN" dirty="0"/>
              <a:t>①点型火灾探测器：探测元件集中在一个特定装置上，探测该位置周围的火灾情况，在建筑对象中大多使用点型火灾探测器。</a:t>
            </a:r>
          </a:p>
          <a:p>
            <a:r>
              <a:rPr lang="zh-CN" dirty="0"/>
              <a:t>②线型火灾探测器：指响应某一连续线路附近的火灾产生的物理和化学现象的火灾探测器。</a:t>
            </a:r>
          </a:p>
          <a:p>
            <a:r>
              <a:rPr lang="zh-CN" dirty="0"/>
              <a:t>（</a:t>
            </a:r>
            <a:r>
              <a:rPr lang="en-US" dirty="0"/>
              <a:t>2</a:t>
            </a:r>
            <a:r>
              <a:rPr lang="zh-CN" dirty="0"/>
              <a:t>）、火灾探测器的型号的说明</a:t>
            </a:r>
          </a:p>
          <a:p>
            <a:r>
              <a:rPr lang="zh-CN" dirty="0"/>
              <a:t>如图</a:t>
            </a:r>
            <a:r>
              <a:rPr lang="en-US" dirty="0"/>
              <a:t>3-3-1</a:t>
            </a:r>
            <a:r>
              <a:rPr lang="zh-CN" dirty="0"/>
              <a:t>所示，为火灾探测器的命名格式</a:t>
            </a:r>
            <a:r>
              <a:rPr lang="zh-CN" dirty="0" smtClean="0"/>
              <a:t>。</a:t>
            </a:r>
            <a:endParaRPr lang="en-US" altLang="zh-CN" dirty="0" smtClean="0"/>
          </a:p>
          <a:p>
            <a:pPr indent="266700"/>
            <a:r>
              <a:rPr lang="en-US" altLang="zh-CN" dirty="0" smtClean="0">
                <a:latin typeface="宋体" panose="02010600030101010101" pitchFamily="2" charset="-122"/>
                <a:ea typeface="宋体" panose="02010600030101010101" pitchFamily="2" charset="-122"/>
              </a:rPr>
              <a:t>                 </a:t>
            </a:r>
            <a:r>
              <a:rPr lang="en-US" altLang="zh-CN" dirty="0">
                <a:latin typeface="宋体" panose="02010600030101010101" pitchFamily="2" charset="-122"/>
                <a:ea typeface="宋体" panose="02010600030101010101" pitchFamily="2" charset="-122"/>
              </a:rPr>
              <a:t>J      T      ×       × — ×       × — ×</a:t>
            </a:r>
          </a:p>
          <a:p>
            <a:pPr indent="266700"/>
            <a:r>
              <a:rPr lang="en-US" altLang="zh-CN" dirty="0">
                <a:latin typeface="宋体" panose="02010600030101010101" pitchFamily="2" charset="-122"/>
                <a:ea typeface="宋体" panose="02010600030101010101" pitchFamily="2" charset="-122"/>
              </a:rPr>
              <a:t>         </a:t>
            </a:r>
            <a:r>
              <a:rPr lang="en-US" altLang="zh-CN" dirty="0" smtClean="0">
                <a:latin typeface="宋体" panose="02010600030101010101" pitchFamily="2" charset="-122"/>
                <a:ea typeface="宋体" panose="02010600030101010101" pitchFamily="2" charset="-122"/>
              </a:rPr>
              <a:t>        ①     </a:t>
            </a:r>
            <a:r>
              <a:rPr lang="en-US" altLang="zh-CN" dirty="0">
                <a:latin typeface="宋体" panose="02010600030101010101" pitchFamily="2" charset="-122"/>
                <a:ea typeface="宋体" panose="02010600030101010101" pitchFamily="2" charset="-122"/>
              </a:rPr>
              <a:t>②     ③       ④    ⑤       ⑥    </a:t>
            </a:r>
            <a:r>
              <a:rPr lang="en-US" altLang="zh-CN" dirty="0" smtClean="0">
                <a:latin typeface="宋体" panose="02010600030101010101" pitchFamily="2" charset="-122"/>
                <a:ea typeface="宋体" panose="02010600030101010101" pitchFamily="2" charset="-122"/>
              </a:rPr>
              <a:t>⑦</a:t>
            </a:r>
          </a:p>
          <a:p>
            <a:pPr indent="266700"/>
            <a:r>
              <a:rPr lang="en-US" altLang="zh-CN" dirty="0" smtClean="0">
                <a:ea typeface="宋体" panose="02010600030101010101" pitchFamily="2" charset="-122"/>
              </a:rPr>
              <a:t>                         </a:t>
            </a:r>
            <a:r>
              <a:rPr lang="zh-CN" altLang="zh-CN" dirty="0" smtClean="0">
                <a:ea typeface="宋体" panose="02010600030101010101" pitchFamily="2" charset="-122"/>
              </a:rPr>
              <a:t>图</a:t>
            </a:r>
            <a:r>
              <a:rPr lang="en-US" altLang="zh-CN" dirty="0">
                <a:latin typeface="宋体" panose="02010600030101010101" pitchFamily="2" charset="-122"/>
                <a:ea typeface="宋体" panose="02010600030101010101" pitchFamily="2" charset="-122"/>
              </a:rPr>
              <a:t>3-3-1 </a:t>
            </a:r>
            <a:r>
              <a:rPr lang="zh-CN" altLang="zh-CN" dirty="0">
                <a:ea typeface="宋体" panose="02010600030101010101" pitchFamily="2" charset="-122"/>
              </a:rPr>
              <a:t>火灾探测器的命名</a:t>
            </a:r>
            <a:r>
              <a:rPr lang="zh-CN" altLang="zh-CN" dirty="0" smtClean="0">
                <a:ea typeface="宋体" panose="02010600030101010101" pitchFamily="2" charset="-122"/>
              </a:rPr>
              <a:t>格式</a:t>
            </a:r>
            <a:endParaRPr lang="zh-CN" altLang="en-US" dirty="0">
              <a:ea typeface="宋体" panose="02010600030101010101" pitchFamily="2" charset="-122"/>
            </a:endParaRPr>
          </a:p>
        </p:txBody>
      </p:sp>
      <p:sp>
        <p:nvSpPr>
          <p:cNvPr id="16" name="TextBox 8"/>
          <p:cNvSpPr txBox="1"/>
          <p:nvPr/>
        </p:nvSpPr>
        <p:spPr>
          <a:xfrm>
            <a:off x="426013" y="641985"/>
            <a:ext cx="4386241" cy="553998"/>
          </a:xfrm>
          <a:prstGeom prst="rect">
            <a:avLst/>
          </a:prstGeom>
        </p:spPr>
        <p:txBody>
          <a:bodyPr wrap="square">
            <a:spAutoFit/>
          </a:bodyPr>
          <a:lstStyle>
            <a:defPPr>
              <a:defRPr lang="zh-CN"/>
            </a:defPPr>
            <a:lvl1pPr indent="532765" algn="just">
              <a:lnSpc>
                <a:spcPct val="150000"/>
              </a:lnSpc>
              <a:spcAft>
                <a:spcPts val="0"/>
              </a:spcAft>
              <a:defRPr sz="2000" b="1">
                <a:solidFill>
                  <a:schemeClr val="accent2">
                    <a:lumMod val="50000"/>
                  </a:schemeClr>
                </a:solidFill>
                <a:latin typeface="微软雅黑" panose="020B0503020204020204" pitchFamily="34" charset="-122"/>
                <a:ea typeface="微软雅黑" panose="020B0503020204020204" pitchFamily="34" charset="-122"/>
              </a:defRPr>
            </a:lvl1pPr>
          </a:lstStyle>
          <a:p>
            <a:r>
              <a:rPr dirty="0"/>
              <a:t>3. 火灾探测器</a:t>
            </a:r>
            <a:endParaRPr lang="zh-CN" alt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1" name="TextBox 8"/>
          <p:cNvSpPr txBox="1"/>
          <p:nvPr/>
        </p:nvSpPr>
        <p:spPr>
          <a:xfrm>
            <a:off x="947759" y="221139"/>
            <a:ext cx="4386241" cy="337185"/>
          </a:xfrm>
          <a:prstGeom prst="rect">
            <a:avLst/>
          </a:prstGeom>
          <a:noFill/>
        </p:spPr>
        <p:txBody>
          <a:bodyPr wrap="square" rtlCol="0">
            <a:spAutoFit/>
          </a:bodyPr>
          <a:lstStyle/>
          <a:p>
            <a:r>
              <a:rPr sz="1600" b="1" dirty="0">
                <a:solidFill>
                  <a:schemeClr val="bg1"/>
                </a:solidFill>
                <a:latin typeface="微软雅黑" panose="020B0503020204020204" pitchFamily="34" charset="-122"/>
                <a:ea typeface="微软雅黑" panose="020B0503020204020204" pitchFamily="34" charset="-122"/>
              </a:rPr>
              <a:t>3. 火灾探测器</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426385" y="779463"/>
            <a:ext cx="11433921" cy="5632311"/>
          </a:xfrm>
          <a:prstGeom prst="rect">
            <a:avLst/>
          </a:prstGeom>
        </p:spPr>
        <p:txBody>
          <a:bodyPr wrap="square">
            <a:spAutoFit/>
          </a:bodyPr>
          <a:lstStyle>
            <a:defPPr>
              <a:defRPr lang="zh-CN"/>
            </a:defPPr>
            <a:lvl1pPr indent="457200" algn="just">
              <a:lnSpc>
                <a:spcPct val="150000"/>
              </a:lnSpc>
              <a:spcAft>
                <a:spcPts val="0"/>
              </a:spcAft>
              <a:defRPr sz="2000" kern="100">
                <a:latin typeface="+mn-ea"/>
                <a:cs typeface="宋体" panose="02010600030101010101" pitchFamily="2" charset="-122"/>
              </a:defRPr>
            </a:lvl1pPr>
          </a:lstStyle>
          <a:p>
            <a:r>
              <a:rPr lang="zh-CN" dirty="0"/>
              <a:t>参数说明：</a:t>
            </a:r>
          </a:p>
          <a:p>
            <a:r>
              <a:rPr lang="zh-CN" dirty="0"/>
              <a:t>① J(警）—消防产品中的分类代号（火灾报警设备）。</a:t>
            </a:r>
          </a:p>
          <a:p>
            <a:r>
              <a:rPr lang="zh-CN" dirty="0"/>
              <a:t>② T(探)—火灾探测器代号。</a:t>
            </a:r>
          </a:p>
          <a:p>
            <a:r>
              <a:rPr lang="zh-CN" dirty="0"/>
              <a:t>③ 火灾探测器分类号。</a:t>
            </a:r>
          </a:p>
          <a:p>
            <a:r>
              <a:rPr lang="zh-CN" dirty="0" smtClean="0"/>
              <a:t>Y</a:t>
            </a:r>
            <a:r>
              <a:rPr lang="en-US" altLang="zh-CN" dirty="0" smtClean="0"/>
              <a:t>-</a:t>
            </a:r>
            <a:r>
              <a:rPr lang="zh-CN" dirty="0" smtClean="0"/>
              <a:t>感烟火灾探测器  G</a:t>
            </a:r>
            <a:r>
              <a:rPr lang="en-US" altLang="zh-CN" dirty="0" smtClean="0"/>
              <a:t>-</a:t>
            </a:r>
            <a:r>
              <a:rPr lang="zh-CN" dirty="0" smtClean="0"/>
              <a:t>感光火灾探测器</a:t>
            </a:r>
            <a:r>
              <a:rPr lang="en-US" altLang="zh-CN" dirty="0" smtClean="0"/>
              <a:t> </a:t>
            </a:r>
            <a:r>
              <a:rPr lang="zh-CN" dirty="0" smtClean="0"/>
              <a:t>W</a:t>
            </a:r>
            <a:r>
              <a:rPr lang="en-US" altLang="zh-CN" dirty="0" smtClean="0"/>
              <a:t>-</a:t>
            </a:r>
            <a:r>
              <a:rPr lang="zh-CN" dirty="0" smtClean="0"/>
              <a:t>感温火灾探测器 </a:t>
            </a:r>
            <a:endParaRPr lang="en-US" altLang="zh-CN" dirty="0" smtClean="0"/>
          </a:p>
          <a:p>
            <a:r>
              <a:rPr lang="zh-CN" dirty="0" smtClean="0"/>
              <a:t>Q</a:t>
            </a:r>
            <a:r>
              <a:rPr lang="en-US" altLang="zh-CN" dirty="0" smtClean="0"/>
              <a:t>-</a:t>
            </a:r>
            <a:r>
              <a:rPr lang="zh-CN" dirty="0" smtClean="0"/>
              <a:t>可燃气体探测器</a:t>
            </a:r>
            <a:r>
              <a:rPr lang="en-US" altLang="zh-CN" dirty="0"/>
              <a:t> </a:t>
            </a:r>
            <a:r>
              <a:rPr lang="en-US" altLang="zh-CN" dirty="0" smtClean="0"/>
              <a:t>  </a:t>
            </a:r>
            <a:r>
              <a:rPr lang="zh-CN" dirty="0" smtClean="0"/>
              <a:t>F</a:t>
            </a:r>
            <a:r>
              <a:rPr lang="en-US" altLang="zh-CN" dirty="0" smtClean="0"/>
              <a:t>-</a:t>
            </a:r>
            <a:r>
              <a:rPr lang="zh-CN" dirty="0" smtClean="0"/>
              <a:t>复合</a:t>
            </a:r>
            <a:r>
              <a:rPr lang="zh-CN" dirty="0"/>
              <a:t>式火灾探测器</a:t>
            </a:r>
          </a:p>
          <a:p>
            <a:r>
              <a:rPr lang="zh-CN" dirty="0"/>
              <a:t>④ 应用范围特征代号</a:t>
            </a:r>
            <a:r>
              <a:rPr lang="zh-CN" dirty="0" smtClean="0"/>
              <a:t>。</a:t>
            </a:r>
            <a:r>
              <a:rPr lang="en-US" altLang="zh-CN" dirty="0" smtClean="0"/>
              <a:t> </a:t>
            </a:r>
            <a:r>
              <a:rPr lang="zh-CN" dirty="0" smtClean="0"/>
              <a:t>B </a:t>
            </a:r>
            <a:r>
              <a:rPr lang="zh-CN" dirty="0"/>
              <a:t>(爆) — 防爆型    C（船）— 船用</a:t>
            </a:r>
          </a:p>
          <a:p>
            <a:r>
              <a:rPr lang="zh-CN" dirty="0"/>
              <a:t>非防爆型或非船用型可以省略无须注明</a:t>
            </a:r>
          </a:p>
          <a:p>
            <a:r>
              <a:rPr lang="zh-CN" dirty="0"/>
              <a:t>⑤、⑥ 传感器特征表示法。</a:t>
            </a:r>
          </a:p>
          <a:p>
            <a:r>
              <a:rPr lang="zh-CN" dirty="0"/>
              <a:t>LZ —离子  </a:t>
            </a:r>
            <a:r>
              <a:rPr lang="zh-CN" dirty="0" smtClean="0"/>
              <a:t> </a:t>
            </a:r>
            <a:r>
              <a:rPr lang="zh-CN" dirty="0"/>
              <a:t>YW — 感烟、感</a:t>
            </a:r>
            <a:r>
              <a:rPr lang="zh-CN" dirty="0" smtClean="0"/>
              <a:t>温</a:t>
            </a:r>
            <a:r>
              <a:rPr lang="en-US" altLang="zh-CN" dirty="0" smtClean="0"/>
              <a:t>    </a:t>
            </a:r>
            <a:r>
              <a:rPr lang="zh-CN" dirty="0" smtClean="0"/>
              <a:t>GD </a:t>
            </a:r>
            <a:r>
              <a:rPr lang="zh-CN" dirty="0"/>
              <a:t>—光电  </a:t>
            </a:r>
            <a:r>
              <a:rPr lang="zh-CN" dirty="0" smtClean="0"/>
              <a:t>  </a:t>
            </a:r>
            <a:r>
              <a:rPr lang="zh-CN" dirty="0"/>
              <a:t>MC — 膜盒差</a:t>
            </a:r>
            <a:r>
              <a:rPr lang="zh-CN" dirty="0" smtClean="0"/>
              <a:t>温</a:t>
            </a:r>
            <a:r>
              <a:rPr lang="en-US" altLang="zh-CN" dirty="0" smtClean="0"/>
              <a:t>  </a:t>
            </a:r>
            <a:r>
              <a:rPr lang="zh-CN" dirty="0" smtClean="0"/>
              <a:t>GW </a:t>
            </a:r>
            <a:r>
              <a:rPr lang="zh-CN" dirty="0"/>
              <a:t>—感光感温     </a:t>
            </a:r>
            <a:endParaRPr lang="en-US" altLang="zh-CN" dirty="0" smtClean="0"/>
          </a:p>
          <a:p>
            <a:r>
              <a:rPr lang="zh-CN" dirty="0" smtClean="0"/>
              <a:t>MD </a:t>
            </a:r>
            <a:r>
              <a:rPr lang="zh-CN" dirty="0"/>
              <a:t>— 膜盒定</a:t>
            </a:r>
            <a:r>
              <a:rPr lang="zh-CN" dirty="0" smtClean="0"/>
              <a:t>温</a:t>
            </a:r>
            <a:r>
              <a:rPr lang="en-US" altLang="zh-CN" dirty="0" smtClean="0"/>
              <a:t>    </a:t>
            </a:r>
            <a:r>
              <a:rPr lang="zh-CN" dirty="0" smtClean="0"/>
              <a:t>YW </a:t>
            </a:r>
            <a:r>
              <a:rPr lang="zh-CN" dirty="0"/>
              <a:t>— HS 红外光束感烟感温</a:t>
            </a:r>
          </a:p>
          <a:p>
            <a:r>
              <a:rPr lang="zh-CN" dirty="0"/>
              <a:t>⑦ 主参数—灵敏度级别表示。</a:t>
            </a:r>
            <a:endParaRPr lang="zh-CN" altLang="en-US" dirty="0"/>
          </a:p>
        </p:txBody>
      </p:sp>
    </p:spTree>
    <p:extLst>
      <p:ext uri="{BB962C8B-B14F-4D97-AF65-F5344CB8AC3E}">
        <p14:creationId xmlns:p14="http://schemas.microsoft.com/office/powerpoint/2010/main" val="106551439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1" name="TextBox 8"/>
          <p:cNvSpPr txBox="1"/>
          <p:nvPr/>
        </p:nvSpPr>
        <p:spPr>
          <a:xfrm>
            <a:off x="947759" y="221139"/>
            <a:ext cx="4386241" cy="337185"/>
          </a:xfrm>
          <a:prstGeom prst="rect">
            <a:avLst/>
          </a:prstGeom>
          <a:noFill/>
        </p:spPr>
        <p:txBody>
          <a:bodyPr wrap="square" rtlCol="0">
            <a:spAutoFit/>
          </a:bodyPr>
          <a:lstStyle/>
          <a:p>
            <a:r>
              <a:rPr sz="1600" b="1" dirty="0">
                <a:solidFill>
                  <a:schemeClr val="bg1"/>
                </a:solidFill>
                <a:latin typeface="微软雅黑" panose="020B0503020204020204" pitchFamily="34" charset="-122"/>
                <a:ea typeface="微软雅黑" panose="020B0503020204020204" pitchFamily="34" charset="-122"/>
              </a:rPr>
              <a:t>3. 火灾探测器</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355730" y="936438"/>
            <a:ext cx="11480539" cy="5170646"/>
          </a:xfrm>
          <a:prstGeom prst="rect">
            <a:avLst/>
          </a:prstGeom>
        </p:spPr>
        <p:txBody>
          <a:bodyPr wrap="square">
            <a:spAutoFit/>
          </a:bodyPr>
          <a:lstStyle>
            <a:defPPr>
              <a:defRPr lang="zh-CN"/>
            </a:defPPr>
            <a:lvl1pPr indent="457200" algn="just">
              <a:lnSpc>
                <a:spcPct val="150000"/>
              </a:lnSpc>
              <a:defRPr sz="2000" kern="100">
                <a:latin typeface="+mn-ea"/>
                <a:cs typeface="宋体" panose="02010600030101010101" pitchFamily="2" charset="-122"/>
              </a:defRPr>
            </a:lvl1pPr>
          </a:lstStyle>
          <a:p>
            <a:r>
              <a:rPr lang="zh-CN" altLang="en-US" dirty="0"/>
              <a:t>（</a:t>
            </a:r>
            <a:r>
              <a:rPr lang="en-US" altLang="zh-CN" dirty="0"/>
              <a:t>3</a:t>
            </a:r>
            <a:r>
              <a:rPr lang="zh-CN" altLang="en-US" dirty="0"/>
              <a:t>）常用火灾探测器介绍</a:t>
            </a:r>
          </a:p>
          <a:p>
            <a:r>
              <a:rPr lang="zh-CN" dirty="0" smtClean="0"/>
              <a:t>1</a:t>
            </a:r>
            <a:r>
              <a:rPr lang="zh-CN" dirty="0"/>
              <a:t>）、离子感烟式火灾探测器：采用空气离化探测法实现火灾探测。利用烟雾粒子改变电离室电离电流原理制成的。</a:t>
            </a:r>
          </a:p>
          <a:p>
            <a:r>
              <a:rPr lang="zh-CN" dirty="0"/>
              <a:t>根据探测器内电离室的结构形式，可分为：双源感烟式和单源感烟式两种。</a:t>
            </a:r>
          </a:p>
          <a:p>
            <a:r>
              <a:rPr lang="zh-CN" dirty="0"/>
              <a:t>在相对湿度长期较大、气流速度大、有大量粉尘和水雾滞留、可能产生腐蚀性气体、正常情形下有烟滞留等情形的场所，不宜选用离子感烟探测器。</a:t>
            </a:r>
          </a:p>
          <a:p>
            <a:r>
              <a:rPr lang="zh-CN" dirty="0"/>
              <a:t>2）、光电感烟式火灾探测器</a:t>
            </a:r>
          </a:p>
          <a:p>
            <a:r>
              <a:rPr lang="zh-CN" dirty="0"/>
              <a:t>光电感烟探测器是基于烟雾粒子对光线产生散射、吸收（或遮挡）原理制作的探测器。</a:t>
            </a:r>
          </a:p>
          <a:p>
            <a:r>
              <a:rPr lang="zh-CN" dirty="0"/>
              <a:t>光电感烟探测器依据结构原理不同分两类：</a:t>
            </a:r>
          </a:p>
          <a:p>
            <a:r>
              <a:rPr lang="zh-CN" dirty="0"/>
              <a:t>①减光（或遮光）式光电感烟探测器</a:t>
            </a:r>
            <a:endParaRPr lang="en-US" dirty="0"/>
          </a:p>
          <a:p>
            <a:r>
              <a:rPr lang="en-US" dirty="0"/>
              <a:t>  </a:t>
            </a:r>
            <a:r>
              <a:rPr lang="zh-CN" dirty="0"/>
              <a:t>通过测量烟雾在其光路上造成的衰减来判定烟雾浓度的方法</a:t>
            </a:r>
            <a:r>
              <a:rPr lang="zh-CN" dirty="0" smtClean="0"/>
              <a:t>。</a:t>
            </a:r>
            <a:endParaRPr lang="zh-CN"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1" name="TextBox 8"/>
          <p:cNvSpPr txBox="1"/>
          <p:nvPr/>
        </p:nvSpPr>
        <p:spPr>
          <a:xfrm>
            <a:off x="947759" y="221139"/>
            <a:ext cx="4386241" cy="337185"/>
          </a:xfrm>
          <a:prstGeom prst="rect">
            <a:avLst/>
          </a:prstGeom>
          <a:noFill/>
        </p:spPr>
        <p:txBody>
          <a:bodyPr wrap="square" rtlCol="0">
            <a:spAutoFit/>
          </a:bodyPr>
          <a:lstStyle/>
          <a:p>
            <a:r>
              <a:rPr sz="1600" b="1" dirty="0">
                <a:solidFill>
                  <a:schemeClr val="bg1"/>
                </a:solidFill>
                <a:latin typeface="微软雅黑" panose="020B0503020204020204" pitchFamily="34" charset="-122"/>
                <a:ea typeface="微软雅黑" panose="020B0503020204020204" pitchFamily="34" charset="-122"/>
              </a:rPr>
              <a:t>3. 火灾探测器</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355730" y="936438"/>
            <a:ext cx="11480539" cy="5170646"/>
          </a:xfrm>
          <a:prstGeom prst="rect">
            <a:avLst/>
          </a:prstGeom>
        </p:spPr>
        <p:txBody>
          <a:bodyPr wrap="square">
            <a:spAutoFit/>
          </a:bodyPr>
          <a:lstStyle>
            <a:defPPr>
              <a:defRPr lang="zh-CN"/>
            </a:defPPr>
            <a:lvl1pPr indent="457200" algn="just">
              <a:lnSpc>
                <a:spcPct val="150000"/>
              </a:lnSpc>
              <a:defRPr sz="2000" kern="100">
                <a:latin typeface="+mn-ea"/>
                <a:cs typeface="宋体" panose="02010600030101010101" pitchFamily="2" charset="-122"/>
              </a:defRPr>
            </a:lvl1pPr>
          </a:lstStyle>
          <a:p>
            <a:r>
              <a:rPr lang="zh-CN" dirty="0" smtClean="0"/>
              <a:t>②</a:t>
            </a:r>
            <a:r>
              <a:rPr lang="zh-CN" dirty="0"/>
              <a:t>散射光式光电感烟探测器</a:t>
            </a:r>
            <a:endParaRPr lang="en-US" dirty="0"/>
          </a:p>
          <a:p>
            <a:r>
              <a:rPr lang="en-US" dirty="0"/>
              <a:t>  </a:t>
            </a:r>
            <a:r>
              <a:rPr lang="zh-CN" dirty="0"/>
              <a:t>通过测量烟雾对光散射作用产生的光能量来确定烟雾浓度的方法。</a:t>
            </a:r>
          </a:p>
          <a:p>
            <a:r>
              <a:rPr lang="zh-CN" dirty="0"/>
              <a:t>3）、线型感烟火灾探测器</a:t>
            </a:r>
          </a:p>
          <a:p>
            <a:r>
              <a:rPr lang="zh-CN" dirty="0"/>
              <a:t>线型感烟火灾探测器是感知某一连续线路附近火灾产生的物理或化学现象的探测器。</a:t>
            </a:r>
          </a:p>
          <a:p>
            <a:r>
              <a:rPr lang="zh-CN" dirty="0"/>
              <a:t>线型火灾探测器也可以分感烟、感温或感光探测器。但在工程实践中的成型产品主要有线型红外光束感烟探测器、缆式线型定温火灾探测器和空气管线型差温火灾探测器</a:t>
            </a:r>
          </a:p>
          <a:p>
            <a:r>
              <a:rPr lang="zh-CN" dirty="0"/>
              <a:t>适用场所：初始火灾有烟雾形成大空间、大范围场所，如仓库、电缆沟、高举架、易燃材料的堆垛等</a:t>
            </a:r>
            <a:r>
              <a:rPr lang="en-US" dirty="0"/>
              <a:t>.</a:t>
            </a:r>
            <a:endParaRPr lang="zh-CN" dirty="0"/>
          </a:p>
          <a:p>
            <a:r>
              <a:rPr lang="zh-CN" dirty="0"/>
              <a:t>4）、感光火灾探测器</a:t>
            </a:r>
          </a:p>
          <a:p>
            <a:r>
              <a:rPr lang="zh-CN" dirty="0"/>
              <a:t>感光火灾探测器即火焰探测器，是响应火灾发出的电磁辐射的火灾探测器。</a:t>
            </a:r>
          </a:p>
          <a:p>
            <a:r>
              <a:rPr lang="zh-CN" dirty="0"/>
              <a:t>根据火焰辐射光谱所在的区域，火焰探测器有红外火焰探测器和紫外火焰探测器。</a:t>
            </a:r>
            <a:endParaRPr lang="zh-CN" altLang="en-US" dirty="0"/>
          </a:p>
        </p:txBody>
      </p:sp>
    </p:spTree>
    <p:extLst>
      <p:ext uri="{BB962C8B-B14F-4D97-AF65-F5344CB8AC3E}">
        <p14:creationId xmlns:p14="http://schemas.microsoft.com/office/powerpoint/2010/main" val="247060454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1" name="TextBox 8"/>
          <p:cNvSpPr txBox="1"/>
          <p:nvPr/>
        </p:nvSpPr>
        <p:spPr>
          <a:xfrm>
            <a:off x="947759" y="221139"/>
            <a:ext cx="4386241" cy="337185"/>
          </a:xfrm>
          <a:prstGeom prst="rect">
            <a:avLst/>
          </a:prstGeom>
          <a:noFill/>
        </p:spPr>
        <p:txBody>
          <a:bodyPr wrap="square" rtlCol="0">
            <a:spAutoFit/>
          </a:bodyPr>
          <a:lstStyle/>
          <a:p>
            <a:r>
              <a:rPr sz="1600" b="1" dirty="0">
                <a:solidFill>
                  <a:schemeClr val="bg1"/>
                </a:solidFill>
                <a:latin typeface="微软雅黑" panose="020B0503020204020204" pitchFamily="34" charset="-122"/>
                <a:ea typeface="微软雅黑" panose="020B0503020204020204" pitchFamily="34" charset="-122"/>
              </a:rPr>
              <a:t>3. 火灾探测器</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490494" y="779463"/>
            <a:ext cx="10932795" cy="5632311"/>
          </a:xfrm>
          <a:prstGeom prst="rect">
            <a:avLst/>
          </a:prstGeom>
        </p:spPr>
        <p:txBody>
          <a:bodyPr wrap="square">
            <a:spAutoFit/>
          </a:bodyPr>
          <a:lstStyle>
            <a:defPPr>
              <a:defRPr lang="zh-CN"/>
            </a:defPPr>
            <a:lvl1pPr indent="457200" algn="just">
              <a:lnSpc>
                <a:spcPct val="150000"/>
              </a:lnSpc>
              <a:defRPr sz="2000" kern="100">
                <a:latin typeface="+mn-ea"/>
                <a:cs typeface="宋体" panose="02010600030101010101" pitchFamily="2" charset="-122"/>
              </a:defRPr>
            </a:lvl1pPr>
          </a:lstStyle>
          <a:p>
            <a:r>
              <a:rPr lang="zh-CN" dirty="0">
                <a:sym typeface="+mn-ea"/>
              </a:rPr>
              <a:t>1)红外火焰探测器是响应波长高于700nm辐射能通量的探测器。</a:t>
            </a:r>
          </a:p>
          <a:p>
            <a:r>
              <a:rPr lang="zh-CN" dirty="0">
                <a:sym typeface="+mn-ea"/>
              </a:rPr>
              <a:t>2)紫外火焰探测器是响应波长低于400nm辐射能通量的探测器。</a:t>
            </a:r>
          </a:p>
          <a:p>
            <a:r>
              <a:rPr lang="zh-CN" dirty="0">
                <a:sym typeface="+mn-ea"/>
              </a:rPr>
              <a:t>响应速度快，其敏感元件在接受到火焰辐射光后的几毫秒，甚至几个微秒内就发出信号，特别适用于突然起火无烟的易燃易爆场所.它不受环境气流的影响，是唯一能在户外使用的火灾探测器。</a:t>
            </a:r>
          </a:p>
          <a:p>
            <a:r>
              <a:rPr lang="zh-CN" dirty="0">
                <a:sym typeface="+mn-ea"/>
              </a:rPr>
              <a:t>在火灾发展迅速，有强烈火焰和少量烟、热的场所，应选用火焰探测器。</a:t>
            </a:r>
          </a:p>
          <a:p>
            <a:r>
              <a:rPr lang="zh-CN" dirty="0">
                <a:sym typeface="+mn-ea"/>
              </a:rPr>
              <a:t>在可能发生无焰火灾，在火焰出现有浓烟扩散、探测器的镜头易被污染、探测器的“视线”（光束）易被遮档、探测器易受阳光或其他光源直接或间接照射、在正常情况下有明火作业及X射线、弧光影响等情形的场所，不宜选用火焰探测器。</a:t>
            </a:r>
          </a:p>
          <a:p>
            <a:r>
              <a:rPr lang="zh-CN" dirty="0">
                <a:sym typeface="+mn-ea"/>
              </a:rPr>
              <a:t>5）、可燃气体探测器</a:t>
            </a:r>
          </a:p>
          <a:p>
            <a:r>
              <a:rPr lang="zh-CN" dirty="0">
                <a:sym typeface="+mn-ea"/>
              </a:rPr>
              <a:t>可燃气体探测器是一种能对空气中可燃气体浓度进行检测并发出报警信号的火灾探测器。可燃气体探测器除具有预报火灾、防火防爆功能外，还有监测环境污染的作用。</a:t>
            </a:r>
            <a:endParaRPr lang="zh-CN" alt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1" name="TextBox 8"/>
          <p:cNvSpPr txBox="1"/>
          <p:nvPr/>
        </p:nvSpPr>
        <p:spPr>
          <a:xfrm>
            <a:off x="947759" y="221139"/>
            <a:ext cx="4386241" cy="337185"/>
          </a:xfrm>
          <a:prstGeom prst="rect">
            <a:avLst/>
          </a:prstGeom>
          <a:noFill/>
        </p:spPr>
        <p:txBody>
          <a:bodyPr wrap="square" rtlCol="0">
            <a:spAutoFit/>
          </a:bodyPr>
          <a:lstStyle/>
          <a:p>
            <a:r>
              <a:rPr sz="1600" b="1" dirty="0">
                <a:solidFill>
                  <a:schemeClr val="bg1"/>
                </a:solidFill>
                <a:latin typeface="微软雅黑" panose="020B0503020204020204" pitchFamily="34" charset="-122"/>
                <a:ea typeface="微软雅黑" panose="020B0503020204020204" pitchFamily="34" charset="-122"/>
              </a:rPr>
              <a:t>3. 火灾探测器</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334010" y="942798"/>
            <a:ext cx="11523980" cy="5170646"/>
          </a:xfrm>
          <a:prstGeom prst="rect">
            <a:avLst/>
          </a:prstGeom>
        </p:spPr>
        <p:txBody>
          <a:bodyPr wrap="square">
            <a:spAutoFit/>
          </a:bodyPr>
          <a:lstStyle>
            <a:defPPr>
              <a:defRPr lang="zh-CN"/>
            </a:defPPr>
            <a:lvl1pPr indent="457200" algn="just">
              <a:lnSpc>
                <a:spcPct val="150000"/>
              </a:lnSpc>
              <a:defRPr sz="2000" kern="100">
                <a:latin typeface="+mn-ea"/>
                <a:cs typeface="宋体" panose="02010600030101010101" pitchFamily="2" charset="-122"/>
              </a:defRPr>
            </a:lvl1pPr>
          </a:lstStyle>
          <a:p>
            <a:r>
              <a:rPr lang="zh-CN" altLang="en-US" dirty="0"/>
              <a:t>（</a:t>
            </a:r>
            <a:r>
              <a:rPr lang="en-US" altLang="zh-CN" dirty="0"/>
              <a:t>4</a:t>
            </a:r>
            <a:r>
              <a:rPr lang="zh-CN" altLang="en-US" dirty="0"/>
              <a:t>） 火灾探测器的选用方法。</a:t>
            </a:r>
          </a:p>
          <a:p>
            <a:r>
              <a:rPr lang="zh-CN" dirty="0" smtClean="0"/>
              <a:t>原则</a:t>
            </a:r>
            <a:r>
              <a:rPr lang="zh-CN" dirty="0"/>
              <a:t>:  应根据探测区域内环境条件、火灾特点、房间高度、安装场所的气流状况等，选用其所适宜类型的火灾探测器或几种探测器的组合。</a:t>
            </a:r>
          </a:p>
          <a:p>
            <a:r>
              <a:rPr lang="zh-CN" dirty="0"/>
              <a:t>前期：火灾尚未形成，只出现一定量的烟，基本上未造成物质损失。</a:t>
            </a:r>
          </a:p>
          <a:p>
            <a:r>
              <a:rPr lang="zh-CN" dirty="0"/>
              <a:t>早期: 火灾开始形成，烟量大增、温度上升，已开始出现火，造成较小的损失。</a:t>
            </a:r>
          </a:p>
          <a:p>
            <a:r>
              <a:rPr lang="zh-CN" dirty="0"/>
              <a:t>中期：火灾已经形成，温度很高，燃烧加速，造成了较大的物质损失。</a:t>
            </a:r>
          </a:p>
          <a:p>
            <a:r>
              <a:rPr lang="zh-CN" dirty="0"/>
              <a:t>晚期：火灾已经扩散。</a:t>
            </a:r>
          </a:p>
          <a:p>
            <a:r>
              <a:rPr lang="zh-CN" dirty="0"/>
              <a:t>(1)、根据火灾特点、环境条件及安装场所确定探测器的类型。</a:t>
            </a:r>
          </a:p>
          <a:p>
            <a:r>
              <a:rPr lang="zh-CN" dirty="0"/>
              <a:t>火灾初期阴燃阶段能产生大量的烟和少量的热，很少或没有火焰辐射，应选用感烟探测器。</a:t>
            </a:r>
          </a:p>
          <a:p>
            <a:r>
              <a:rPr lang="zh-CN" dirty="0"/>
              <a:t>火灾发展迅速、产生大量热、烟和火焰辐射，可选用感温、感烟、火焰探测器的组合。</a:t>
            </a:r>
          </a:p>
          <a:p>
            <a:r>
              <a:rPr lang="zh-CN" dirty="0"/>
              <a:t>火灾发展迅速，有强烈的火焰和少量烟、热，应选用火焰探测器</a:t>
            </a:r>
            <a:r>
              <a:rPr lang="zh-CN" dirty="0" smtClean="0"/>
              <a:t>。</a:t>
            </a:r>
            <a:endParaRPr lang="zh-CN"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1" name="TextBox 8"/>
          <p:cNvSpPr txBox="1"/>
          <p:nvPr/>
        </p:nvSpPr>
        <p:spPr>
          <a:xfrm>
            <a:off x="947759" y="221139"/>
            <a:ext cx="4386241" cy="337185"/>
          </a:xfrm>
          <a:prstGeom prst="rect">
            <a:avLst/>
          </a:prstGeom>
          <a:noFill/>
        </p:spPr>
        <p:txBody>
          <a:bodyPr wrap="square" rtlCol="0">
            <a:spAutoFit/>
          </a:bodyPr>
          <a:lstStyle/>
          <a:p>
            <a:r>
              <a:rPr sz="1600" b="1" dirty="0">
                <a:solidFill>
                  <a:schemeClr val="bg1"/>
                </a:solidFill>
                <a:latin typeface="微软雅黑" panose="020B0503020204020204" pitchFamily="34" charset="-122"/>
                <a:ea typeface="微软雅黑" panose="020B0503020204020204" pitchFamily="34" charset="-122"/>
              </a:rPr>
              <a:t>3. 火灾探测器</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334010" y="754539"/>
            <a:ext cx="11523980" cy="5632311"/>
          </a:xfrm>
          <a:prstGeom prst="rect">
            <a:avLst/>
          </a:prstGeom>
        </p:spPr>
        <p:txBody>
          <a:bodyPr wrap="square">
            <a:spAutoFit/>
          </a:bodyPr>
          <a:lstStyle>
            <a:defPPr>
              <a:defRPr lang="zh-CN"/>
            </a:defPPr>
            <a:lvl1pPr indent="457200" algn="just">
              <a:lnSpc>
                <a:spcPct val="150000"/>
              </a:lnSpc>
              <a:defRPr sz="2000" kern="100">
                <a:latin typeface="+mn-ea"/>
                <a:cs typeface="宋体" panose="02010600030101010101" pitchFamily="2" charset="-122"/>
              </a:defRPr>
            </a:lvl1pPr>
          </a:lstStyle>
          <a:p>
            <a:r>
              <a:rPr lang="zh-CN" dirty="0" smtClean="0"/>
              <a:t>一般</a:t>
            </a:r>
            <a:r>
              <a:rPr lang="zh-CN" dirty="0"/>
              <a:t>感烟火灾探测器的安装使用高度h ≤12m，随着房间高度的升高，感烟探测器的灵敏度应相应的提高。</a:t>
            </a:r>
          </a:p>
          <a:p>
            <a:r>
              <a:rPr lang="zh-CN" dirty="0"/>
              <a:t>(2)、探测器数量的确定</a:t>
            </a:r>
          </a:p>
          <a:p>
            <a:r>
              <a:rPr lang="zh-CN" dirty="0"/>
              <a:t>规范规定：探测区域内每个房间应至少设置一个火灾探测器。</a:t>
            </a:r>
          </a:p>
          <a:p>
            <a:r>
              <a:rPr lang="zh-CN" dirty="0"/>
              <a:t>感温、感烟探测器保护面积和保护半径：</a:t>
            </a:r>
          </a:p>
          <a:p>
            <a:r>
              <a:rPr lang="zh-CN" dirty="0"/>
              <a:t>保护面积A：一只火灾探测器能有效探测的地面面积。</a:t>
            </a:r>
          </a:p>
          <a:p>
            <a:r>
              <a:rPr lang="zh-CN" dirty="0"/>
              <a:t>保护半径R：一只火灾探测器能有效探测的单向最大水平距离</a:t>
            </a:r>
            <a:r>
              <a:rPr lang="zh-CN" dirty="0" smtClean="0"/>
              <a:t>。</a:t>
            </a:r>
            <a:endParaRPr lang="en-US" altLang="zh-CN" dirty="0" smtClean="0"/>
          </a:p>
          <a:p>
            <a:r>
              <a:rPr lang="zh-CN" altLang="en-US" dirty="0" smtClean="0"/>
              <a:t>（</a:t>
            </a:r>
            <a:r>
              <a:rPr lang="en-US" altLang="zh-CN" dirty="0" smtClean="0"/>
              <a:t>5</a:t>
            </a:r>
            <a:r>
              <a:rPr lang="zh-CN" altLang="en-US" dirty="0" smtClean="0"/>
              <a:t>）</a:t>
            </a:r>
            <a:r>
              <a:rPr lang="zh-CN" altLang="zh-CN" dirty="0"/>
              <a:t>消防联动控制系统的组成</a:t>
            </a:r>
            <a:endParaRPr lang="en-US" altLang="zh-CN" dirty="0" smtClean="0"/>
          </a:p>
          <a:p>
            <a:r>
              <a:rPr lang="zh-CN" altLang="zh-CN" dirty="0">
                <a:ea typeface="宋体" panose="02010600030101010101" pitchFamily="2" charset="-122"/>
              </a:rPr>
              <a:t>消防联动控制器是消防联动控制设备的核心组件。它通过接收火灾报警控制器发出的火灾报警信息，按预设逻辑对自动消防设备实现联动控制和状态监视。消防联动控制器可直接发出控制信号，通过驱动装置控制现场的受控设备。对于控制逻辑复杂，在消防联动控制器上不便实现直接控制的情况，通过消防电气控制装置（如防火卷帘控制器、气体灭火控制器等）间接控制受控设备</a:t>
            </a:r>
            <a:r>
              <a:rPr lang="zh-CN" altLang="zh-CN" dirty="0" smtClean="0">
                <a:ea typeface="宋体" panose="02010600030101010101" pitchFamily="2" charset="-122"/>
              </a:rPr>
              <a:t>。</a:t>
            </a:r>
            <a:endParaRPr lang="zh-CN" altLang="en-US" dirty="0">
              <a:ea typeface="宋体" panose="02010600030101010101" pitchFamily="2" charset="-122"/>
            </a:endParaRPr>
          </a:p>
        </p:txBody>
      </p:sp>
    </p:spTree>
    <p:extLst>
      <p:ext uri="{BB962C8B-B14F-4D97-AF65-F5344CB8AC3E}">
        <p14:creationId xmlns:p14="http://schemas.microsoft.com/office/powerpoint/2010/main" val="126292081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2" name="矩形 11"/>
          <p:cNvSpPr/>
          <p:nvPr/>
        </p:nvSpPr>
        <p:spPr>
          <a:xfrm>
            <a:off x="490494" y="786963"/>
            <a:ext cx="9043472" cy="2092881"/>
          </a:xfrm>
          <a:prstGeom prst="rect">
            <a:avLst/>
          </a:prstGeom>
        </p:spPr>
        <p:txBody>
          <a:bodyPr wrap="square">
            <a:spAutoFit/>
          </a:bodyPr>
          <a:lstStyle/>
          <a:p>
            <a:pPr indent="457200" algn="just">
              <a:lnSpc>
                <a:spcPct val="150000"/>
              </a:lnSpc>
            </a:pPr>
            <a:r>
              <a:rPr lang="en-US" altLang="zh-CN" sz="2000" kern="100" dirty="0">
                <a:latin typeface="+mn-ea"/>
                <a:cs typeface="宋体" panose="02010600030101010101" pitchFamily="2" charset="-122"/>
              </a:rPr>
              <a:t>1</a:t>
            </a:r>
            <a:r>
              <a:rPr lang="zh-CN" altLang="en-US" sz="2000" kern="100" dirty="0">
                <a:latin typeface="+mn-ea"/>
                <a:cs typeface="宋体" panose="02010600030101010101" pitchFamily="2" charset="-122"/>
              </a:rPr>
              <a:t>）</a:t>
            </a:r>
            <a:r>
              <a:rPr lang="en-US" altLang="zh-CN" sz="2000" kern="100" dirty="0">
                <a:latin typeface="+mn-ea"/>
                <a:cs typeface="宋体" panose="02010600030101010101" pitchFamily="2" charset="-122"/>
              </a:rPr>
              <a:t> </a:t>
            </a:r>
            <a:r>
              <a:rPr lang="zh-CN" altLang="en-US" sz="2000" kern="100" dirty="0" smtClean="0">
                <a:latin typeface="+mn-ea"/>
                <a:cs typeface="宋体" panose="02010600030101010101" pitchFamily="2" charset="-122"/>
              </a:rPr>
              <a:t>分类</a:t>
            </a:r>
            <a:endParaRPr lang="en-US" altLang="zh-CN" sz="2000" kern="100" dirty="0" smtClean="0">
              <a:latin typeface="+mn-ea"/>
              <a:cs typeface="宋体" panose="02010600030101010101" pitchFamily="2" charset="-122"/>
            </a:endParaRPr>
          </a:p>
          <a:p>
            <a:pPr indent="457200" fontAlgn="auto"/>
            <a:r>
              <a:rPr lang="zh-CN" altLang="zh-CN" sz="2000" dirty="0">
                <a:ea typeface="宋体" panose="02010600030101010101" pitchFamily="2" charset="-122"/>
              </a:rPr>
              <a:t>消防联动控制器可按结构形式、使用环境和防爆性能进行分类。</a:t>
            </a:r>
          </a:p>
          <a:p>
            <a:pPr indent="457200" fontAlgn="auto"/>
            <a:r>
              <a:rPr lang="zh-CN" altLang="zh-CN" sz="2000" dirty="0">
                <a:ea typeface="宋体" panose="02010600030101010101" pitchFamily="2" charset="-122"/>
              </a:rPr>
              <a:t>按结构形式可分为柜式消防联动控制器、台式消防联动控制器和壁挂式消防联动控制器（见图</a:t>
            </a:r>
            <a:r>
              <a:rPr lang="en-US" altLang="zh-CN" sz="2000" dirty="0">
                <a:latin typeface="宋体" panose="02010600030101010101" pitchFamily="2" charset="-122"/>
                <a:ea typeface="宋体" panose="02010600030101010101" pitchFamily="2" charset="-122"/>
              </a:rPr>
              <a:t>3-3</a:t>
            </a:r>
            <a:r>
              <a:rPr lang="zh-CN" altLang="zh-CN" sz="2000" dirty="0">
                <a:ea typeface="宋体" panose="02010600030101010101" pitchFamily="2" charset="-122"/>
              </a:rPr>
              <a:t>-2）。</a:t>
            </a:r>
          </a:p>
          <a:p>
            <a:pPr indent="457200" fontAlgn="auto"/>
            <a:r>
              <a:rPr lang="zh-CN" altLang="zh-CN" sz="2000" dirty="0">
                <a:ea typeface="宋体" panose="02010600030101010101" pitchFamily="2" charset="-122"/>
              </a:rPr>
              <a:t>按使用环境可分为陆用型消防联动控制器和船用型消防联动控制器。</a:t>
            </a:r>
          </a:p>
          <a:p>
            <a:pPr indent="457200" fontAlgn="auto"/>
            <a:r>
              <a:rPr lang="zh-CN" altLang="zh-CN" sz="2000" dirty="0">
                <a:ea typeface="宋体" panose="02010600030101010101" pitchFamily="2" charset="-122"/>
              </a:rPr>
              <a:t>按防爆性能可分为防爆型消防联动控制器和非防爆型消防联动控制器</a:t>
            </a:r>
            <a:r>
              <a:rPr lang="zh-CN" altLang="zh-CN" sz="2000" dirty="0" smtClean="0">
                <a:ea typeface="宋体" panose="02010600030101010101" pitchFamily="2" charset="-122"/>
              </a:rPr>
              <a:t>。</a:t>
            </a:r>
            <a:endParaRPr lang="zh-CN" altLang="en-US" sz="2000" dirty="0">
              <a:ea typeface="宋体" panose="02010600030101010101" pitchFamily="2" charset="-122"/>
            </a:endParaRP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1" name="TextBox 8"/>
          <p:cNvSpPr txBox="1"/>
          <p:nvPr/>
        </p:nvSpPr>
        <p:spPr>
          <a:xfrm>
            <a:off x="947759" y="221139"/>
            <a:ext cx="4386241" cy="337185"/>
          </a:xfrm>
          <a:prstGeom prst="rect">
            <a:avLst/>
          </a:prstGeom>
          <a:noFill/>
        </p:spPr>
        <p:txBody>
          <a:bodyPr wrap="square" rtlCol="0">
            <a:spAutoFit/>
          </a:bodyPr>
          <a:lstStyle/>
          <a:p>
            <a:r>
              <a:rPr lang="en-US" sz="1600" b="1" dirty="0">
                <a:solidFill>
                  <a:schemeClr val="bg1"/>
                </a:solidFill>
                <a:latin typeface="微软雅黑" panose="020B0503020204020204" pitchFamily="34" charset="-122"/>
                <a:ea typeface="微软雅黑" panose="020B0503020204020204" pitchFamily="34" charset="-122"/>
              </a:rPr>
              <a:t>4</a:t>
            </a:r>
            <a:r>
              <a:rPr sz="1600" b="1" dirty="0">
                <a:solidFill>
                  <a:schemeClr val="bg1"/>
                </a:solidFill>
                <a:latin typeface="微软雅黑" panose="020B0503020204020204" pitchFamily="34" charset="-122"/>
                <a:ea typeface="微软雅黑" panose="020B0503020204020204" pitchFamily="34" charset="-122"/>
              </a:rPr>
              <a:t>. 消防联动控制系统的组成</a:t>
            </a:r>
          </a:p>
        </p:txBody>
      </p:sp>
      <p:pic>
        <p:nvPicPr>
          <p:cNvPr id="84" name="图片 8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a:xfrm>
            <a:off x="1836907" y="3121982"/>
            <a:ext cx="1565200" cy="2697028"/>
          </a:xfrm>
          <a:prstGeom prst="rect">
            <a:avLst/>
          </a:prstGeom>
          <a:noFill/>
          <a:ln>
            <a:noFill/>
          </a:ln>
        </p:spPr>
      </p:pic>
      <p:pic>
        <p:nvPicPr>
          <p:cNvPr id="85" name="图片 8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a:xfrm>
            <a:off x="5251936" y="3133408"/>
            <a:ext cx="1447182" cy="2734188"/>
          </a:xfrm>
          <a:prstGeom prst="rect">
            <a:avLst/>
          </a:prstGeom>
          <a:noFill/>
          <a:ln>
            <a:noFill/>
          </a:ln>
        </p:spPr>
      </p:pic>
      <p:pic>
        <p:nvPicPr>
          <p:cNvPr id="86" name="图片 8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a:xfrm>
            <a:off x="8396606" y="3133407"/>
            <a:ext cx="2065206" cy="2638274"/>
          </a:xfrm>
          <a:prstGeom prst="rect">
            <a:avLst/>
          </a:prstGeom>
          <a:noFill/>
          <a:ln>
            <a:noFill/>
          </a:ln>
        </p:spPr>
      </p:pic>
      <p:sp>
        <p:nvSpPr>
          <p:cNvPr id="13" name="文本框 12"/>
          <p:cNvSpPr txBox="1"/>
          <p:nvPr/>
        </p:nvSpPr>
        <p:spPr>
          <a:xfrm>
            <a:off x="2147981" y="5907795"/>
            <a:ext cx="1078865" cy="306705"/>
          </a:xfrm>
          <a:prstGeom prst="rect">
            <a:avLst/>
          </a:prstGeom>
          <a:noFill/>
          <a:ln w="9525">
            <a:noFill/>
          </a:ln>
        </p:spPr>
        <p:txBody>
          <a:bodyPr wrap="square">
            <a:spAutoFit/>
          </a:bodyPr>
          <a:lstStyle/>
          <a:p>
            <a:pPr indent="127000"/>
            <a:r>
              <a:rPr lang="zh-CN" sz="1400" b="0" dirty="0">
                <a:ea typeface="宋体" panose="02010600030101010101" pitchFamily="2" charset="-122"/>
              </a:rPr>
              <a:t>壁挂式</a:t>
            </a:r>
            <a:endParaRPr lang="zh-CN" altLang="en-US" sz="1400" b="0" dirty="0">
              <a:ea typeface="宋体" panose="02010600030101010101" pitchFamily="2" charset="-122"/>
            </a:endParaRPr>
          </a:p>
        </p:txBody>
      </p:sp>
      <p:sp>
        <p:nvSpPr>
          <p:cNvPr id="14" name="文本框 13"/>
          <p:cNvSpPr txBox="1"/>
          <p:nvPr/>
        </p:nvSpPr>
        <p:spPr>
          <a:xfrm>
            <a:off x="5574759" y="5826430"/>
            <a:ext cx="861060" cy="306705"/>
          </a:xfrm>
          <a:prstGeom prst="rect">
            <a:avLst/>
          </a:prstGeom>
          <a:noFill/>
          <a:ln w="9525">
            <a:noFill/>
          </a:ln>
        </p:spPr>
        <p:txBody>
          <a:bodyPr wrap="square">
            <a:spAutoFit/>
          </a:bodyPr>
          <a:lstStyle/>
          <a:p>
            <a:pPr indent="127000"/>
            <a:r>
              <a:rPr lang="zh-CN" sz="1400" b="0" dirty="0">
                <a:ea typeface="宋体" panose="02010600030101010101" pitchFamily="2" charset="-122"/>
              </a:rPr>
              <a:t>柜式</a:t>
            </a:r>
            <a:endParaRPr lang="zh-CN" altLang="en-US" sz="1400" b="0" dirty="0">
              <a:ea typeface="宋体" panose="02010600030101010101" pitchFamily="2" charset="-122"/>
            </a:endParaRPr>
          </a:p>
        </p:txBody>
      </p:sp>
      <p:sp>
        <p:nvSpPr>
          <p:cNvPr id="15" name="文本框 14"/>
          <p:cNvSpPr txBox="1"/>
          <p:nvPr/>
        </p:nvSpPr>
        <p:spPr>
          <a:xfrm>
            <a:off x="8783732" y="5871891"/>
            <a:ext cx="792480" cy="306705"/>
          </a:xfrm>
          <a:prstGeom prst="rect">
            <a:avLst/>
          </a:prstGeom>
          <a:noFill/>
          <a:ln w="9525">
            <a:noFill/>
          </a:ln>
        </p:spPr>
        <p:txBody>
          <a:bodyPr wrap="square">
            <a:spAutoFit/>
          </a:bodyPr>
          <a:lstStyle/>
          <a:p>
            <a:pPr indent="127000"/>
            <a:r>
              <a:rPr lang="zh-CN" sz="1400" b="0" dirty="0">
                <a:ea typeface="宋体" panose="02010600030101010101" pitchFamily="2" charset="-122"/>
              </a:rPr>
              <a:t>台式</a:t>
            </a:r>
            <a:endParaRPr lang="zh-CN" altLang="en-US" sz="1400" b="0" dirty="0">
              <a:ea typeface="宋体" panose="02010600030101010101" pitchFamily="2" charset="-122"/>
            </a:endParaRPr>
          </a:p>
        </p:txBody>
      </p:sp>
      <p:sp>
        <p:nvSpPr>
          <p:cNvPr id="16" name="文本框 15"/>
          <p:cNvSpPr txBox="1"/>
          <p:nvPr/>
        </p:nvSpPr>
        <p:spPr>
          <a:xfrm>
            <a:off x="4190141" y="6163561"/>
            <a:ext cx="3422015" cy="337185"/>
          </a:xfrm>
          <a:prstGeom prst="rect">
            <a:avLst/>
          </a:prstGeom>
          <a:noFill/>
          <a:ln w="9525">
            <a:noFill/>
          </a:ln>
        </p:spPr>
        <p:txBody>
          <a:bodyPr wrap="square">
            <a:spAutoFit/>
          </a:bodyPr>
          <a:lstStyle/>
          <a:p>
            <a:pPr indent="127000"/>
            <a:r>
              <a:rPr lang="zh-CN" sz="1600" b="0">
                <a:ea typeface="宋体" panose="02010600030101010101" pitchFamily="2" charset="-122"/>
              </a:rPr>
              <a:t>图</a:t>
            </a:r>
            <a:r>
              <a:rPr lang="en-US" sz="1600" b="0">
                <a:latin typeface="宋体" panose="02010600030101010101" pitchFamily="2" charset="-122"/>
                <a:ea typeface="宋体" panose="02010600030101010101" pitchFamily="2" charset="-122"/>
              </a:rPr>
              <a:t>3-3-2 </a:t>
            </a:r>
            <a:r>
              <a:rPr lang="zh-CN" sz="1600" b="0">
                <a:ea typeface="宋体" panose="02010600030101010101" pitchFamily="2" charset="-122"/>
              </a:rPr>
              <a:t>消防联动控制器示例图</a:t>
            </a:r>
            <a:endParaRPr lang="zh-CN" altLang="en-US" sz="1600" b="0">
              <a:ea typeface="宋体" panose="02010600030101010101" pitchFamily="2" charset="-122"/>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2" name="矩形 11"/>
          <p:cNvSpPr/>
          <p:nvPr/>
        </p:nvSpPr>
        <p:spPr>
          <a:xfrm>
            <a:off x="364730" y="843337"/>
            <a:ext cx="11441787" cy="5786199"/>
          </a:xfrm>
          <a:prstGeom prst="rect">
            <a:avLst/>
          </a:prstGeom>
        </p:spPr>
        <p:txBody>
          <a:bodyPr wrap="square">
            <a:spAutoFit/>
          </a:bodyPr>
          <a:lstStyle/>
          <a:p>
            <a:pPr indent="457200" algn="just">
              <a:lnSpc>
                <a:spcPct val="150000"/>
              </a:lnSpc>
            </a:pPr>
            <a:r>
              <a:rPr lang="en-US" altLang="zh-CN" sz="2000" kern="100" dirty="0">
                <a:latin typeface="+mn-ea"/>
                <a:cs typeface="宋体" panose="02010600030101010101" pitchFamily="2" charset="-122"/>
              </a:rPr>
              <a:t>2</a:t>
            </a:r>
            <a:r>
              <a:rPr lang="zh-CN" altLang="en-US" sz="2000" kern="100" dirty="0">
                <a:latin typeface="+mn-ea"/>
                <a:cs typeface="宋体" panose="02010600030101010101" pitchFamily="2" charset="-122"/>
              </a:rPr>
              <a:t>）</a:t>
            </a:r>
            <a:r>
              <a:rPr lang="en-US" altLang="zh-CN" sz="2000" kern="100" dirty="0">
                <a:latin typeface="+mn-ea"/>
                <a:cs typeface="宋体" panose="02010600030101010101" pitchFamily="2" charset="-122"/>
              </a:rPr>
              <a:t> </a:t>
            </a:r>
            <a:r>
              <a:rPr lang="zh-CN" altLang="en-US" sz="2000" kern="100" dirty="0">
                <a:latin typeface="+mn-ea"/>
                <a:cs typeface="宋体" panose="02010600030101010101" pitchFamily="2" charset="-122"/>
              </a:rPr>
              <a:t>功能和</a:t>
            </a:r>
            <a:r>
              <a:rPr lang="zh-CN" altLang="en-US" sz="2000" kern="100" dirty="0" smtClean="0">
                <a:latin typeface="+mn-ea"/>
                <a:cs typeface="宋体" panose="02010600030101010101" pitchFamily="2" charset="-122"/>
              </a:rPr>
              <a:t>性能</a:t>
            </a:r>
            <a:endParaRPr lang="en-US" altLang="zh-CN" sz="2000" kern="100" dirty="0" smtClean="0">
              <a:latin typeface="+mn-ea"/>
              <a:cs typeface="宋体" panose="02010600030101010101" pitchFamily="2" charset="-122"/>
            </a:endParaRPr>
          </a:p>
          <a:p>
            <a:pPr indent="266700"/>
            <a:r>
              <a:rPr lang="zh-CN" altLang="zh-CN" sz="2000" dirty="0">
                <a:ea typeface="宋体" panose="02010600030101010101" pitchFamily="2" charset="-122"/>
              </a:rPr>
              <a:t>功能</a:t>
            </a:r>
          </a:p>
          <a:p>
            <a:pPr indent="266700"/>
            <a:r>
              <a:rPr lang="zh-CN" altLang="zh-CN" sz="2000" dirty="0">
                <a:ea typeface="宋体" panose="02010600030101010101" pitchFamily="2" charset="-122"/>
              </a:rPr>
              <a:t>①消防联动控制器能接收来自火灾报警控制器的火灾报警信号，并发出火灾报警声、光信号。在非延时状态下能在3s内向与其连接的各类受控设备发出启动信号，按设定的控制逻辑直接或间接控制该受控设备, 同时发出启动光指示信号。消防联动控制器能接收受控设备动作后的反馈信号，并显示相应设备状态。</a:t>
            </a:r>
          </a:p>
          <a:p>
            <a:pPr indent="266700"/>
            <a:r>
              <a:rPr lang="zh-CN" altLang="zh-CN" sz="2000" dirty="0">
                <a:ea typeface="宋体" panose="02010600030101010101" pitchFamily="2" charset="-122"/>
              </a:rPr>
              <a:t>②消防联动控制器能接收连接的启泵按钮、水流指示器、气体灭火系统启动按钮等相关触发器件发出的报警信号，显示其所在的部位，发出报警声、光信号，将报警信号发送到连接的火灾报警控制器。</a:t>
            </a:r>
          </a:p>
          <a:p>
            <a:pPr indent="266700"/>
            <a:r>
              <a:rPr lang="zh-CN" altLang="zh-CN" sz="2000" dirty="0">
                <a:ea typeface="宋体" panose="02010600030101010101" pitchFamily="2" charset="-122"/>
              </a:rPr>
              <a:t>③消防联动控制器能以手动或自动两种方式完成所有控制功能并指示状态。在自动方式下，手动插入操作优先。</a:t>
            </a:r>
          </a:p>
          <a:p>
            <a:pPr indent="266700"/>
            <a:r>
              <a:rPr lang="zh-CN" altLang="zh-CN" sz="2000" dirty="0">
                <a:ea typeface="宋体" panose="02010600030101010101" pitchFamily="2" charset="-122"/>
              </a:rPr>
              <a:t>④消防联动控制器具有直接手动控制单元。直接手动控制单元至少有六组独立的手动控制开关，每个控制开关对应一个直接控制输出。直接手动控制单元能独立使用时，受控设备的启动、反馈等各种工作状态均能在手动控制开关旁单独显示。直接手动控制单元不能独立使用时，受控设备除启动状态外的其他工作状态在手动控制开关旁单独指示，或在联动控制器的共用显示器上显示。</a:t>
            </a:r>
          </a:p>
          <a:p>
            <a:pPr indent="266700"/>
            <a:r>
              <a:rPr lang="zh-CN" altLang="zh-CN" sz="2000" dirty="0">
                <a:ea typeface="宋体" panose="02010600030101010101" pitchFamily="2" charset="-122"/>
              </a:rPr>
              <a:t>⑤消防联动控制器能通过手动或通过程序的编写输入启动的逻辑关系，对控制输出有相应的输入“或”逻辑和/或“与”逻辑编程功能。</a:t>
            </a:r>
          </a:p>
          <a:p>
            <a:pPr indent="266700"/>
            <a:r>
              <a:rPr lang="zh-CN" altLang="zh-CN" sz="2000" dirty="0">
                <a:ea typeface="宋体" panose="02010600030101010101" pitchFamily="2" charset="-122"/>
              </a:rPr>
              <a:t>⑥消防联动控制器可以对特定的控制输出功能设置延时，最长延时时间不超过10</a:t>
            </a:r>
            <a:r>
              <a:rPr lang="en-US" altLang="zh-CN" sz="2000" dirty="0">
                <a:latin typeface="宋体" panose="02010600030101010101" pitchFamily="2" charset="-122"/>
                <a:ea typeface="宋体" panose="02010600030101010101" pitchFamily="2" charset="-122"/>
              </a:rPr>
              <a:t>min</a:t>
            </a:r>
            <a:r>
              <a:rPr lang="zh-CN" altLang="zh-CN" sz="2000" dirty="0">
                <a:ea typeface="宋体" panose="02010600030101010101" pitchFamily="2" charset="-122"/>
              </a:rPr>
              <a:t>，延时期间能手动插入并立即启动控制输出</a:t>
            </a:r>
            <a:r>
              <a:rPr lang="zh-CN" altLang="zh-CN" sz="2000" dirty="0" smtClean="0">
                <a:ea typeface="宋体" panose="02010600030101010101" pitchFamily="2" charset="-122"/>
              </a:rPr>
              <a:t>。</a:t>
            </a:r>
            <a:endParaRPr lang="zh-CN" altLang="zh-CN" sz="2000" dirty="0">
              <a:ea typeface="宋体" panose="02010600030101010101" pitchFamily="2" charset="-122"/>
            </a:endParaRP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1" name="TextBox 8"/>
          <p:cNvSpPr txBox="1"/>
          <p:nvPr/>
        </p:nvSpPr>
        <p:spPr>
          <a:xfrm>
            <a:off x="947759" y="221139"/>
            <a:ext cx="4386241" cy="337185"/>
          </a:xfrm>
          <a:prstGeom prst="rect">
            <a:avLst/>
          </a:prstGeom>
          <a:noFill/>
        </p:spPr>
        <p:txBody>
          <a:bodyPr wrap="square" rtlCol="0">
            <a:spAutoFit/>
          </a:bodyPr>
          <a:lstStyle/>
          <a:p>
            <a:r>
              <a:rPr lang="en-US" sz="1600" b="1" dirty="0">
                <a:solidFill>
                  <a:schemeClr val="bg1"/>
                </a:solidFill>
                <a:latin typeface="微软雅黑" panose="020B0503020204020204" pitchFamily="34" charset="-122"/>
                <a:ea typeface="微软雅黑" panose="020B0503020204020204" pitchFamily="34" charset="-122"/>
              </a:rPr>
              <a:t>4</a:t>
            </a:r>
            <a:r>
              <a:rPr sz="1600" b="1" dirty="0">
                <a:solidFill>
                  <a:schemeClr val="bg1"/>
                </a:solidFill>
                <a:latin typeface="微软雅黑" panose="020B0503020204020204" pitchFamily="34" charset="-122"/>
                <a:ea typeface="微软雅黑" panose="020B0503020204020204" pitchFamily="34" charset="-122"/>
              </a:rPr>
              <a:t>. 消防联动控制系统的组成</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3924300" y="2586564"/>
            <a:ext cx="1114425" cy="1114425"/>
            <a:chOff x="1924050" y="2615139"/>
            <a:chExt cx="1114425" cy="1114425"/>
          </a:xfrm>
        </p:grpSpPr>
        <p:sp>
          <p:nvSpPr>
            <p:cNvPr id="6" name="椭圆 5"/>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iconfont-1187-868386"/>
            <p:cNvSpPr>
              <a:spLocks noChangeAspect="1"/>
            </p:cNvSpPr>
            <p:nvPr/>
          </p:nvSpPr>
          <p:spPr bwMode="auto">
            <a:xfrm>
              <a:off x="2195469" y="2931695"/>
              <a:ext cx="609685" cy="519412"/>
            </a:xfrm>
            <a:custGeom>
              <a:avLst/>
              <a:gdLst>
                <a:gd name="T0" fmla="*/ 12330 w 12804"/>
                <a:gd name="T1" fmla="*/ 2371 h 10907"/>
                <a:gd name="T2" fmla="*/ 11382 w 12804"/>
                <a:gd name="T3" fmla="*/ 2371 h 10907"/>
                <a:gd name="T4" fmla="*/ 11382 w 12804"/>
                <a:gd name="T5" fmla="*/ 3319 h 10907"/>
                <a:gd name="T6" fmla="*/ 10907 w 12804"/>
                <a:gd name="T7" fmla="*/ 3793 h 10907"/>
                <a:gd name="T8" fmla="*/ 10433 w 12804"/>
                <a:gd name="T9" fmla="*/ 3319 h 10907"/>
                <a:gd name="T10" fmla="*/ 10433 w 12804"/>
                <a:gd name="T11" fmla="*/ 2371 h 10907"/>
                <a:gd name="T12" fmla="*/ 9485 w 12804"/>
                <a:gd name="T13" fmla="*/ 2371 h 10907"/>
                <a:gd name="T14" fmla="*/ 9010 w 12804"/>
                <a:gd name="T15" fmla="*/ 1897 h 10907"/>
                <a:gd name="T16" fmla="*/ 9485 w 12804"/>
                <a:gd name="T17" fmla="*/ 1422 h 10907"/>
                <a:gd name="T18" fmla="*/ 10433 w 12804"/>
                <a:gd name="T19" fmla="*/ 1422 h 10907"/>
                <a:gd name="T20" fmla="*/ 10433 w 12804"/>
                <a:gd name="T21" fmla="*/ 474 h 10907"/>
                <a:gd name="T22" fmla="*/ 10907 w 12804"/>
                <a:gd name="T23" fmla="*/ 0 h 10907"/>
                <a:gd name="T24" fmla="*/ 11382 w 12804"/>
                <a:gd name="T25" fmla="*/ 474 h 10907"/>
                <a:gd name="T26" fmla="*/ 11382 w 12804"/>
                <a:gd name="T27" fmla="*/ 1422 h 10907"/>
                <a:gd name="T28" fmla="*/ 12330 w 12804"/>
                <a:gd name="T29" fmla="*/ 1422 h 10907"/>
                <a:gd name="T30" fmla="*/ 12804 w 12804"/>
                <a:gd name="T31" fmla="*/ 1897 h 10907"/>
                <a:gd name="T32" fmla="*/ 12330 w 12804"/>
                <a:gd name="T33" fmla="*/ 2371 h 10907"/>
                <a:gd name="T34" fmla="*/ 9485 w 12804"/>
                <a:gd name="T35" fmla="*/ 4031 h 10907"/>
                <a:gd name="T36" fmla="*/ 8773 w 12804"/>
                <a:gd name="T37" fmla="*/ 4742 h 10907"/>
                <a:gd name="T38" fmla="*/ 8062 w 12804"/>
                <a:gd name="T39" fmla="*/ 4031 h 10907"/>
                <a:gd name="T40" fmla="*/ 8773 w 12804"/>
                <a:gd name="T41" fmla="*/ 3319 h 10907"/>
                <a:gd name="T42" fmla="*/ 9485 w 12804"/>
                <a:gd name="T43" fmla="*/ 4031 h 10907"/>
                <a:gd name="T44" fmla="*/ 7588 w 12804"/>
                <a:gd name="T45" fmla="*/ 2371 h 10907"/>
                <a:gd name="T46" fmla="*/ 948 w 12804"/>
                <a:gd name="T47" fmla="*/ 2371 h 10907"/>
                <a:gd name="T48" fmla="*/ 948 w 12804"/>
                <a:gd name="T49" fmla="*/ 8980 h 10907"/>
                <a:gd name="T50" fmla="*/ 3764 w 12804"/>
                <a:gd name="T51" fmla="*/ 4327 h 10907"/>
                <a:gd name="T52" fmla="*/ 6868 w 12804"/>
                <a:gd name="T53" fmla="*/ 9010 h 10907"/>
                <a:gd name="T54" fmla="*/ 8454 w 12804"/>
                <a:gd name="T55" fmla="*/ 6639 h 10907"/>
                <a:gd name="T56" fmla="*/ 9959 w 12804"/>
                <a:gd name="T57" fmla="*/ 8980 h 10907"/>
                <a:gd name="T58" fmla="*/ 10433 w 12804"/>
                <a:gd name="T59" fmla="*/ 8980 h 10907"/>
                <a:gd name="T60" fmla="*/ 10433 w 12804"/>
                <a:gd name="T61" fmla="*/ 6165 h 10907"/>
                <a:gd name="T62" fmla="*/ 10907 w 12804"/>
                <a:gd name="T63" fmla="*/ 5690 h 10907"/>
                <a:gd name="T64" fmla="*/ 11382 w 12804"/>
                <a:gd name="T65" fmla="*/ 6165 h 10907"/>
                <a:gd name="T66" fmla="*/ 11382 w 12804"/>
                <a:gd name="T67" fmla="*/ 9959 h 10907"/>
                <a:gd name="T68" fmla="*/ 10433 w 12804"/>
                <a:gd name="T69" fmla="*/ 10907 h 10907"/>
                <a:gd name="T70" fmla="*/ 948 w 12804"/>
                <a:gd name="T71" fmla="*/ 10907 h 10907"/>
                <a:gd name="T72" fmla="*/ 0 w 12804"/>
                <a:gd name="T73" fmla="*/ 9959 h 10907"/>
                <a:gd name="T74" fmla="*/ 0 w 12804"/>
                <a:gd name="T75" fmla="*/ 2371 h 10907"/>
                <a:gd name="T76" fmla="*/ 948 w 12804"/>
                <a:gd name="T77" fmla="*/ 1422 h 10907"/>
                <a:gd name="T78" fmla="*/ 7588 w 12804"/>
                <a:gd name="T79" fmla="*/ 1422 h 10907"/>
                <a:gd name="T80" fmla="*/ 8062 w 12804"/>
                <a:gd name="T81" fmla="*/ 1897 h 10907"/>
                <a:gd name="T82" fmla="*/ 7588 w 12804"/>
                <a:gd name="T83" fmla="*/ 2371 h 10907"/>
                <a:gd name="T84" fmla="*/ 7588 w 12804"/>
                <a:gd name="T85" fmla="*/ 2371 h 10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04" h="10907">
                  <a:moveTo>
                    <a:pt x="12330" y="2371"/>
                  </a:moveTo>
                  <a:lnTo>
                    <a:pt x="11382" y="2371"/>
                  </a:lnTo>
                  <a:lnTo>
                    <a:pt x="11382" y="3319"/>
                  </a:lnTo>
                  <a:cubicBezTo>
                    <a:pt x="11382" y="3581"/>
                    <a:pt x="11169" y="3793"/>
                    <a:pt x="10907" y="3793"/>
                  </a:cubicBezTo>
                  <a:cubicBezTo>
                    <a:pt x="10646" y="3793"/>
                    <a:pt x="10433" y="3581"/>
                    <a:pt x="10433" y="3319"/>
                  </a:cubicBezTo>
                  <a:lnTo>
                    <a:pt x="10433" y="2371"/>
                  </a:lnTo>
                  <a:lnTo>
                    <a:pt x="9485" y="2371"/>
                  </a:lnTo>
                  <a:cubicBezTo>
                    <a:pt x="9223" y="2371"/>
                    <a:pt x="9010" y="2158"/>
                    <a:pt x="9010" y="1897"/>
                  </a:cubicBezTo>
                  <a:cubicBezTo>
                    <a:pt x="9010" y="1635"/>
                    <a:pt x="9223" y="1422"/>
                    <a:pt x="9485" y="1422"/>
                  </a:cubicBezTo>
                  <a:lnTo>
                    <a:pt x="10433" y="1422"/>
                  </a:lnTo>
                  <a:lnTo>
                    <a:pt x="10433" y="474"/>
                  </a:lnTo>
                  <a:cubicBezTo>
                    <a:pt x="10433" y="212"/>
                    <a:pt x="10646" y="0"/>
                    <a:pt x="10907" y="0"/>
                  </a:cubicBezTo>
                  <a:cubicBezTo>
                    <a:pt x="11169" y="0"/>
                    <a:pt x="11382" y="212"/>
                    <a:pt x="11382" y="474"/>
                  </a:cubicBezTo>
                  <a:lnTo>
                    <a:pt x="11382" y="1422"/>
                  </a:lnTo>
                  <a:lnTo>
                    <a:pt x="12330" y="1422"/>
                  </a:lnTo>
                  <a:cubicBezTo>
                    <a:pt x="12592" y="1422"/>
                    <a:pt x="12804" y="1635"/>
                    <a:pt x="12804" y="1897"/>
                  </a:cubicBezTo>
                  <a:cubicBezTo>
                    <a:pt x="12804" y="2158"/>
                    <a:pt x="12592" y="2371"/>
                    <a:pt x="12330" y="2371"/>
                  </a:cubicBezTo>
                  <a:close/>
                  <a:moveTo>
                    <a:pt x="9485" y="4031"/>
                  </a:moveTo>
                  <a:cubicBezTo>
                    <a:pt x="9485" y="4423"/>
                    <a:pt x="9166" y="4742"/>
                    <a:pt x="8773" y="4742"/>
                  </a:cubicBezTo>
                  <a:cubicBezTo>
                    <a:pt x="8381" y="4742"/>
                    <a:pt x="8062" y="4423"/>
                    <a:pt x="8062" y="4031"/>
                  </a:cubicBezTo>
                  <a:cubicBezTo>
                    <a:pt x="8062" y="3638"/>
                    <a:pt x="8381" y="3319"/>
                    <a:pt x="8773" y="3319"/>
                  </a:cubicBezTo>
                  <a:cubicBezTo>
                    <a:pt x="9166" y="3319"/>
                    <a:pt x="9485" y="3638"/>
                    <a:pt x="9485" y="4031"/>
                  </a:cubicBezTo>
                  <a:close/>
                  <a:moveTo>
                    <a:pt x="7588" y="2371"/>
                  </a:moveTo>
                  <a:lnTo>
                    <a:pt x="948" y="2371"/>
                  </a:lnTo>
                  <a:lnTo>
                    <a:pt x="948" y="8980"/>
                  </a:lnTo>
                  <a:cubicBezTo>
                    <a:pt x="949" y="8977"/>
                    <a:pt x="1987" y="4327"/>
                    <a:pt x="3764" y="4327"/>
                  </a:cubicBezTo>
                  <a:cubicBezTo>
                    <a:pt x="4935" y="4327"/>
                    <a:pt x="6126" y="7923"/>
                    <a:pt x="6868" y="9010"/>
                  </a:cubicBezTo>
                  <a:cubicBezTo>
                    <a:pt x="6868" y="9010"/>
                    <a:pt x="7450" y="6654"/>
                    <a:pt x="8454" y="6639"/>
                  </a:cubicBezTo>
                  <a:cubicBezTo>
                    <a:pt x="9447" y="6624"/>
                    <a:pt x="9959" y="8980"/>
                    <a:pt x="9959" y="8980"/>
                  </a:cubicBezTo>
                  <a:lnTo>
                    <a:pt x="10433" y="8980"/>
                  </a:lnTo>
                  <a:lnTo>
                    <a:pt x="10433" y="6165"/>
                  </a:lnTo>
                  <a:cubicBezTo>
                    <a:pt x="10433" y="5903"/>
                    <a:pt x="10646" y="5690"/>
                    <a:pt x="10907" y="5690"/>
                  </a:cubicBezTo>
                  <a:cubicBezTo>
                    <a:pt x="11169" y="5690"/>
                    <a:pt x="11382" y="5903"/>
                    <a:pt x="11382" y="6165"/>
                  </a:cubicBezTo>
                  <a:lnTo>
                    <a:pt x="11382" y="9959"/>
                  </a:lnTo>
                  <a:cubicBezTo>
                    <a:pt x="11382" y="10483"/>
                    <a:pt x="10957" y="10907"/>
                    <a:pt x="10433" y="10907"/>
                  </a:cubicBezTo>
                  <a:lnTo>
                    <a:pt x="948" y="10907"/>
                  </a:lnTo>
                  <a:cubicBezTo>
                    <a:pt x="424" y="10907"/>
                    <a:pt x="0" y="10483"/>
                    <a:pt x="0" y="9959"/>
                  </a:cubicBezTo>
                  <a:lnTo>
                    <a:pt x="0" y="2371"/>
                  </a:lnTo>
                  <a:cubicBezTo>
                    <a:pt x="0" y="1847"/>
                    <a:pt x="424" y="1422"/>
                    <a:pt x="948" y="1422"/>
                  </a:cubicBezTo>
                  <a:lnTo>
                    <a:pt x="7588" y="1422"/>
                  </a:lnTo>
                  <a:cubicBezTo>
                    <a:pt x="7850" y="1422"/>
                    <a:pt x="8062" y="1635"/>
                    <a:pt x="8062" y="1897"/>
                  </a:cubicBezTo>
                  <a:cubicBezTo>
                    <a:pt x="8062" y="2158"/>
                    <a:pt x="7850" y="2371"/>
                    <a:pt x="7588" y="2371"/>
                  </a:cubicBezTo>
                  <a:close/>
                  <a:moveTo>
                    <a:pt x="7588" y="2371"/>
                  </a:moveTo>
                  <a:close/>
                </a:path>
              </a:pathLst>
            </a:custGeom>
            <a:solidFill>
              <a:schemeClr val="bg1"/>
            </a:solidFill>
            <a:ln>
              <a:noFill/>
            </a:ln>
          </p:spPr>
        </p:sp>
      </p:grpSp>
      <p:sp>
        <p:nvSpPr>
          <p:cNvPr id="51" name="矩形 50"/>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情境导入</a:t>
            </a:r>
          </a:p>
        </p:txBody>
      </p:sp>
      <p:sp>
        <p:nvSpPr>
          <p:cNvPr id="9" name="矩形 8"/>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anose="020B0503020204020204" pitchFamily="34" charset="-122"/>
                <a:ea typeface="微软雅黑" panose="020B0503020204020204" pitchFamily="34" charset="-122"/>
              </a:rPr>
              <a:t>电工高级技能培训与考核课程</a:t>
            </a:r>
            <a:endParaRPr lang="zh-CN" altLang="en-US" dirty="0">
              <a:solidFill>
                <a:schemeClr val="bg1"/>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1" name="TextBox 8"/>
          <p:cNvSpPr txBox="1"/>
          <p:nvPr/>
        </p:nvSpPr>
        <p:spPr>
          <a:xfrm>
            <a:off x="947759" y="221139"/>
            <a:ext cx="4386241" cy="337185"/>
          </a:xfrm>
          <a:prstGeom prst="rect">
            <a:avLst/>
          </a:prstGeom>
          <a:noFill/>
        </p:spPr>
        <p:txBody>
          <a:bodyPr wrap="square" rtlCol="0">
            <a:spAutoFit/>
          </a:bodyPr>
          <a:lstStyle/>
          <a:p>
            <a:r>
              <a:rPr lang="en-US" sz="1600" b="1" dirty="0">
                <a:solidFill>
                  <a:schemeClr val="bg1"/>
                </a:solidFill>
                <a:latin typeface="微软雅黑" panose="020B0503020204020204" pitchFamily="34" charset="-122"/>
                <a:ea typeface="微软雅黑" panose="020B0503020204020204" pitchFamily="34" charset="-122"/>
              </a:rPr>
              <a:t>4</a:t>
            </a:r>
            <a:r>
              <a:rPr sz="1600" b="1" dirty="0">
                <a:solidFill>
                  <a:schemeClr val="bg1"/>
                </a:solidFill>
                <a:latin typeface="微软雅黑" panose="020B0503020204020204" pitchFamily="34" charset="-122"/>
                <a:ea typeface="微软雅黑" panose="020B0503020204020204" pitchFamily="34" charset="-122"/>
              </a:rPr>
              <a:t>. 消防联动控制系统的组成</a:t>
            </a:r>
          </a:p>
        </p:txBody>
      </p:sp>
      <p:sp>
        <p:nvSpPr>
          <p:cNvPr id="100" name="文本框 99"/>
          <p:cNvSpPr txBox="1"/>
          <p:nvPr/>
        </p:nvSpPr>
        <p:spPr>
          <a:xfrm>
            <a:off x="333376" y="939165"/>
            <a:ext cx="11601450" cy="4247317"/>
          </a:xfrm>
          <a:prstGeom prst="rect">
            <a:avLst/>
          </a:prstGeom>
        </p:spPr>
        <p:txBody>
          <a:bodyPr wrap="square">
            <a:spAutoFit/>
          </a:bodyPr>
          <a:lstStyle>
            <a:defPPr>
              <a:defRPr lang="zh-CN"/>
            </a:defPPr>
            <a:lvl1pPr indent="457200" algn="just">
              <a:lnSpc>
                <a:spcPct val="150000"/>
              </a:lnSpc>
              <a:defRPr sz="2000" kern="100">
                <a:latin typeface="+mn-ea"/>
                <a:cs typeface="宋体" panose="02010600030101010101" pitchFamily="2" charset="-122"/>
              </a:defRPr>
            </a:lvl1pPr>
          </a:lstStyle>
          <a:p>
            <a:r>
              <a:rPr lang="zh-CN" dirty="0"/>
              <a:t>⑦</a:t>
            </a:r>
            <a:r>
              <a:rPr lang="zh-CN" dirty="0"/>
              <a:t>具备对管网气体灭火系统控制功能的消防联动控制器能显示管网气体灭火系统的手动、自动工作状态；在气体灭火系统的报警、喷射阶段分别发出相应的火灾声、光警报控制信号。</a:t>
            </a:r>
          </a:p>
          <a:p>
            <a:r>
              <a:rPr lang="zh-CN" dirty="0"/>
              <a:t>⑧具有信息记录功能的消防联动控制器能至少记录999条相关信息，在消防联动控制器断电后能保持14d。</a:t>
            </a:r>
          </a:p>
          <a:p>
            <a:r>
              <a:rPr lang="zh-CN" dirty="0"/>
              <a:t>⑨消防联动控制器具有故障报警功能，当外部连线和控制器电源有故障信号存在时，能在100s内发出声、光故障信号，任一故障部分均不影响非故障部分的正常工作。</a:t>
            </a:r>
          </a:p>
          <a:p>
            <a:r>
              <a:rPr lang="zh-CN" dirty="0"/>
              <a:t>⑩消防联动控制器具有检查本机功能的自检功能。</a:t>
            </a:r>
            <a:endParaRPr lang="en-US" dirty="0"/>
          </a:p>
          <a:p>
            <a:r>
              <a:rPr lang="en-US" dirty="0"/>
              <a:t>⑪</a:t>
            </a:r>
            <a:r>
              <a:rPr lang="zh-CN" dirty="0"/>
              <a:t>消防联动控制器的电源有主电源和备用电源转换装置。当主电源断电时，能自动转换到备用电源；当主电源恢复时，能自动转换到主电源。</a:t>
            </a:r>
            <a:endParaRPr lang="zh-CN" altLang="en-US" dirty="0"/>
          </a:p>
        </p:txBody>
      </p:sp>
    </p:spTree>
    <p:extLst>
      <p:ext uri="{BB962C8B-B14F-4D97-AF65-F5344CB8AC3E}">
        <p14:creationId xmlns:p14="http://schemas.microsoft.com/office/powerpoint/2010/main" val="289048278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1" name="TextBox 8"/>
          <p:cNvSpPr txBox="1"/>
          <p:nvPr/>
        </p:nvSpPr>
        <p:spPr>
          <a:xfrm>
            <a:off x="947759" y="221139"/>
            <a:ext cx="4386241" cy="337185"/>
          </a:xfrm>
          <a:prstGeom prst="rect">
            <a:avLst/>
          </a:prstGeom>
          <a:noFill/>
        </p:spPr>
        <p:txBody>
          <a:bodyPr wrap="square" rtlCol="0">
            <a:spAutoFit/>
          </a:bodyPr>
          <a:lstStyle/>
          <a:p>
            <a:r>
              <a:rPr lang="en-US" sz="1600" b="1" dirty="0">
                <a:solidFill>
                  <a:schemeClr val="bg1"/>
                </a:solidFill>
                <a:latin typeface="微软雅黑" panose="020B0503020204020204" pitchFamily="34" charset="-122"/>
                <a:ea typeface="微软雅黑" panose="020B0503020204020204" pitchFamily="34" charset="-122"/>
              </a:rPr>
              <a:t>4</a:t>
            </a:r>
            <a:r>
              <a:rPr sz="1600" b="1" dirty="0">
                <a:solidFill>
                  <a:schemeClr val="bg1"/>
                </a:solidFill>
                <a:latin typeface="微软雅黑" panose="020B0503020204020204" pitchFamily="34" charset="-122"/>
                <a:ea typeface="微软雅黑" panose="020B0503020204020204" pitchFamily="34" charset="-122"/>
              </a:rPr>
              <a:t>. 消防联动控制系统的组成</a:t>
            </a:r>
          </a:p>
        </p:txBody>
      </p:sp>
      <p:sp>
        <p:nvSpPr>
          <p:cNvPr id="100" name="文本框 99"/>
          <p:cNvSpPr txBox="1"/>
          <p:nvPr/>
        </p:nvSpPr>
        <p:spPr>
          <a:xfrm>
            <a:off x="359411" y="628650"/>
            <a:ext cx="11080115" cy="6093976"/>
          </a:xfrm>
          <a:prstGeom prst="rect">
            <a:avLst/>
          </a:prstGeom>
        </p:spPr>
        <p:txBody>
          <a:bodyPr wrap="square">
            <a:spAutoFit/>
          </a:bodyPr>
          <a:lstStyle>
            <a:defPPr>
              <a:defRPr lang="zh-CN"/>
            </a:defPPr>
            <a:lvl1pPr indent="457200" algn="just">
              <a:lnSpc>
                <a:spcPct val="150000"/>
              </a:lnSpc>
              <a:defRPr sz="2000" kern="100">
                <a:latin typeface="+mn-ea"/>
                <a:cs typeface="宋体" panose="02010600030101010101" pitchFamily="2" charset="-122"/>
              </a:defRPr>
            </a:lvl1pPr>
          </a:lstStyle>
          <a:p>
            <a:r>
              <a:rPr lang="zh-CN" dirty="0"/>
              <a:t>性能</a:t>
            </a:r>
            <a:endParaRPr lang="zh-CN" dirty="0"/>
          </a:p>
          <a:p>
            <a:r>
              <a:rPr lang="zh-CN" dirty="0"/>
              <a:t>①容量:消防联动控制器的容量，是指消防联动控制器总线上可连接编址器件数量和专线控制回路数之和。消防联动控制器总线上可连接编址器件数量用</a:t>
            </a:r>
            <a:r>
              <a:rPr lang="en-US" dirty="0"/>
              <a:t>“M</a:t>
            </a:r>
            <a:r>
              <a:rPr lang="zh-CN" dirty="0"/>
              <a:t>”表示。一般给出两个相关的参数，一是消防联动控制器具有的总线回路数，用“</a:t>
            </a:r>
            <a:r>
              <a:rPr lang="en-US" dirty="0"/>
              <a:t>F</a:t>
            </a:r>
            <a:r>
              <a:rPr lang="zh-CN" dirty="0"/>
              <a:t>”表示；另一是每个总线回路的编址器件数量，用“</a:t>
            </a:r>
            <a:r>
              <a:rPr lang="en-US" dirty="0"/>
              <a:t>N</a:t>
            </a:r>
            <a:r>
              <a:rPr lang="zh-CN" dirty="0"/>
              <a:t>”表示，总线容量等于回路数乘以每回路的编址器件数量，即：</a:t>
            </a:r>
            <a:r>
              <a:rPr lang="en-US" dirty="0"/>
              <a:t>M =F×N</a:t>
            </a:r>
            <a:r>
              <a:rPr lang="zh-CN" dirty="0"/>
              <a:t>。</a:t>
            </a:r>
          </a:p>
          <a:p>
            <a:r>
              <a:rPr lang="zh-CN" dirty="0"/>
              <a:t>②工作电压:消防联动控制器主电源一般采用220伏交流电压；备用电源为直流电源，采用电池供电，供电电压一般为24～32V。</a:t>
            </a:r>
            <a:r>
              <a:rPr lang="en-US" dirty="0"/>
              <a:t>	</a:t>
            </a:r>
            <a:r>
              <a:rPr lang="zh-CN" dirty="0"/>
              <a:t>交流供电时，电网电压在额定电压（220V）的85%～110%范围内波动，频率为50Hz±1Hz时，消防联动控制器应能正常工作。其输出直流电压的电压稳定度和负载稳定度不大于5％。</a:t>
            </a:r>
          </a:p>
          <a:p>
            <a:r>
              <a:rPr lang="zh-CN" dirty="0"/>
              <a:t>③电磁兼容性:消防联动控制器的电磁兼容性，是指消防联动控制器在电磁干扰环境条件下工作的适应性和稳定性，应符合现行国家标准GB16806《消防联动控制系统》的有关规定。</a:t>
            </a:r>
          </a:p>
          <a:p>
            <a:r>
              <a:rPr lang="zh-CN" dirty="0"/>
              <a:t>④安全性能:消防联动控制器的安全性能，是指消防联动控制器在使用中的电气安全性能，应符合国家标准GB16806《消防联动控制系统》的有关规定。</a:t>
            </a:r>
            <a:endParaRPr lang="zh-CN" alt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1" name="TextBox 8"/>
          <p:cNvSpPr txBox="1"/>
          <p:nvPr/>
        </p:nvSpPr>
        <p:spPr>
          <a:xfrm>
            <a:off x="947759" y="221139"/>
            <a:ext cx="4386241" cy="337185"/>
          </a:xfrm>
          <a:prstGeom prst="rect">
            <a:avLst/>
          </a:prstGeom>
          <a:noFill/>
        </p:spPr>
        <p:txBody>
          <a:bodyPr wrap="square" rtlCol="0">
            <a:spAutoFit/>
          </a:bodyPr>
          <a:lstStyle/>
          <a:p>
            <a:r>
              <a:rPr lang="en-US" sz="1600" b="1" dirty="0">
                <a:solidFill>
                  <a:schemeClr val="bg1"/>
                </a:solidFill>
                <a:latin typeface="微软雅黑" panose="020B0503020204020204" pitchFamily="34" charset="-122"/>
                <a:ea typeface="微软雅黑" panose="020B0503020204020204" pitchFamily="34" charset="-122"/>
              </a:rPr>
              <a:t>4</a:t>
            </a:r>
            <a:r>
              <a:rPr sz="1600" b="1" dirty="0">
                <a:solidFill>
                  <a:schemeClr val="bg1"/>
                </a:solidFill>
                <a:latin typeface="微软雅黑" panose="020B0503020204020204" pitchFamily="34" charset="-122"/>
                <a:ea typeface="微软雅黑" panose="020B0503020204020204" pitchFamily="34" charset="-122"/>
              </a:rPr>
              <a:t>. 消防联动控制系统的组成</a:t>
            </a:r>
          </a:p>
        </p:txBody>
      </p:sp>
      <p:sp>
        <p:nvSpPr>
          <p:cNvPr id="100" name="文本框 99"/>
          <p:cNvSpPr txBox="1"/>
          <p:nvPr/>
        </p:nvSpPr>
        <p:spPr>
          <a:xfrm>
            <a:off x="490220" y="967002"/>
            <a:ext cx="4387850" cy="773289"/>
          </a:xfrm>
          <a:prstGeom prst="rect">
            <a:avLst/>
          </a:prstGeom>
          <a:noFill/>
          <a:ln w="9525">
            <a:noFill/>
          </a:ln>
        </p:spPr>
        <p:txBody>
          <a:bodyPr wrap="square">
            <a:spAutoFit/>
          </a:bodyPr>
          <a:lstStyle/>
          <a:p>
            <a:pPr indent="127000">
              <a:lnSpc>
                <a:spcPct val="150000"/>
              </a:lnSpc>
            </a:pPr>
            <a:r>
              <a:rPr lang="en-US" altLang="zh-CN" sz="1600" dirty="0">
                <a:ea typeface="宋体" panose="02010600030101010101" pitchFamily="2" charset="-122"/>
              </a:rPr>
              <a:t>3</a:t>
            </a:r>
            <a:r>
              <a:rPr lang="zh-CN" altLang="en-US" sz="1600" dirty="0">
                <a:ea typeface="宋体" panose="02010600030101010101" pitchFamily="2" charset="-122"/>
              </a:rPr>
              <a:t>）</a:t>
            </a:r>
            <a:r>
              <a:rPr lang="en-US" altLang="zh-CN" sz="1600" dirty="0">
                <a:ea typeface="宋体" panose="02010600030101010101" pitchFamily="2" charset="-122"/>
              </a:rPr>
              <a:t> </a:t>
            </a:r>
            <a:r>
              <a:rPr lang="zh-CN" altLang="en-US" sz="1600" dirty="0">
                <a:ea typeface="宋体" panose="02010600030101010101" pitchFamily="2" charset="-122"/>
              </a:rPr>
              <a:t>组成与工作原理</a:t>
            </a:r>
          </a:p>
          <a:p>
            <a:pPr indent="127000">
              <a:lnSpc>
                <a:spcPct val="150000"/>
              </a:lnSpc>
            </a:pPr>
            <a:r>
              <a:rPr lang="zh-CN" sz="1600" b="0" dirty="0" smtClean="0">
                <a:ea typeface="宋体" panose="02010600030101010101" pitchFamily="2" charset="-122"/>
              </a:rPr>
              <a:t>消防</a:t>
            </a:r>
            <a:r>
              <a:rPr lang="zh-CN" sz="1600" b="0" dirty="0">
                <a:ea typeface="宋体" panose="02010600030101010101" pitchFamily="2" charset="-122"/>
              </a:rPr>
              <a:t>联动控制器的组成，如图</a:t>
            </a:r>
            <a:r>
              <a:rPr lang="en-US" sz="1600" b="0" dirty="0">
                <a:latin typeface="宋体" panose="02010600030101010101" pitchFamily="2" charset="-122"/>
                <a:ea typeface="宋体" panose="02010600030101010101" pitchFamily="2" charset="-122"/>
              </a:rPr>
              <a:t>3-3-3</a:t>
            </a:r>
            <a:r>
              <a:rPr lang="zh-CN" sz="1600" b="0" dirty="0">
                <a:ea typeface="宋体" panose="02010600030101010101" pitchFamily="2" charset="-122"/>
              </a:rPr>
              <a:t>所示</a:t>
            </a:r>
            <a:endParaRPr lang="zh-CN" altLang="en-US" sz="1600" b="0" dirty="0">
              <a:ea typeface="宋体" panose="02010600030101010101" pitchFamily="2" charset="-122"/>
            </a:endParaRPr>
          </a:p>
        </p:txBody>
      </p:sp>
      <p:pic>
        <p:nvPicPr>
          <p:cNvPr id="87" name="图片 8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490220" y="2120348"/>
            <a:ext cx="3782695" cy="3110558"/>
          </a:xfrm>
          <a:prstGeom prst="rect">
            <a:avLst/>
          </a:prstGeom>
          <a:noFill/>
          <a:ln>
            <a:noFill/>
          </a:ln>
        </p:spPr>
      </p:pic>
      <p:sp>
        <p:nvSpPr>
          <p:cNvPr id="10" name="文本框 9"/>
          <p:cNvSpPr txBox="1"/>
          <p:nvPr/>
        </p:nvSpPr>
        <p:spPr>
          <a:xfrm>
            <a:off x="364731" y="5461637"/>
            <a:ext cx="3774739" cy="338554"/>
          </a:xfrm>
          <a:prstGeom prst="rect">
            <a:avLst/>
          </a:prstGeom>
          <a:noFill/>
          <a:ln w="9525">
            <a:noFill/>
          </a:ln>
        </p:spPr>
        <p:txBody>
          <a:bodyPr wrap="square">
            <a:spAutoFit/>
          </a:bodyPr>
          <a:lstStyle/>
          <a:p>
            <a:pPr indent="266700" algn="ctr"/>
            <a:r>
              <a:rPr lang="zh-CN" sz="1600" b="0" dirty="0">
                <a:ea typeface="宋体" panose="02010600030101010101" pitchFamily="2" charset="-122"/>
              </a:rPr>
              <a:t>图</a:t>
            </a:r>
            <a:r>
              <a:rPr lang="en-US" sz="1600" b="0" dirty="0">
                <a:latin typeface="宋体" panose="02010600030101010101" pitchFamily="2" charset="-122"/>
                <a:ea typeface="宋体" panose="02010600030101010101" pitchFamily="2" charset="-122"/>
              </a:rPr>
              <a:t>3-3-3 </a:t>
            </a:r>
            <a:r>
              <a:rPr lang="zh-CN" sz="1600" b="0" dirty="0">
                <a:ea typeface="宋体" panose="02010600030101010101" pitchFamily="2" charset="-122"/>
              </a:rPr>
              <a:t>消防联动控制器的组成框图</a:t>
            </a:r>
            <a:endParaRPr lang="zh-CN" altLang="en-US" sz="1600" b="0" dirty="0">
              <a:ea typeface="宋体" panose="02010600030101010101" pitchFamily="2" charset="-122"/>
            </a:endParaRPr>
          </a:p>
        </p:txBody>
      </p:sp>
      <p:sp>
        <p:nvSpPr>
          <p:cNvPr id="13" name="文本框 12"/>
          <p:cNvSpPr txBox="1"/>
          <p:nvPr/>
        </p:nvSpPr>
        <p:spPr>
          <a:xfrm>
            <a:off x="4515485" y="1009567"/>
            <a:ext cx="7245985" cy="5521512"/>
          </a:xfrm>
          <a:prstGeom prst="rect">
            <a:avLst/>
          </a:prstGeom>
        </p:spPr>
        <p:txBody>
          <a:bodyPr wrap="square">
            <a:spAutoFit/>
          </a:bodyPr>
          <a:lstStyle>
            <a:defPPr>
              <a:defRPr lang="zh-CN"/>
            </a:defPPr>
            <a:lvl1pPr indent="457200" algn="just">
              <a:lnSpc>
                <a:spcPct val="150000"/>
              </a:lnSpc>
              <a:defRPr sz="2000" kern="100">
                <a:latin typeface="+mn-ea"/>
                <a:cs typeface="宋体" panose="02010600030101010101" pitchFamily="2" charset="-122"/>
              </a:defRPr>
            </a:lvl1pPr>
          </a:lstStyle>
          <a:p>
            <a:pPr>
              <a:lnSpc>
                <a:spcPct val="140000"/>
              </a:lnSpc>
            </a:pPr>
            <a:r>
              <a:rPr lang="zh-CN" sz="1800" dirty="0"/>
              <a:t>消防联动控制器的主控单元在系统程序的控制下，向回路控制单元发出对回路连接的消防联动模块等现场设备的巡检和/或动作执行指令，回路控制单元对来自主控单元的任务指令进行解释和调制，并通过现场回路发送出去；各种现场设备回馈的信息通过回路控制单元的解调转化和预处理，按照接口规约反馈到主控单元；主控单元应用其特定软件对通信控制单元、回路控制单元和直接手动控制单元反馈信息进行分析和判别，识别消防联动模块、专线设备和回路网络的各种状态，接收连接火灾报警控制器发出的火灾报警信号，经确认后，生成报警、联动信息和异常事件的指示和记录，各项联动控制任务通过相应的功能单元执行。对消防联动控制器实施操作时，可通过显示操作单元，输入操作指令，显示操作单元对输入的操作指令进行编译，并将确认有效的指令信息，传送给主控单元，由主控单元进行分析和处理，并向各功能单元发出相关的任务操作指令，完成人员对系统的信息查询和操作的执行。</a:t>
            </a:r>
            <a:endParaRPr lang="zh-CN" altLang="en-US" sz="1800"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2" name="矩形 11"/>
          <p:cNvSpPr/>
          <p:nvPr/>
        </p:nvSpPr>
        <p:spPr>
          <a:xfrm>
            <a:off x="915375" y="1339850"/>
            <a:ext cx="4193822" cy="3785652"/>
          </a:xfrm>
          <a:prstGeom prst="rect">
            <a:avLst/>
          </a:prstGeom>
        </p:spPr>
        <p:txBody>
          <a:bodyPr wrap="square">
            <a:spAutoFit/>
          </a:bodyPr>
          <a:lstStyle/>
          <a:p>
            <a:pPr indent="532765" algn="just">
              <a:lnSpc>
                <a:spcPct val="150000"/>
              </a:lnSpc>
              <a:spcAft>
                <a:spcPts val="0"/>
              </a:spcAft>
            </a:pPr>
            <a:r>
              <a:rPr lang="zh-CN" altLang="en-US" sz="2000" dirty="0">
                <a:ea typeface="宋体" panose="02010600030101010101" pitchFamily="2" charset="-122"/>
              </a:rPr>
              <a:t>主控单元</a:t>
            </a:r>
          </a:p>
          <a:p>
            <a:pPr indent="532765" algn="just">
              <a:lnSpc>
                <a:spcPct val="150000"/>
              </a:lnSpc>
              <a:spcAft>
                <a:spcPts val="0"/>
              </a:spcAft>
            </a:pPr>
            <a:r>
              <a:rPr lang="zh-CN" sz="2000" dirty="0">
                <a:ea typeface="宋体" panose="02010600030101010101" pitchFamily="2" charset="-122"/>
              </a:rPr>
              <a:t>主控单元（图3-3-4）是消防联动控制器的基本部分，用于对消防联动控制器的其他单元的控制和管理，主控单元将消防联动控制器主机的其他电路部分整合成一个有机整体，使各个部分协调统一工作，并集中处理消防联动控制器的信息。</a:t>
            </a:r>
            <a:endParaRPr lang="zh-CN" altLang="en-US" sz="2000" b="1" dirty="0" smtClean="0">
              <a:solidFill>
                <a:schemeClr val="accent2">
                  <a:lumMod val="50000"/>
                </a:schemeClr>
              </a:solidFill>
              <a:latin typeface="微软雅黑" panose="020B0503020204020204" pitchFamily="34" charset="-122"/>
              <a:ea typeface="微软雅黑" panose="020B0503020204020204" pitchFamily="34" charset="-122"/>
            </a:endParaRP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1" name="TextBox 8"/>
          <p:cNvSpPr txBox="1"/>
          <p:nvPr/>
        </p:nvSpPr>
        <p:spPr>
          <a:xfrm>
            <a:off x="947759" y="221139"/>
            <a:ext cx="4386241" cy="337185"/>
          </a:xfrm>
          <a:prstGeom prst="rect">
            <a:avLst/>
          </a:prstGeom>
          <a:noFill/>
        </p:spPr>
        <p:txBody>
          <a:bodyPr wrap="square" rtlCol="0">
            <a:spAutoFit/>
          </a:bodyPr>
          <a:lstStyle/>
          <a:p>
            <a:r>
              <a:rPr lang="en-US" sz="1600" b="1" dirty="0">
                <a:solidFill>
                  <a:schemeClr val="bg1"/>
                </a:solidFill>
                <a:latin typeface="微软雅黑" panose="020B0503020204020204" pitchFamily="34" charset="-122"/>
                <a:ea typeface="微软雅黑" panose="020B0503020204020204" pitchFamily="34" charset="-122"/>
              </a:rPr>
              <a:t>4</a:t>
            </a:r>
            <a:r>
              <a:rPr sz="1600" b="1" dirty="0">
                <a:solidFill>
                  <a:schemeClr val="bg1"/>
                </a:solidFill>
                <a:latin typeface="微软雅黑" panose="020B0503020204020204" pitchFamily="34" charset="-122"/>
                <a:ea typeface="微软雅黑" panose="020B0503020204020204" pitchFamily="34" charset="-122"/>
              </a:rPr>
              <a:t>. 消防联动控制系统的组成</a:t>
            </a:r>
          </a:p>
        </p:txBody>
      </p:sp>
      <p:pic>
        <p:nvPicPr>
          <p:cNvPr id="88" name="图片 8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5880886" y="1958415"/>
            <a:ext cx="5160048" cy="3474197"/>
          </a:xfrm>
          <a:prstGeom prst="rect">
            <a:avLst/>
          </a:prstGeom>
          <a:noFill/>
          <a:ln>
            <a:noFill/>
          </a:ln>
        </p:spPr>
      </p:pic>
      <p:sp>
        <p:nvSpPr>
          <p:cNvPr id="100" name="文本框 99"/>
          <p:cNvSpPr txBox="1"/>
          <p:nvPr/>
        </p:nvSpPr>
        <p:spPr>
          <a:xfrm>
            <a:off x="6826568" y="5620497"/>
            <a:ext cx="3488055" cy="369332"/>
          </a:xfrm>
          <a:prstGeom prst="rect">
            <a:avLst/>
          </a:prstGeom>
          <a:noFill/>
          <a:ln w="9525">
            <a:noFill/>
          </a:ln>
        </p:spPr>
        <p:txBody>
          <a:bodyPr wrap="square">
            <a:spAutoFit/>
          </a:bodyPr>
          <a:lstStyle/>
          <a:p>
            <a:pPr indent="127000"/>
            <a:r>
              <a:rPr lang="zh-CN" b="0" dirty="0">
                <a:ea typeface="宋体" panose="02010600030101010101" pitchFamily="2" charset="-122"/>
              </a:rPr>
              <a:t>图</a:t>
            </a:r>
            <a:r>
              <a:rPr lang="en-US" b="0" dirty="0">
                <a:latin typeface="宋体" panose="02010600030101010101" pitchFamily="2" charset="-122"/>
                <a:ea typeface="宋体" panose="02010600030101010101" pitchFamily="2" charset="-122"/>
              </a:rPr>
              <a:t>3-3-4 </a:t>
            </a:r>
            <a:r>
              <a:rPr lang="zh-CN" b="0" dirty="0">
                <a:ea typeface="宋体" panose="02010600030101010101" pitchFamily="2" charset="-122"/>
              </a:rPr>
              <a:t>主控单元的组成框图</a:t>
            </a:r>
            <a:endParaRPr lang="zh-CN" altLang="en-US" b="0" dirty="0">
              <a:ea typeface="宋体" panose="02010600030101010101" pitchFamily="2" charset="-122"/>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1" name="TextBox 8"/>
          <p:cNvSpPr txBox="1"/>
          <p:nvPr/>
        </p:nvSpPr>
        <p:spPr>
          <a:xfrm>
            <a:off x="947759" y="221139"/>
            <a:ext cx="4386241" cy="337185"/>
          </a:xfrm>
          <a:prstGeom prst="rect">
            <a:avLst/>
          </a:prstGeom>
          <a:noFill/>
        </p:spPr>
        <p:txBody>
          <a:bodyPr wrap="square" rtlCol="0">
            <a:spAutoFit/>
          </a:bodyPr>
          <a:lstStyle/>
          <a:p>
            <a:r>
              <a:rPr lang="en-US" sz="1600" b="1" dirty="0">
                <a:solidFill>
                  <a:schemeClr val="bg1"/>
                </a:solidFill>
                <a:latin typeface="微软雅黑" panose="020B0503020204020204" pitchFamily="34" charset="-122"/>
                <a:ea typeface="微软雅黑" panose="020B0503020204020204" pitchFamily="34" charset="-122"/>
              </a:rPr>
              <a:t>4</a:t>
            </a:r>
            <a:r>
              <a:rPr sz="1600" b="1" dirty="0">
                <a:solidFill>
                  <a:schemeClr val="bg1"/>
                </a:solidFill>
                <a:latin typeface="微软雅黑" panose="020B0503020204020204" pitchFamily="34" charset="-122"/>
                <a:ea typeface="微软雅黑" panose="020B0503020204020204" pitchFamily="34" charset="-122"/>
              </a:rPr>
              <a:t>. 消防联动控制系统的组成</a:t>
            </a:r>
          </a:p>
        </p:txBody>
      </p:sp>
      <p:sp>
        <p:nvSpPr>
          <p:cNvPr id="100" name="文本框 99"/>
          <p:cNvSpPr txBox="1"/>
          <p:nvPr/>
        </p:nvSpPr>
        <p:spPr>
          <a:xfrm>
            <a:off x="501650" y="789871"/>
            <a:ext cx="11526520" cy="1754326"/>
          </a:xfrm>
          <a:prstGeom prst="rect">
            <a:avLst/>
          </a:prstGeom>
          <a:noFill/>
          <a:ln w="9525">
            <a:noFill/>
          </a:ln>
        </p:spPr>
        <p:txBody>
          <a:bodyPr wrap="square">
            <a:spAutoFit/>
          </a:bodyPr>
          <a:lstStyle/>
          <a:p>
            <a:pPr indent="457200">
              <a:lnSpc>
                <a:spcPct val="150000"/>
              </a:lnSpc>
            </a:pPr>
            <a:r>
              <a:rPr lang="zh-CN" altLang="en-US" dirty="0">
                <a:ea typeface="宋体" panose="02010600030101010101" pitchFamily="2" charset="-122"/>
              </a:rPr>
              <a:t>回路控制单元</a:t>
            </a:r>
          </a:p>
          <a:p>
            <a:pPr indent="457200">
              <a:lnSpc>
                <a:spcPct val="150000"/>
              </a:lnSpc>
            </a:pPr>
            <a:r>
              <a:rPr lang="zh-CN" b="0" dirty="0" smtClean="0">
                <a:ea typeface="宋体" panose="02010600030101010101" pitchFamily="2" charset="-122"/>
              </a:rPr>
              <a:t>回路</a:t>
            </a:r>
            <a:r>
              <a:rPr lang="zh-CN" b="0" dirty="0">
                <a:ea typeface="宋体" panose="02010600030101010101" pitchFamily="2" charset="-122"/>
              </a:rPr>
              <a:t>控制单元是由内部通信接口、回路控制管理部分、驱动保护电路和故障检测电路等组成，用于与主控单元通信，将主控单元发来的控制信号发送至各单元。回路控制单元是消防联动控制器与消防联动模块的接口单元，完成消防联动控制器与现场装置信息交互任务及回路短路、断路和模块的故障状态监测与控制。</a:t>
            </a:r>
            <a:endParaRPr lang="zh-CN" altLang="en-US" b="0" dirty="0">
              <a:ea typeface="宋体" panose="02010600030101010101" pitchFamily="2" charset="-122"/>
            </a:endParaRPr>
          </a:p>
        </p:txBody>
      </p:sp>
      <p:sp>
        <p:nvSpPr>
          <p:cNvPr id="13" name="文本框 12"/>
          <p:cNvSpPr txBox="1"/>
          <p:nvPr/>
        </p:nvSpPr>
        <p:spPr>
          <a:xfrm>
            <a:off x="490494" y="2544197"/>
            <a:ext cx="11389360" cy="3831818"/>
          </a:xfrm>
          <a:prstGeom prst="rect">
            <a:avLst/>
          </a:prstGeom>
          <a:noFill/>
          <a:ln w="9525">
            <a:noFill/>
          </a:ln>
        </p:spPr>
        <p:txBody>
          <a:bodyPr wrap="square">
            <a:spAutoFit/>
          </a:bodyPr>
          <a:lstStyle>
            <a:defPPr>
              <a:defRPr lang="zh-CN"/>
            </a:defPPr>
            <a:lvl1pPr indent="457200">
              <a:lnSpc>
                <a:spcPct val="150000"/>
              </a:lnSpc>
              <a:defRPr>
                <a:ea typeface="宋体" panose="02010600030101010101" pitchFamily="2" charset="-122"/>
              </a:defRPr>
            </a:lvl1pPr>
          </a:lstStyle>
          <a:p>
            <a:r>
              <a:rPr lang="zh-CN" altLang="en-US" dirty="0"/>
              <a:t>显示操作单元</a:t>
            </a:r>
          </a:p>
          <a:p>
            <a:r>
              <a:rPr lang="zh-CN" dirty="0"/>
              <a:t>显示</a:t>
            </a:r>
            <a:r>
              <a:rPr lang="zh-CN" dirty="0"/>
              <a:t>操作单元是由内部通信接口、交互管理控制部分和显示操作扩展部分、显示屏、指示灯、键盘、打印机和音响等组成，用于键盘信号的采样，将键盘信号通过通信单元传递给主控单元，主控单元对采样信号分析判断后发出相应的控制、查询、设置、自检等指令。同时，主控单元将从回路控制单元、直接手动控制单元、电源部分采样来的系统信息通过显示操作单元进行显示，显示操作单元的音响部分将主控制单元发来的控制信号分析，产生所需的音响信号，放大后传递给扬声器。显示操作单元部件是消防联动控制器与操作人员进行人机交互的界面。消防联动控制器的多样化，最直观地表现在人机交互的多样化上。基于不同技术构建的人机交互界面，其外观、内部结构多种多样。通常的信息显示输出方式有声光指示、中文文本显示和辅助的图形图像显示等。信息输入通常利用开关、按钮按键、键盘、鼠标、触摸屏等完成。</a:t>
            </a:r>
            <a:endParaRPr lang="zh-CN" altLang="en-US"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1" name="TextBox 8"/>
          <p:cNvSpPr txBox="1"/>
          <p:nvPr/>
        </p:nvSpPr>
        <p:spPr>
          <a:xfrm>
            <a:off x="947759" y="221139"/>
            <a:ext cx="4386241" cy="337185"/>
          </a:xfrm>
          <a:prstGeom prst="rect">
            <a:avLst/>
          </a:prstGeom>
          <a:noFill/>
        </p:spPr>
        <p:txBody>
          <a:bodyPr wrap="square" rtlCol="0">
            <a:spAutoFit/>
          </a:bodyPr>
          <a:lstStyle/>
          <a:p>
            <a:r>
              <a:rPr lang="en-US" sz="1600" b="1" dirty="0">
                <a:solidFill>
                  <a:schemeClr val="bg1"/>
                </a:solidFill>
                <a:latin typeface="微软雅黑" panose="020B0503020204020204" pitchFamily="34" charset="-122"/>
                <a:ea typeface="微软雅黑" panose="020B0503020204020204" pitchFamily="34" charset="-122"/>
              </a:rPr>
              <a:t>4</a:t>
            </a:r>
            <a:r>
              <a:rPr sz="1600" b="1" dirty="0">
                <a:solidFill>
                  <a:schemeClr val="bg1"/>
                </a:solidFill>
                <a:latin typeface="微软雅黑" panose="020B0503020204020204" pitchFamily="34" charset="-122"/>
                <a:ea typeface="微软雅黑" panose="020B0503020204020204" pitchFamily="34" charset="-122"/>
              </a:rPr>
              <a:t>. 消防联动控制系统的组成</a:t>
            </a:r>
          </a:p>
        </p:txBody>
      </p:sp>
      <p:sp>
        <p:nvSpPr>
          <p:cNvPr id="15" name="文本框 14"/>
          <p:cNvSpPr txBox="1"/>
          <p:nvPr/>
        </p:nvSpPr>
        <p:spPr>
          <a:xfrm>
            <a:off x="408324" y="771047"/>
            <a:ext cx="11451553" cy="5493812"/>
          </a:xfrm>
          <a:prstGeom prst="rect">
            <a:avLst/>
          </a:prstGeom>
          <a:noFill/>
          <a:ln w="9525">
            <a:noFill/>
          </a:ln>
        </p:spPr>
        <p:txBody>
          <a:bodyPr wrap="square">
            <a:spAutoFit/>
          </a:bodyPr>
          <a:lstStyle>
            <a:defPPr>
              <a:defRPr lang="zh-CN"/>
            </a:defPPr>
            <a:lvl1pPr indent="457200">
              <a:lnSpc>
                <a:spcPct val="150000"/>
              </a:lnSpc>
              <a:defRPr>
                <a:ea typeface="宋体" panose="02010600030101010101" pitchFamily="2" charset="-122"/>
              </a:defRPr>
            </a:lvl1pPr>
          </a:lstStyle>
          <a:p>
            <a:r>
              <a:rPr lang="zh-CN" altLang="en-US" dirty="0"/>
              <a:t>直接手动控制单元</a:t>
            </a:r>
          </a:p>
          <a:p>
            <a:r>
              <a:rPr lang="zh-CN" dirty="0"/>
              <a:t>直接</a:t>
            </a:r>
            <a:r>
              <a:rPr lang="zh-CN" dirty="0"/>
              <a:t>手动控制单元是由内部通信接口、指示电路、控制保护电路、键盘或操作按键、直接手动控制管理等部分组成，接受手动操作指令，通过多线制连接线或模块直接控制受控设备，并接收设备的状态信息。该控制方式与主控电路部分相对独立，但主控部分可接收和显示受控设备及控制输出的状态。直接手动控制单元即使在主控单元功能失效情况下，仍然可实现消防联动控制器对消防水泵、防烟和排烟风机等少数重要消防设备的状态进行监视和控制</a:t>
            </a:r>
            <a:r>
              <a:rPr lang="zh-CN" dirty="0" smtClean="0"/>
              <a:t>。</a:t>
            </a:r>
            <a:endParaRPr lang="en-US" altLang="zh-CN" dirty="0" smtClean="0"/>
          </a:p>
          <a:p>
            <a:r>
              <a:rPr lang="zh-CN" altLang="en-US" dirty="0"/>
              <a:t>通信控制单元</a:t>
            </a:r>
          </a:p>
          <a:p>
            <a:r>
              <a:rPr lang="zh-CN" altLang="zh-CN" dirty="0"/>
              <a:t>通信控制单元是由内部通信接口、通信管理控制和网络驱动保护及线路故障检测等部分组成，用于与主控单元通信，将主控单元发来的命令、内部信息或所带设备外部信息通过通信控制单元发送给联网的火灾报警控制器或监控设备；同时，通过通信控制单元接收网络上传输的网络信息，将其通过通信管理控制部件发送给主控单元，并且通过通信管理控制部件管理整个网络通信。在构建本地化局域网时，通常采用的通信接口技术规约有RS-232/485，CANBUS、LONWORKS、PROFIBUS等现场总线或工业以太网等；在构建远程报警监控网络时，通常需要连接专用通信设备作为接入中继，将通信控制单元的输出信息发送到公共电话网或万维网上</a:t>
            </a:r>
            <a:r>
              <a:rPr lang="zh-CN" altLang="zh-CN" dirty="0" smtClean="0"/>
              <a:t>。</a:t>
            </a:r>
            <a:endParaRPr lang="zh-CN" altLang="en-US"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1" name="TextBox 8"/>
          <p:cNvSpPr txBox="1"/>
          <p:nvPr/>
        </p:nvSpPr>
        <p:spPr>
          <a:xfrm>
            <a:off x="947759" y="221139"/>
            <a:ext cx="4386241" cy="337185"/>
          </a:xfrm>
          <a:prstGeom prst="rect">
            <a:avLst/>
          </a:prstGeom>
          <a:noFill/>
        </p:spPr>
        <p:txBody>
          <a:bodyPr wrap="square" rtlCol="0">
            <a:spAutoFit/>
          </a:bodyPr>
          <a:lstStyle/>
          <a:p>
            <a:r>
              <a:rPr lang="en-US" sz="1600" b="1" dirty="0">
                <a:solidFill>
                  <a:schemeClr val="bg1"/>
                </a:solidFill>
                <a:latin typeface="微软雅黑" panose="020B0503020204020204" pitchFamily="34" charset="-122"/>
                <a:ea typeface="微软雅黑" panose="020B0503020204020204" pitchFamily="34" charset="-122"/>
              </a:rPr>
              <a:t>4</a:t>
            </a:r>
            <a:r>
              <a:rPr sz="1600" b="1" dirty="0">
                <a:solidFill>
                  <a:schemeClr val="bg1"/>
                </a:solidFill>
                <a:latin typeface="微软雅黑" panose="020B0503020204020204" pitchFamily="34" charset="-122"/>
                <a:ea typeface="微软雅黑" panose="020B0503020204020204" pitchFamily="34" charset="-122"/>
              </a:rPr>
              <a:t>. 消防联动控制系统的组成</a:t>
            </a:r>
          </a:p>
        </p:txBody>
      </p:sp>
      <p:sp>
        <p:nvSpPr>
          <p:cNvPr id="100" name="文本框 99"/>
          <p:cNvSpPr txBox="1"/>
          <p:nvPr/>
        </p:nvSpPr>
        <p:spPr>
          <a:xfrm>
            <a:off x="374016" y="925718"/>
            <a:ext cx="11520170" cy="5078313"/>
          </a:xfrm>
          <a:prstGeom prst="rect">
            <a:avLst/>
          </a:prstGeom>
          <a:noFill/>
          <a:ln w="9525">
            <a:noFill/>
          </a:ln>
        </p:spPr>
        <p:txBody>
          <a:bodyPr wrap="square">
            <a:spAutoFit/>
          </a:bodyPr>
          <a:lstStyle>
            <a:defPPr>
              <a:defRPr lang="zh-CN"/>
            </a:defPPr>
            <a:lvl1pPr indent="457200">
              <a:lnSpc>
                <a:spcPct val="150000"/>
              </a:lnSpc>
              <a:defRPr>
                <a:ea typeface="宋体" panose="02010600030101010101" pitchFamily="2" charset="-122"/>
              </a:defRPr>
            </a:lvl1pPr>
          </a:lstStyle>
          <a:p>
            <a:r>
              <a:rPr lang="zh-CN" altLang="en-US" dirty="0"/>
              <a:t>电源单元</a:t>
            </a:r>
          </a:p>
          <a:p>
            <a:r>
              <a:rPr lang="zh-CN" dirty="0"/>
              <a:t>消防</a:t>
            </a:r>
            <a:r>
              <a:rPr lang="zh-CN" dirty="0"/>
              <a:t>联动控制器的电源单元是控制器的供电保证环节，包括主电源和备用电源，用于为消防联动控制器主机部分、外部模块及部分受控设备供电。电源部分具有主电源和备用电源自动转换装置，能指示主、备电源的工作状态。主电源容量能保证控制器在有关技术标准规定的最大负载条件下，连续工作8h以上。备用电源容量能保证控制器在监视状态下工作8h后，在有关技术标准规定的最大负载条件下工作30min。所以，对于大容量的控制器，其电源输出功率要求相应较大。目前，消防联动控制器的电源设计一般采用线性调节稳压电路（线性电源）和开关型稳压电路（开关电源）两种。线性电源的主要特点是：采用工频变压器对交流电压进行初步降压，功率器件再进行线性稳压，功率器件工作在放大状态。线性电源稳定度高、精度好、成本较低，但效率低、笨重、体积较大，适用于中、小功率和对电性能指标要求比较高的场合。开关电源的主要特点是：功率器件工作在开关状态，由于开关频率较高(几十至几百千赫)，甩掉了工频变压器及低频滤波电感器，从而减小了整机体积重量，提高了工作效率。目前，开关型稳压电源由于转换效率高、输出功率大，已被广泛应用于大容量的消防联动控制器中，并逐渐成为消防联动控制器的首选电源。</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1" name="TextBox 8"/>
          <p:cNvSpPr txBox="1"/>
          <p:nvPr/>
        </p:nvSpPr>
        <p:spPr>
          <a:xfrm>
            <a:off x="947759" y="221139"/>
            <a:ext cx="4386241" cy="337185"/>
          </a:xfrm>
          <a:prstGeom prst="rect">
            <a:avLst/>
          </a:prstGeom>
          <a:noFill/>
        </p:spPr>
        <p:txBody>
          <a:bodyPr wrap="square" rtlCol="0">
            <a:spAutoFit/>
          </a:bodyPr>
          <a:lstStyle/>
          <a:p>
            <a:r>
              <a:rPr lang="en-US" sz="1600" b="1" dirty="0">
                <a:solidFill>
                  <a:schemeClr val="bg1"/>
                </a:solidFill>
                <a:latin typeface="微软雅黑" panose="020B0503020204020204" pitchFamily="34" charset="-122"/>
                <a:ea typeface="微软雅黑" panose="020B0503020204020204" pitchFamily="34" charset="-122"/>
              </a:rPr>
              <a:t>4</a:t>
            </a:r>
            <a:r>
              <a:rPr sz="1600" b="1" dirty="0">
                <a:solidFill>
                  <a:schemeClr val="bg1"/>
                </a:solidFill>
                <a:latin typeface="微软雅黑" panose="020B0503020204020204" pitchFamily="34" charset="-122"/>
                <a:ea typeface="微软雅黑" panose="020B0503020204020204" pitchFamily="34" charset="-122"/>
              </a:rPr>
              <a:t>. 消防联动控制系统的组成</a:t>
            </a:r>
          </a:p>
        </p:txBody>
      </p:sp>
      <p:sp>
        <p:nvSpPr>
          <p:cNvPr id="15" name="文本框 14"/>
          <p:cNvSpPr txBox="1"/>
          <p:nvPr/>
        </p:nvSpPr>
        <p:spPr>
          <a:xfrm>
            <a:off x="490494" y="899197"/>
            <a:ext cx="10034270" cy="3000821"/>
          </a:xfrm>
          <a:prstGeom prst="rect">
            <a:avLst/>
          </a:prstGeom>
          <a:noFill/>
          <a:ln w="9525">
            <a:noFill/>
          </a:ln>
        </p:spPr>
        <p:txBody>
          <a:bodyPr wrap="square">
            <a:spAutoFit/>
          </a:bodyPr>
          <a:lstStyle>
            <a:defPPr>
              <a:defRPr lang="zh-CN"/>
            </a:defPPr>
            <a:lvl1pPr indent="457200">
              <a:lnSpc>
                <a:spcPct val="150000"/>
              </a:lnSpc>
              <a:defRPr>
                <a:ea typeface="宋体" panose="02010600030101010101" pitchFamily="2" charset="-122"/>
              </a:defRPr>
            </a:lvl1pPr>
          </a:lstStyle>
          <a:p>
            <a:r>
              <a:rPr lang="zh-CN" altLang="en-US" dirty="0"/>
              <a:t>工程应用</a:t>
            </a:r>
          </a:p>
          <a:p>
            <a:r>
              <a:rPr lang="zh-CN" dirty="0" smtClean="0"/>
              <a:t>消防</a:t>
            </a:r>
            <a:r>
              <a:rPr lang="zh-CN" dirty="0"/>
              <a:t>联动控制器的工程设计、施工及验收应符合现行国家标准GB50116和GB50166的有关规定。在选型和使用方面应根据使用场所特点和系统规模及用户需求分别选用柜式、台式、壁挂式消防联动控制器。壁挂式消防联动控制器通常用于中小规模的消防联动控制系统中；对于大规模或超大规模的消防联动控制系统，宜选用柜式或台式消防联动控制器。还应根据使用环境条件和某些特殊要求选用相应形式的消防联动控制器。对容易产生爆炸危险的环境应选用防爆型消防联动控制器；船用场所应选用船用型消防联动控制器。</a:t>
            </a:r>
            <a:endParaRPr lang="zh-CN" altLang="en-US"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实践技能</a:t>
            </a:r>
          </a:p>
        </p:txBody>
      </p:sp>
      <p:grpSp>
        <p:nvGrpSpPr>
          <p:cNvPr id="12" name="Group 21"/>
          <p:cNvGrpSpPr/>
          <p:nvPr/>
        </p:nvGrpSpPr>
        <p:grpSpPr>
          <a:xfrm>
            <a:off x="3924300" y="2586564"/>
            <a:ext cx="1114425" cy="1114425"/>
            <a:chOff x="1924050" y="2615139"/>
            <a:chExt cx="1114425" cy="1114425"/>
          </a:xfrm>
        </p:grpSpPr>
        <p:sp>
          <p:nvSpPr>
            <p:cNvPr id="13" name="椭圆 12"/>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p:cNvSpPr>
              <a:spLocks noChangeAspect="1"/>
            </p:cNvSpPr>
            <p:nvPr/>
          </p:nvSpPr>
          <p:spPr bwMode="auto">
            <a:xfrm>
              <a:off x="2195469" y="2892204"/>
              <a:ext cx="609685" cy="598393"/>
            </a:xfrm>
            <a:custGeom>
              <a:avLst/>
              <a:gdLst>
                <a:gd name="T0" fmla="*/ 5204 w 6300"/>
                <a:gd name="T1" fmla="*/ 4432 h 6181"/>
                <a:gd name="T2" fmla="*/ 3924 w 6300"/>
                <a:gd name="T3" fmla="*/ 3151 h 6181"/>
                <a:gd name="T4" fmla="*/ 4963 w 6300"/>
                <a:gd name="T5" fmla="*/ 2112 h 6181"/>
                <a:gd name="T6" fmla="*/ 5932 w 6300"/>
                <a:gd name="T7" fmla="*/ 1837 h 6181"/>
                <a:gd name="T8" fmla="*/ 6179 w 6300"/>
                <a:gd name="T9" fmla="*/ 773 h 6181"/>
                <a:gd name="T10" fmla="*/ 5690 w 6300"/>
                <a:gd name="T11" fmla="*/ 1262 h 6181"/>
                <a:gd name="T12" fmla="*/ 5051 w 6300"/>
                <a:gd name="T13" fmla="*/ 1250 h 6181"/>
                <a:gd name="T14" fmla="*/ 5038 w 6300"/>
                <a:gd name="T15" fmla="*/ 611 h 6181"/>
                <a:gd name="T16" fmla="*/ 5527 w 6300"/>
                <a:gd name="T17" fmla="*/ 122 h 6181"/>
                <a:gd name="T18" fmla="*/ 4463 w 6300"/>
                <a:gd name="T19" fmla="*/ 368 h 6181"/>
                <a:gd name="T20" fmla="*/ 4189 w 6300"/>
                <a:gd name="T21" fmla="*/ 1338 h 6181"/>
                <a:gd name="T22" fmla="*/ 3150 w 6300"/>
                <a:gd name="T23" fmla="*/ 2376 h 6181"/>
                <a:gd name="T24" fmla="*/ 2111 w 6300"/>
                <a:gd name="T25" fmla="*/ 1338 h 6181"/>
                <a:gd name="T26" fmla="*/ 1837 w 6300"/>
                <a:gd name="T27" fmla="*/ 368 h 6181"/>
                <a:gd name="T28" fmla="*/ 773 w 6300"/>
                <a:gd name="T29" fmla="*/ 122 h 6181"/>
                <a:gd name="T30" fmla="*/ 1261 w 6300"/>
                <a:gd name="T31" fmla="*/ 611 h 6181"/>
                <a:gd name="T32" fmla="*/ 1249 w 6300"/>
                <a:gd name="T33" fmla="*/ 1250 h 6181"/>
                <a:gd name="T34" fmla="*/ 610 w 6300"/>
                <a:gd name="T35" fmla="*/ 1262 h 6181"/>
                <a:gd name="T36" fmla="*/ 122 w 6300"/>
                <a:gd name="T37" fmla="*/ 773 h 6181"/>
                <a:gd name="T38" fmla="*/ 368 w 6300"/>
                <a:gd name="T39" fmla="*/ 1838 h 6181"/>
                <a:gd name="T40" fmla="*/ 1338 w 6300"/>
                <a:gd name="T41" fmla="*/ 2112 h 6181"/>
                <a:gd name="T42" fmla="*/ 2376 w 6300"/>
                <a:gd name="T43" fmla="*/ 3150 h 6181"/>
                <a:gd name="T44" fmla="*/ 1096 w 6300"/>
                <a:gd name="T45" fmla="*/ 4430 h 6181"/>
                <a:gd name="T46" fmla="*/ 448 w 6300"/>
                <a:gd name="T47" fmla="*/ 4670 h 6181"/>
                <a:gd name="T48" fmla="*/ 448 w 6300"/>
                <a:gd name="T49" fmla="*/ 5854 h 6181"/>
                <a:gd name="T50" fmla="*/ 1631 w 6300"/>
                <a:gd name="T51" fmla="*/ 5854 h 6181"/>
                <a:gd name="T52" fmla="*/ 1871 w 6300"/>
                <a:gd name="T53" fmla="*/ 5204 h 6181"/>
                <a:gd name="T54" fmla="*/ 3150 w 6300"/>
                <a:gd name="T55" fmla="*/ 3925 h 6181"/>
                <a:gd name="T56" fmla="*/ 4430 w 6300"/>
                <a:gd name="T57" fmla="*/ 5205 h 6181"/>
                <a:gd name="T58" fmla="*/ 4670 w 6300"/>
                <a:gd name="T59" fmla="*/ 5854 h 6181"/>
                <a:gd name="T60" fmla="*/ 5853 w 6300"/>
                <a:gd name="T61" fmla="*/ 5854 h 6181"/>
                <a:gd name="T62" fmla="*/ 5853 w 6300"/>
                <a:gd name="T63" fmla="*/ 4670 h 6181"/>
                <a:gd name="T64" fmla="*/ 5204 w 6300"/>
                <a:gd name="T65" fmla="*/ 4432 h 6181"/>
                <a:gd name="T66" fmla="*/ 1153 w 6300"/>
                <a:gd name="T67" fmla="*/ 5687 h 6181"/>
                <a:gd name="T68" fmla="*/ 727 w 6300"/>
                <a:gd name="T69" fmla="*/ 5573 h 6181"/>
                <a:gd name="T70" fmla="*/ 614 w 6300"/>
                <a:gd name="T71" fmla="*/ 5148 h 6181"/>
                <a:gd name="T72" fmla="*/ 925 w 6300"/>
                <a:gd name="T73" fmla="*/ 4836 h 6181"/>
                <a:gd name="T74" fmla="*/ 1350 w 6300"/>
                <a:gd name="T75" fmla="*/ 4950 h 6181"/>
                <a:gd name="T76" fmla="*/ 1464 w 6300"/>
                <a:gd name="T77" fmla="*/ 5375 h 6181"/>
                <a:gd name="T78" fmla="*/ 1153 w 6300"/>
                <a:gd name="T79" fmla="*/ 5687 h 6181"/>
                <a:gd name="T80" fmla="*/ 5573 w 6300"/>
                <a:gd name="T81" fmla="*/ 5574 h 6181"/>
                <a:gd name="T82" fmla="*/ 5147 w 6300"/>
                <a:gd name="T83" fmla="*/ 5688 h 6181"/>
                <a:gd name="T84" fmla="*/ 4836 w 6300"/>
                <a:gd name="T85" fmla="*/ 5376 h 6181"/>
                <a:gd name="T86" fmla="*/ 4949 w 6300"/>
                <a:gd name="T87" fmla="*/ 4951 h 6181"/>
                <a:gd name="T88" fmla="*/ 5375 w 6300"/>
                <a:gd name="T89" fmla="*/ 4837 h 6181"/>
                <a:gd name="T90" fmla="*/ 5687 w 6300"/>
                <a:gd name="T91" fmla="*/ 5148 h 6181"/>
                <a:gd name="T92" fmla="*/ 5573 w 6300"/>
                <a:gd name="T93" fmla="*/ 5574 h 6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300" h="6181">
                  <a:moveTo>
                    <a:pt x="5204" y="4432"/>
                  </a:moveTo>
                  <a:lnTo>
                    <a:pt x="3924" y="3151"/>
                  </a:lnTo>
                  <a:lnTo>
                    <a:pt x="4963" y="2112"/>
                  </a:lnTo>
                  <a:cubicBezTo>
                    <a:pt x="5300" y="2191"/>
                    <a:pt x="5669" y="2101"/>
                    <a:pt x="5932" y="1837"/>
                  </a:cubicBezTo>
                  <a:cubicBezTo>
                    <a:pt x="6221" y="1549"/>
                    <a:pt x="6300" y="1135"/>
                    <a:pt x="6179" y="773"/>
                  </a:cubicBezTo>
                  <a:lnTo>
                    <a:pt x="5690" y="1262"/>
                  </a:lnTo>
                  <a:cubicBezTo>
                    <a:pt x="5516" y="1435"/>
                    <a:pt x="5231" y="1430"/>
                    <a:pt x="5051" y="1250"/>
                  </a:cubicBezTo>
                  <a:cubicBezTo>
                    <a:pt x="4871" y="1070"/>
                    <a:pt x="4865" y="784"/>
                    <a:pt x="5038" y="611"/>
                  </a:cubicBezTo>
                  <a:lnTo>
                    <a:pt x="5527" y="122"/>
                  </a:lnTo>
                  <a:cubicBezTo>
                    <a:pt x="5166" y="0"/>
                    <a:pt x="4752" y="80"/>
                    <a:pt x="4463" y="368"/>
                  </a:cubicBezTo>
                  <a:cubicBezTo>
                    <a:pt x="4200" y="631"/>
                    <a:pt x="4111" y="1000"/>
                    <a:pt x="4189" y="1338"/>
                  </a:cubicBezTo>
                  <a:lnTo>
                    <a:pt x="3150" y="2376"/>
                  </a:lnTo>
                  <a:lnTo>
                    <a:pt x="2111" y="1338"/>
                  </a:lnTo>
                  <a:cubicBezTo>
                    <a:pt x="2190" y="1000"/>
                    <a:pt x="2099" y="632"/>
                    <a:pt x="1837" y="368"/>
                  </a:cubicBezTo>
                  <a:cubicBezTo>
                    <a:pt x="1549" y="80"/>
                    <a:pt x="1135" y="1"/>
                    <a:pt x="773" y="122"/>
                  </a:cubicBezTo>
                  <a:lnTo>
                    <a:pt x="1261" y="611"/>
                  </a:lnTo>
                  <a:cubicBezTo>
                    <a:pt x="1435" y="784"/>
                    <a:pt x="1430" y="1070"/>
                    <a:pt x="1249" y="1250"/>
                  </a:cubicBezTo>
                  <a:cubicBezTo>
                    <a:pt x="1069" y="1430"/>
                    <a:pt x="784" y="1435"/>
                    <a:pt x="610" y="1262"/>
                  </a:cubicBezTo>
                  <a:lnTo>
                    <a:pt x="122" y="773"/>
                  </a:lnTo>
                  <a:cubicBezTo>
                    <a:pt x="0" y="1135"/>
                    <a:pt x="80" y="1549"/>
                    <a:pt x="368" y="1838"/>
                  </a:cubicBezTo>
                  <a:cubicBezTo>
                    <a:pt x="631" y="2101"/>
                    <a:pt x="999" y="2190"/>
                    <a:pt x="1338" y="2112"/>
                  </a:cubicBezTo>
                  <a:lnTo>
                    <a:pt x="2376" y="3150"/>
                  </a:lnTo>
                  <a:lnTo>
                    <a:pt x="1096" y="4430"/>
                  </a:lnTo>
                  <a:cubicBezTo>
                    <a:pt x="863" y="4414"/>
                    <a:pt x="625" y="4492"/>
                    <a:pt x="448" y="4670"/>
                  </a:cubicBezTo>
                  <a:cubicBezTo>
                    <a:pt x="120" y="4997"/>
                    <a:pt x="120" y="5527"/>
                    <a:pt x="448" y="5854"/>
                  </a:cubicBezTo>
                  <a:cubicBezTo>
                    <a:pt x="774" y="6180"/>
                    <a:pt x="1304" y="6180"/>
                    <a:pt x="1631" y="5854"/>
                  </a:cubicBezTo>
                  <a:cubicBezTo>
                    <a:pt x="1809" y="5676"/>
                    <a:pt x="1886" y="5437"/>
                    <a:pt x="1871" y="5204"/>
                  </a:cubicBezTo>
                  <a:lnTo>
                    <a:pt x="3150" y="3925"/>
                  </a:lnTo>
                  <a:lnTo>
                    <a:pt x="4430" y="5205"/>
                  </a:lnTo>
                  <a:cubicBezTo>
                    <a:pt x="4414" y="5438"/>
                    <a:pt x="4492" y="5676"/>
                    <a:pt x="4670" y="5854"/>
                  </a:cubicBezTo>
                  <a:cubicBezTo>
                    <a:pt x="4996" y="6181"/>
                    <a:pt x="5527" y="6181"/>
                    <a:pt x="5853" y="5854"/>
                  </a:cubicBezTo>
                  <a:cubicBezTo>
                    <a:pt x="6180" y="5527"/>
                    <a:pt x="6180" y="4997"/>
                    <a:pt x="5853" y="4670"/>
                  </a:cubicBezTo>
                  <a:cubicBezTo>
                    <a:pt x="5675" y="4493"/>
                    <a:pt x="5437" y="4415"/>
                    <a:pt x="5204" y="4432"/>
                  </a:cubicBezTo>
                  <a:close/>
                  <a:moveTo>
                    <a:pt x="1153" y="5687"/>
                  </a:moveTo>
                  <a:lnTo>
                    <a:pt x="727" y="5573"/>
                  </a:lnTo>
                  <a:lnTo>
                    <a:pt x="614" y="5148"/>
                  </a:lnTo>
                  <a:lnTo>
                    <a:pt x="925" y="4836"/>
                  </a:lnTo>
                  <a:lnTo>
                    <a:pt x="1350" y="4950"/>
                  </a:lnTo>
                  <a:lnTo>
                    <a:pt x="1464" y="5375"/>
                  </a:lnTo>
                  <a:lnTo>
                    <a:pt x="1153" y="5687"/>
                  </a:lnTo>
                  <a:close/>
                  <a:moveTo>
                    <a:pt x="5573" y="5574"/>
                  </a:moveTo>
                  <a:lnTo>
                    <a:pt x="5147" y="5688"/>
                  </a:lnTo>
                  <a:lnTo>
                    <a:pt x="4836" y="5376"/>
                  </a:lnTo>
                  <a:lnTo>
                    <a:pt x="4949" y="4951"/>
                  </a:lnTo>
                  <a:lnTo>
                    <a:pt x="5375" y="4837"/>
                  </a:lnTo>
                  <a:lnTo>
                    <a:pt x="5687" y="5148"/>
                  </a:lnTo>
                  <a:lnTo>
                    <a:pt x="5573" y="5574"/>
                  </a:lnTo>
                  <a:close/>
                </a:path>
              </a:pathLst>
            </a:custGeom>
            <a:solidFill>
              <a:schemeClr val="bg1"/>
            </a:solidFill>
            <a:ln>
              <a:noFill/>
            </a:ln>
          </p:spPr>
          <p:txBody>
            <a:bodyPr/>
            <a:lstStyle/>
            <a:p>
              <a:endParaRPr lang="zh-CN" altLang="en-US"/>
            </a:p>
          </p:txBody>
        </p:sp>
      </p:grpSp>
      <p:sp>
        <p:nvSpPr>
          <p:cNvPr id="17" name="矩形 16"/>
          <p:cNvSpPr/>
          <p:nvPr/>
        </p:nvSpPr>
        <p:spPr>
          <a:xfrm>
            <a:off x="5210021" y="4225485"/>
            <a:ext cx="6077104" cy="506730"/>
          </a:xfrm>
          <a:prstGeom prst="rect">
            <a:avLst/>
          </a:prstGeom>
        </p:spPr>
        <p:txBody>
          <a:bodyPr wrap="square">
            <a:spAutoFit/>
          </a:bodyPr>
          <a:lstStyle/>
          <a:p>
            <a:pPr marL="285750" indent="-285750">
              <a:lnSpc>
                <a:spcPct val="150000"/>
              </a:lnSpc>
              <a:spcAft>
                <a:spcPts val="600"/>
              </a:spcAft>
              <a:buFont typeface="Arial" panose="020B0604020202020204" pitchFamily="34" charset="0"/>
              <a:buChar char="•"/>
            </a:pPr>
            <a:r>
              <a:rPr lang="zh-CN" altLang="en-US" b="1" dirty="0">
                <a:solidFill>
                  <a:schemeClr val="bg1"/>
                </a:solidFill>
                <a:latin typeface="微软雅黑" panose="020B0503020204020204" pitchFamily="34" charset="-122"/>
                <a:ea typeface="微软雅黑" panose="020B0503020204020204" pitchFamily="34" charset="-122"/>
              </a:rPr>
              <a:t>写出消防电气控制装置的分类</a:t>
            </a:r>
            <a:endParaRPr lang="en-US" altLang="zh-CN" b="1" dirty="0">
              <a:solidFill>
                <a:schemeClr val="bg1"/>
              </a:solidFill>
              <a:latin typeface="微软雅黑" panose="020B0503020204020204" pitchFamily="34" charset="-122"/>
              <a:ea typeface="微软雅黑" panose="020B0503020204020204" pitchFamily="34" charset="-122"/>
            </a:endParaRPr>
          </a:p>
        </p:txBody>
      </p:sp>
      <p:sp>
        <p:nvSpPr>
          <p:cNvPr id="11" name="矩形 10"/>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anose="020B0503020204020204" pitchFamily="34" charset="-122"/>
                <a:ea typeface="微软雅黑" panose="020B0503020204020204" pitchFamily="34" charset="-122"/>
              </a:rPr>
              <a:t>电工高级技能培训与考核课程</a:t>
            </a:r>
            <a:endParaRPr lang="zh-CN" altLang="en-US" dirty="0">
              <a:solidFill>
                <a:schemeClr val="bg1"/>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p:cNvSpPr txBox="1"/>
          <p:nvPr/>
        </p:nvSpPr>
        <p:spPr>
          <a:xfrm>
            <a:off x="947759" y="194846"/>
            <a:ext cx="4876844" cy="337185"/>
          </a:xfrm>
          <a:prstGeom prst="rect">
            <a:avLst/>
          </a:prstGeom>
          <a:noFill/>
        </p:spPr>
        <p:txBody>
          <a:bodyPr wrap="squar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3</a:t>
            </a:r>
            <a:r>
              <a:rPr lang="zh-CN" altLang="en-US" sz="1600" b="1" dirty="0">
                <a:solidFill>
                  <a:schemeClr val="bg1"/>
                </a:solidFill>
                <a:latin typeface="微软雅黑" panose="020B0503020204020204" pitchFamily="34" charset="-122"/>
                <a:ea typeface="微软雅黑" panose="020B0503020204020204" pitchFamily="34" charset="-122"/>
              </a:rPr>
              <a:t> </a:t>
            </a:r>
            <a:r>
              <a:rPr lang="en-US" altLang="zh-CN" sz="1600" b="1" dirty="0" smtClean="0">
                <a:solidFill>
                  <a:schemeClr val="bg1"/>
                </a:solidFill>
                <a:latin typeface="微软雅黑" panose="020B0503020204020204" pitchFamily="34" charset="-122"/>
                <a:ea typeface="微软雅黑" panose="020B0503020204020204" pitchFamily="34" charset="-122"/>
                <a:sym typeface="+mn-ea"/>
              </a:rPr>
              <a:t>消防电气控制装置的分类</a:t>
            </a:r>
            <a:endParaRPr lang="en-US" altLang="zh-CN" sz="1600" b="1" dirty="0">
              <a:solidFill>
                <a:schemeClr val="bg1"/>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702934" y="820420"/>
            <a:ext cx="5080000" cy="398780"/>
          </a:xfrm>
          <a:prstGeom prst="rect">
            <a:avLst/>
          </a:prstGeom>
          <a:noFill/>
          <a:ln w="9525">
            <a:noFill/>
          </a:ln>
        </p:spPr>
        <p:txBody>
          <a:bodyPr>
            <a:spAutoFit/>
          </a:bodyPr>
          <a:lstStyle/>
          <a:p>
            <a:pPr indent="127000"/>
            <a:r>
              <a:rPr lang="zh-CN" sz="2000" b="1">
                <a:ea typeface="宋体" panose="02010600030101010101" pitchFamily="2" charset="-122"/>
              </a:rPr>
              <a:t>任务（</a:t>
            </a:r>
            <a:r>
              <a:rPr lang="en-US" sz="2000" b="1">
                <a:latin typeface="Times New Roman" panose="02020603050405020304" pitchFamily="18" charset="0"/>
                <a:ea typeface="宋体" panose="02010600030101010101" pitchFamily="2" charset="-122"/>
              </a:rPr>
              <a:t>1</a:t>
            </a:r>
            <a:r>
              <a:rPr lang="zh-CN" sz="2000" b="1">
                <a:ea typeface="宋体" panose="02010600030101010101" pitchFamily="2" charset="-122"/>
              </a:rPr>
              <a:t>）：</a:t>
            </a:r>
            <a:r>
              <a:rPr lang="zh-CN" sz="2000" b="1">
                <a:latin typeface="Times New Roman" panose="02020603050405020304" pitchFamily="18" charset="0"/>
                <a:ea typeface="宋体" panose="02010600030101010101" pitchFamily="2" charset="-122"/>
              </a:rPr>
              <a:t>写出消防电气控制装置的分类</a:t>
            </a:r>
            <a:endParaRPr lang="zh-CN" altLang="en-US" sz="2000" b="1">
              <a:latin typeface="Times New Roman" panose="02020603050405020304" pitchFamily="18" charset="0"/>
              <a:ea typeface="宋体" panose="02010600030101010101" pitchFamily="2" charset="-122"/>
            </a:endParaRPr>
          </a:p>
        </p:txBody>
      </p:sp>
      <p:sp>
        <p:nvSpPr>
          <p:cNvPr id="2" name="文本框 1"/>
          <p:cNvSpPr txBox="1"/>
          <p:nvPr/>
        </p:nvSpPr>
        <p:spPr>
          <a:xfrm>
            <a:off x="586741" y="1340223"/>
            <a:ext cx="11376660" cy="4721292"/>
          </a:xfrm>
          <a:prstGeom prst="rect">
            <a:avLst/>
          </a:prstGeom>
          <a:noFill/>
          <a:ln w="9525">
            <a:noFill/>
          </a:ln>
        </p:spPr>
        <p:txBody>
          <a:bodyPr wrap="square">
            <a:spAutoFit/>
          </a:bodyPr>
          <a:lstStyle/>
          <a:p>
            <a:pPr indent="279400"/>
            <a:r>
              <a:rPr lang="zh-CN" altLang="en-US" sz="2000" b="1" dirty="0" smtClean="0">
                <a:ea typeface="宋体" panose="02010600030101010101" pitchFamily="2" charset="-122"/>
              </a:rPr>
              <a:t>答：</a:t>
            </a:r>
            <a:endParaRPr lang="en-US" altLang="zh-CN" sz="2000" b="1" dirty="0" smtClean="0">
              <a:ea typeface="宋体" panose="02010600030101010101" pitchFamily="2" charset="-122"/>
            </a:endParaRPr>
          </a:p>
          <a:p>
            <a:pPr indent="457200">
              <a:lnSpc>
                <a:spcPct val="120000"/>
              </a:lnSpc>
            </a:pPr>
            <a:r>
              <a:rPr lang="zh-CN" b="0" dirty="0" smtClean="0">
                <a:latin typeface="+mn-ea"/>
              </a:rPr>
              <a:t>消防</a:t>
            </a:r>
            <a:r>
              <a:rPr lang="zh-CN" b="0" dirty="0">
                <a:latin typeface="+mn-ea"/>
              </a:rPr>
              <a:t>电气控制装置按受控设备的不同，可分为以下几类：</a:t>
            </a:r>
            <a:endParaRPr lang="zh-CN" b="0" dirty="0">
              <a:latin typeface="+mn-ea"/>
              <a:cs typeface="Times New Roman" panose="02020603050405020304" pitchFamily="18" charset="0"/>
            </a:endParaRPr>
          </a:p>
          <a:p>
            <a:pPr indent="457200">
              <a:lnSpc>
                <a:spcPct val="120000"/>
              </a:lnSpc>
            </a:pPr>
            <a:r>
              <a:rPr lang="zh-CN" b="0" dirty="0">
                <a:latin typeface="+mn-ea"/>
                <a:cs typeface="Times New Roman" panose="02020603050405020304" pitchFamily="18" charset="0"/>
              </a:rPr>
              <a:t>1.风机控制装置</a:t>
            </a:r>
            <a:endParaRPr lang="zh-CN" b="0" dirty="0">
              <a:latin typeface="+mn-ea"/>
            </a:endParaRPr>
          </a:p>
          <a:p>
            <a:pPr indent="457200">
              <a:lnSpc>
                <a:spcPct val="120000"/>
              </a:lnSpc>
            </a:pPr>
            <a:r>
              <a:rPr lang="zh-CN" b="0" dirty="0">
                <a:latin typeface="+mn-ea"/>
              </a:rPr>
              <a:t>风机控制装置用于控制排烟风机或防烟风机。发生火灾时，根据接收到的控制信号，排烟风机启动，将火灾产生的烟排放到室外；防烟风机启动，将室外的空气送入室内，从而降低室内烟浓度，达到排烟、防烟的目的。</a:t>
            </a:r>
            <a:endParaRPr lang="zh-CN" b="0" dirty="0">
              <a:latin typeface="+mn-ea"/>
              <a:cs typeface="Times New Roman" panose="02020603050405020304" pitchFamily="18" charset="0"/>
            </a:endParaRPr>
          </a:p>
          <a:p>
            <a:pPr indent="457200">
              <a:lnSpc>
                <a:spcPct val="120000"/>
              </a:lnSpc>
            </a:pPr>
            <a:r>
              <a:rPr lang="zh-CN" b="0" dirty="0">
                <a:latin typeface="+mn-ea"/>
                <a:cs typeface="Times New Roman" panose="02020603050405020304" pitchFamily="18" charset="0"/>
              </a:rPr>
              <a:t>2.电动防火门控制装置</a:t>
            </a:r>
            <a:endParaRPr lang="zh-CN" b="0" dirty="0">
              <a:latin typeface="+mn-ea"/>
            </a:endParaRPr>
          </a:p>
          <a:p>
            <a:pPr indent="457200">
              <a:lnSpc>
                <a:spcPct val="120000"/>
              </a:lnSpc>
            </a:pPr>
            <a:r>
              <a:rPr lang="zh-CN" b="0" dirty="0">
                <a:latin typeface="+mn-ea"/>
              </a:rPr>
              <a:t>电动防火门控制装置用于控制电动防火门。根据接收到的控制信号，这种控制装置能够控制电动防火门的开启与关闭。电动防火门开启时，可供人员正常通行及在火灾情况下逃生；电动防火门关闭时，起到阻隔火灾蔓延和防止烟气扩散的作用。</a:t>
            </a:r>
            <a:endParaRPr lang="zh-CN" b="0" dirty="0">
              <a:latin typeface="+mn-ea"/>
              <a:cs typeface="Times New Roman" panose="02020603050405020304" pitchFamily="18" charset="0"/>
            </a:endParaRPr>
          </a:p>
          <a:p>
            <a:pPr indent="457200">
              <a:lnSpc>
                <a:spcPct val="120000"/>
              </a:lnSpc>
            </a:pPr>
            <a:r>
              <a:rPr lang="zh-CN" b="0" dirty="0">
                <a:latin typeface="+mn-ea"/>
                <a:cs typeface="Times New Roman" panose="02020603050405020304" pitchFamily="18" charset="0"/>
              </a:rPr>
              <a:t>3.电动防火窗控制装置</a:t>
            </a:r>
            <a:endParaRPr lang="zh-CN" b="0" dirty="0">
              <a:latin typeface="+mn-ea"/>
            </a:endParaRPr>
          </a:p>
          <a:p>
            <a:pPr indent="457200">
              <a:lnSpc>
                <a:spcPct val="120000"/>
              </a:lnSpc>
            </a:pPr>
            <a:r>
              <a:rPr lang="zh-CN" b="0" dirty="0">
                <a:latin typeface="+mn-ea"/>
              </a:rPr>
              <a:t>电动防火窗控制装置用于控制电动防火窗。根据接收到的控制信号，这种控制装置能够控制电动防火窗的开启与关闭。电动防火窗开启时，使火灾产生的烟气排放到室外；电动防火窗关闭时，起到阻止室内外空气流通的作用</a:t>
            </a:r>
            <a:r>
              <a:rPr lang="zh-CN" b="0" dirty="0" smtClean="0">
                <a:latin typeface="+mn-ea"/>
              </a:rPr>
              <a:t>。</a:t>
            </a:r>
            <a:endParaRPr lang="zh-CN" b="0" dirty="0">
              <a:latin typeface="+mn-ea"/>
              <a:cs typeface="Times New Roman" panose="02020603050405020304" pitchFamily="18"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6"/>
          <p:cNvSpPr txBox="1"/>
          <p:nvPr/>
        </p:nvSpPr>
        <p:spPr>
          <a:xfrm>
            <a:off x="6134101" y="2647040"/>
            <a:ext cx="5376143" cy="2014855"/>
          </a:xfrm>
          <a:prstGeom prst="rect">
            <a:avLst/>
          </a:prstGeom>
          <a:noFill/>
        </p:spPr>
        <p:txBody>
          <a:bodyPr wrap="square" rtlCol="0">
            <a:spAutoFit/>
          </a:bodyPr>
          <a:lstStyle/>
          <a:p>
            <a:pPr>
              <a:lnSpc>
                <a:spcPct val="150000"/>
              </a:lnSpc>
              <a:spcAft>
                <a:spcPts val="600"/>
              </a:spcAft>
            </a:pPr>
            <a:r>
              <a:rPr lang="zh-CN" altLang="zh-CN" sz="2000" dirty="0">
                <a:solidFill>
                  <a:schemeClr val="bg1">
                    <a:lumMod val="50000"/>
                  </a:schemeClr>
                </a:solidFill>
                <a:latin typeface="微软雅黑" panose="020B0503020204020204" pitchFamily="34" charset="-122"/>
                <a:ea typeface="微软雅黑" panose="020B0503020204020204" pitchFamily="34" charset="-122"/>
              </a:rPr>
              <a:t>学生：电气消防火灾监控系统是如何组成的呢？</a:t>
            </a:r>
          </a:p>
          <a:p>
            <a:pPr>
              <a:lnSpc>
                <a:spcPct val="150000"/>
              </a:lnSpc>
              <a:spcAft>
                <a:spcPts val="600"/>
              </a:spcAft>
            </a:pPr>
            <a:r>
              <a:rPr lang="zh-CN" altLang="zh-CN" sz="2000" dirty="0">
                <a:solidFill>
                  <a:schemeClr val="bg1">
                    <a:lumMod val="50000"/>
                  </a:schemeClr>
                </a:solidFill>
                <a:latin typeface="微软雅黑" panose="020B0503020204020204" pitchFamily="34" charset="-122"/>
                <a:ea typeface="微软雅黑" panose="020B0503020204020204" pitchFamily="34" charset="-122"/>
              </a:rPr>
              <a:t>教师：电气消防火灾监控系统主要由报警监控主机、剩余电流监控/探测器、温度式监控/探测器、及传感器等组成。</a:t>
            </a:r>
          </a:p>
        </p:txBody>
      </p:sp>
      <p:sp>
        <p:nvSpPr>
          <p:cNvPr id="13" name="矩形: 对角圆角 12"/>
          <p:cNvSpPr/>
          <p:nvPr/>
        </p:nvSpPr>
        <p:spPr>
          <a:xfrm>
            <a:off x="613410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情境导入</a:t>
            </a:r>
          </a:p>
        </p:txBody>
      </p:sp>
      <p:sp>
        <p:nvSpPr>
          <p:cNvPr id="14" name="矩形: 对角圆角 13"/>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15" name="矩形: 对角圆角 14"/>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16" name="矩形: 对角圆角 15"/>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17" name="矩形: 对角圆角 16"/>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18" name="矩形: 对角圆角 17"/>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pic>
        <p:nvPicPr>
          <p:cNvPr id="1026" name="Picture 2" descr="https://gimg2.baidu.com/image_search/src=http%3A%2F%2Fimg02.hc360.com%2Ffire%2F201701%2F201701091129287354.png&amp;refer=http%3A%2F%2Fimg02.hc360.com&amp;app=2002&amp;size=f9999,10000&amp;q=a80&amp;n=0&amp;g=0n&amp;fmt=jpeg?sec=1617178909&amp;t=88eca0d8eac635fed53c732ab952e70c"/>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0876" y="2283970"/>
            <a:ext cx="4760221" cy="311245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p:cNvSpPr txBox="1"/>
          <p:nvPr/>
        </p:nvSpPr>
        <p:spPr>
          <a:xfrm>
            <a:off x="947759" y="194846"/>
            <a:ext cx="4876844" cy="337185"/>
          </a:xfrm>
          <a:prstGeom prst="rect">
            <a:avLst/>
          </a:prstGeom>
          <a:noFill/>
        </p:spPr>
        <p:txBody>
          <a:bodyPr wrap="squar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3</a:t>
            </a:r>
            <a:r>
              <a:rPr lang="zh-CN" altLang="en-US" sz="1600" b="1" dirty="0">
                <a:solidFill>
                  <a:schemeClr val="bg1"/>
                </a:solidFill>
                <a:latin typeface="微软雅黑" panose="020B0503020204020204" pitchFamily="34" charset="-122"/>
                <a:ea typeface="微软雅黑" panose="020B0503020204020204" pitchFamily="34" charset="-122"/>
              </a:rPr>
              <a:t> </a:t>
            </a:r>
            <a:r>
              <a:rPr lang="en-US" altLang="zh-CN" sz="1600" b="1" dirty="0" smtClean="0">
                <a:solidFill>
                  <a:schemeClr val="bg1"/>
                </a:solidFill>
                <a:latin typeface="微软雅黑" panose="020B0503020204020204" pitchFamily="34" charset="-122"/>
                <a:ea typeface="微软雅黑" panose="020B0503020204020204" pitchFamily="34" charset="-122"/>
                <a:sym typeface="+mn-ea"/>
              </a:rPr>
              <a:t>消防电气控制装置的分类</a:t>
            </a:r>
            <a:endParaRPr lang="en-US" altLang="zh-CN" sz="1600" b="1" dirty="0">
              <a:solidFill>
                <a:schemeClr val="bg1"/>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586741" y="815789"/>
            <a:ext cx="11376660" cy="5698932"/>
          </a:xfrm>
          <a:prstGeom prst="rect">
            <a:avLst/>
          </a:prstGeom>
          <a:noFill/>
          <a:ln w="9525">
            <a:noFill/>
          </a:ln>
        </p:spPr>
        <p:txBody>
          <a:bodyPr wrap="square">
            <a:spAutoFit/>
          </a:bodyPr>
          <a:lstStyle>
            <a:defPPr>
              <a:defRPr lang="zh-CN"/>
            </a:defPPr>
            <a:lvl1pPr indent="279400">
              <a:defRPr sz="2000" b="1">
                <a:ea typeface="宋体" panose="02010600030101010101" pitchFamily="2" charset="-122"/>
              </a:defRPr>
            </a:lvl1pPr>
          </a:lstStyle>
          <a:p>
            <a:pPr>
              <a:lnSpc>
                <a:spcPct val="120000"/>
              </a:lnSpc>
            </a:pPr>
            <a:r>
              <a:rPr lang="zh-CN" altLang="zh-CN" sz="1800" b="0" dirty="0">
                <a:latin typeface="+mn-ea"/>
                <a:ea typeface="+mn-ea"/>
              </a:rPr>
              <a:t>4.电动阀控制装置</a:t>
            </a:r>
          </a:p>
          <a:p>
            <a:pPr>
              <a:lnSpc>
                <a:spcPct val="120000"/>
              </a:lnSpc>
            </a:pPr>
            <a:r>
              <a:rPr lang="zh-CN" altLang="zh-CN" sz="1800" b="0" dirty="0">
                <a:latin typeface="+mn-ea"/>
                <a:ea typeface="+mn-ea"/>
              </a:rPr>
              <a:t>电动阀控制装置用于控制各类电动阀。常见的电动阀有防烟阀、排烟阀等。根据接收到的控制信号，这种控制装置能够控制电动阀的开启与关闭。电动阀开启时可使火灾产生的烟气排放到室外或使室外空气进入室内；电动阀关闭时起到阻止室内外空气流通的作用。</a:t>
            </a:r>
            <a:endParaRPr lang="zh-CN" altLang="en-US" sz="1800" b="0" dirty="0">
              <a:latin typeface="+mn-ea"/>
              <a:ea typeface="+mn-ea"/>
            </a:endParaRPr>
          </a:p>
          <a:p>
            <a:pPr>
              <a:lnSpc>
                <a:spcPct val="120000"/>
              </a:lnSpc>
            </a:pPr>
            <a:r>
              <a:rPr lang="zh-CN" altLang="en-US" sz="1800" b="0" dirty="0" smtClean="0">
                <a:latin typeface="+mn-ea"/>
                <a:ea typeface="+mn-ea"/>
              </a:rPr>
              <a:t>5</a:t>
            </a:r>
            <a:r>
              <a:rPr lang="zh-CN" altLang="en-US" sz="1800" b="0" dirty="0">
                <a:latin typeface="+mn-ea"/>
                <a:ea typeface="+mn-ea"/>
              </a:rPr>
              <a:t>.自动灭火设备控制装置</a:t>
            </a:r>
          </a:p>
          <a:p>
            <a:pPr>
              <a:lnSpc>
                <a:spcPct val="120000"/>
              </a:lnSpc>
            </a:pPr>
            <a:r>
              <a:rPr lang="zh-CN" altLang="en-US" sz="1800" b="0" dirty="0">
                <a:latin typeface="+mn-ea"/>
                <a:ea typeface="+mn-ea"/>
              </a:rPr>
              <a:t>用于控制自动喷水灭火设备、水喷雾灭火设备、泡沫灭火设备、气体灭火设备、干粉灭火设备、室内消火栓设备。根据接收到的控制信号，这种控制装置能够通过消防电动装置或直接控制该类受控设备的启动或停止，并接收其状态反馈信号。</a:t>
            </a:r>
          </a:p>
          <a:p>
            <a:pPr>
              <a:lnSpc>
                <a:spcPct val="120000"/>
              </a:lnSpc>
            </a:pPr>
            <a:r>
              <a:rPr lang="zh-CN" altLang="en-US" sz="1800" b="0" dirty="0">
                <a:latin typeface="+mn-ea"/>
                <a:ea typeface="+mn-ea"/>
              </a:rPr>
              <a:t>6.电动消防给水设备控制装置</a:t>
            </a:r>
          </a:p>
          <a:p>
            <a:pPr>
              <a:lnSpc>
                <a:spcPct val="120000"/>
              </a:lnSpc>
            </a:pPr>
            <a:r>
              <a:rPr lang="zh-CN" altLang="en-US" sz="1800" b="0" dirty="0">
                <a:latin typeface="+mn-ea"/>
                <a:ea typeface="+mn-ea"/>
              </a:rPr>
              <a:t>电动消防给水设备控制装置用于控制各类电动消防给水设备。根据接收到的控制信号，这种控制装置能够控制电动消防给水设备的启动或停止，并接收其状态反馈信号。</a:t>
            </a:r>
          </a:p>
          <a:p>
            <a:pPr>
              <a:lnSpc>
                <a:spcPct val="120000"/>
              </a:lnSpc>
            </a:pPr>
            <a:r>
              <a:rPr lang="zh-CN" altLang="en-US" sz="1800" b="0" dirty="0">
                <a:latin typeface="+mn-ea"/>
                <a:ea typeface="+mn-ea"/>
              </a:rPr>
              <a:t>7.防火卷帘控制器</a:t>
            </a:r>
          </a:p>
          <a:p>
            <a:pPr>
              <a:lnSpc>
                <a:spcPct val="120000"/>
              </a:lnSpc>
            </a:pPr>
            <a:r>
              <a:rPr lang="zh-CN" altLang="en-US" sz="1800" b="0" dirty="0">
                <a:latin typeface="+mn-ea"/>
                <a:ea typeface="+mn-ea"/>
              </a:rPr>
              <a:t>防火卷帘控制器用于控制建筑内安装的各类防火卷帘。根据接收到的控制信号，这种控制装置能够控制防火卷帘的启动或停止，接收其状态反馈信号。</a:t>
            </a:r>
          </a:p>
          <a:p>
            <a:pPr>
              <a:lnSpc>
                <a:spcPct val="120000"/>
              </a:lnSpc>
            </a:pPr>
            <a:r>
              <a:rPr lang="zh-CN" altLang="en-US" sz="1800" b="0" dirty="0">
                <a:latin typeface="+mn-ea"/>
                <a:ea typeface="+mn-ea"/>
              </a:rPr>
              <a:t>8.消防应急照明指示控制装置</a:t>
            </a:r>
          </a:p>
          <a:p>
            <a:pPr>
              <a:lnSpc>
                <a:spcPct val="120000"/>
              </a:lnSpc>
            </a:pPr>
            <a:r>
              <a:rPr lang="zh-CN" altLang="en-US" sz="1800" b="0" dirty="0">
                <a:latin typeface="+mn-ea"/>
                <a:ea typeface="+mn-ea"/>
              </a:rPr>
              <a:t>消防应急照明指示控制装置用于控制建筑内安装的消防应急照明灯和消防应急标志灯。根据接收到的控制信号，这种控制装置能够控制消防应急照明灯和消防应急标志灯的启动或停止。</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学习小结</a:t>
            </a:r>
          </a:p>
        </p:txBody>
      </p:sp>
      <p:grpSp>
        <p:nvGrpSpPr>
          <p:cNvPr id="12" name="Group 24"/>
          <p:cNvGrpSpPr/>
          <p:nvPr/>
        </p:nvGrpSpPr>
        <p:grpSpPr>
          <a:xfrm>
            <a:off x="3924300" y="2586564"/>
            <a:ext cx="1114425" cy="1114425"/>
            <a:chOff x="1924050" y="2615139"/>
            <a:chExt cx="1114425" cy="1114425"/>
          </a:xfrm>
        </p:grpSpPr>
        <p:sp>
          <p:nvSpPr>
            <p:cNvPr id="13" name="椭圆 12"/>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p:cNvSpPr>
              <a:spLocks noChangeAspect="1"/>
            </p:cNvSpPr>
            <p:nvPr/>
          </p:nvSpPr>
          <p:spPr bwMode="auto">
            <a:xfrm>
              <a:off x="2195469" y="2937263"/>
              <a:ext cx="609685" cy="508274"/>
            </a:xfrm>
            <a:custGeom>
              <a:avLst/>
              <a:gdLst>
                <a:gd name="connsiteX0" fmla="*/ 122377 w 606647"/>
                <a:gd name="connsiteY0" fmla="*/ 356214 h 505742"/>
                <a:gd name="connsiteX1" fmla="*/ 101023 w 606647"/>
                <a:gd name="connsiteY1" fmla="*/ 418139 h 505742"/>
                <a:gd name="connsiteX2" fmla="*/ 130361 w 606647"/>
                <a:gd name="connsiteY2" fmla="*/ 415914 h 505742"/>
                <a:gd name="connsiteX3" fmla="*/ 194600 w 606647"/>
                <a:gd name="connsiteY3" fmla="*/ 494964 h 505742"/>
                <a:gd name="connsiteX4" fmla="*/ 194714 w 606647"/>
                <a:gd name="connsiteY4" fmla="*/ 495298 h 505742"/>
                <a:gd name="connsiteX5" fmla="*/ 194761 w 606647"/>
                <a:gd name="connsiteY5" fmla="*/ 495162 h 505742"/>
                <a:gd name="connsiteX6" fmla="*/ 195072 w 606647"/>
                <a:gd name="connsiteY6" fmla="*/ 495545 h 505742"/>
                <a:gd name="connsiteX7" fmla="*/ 259783 w 606647"/>
                <a:gd name="connsiteY7" fmla="*/ 415914 h 505742"/>
                <a:gd name="connsiteX8" fmla="*/ 289121 w 606647"/>
                <a:gd name="connsiteY8" fmla="*/ 418139 h 505742"/>
                <a:gd name="connsiteX9" fmla="*/ 268139 w 606647"/>
                <a:gd name="connsiteY9" fmla="*/ 356214 h 505742"/>
                <a:gd name="connsiteX10" fmla="*/ 279373 w 606647"/>
                <a:gd name="connsiteY10" fmla="*/ 362240 h 505742"/>
                <a:gd name="connsiteX11" fmla="*/ 345941 w 606647"/>
                <a:gd name="connsiteY11" fmla="*/ 395056 h 505742"/>
                <a:gd name="connsiteX12" fmla="*/ 379178 w 606647"/>
                <a:gd name="connsiteY12" fmla="*/ 438904 h 505742"/>
                <a:gd name="connsiteX13" fmla="*/ 389762 w 606647"/>
                <a:gd name="connsiteY13" fmla="*/ 497492 h 505742"/>
                <a:gd name="connsiteX14" fmla="*/ 382892 w 606647"/>
                <a:gd name="connsiteY14" fmla="*/ 505742 h 505742"/>
                <a:gd name="connsiteX15" fmla="*/ 197393 w 606647"/>
                <a:gd name="connsiteY15" fmla="*/ 505742 h 505742"/>
                <a:gd name="connsiteX16" fmla="*/ 192472 w 606647"/>
                <a:gd name="connsiteY16" fmla="*/ 505742 h 505742"/>
                <a:gd name="connsiteX17" fmla="*/ 7067 w 606647"/>
                <a:gd name="connsiteY17" fmla="*/ 505742 h 505742"/>
                <a:gd name="connsiteX18" fmla="*/ 103 w 606647"/>
                <a:gd name="connsiteY18" fmla="*/ 497492 h 505742"/>
                <a:gd name="connsiteX19" fmla="*/ 10780 w 606647"/>
                <a:gd name="connsiteY19" fmla="*/ 438812 h 505742"/>
                <a:gd name="connsiteX20" fmla="*/ 43925 w 606647"/>
                <a:gd name="connsiteY20" fmla="*/ 394871 h 505742"/>
                <a:gd name="connsiteX21" fmla="*/ 108914 w 606647"/>
                <a:gd name="connsiteY21" fmla="*/ 362889 h 505742"/>
                <a:gd name="connsiteX22" fmla="*/ 587524 w 606647"/>
                <a:gd name="connsiteY22" fmla="*/ 186787 h 505742"/>
                <a:gd name="connsiteX23" fmla="*/ 570433 w 606647"/>
                <a:gd name="connsiteY23" fmla="*/ 208027 h 505742"/>
                <a:gd name="connsiteX24" fmla="*/ 560215 w 606647"/>
                <a:gd name="connsiteY24" fmla="*/ 197825 h 505742"/>
                <a:gd name="connsiteX25" fmla="*/ 602554 w 606647"/>
                <a:gd name="connsiteY25" fmla="*/ 152210 h 505742"/>
                <a:gd name="connsiteX26" fmla="*/ 596985 w 606647"/>
                <a:gd name="connsiteY26" fmla="*/ 168729 h 505742"/>
                <a:gd name="connsiteX27" fmla="*/ 550200 w 606647"/>
                <a:gd name="connsiteY27" fmla="*/ 187846 h 505742"/>
                <a:gd name="connsiteX28" fmla="*/ 540174 w 606647"/>
                <a:gd name="connsiteY28" fmla="*/ 177545 h 505742"/>
                <a:gd name="connsiteX29" fmla="*/ 606554 w 606647"/>
                <a:gd name="connsiteY29" fmla="*/ 122008 h 505742"/>
                <a:gd name="connsiteX30" fmla="*/ 606647 w 606647"/>
                <a:gd name="connsiteY30" fmla="*/ 122194 h 505742"/>
                <a:gd name="connsiteX31" fmla="*/ 605718 w 606647"/>
                <a:gd name="connsiteY31" fmla="*/ 136653 h 505742"/>
                <a:gd name="connsiteX32" fmla="*/ 530117 w 606647"/>
                <a:gd name="connsiteY32" fmla="*/ 167240 h 505742"/>
                <a:gd name="connsiteX33" fmla="*/ 519993 w 606647"/>
                <a:gd name="connsiteY33" fmla="*/ 157137 h 505742"/>
                <a:gd name="connsiteX34" fmla="*/ 603573 w 606647"/>
                <a:gd name="connsiteY34" fmla="*/ 94769 h 505742"/>
                <a:gd name="connsiteX35" fmla="*/ 605801 w 606647"/>
                <a:gd name="connsiteY35" fmla="*/ 108119 h 505742"/>
                <a:gd name="connsiteX36" fmla="*/ 509907 w 606647"/>
                <a:gd name="connsiteY36" fmla="*/ 147058 h 505742"/>
                <a:gd name="connsiteX37" fmla="*/ 499882 w 606647"/>
                <a:gd name="connsiteY37" fmla="*/ 136860 h 505742"/>
                <a:gd name="connsiteX38" fmla="*/ 594951 w 606647"/>
                <a:gd name="connsiteY38" fmla="*/ 69719 h 505742"/>
                <a:gd name="connsiteX39" fmla="*/ 599873 w 606647"/>
                <a:gd name="connsiteY39" fmla="*/ 81957 h 505742"/>
                <a:gd name="connsiteX40" fmla="*/ 489632 w 606647"/>
                <a:gd name="connsiteY40" fmla="*/ 126736 h 505742"/>
                <a:gd name="connsiteX41" fmla="*/ 484710 w 606647"/>
                <a:gd name="connsiteY41" fmla="*/ 121637 h 505742"/>
                <a:gd name="connsiteX42" fmla="*/ 484710 w 606647"/>
                <a:gd name="connsiteY42" fmla="*/ 114498 h 505742"/>
                <a:gd name="connsiteX43" fmla="*/ 187673 w 606647"/>
                <a:gd name="connsiteY43" fmla="*/ 51167 h 505742"/>
                <a:gd name="connsiteX44" fmla="*/ 232134 w 606647"/>
                <a:gd name="connsiteY44" fmla="*/ 69546 h 505742"/>
                <a:gd name="connsiteX45" fmla="*/ 302424 w 606647"/>
                <a:gd name="connsiteY45" fmla="*/ 206088 h 505742"/>
                <a:gd name="connsiteX46" fmla="*/ 336594 w 606647"/>
                <a:gd name="connsiteY46" fmla="*/ 293592 h 505742"/>
                <a:gd name="connsiteX47" fmla="*/ 247733 w 606647"/>
                <a:gd name="connsiteY47" fmla="*/ 320938 h 505742"/>
                <a:gd name="connsiteX48" fmla="*/ 247733 w 606647"/>
                <a:gd name="connsiteY48" fmla="*/ 339940 h 505742"/>
                <a:gd name="connsiteX49" fmla="*/ 247548 w 606647"/>
                <a:gd name="connsiteY49" fmla="*/ 341331 h 505742"/>
                <a:gd name="connsiteX50" fmla="*/ 194761 w 606647"/>
                <a:gd name="connsiteY50" fmla="*/ 495162 h 505742"/>
                <a:gd name="connsiteX51" fmla="*/ 194600 w 606647"/>
                <a:gd name="connsiteY51" fmla="*/ 494964 h 505742"/>
                <a:gd name="connsiteX52" fmla="*/ 141881 w 606647"/>
                <a:gd name="connsiteY52" fmla="*/ 340960 h 505742"/>
                <a:gd name="connsiteX53" fmla="*/ 141881 w 606647"/>
                <a:gd name="connsiteY53" fmla="*/ 321401 h 505742"/>
                <a:gd name="connsiteX54" fmla="*/ 51721 w 606647"/>
                <a:gd name="connsiteY54" fmla="*/ 292202 h 505742"/>
                <a:gd name="connsiteX55" fmla="*/ 89141 w 606647"/>
                <a:gd name="connsiteY55" fmla="*/ 186807 h 505742"/>
                <a:gd name="connsiteX56" fmla="*/ 153116 w 606647"/>
                <a:gd name="connsiteY56" fmla="*/ 57774 h 505742"/>
                <a:gd name="connsiteX57" fmla="*/ 187673 w 606647"/>
                <a:gd name="connsiteY57" fmla="*/ 51167 h 505742"/>
                <a:gd name="connsiteX58" fmla="*/ 580826 w 606647"/>
                <a:gd name="connsiteY58" fmla="*/ 46926 h 505742"/>
                <a:gd name="connsiteX59" fmla="*/ 588441 w 606647"/>
                <a:gd name="connsiteY59" fmla="*/ 58049 h 505742"/>
                <a:gd name="connsiteX60" fmla="*/ 484710 w 606647"/>
                <a:gd name="connsiteY60" fmla="*/ 100132 h 505742"/>
                <a:gd name="connsiteX61" fmla="*/ 484803 w 606647"/>
                <a:gd name="connsiteY61" fmla="*/ 85857 h 505742"/>
                <a:gd name="connsiteX62" fmla="*/ 560620 w 606647"/>
                <a:gd name="connsiteY62" fmla="*/ 26533 h 505742"/>
                <a:gd name="connsiteX63" fmla="*/ 571576 w 606647"/>
                <a:gd name="connsiteY63" fmla="*/ 36264 h 505742"/>
                <a:gd name="connsiteX64" fmla="*/ 484851 w 606647"/>
                <a:gd name="connsiteY64" fmla="*/ 71483 h 505742"/>
                <a:gd name="connsiteX65" fmla="*/ 485036 w 606647"/>
                <a:gd name="connsiteY65" fmla="*/ 57117 h 505742"/>
                <a:gd name="connsiteX66" fmla="*/ 531999 w 606647"/>
                <a:gd name="connsiteY66" fmla="*/ 9526 h 505742"/>
                <a:gd name="connsiteX67" fmla="*/ 547513 w 606647"/>
                <a:gd name="connsiteY67" fmla="*/ 17406 h 505742"/>
                <a:gd name="connsiteX68" fmla="*/ 484992 w 606647"/>
                <a:gd name="connsiteY68" fmla="*/ 42903 h 505742"/>
                <a:gd name="connsiteX69" fmla="*/ 485085 w 606647"/>
                <a:gd name="connsiteY69" fmla="*/ 28532 h 505742"/>
                <a:gd name="connsiteX70" fmla="*/ 465815 w 606647"/>
                <a:gd name="connsiteY70" fmla="*/ 8538 h 505742"/>
                <a:gd name="connsiteX71" fmla="*/ 465815 w 606647"/>
                <a:gd name="connsiteY71" fmla="*/ 130510 h 505742"/>
                <a:gd name="connsiteX72" fmla="*/ 552241 w 606647"/>
                <a:gd name="connsiteY72" fmla="*/ 216799 h 505742"/>
                <a:gd name="connsiteX73" fmla="*/ 465815 w 606647"/>
                <a:gd name="connsiteY73" fmla="*/ 252482 h 505742"/>
                <a:gd name="connsiteX74" fmla="*/ 403526 w 606647"/>
                <a:gd name="connsiteY74" fmla="*/ 235428 h 505742"/>
                <a:gd name="connsiteX75" fmla="*/ 351912 w 606647"/>
                <a:gd name="connsiteY75" fmla="*/ 249424 h 505742"/>
                <a:gd name="connsiteX76" fmla="*/ 350612 w 606647"/>
                <a:gd name="connsiteY76" fmla="*/ 240526 h 505742"/>
                <a:gd name="connsiteX77" fmla="*/ 375491 w 606647"/>
                <a:gd name="connsiteY77" fmla="*/ 212628 h 505742"/>
                <a:gd name="connsiteX78" fmla="*/ 343650 w 606647"/>
                <a:gd name="connsiteY78" fmla="*/ 130510 h 505742"/>
                <a:gd name="connsiteX79" fmla="*/ 465815 w 606647"/>
                <a:gd name="connsiteY79" fmla="*/ 8538 h 505742"/>
                <a:gd name="connsiteX80" fmla="*/ 485204 w 606647"/>
                <a:gd name="connsiteY80" fmla="*/ 0 h 505742"/>
                <a:gd name="connsiteX81" fmla="*/ 512513 w 606647"/>
                <a:gd name="connsiteY81" fmla="*/ 3147 h 505742"/>
                <a:gd name="connsiteX82" fmla="*/ 485204 w 606647"/>
                <a:gd name="connsiteY82" fmla="*/ 14254 h 505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606647" h="505742">
                  <a:moveTo>
                    <a:pt x="122377" y="356214"/>
                  </a:moveTo>
                  <a:lnTo>
                    <a:pt x="101023" y="418139"/>
                  </a:lnTo>
                  <a:lnTo>
                    <a:pt x="130361" y="415914"/>
                  </a:lnTo>
                  <a:lnTo>
                    <a:pt x="194600" y="494964"/>
                  </a:lnTo>
                  <a:lnTo>
                    <a:pt x="194714" y="495298"/>
                  </a:lnTo>
                  <a:lnTo>
                    <a:pt x="194761" y="495162"/>
                  </a:lnTo>
                  <a:lnTo>
                    <a:pt x="195072" y="495545"/>
                  </a:lnTo>
                  <a:lnTo>
                    <a:pt x="259783" y="415914"/>
                  </a:lnTo>
                  <a:lnTo>
                    <a:pt x="289121" y="418139"/>
                  </a:lnTo>
                  <a:lnTo>
                    <a:pt x="268139" y="356214"/>
                  </a:lnTo>
                  <a:cubicBezTo>
                    <a:pt x="271852" y="358346"/>
                    <a:pt x="275566" y="360386"/>
                    <a:pt x="279373" y="362240"/>
                  </a:cubicBezTo>
                  <a:lnTo>
                    <a:pt x="345941" y="395056"/>
                  </a:lnTo>
                  <a:cubicBezTo>
                    <a:pt x="363395" y="403585"/>
                    <a:pt x="375650" y="419900"/>
                    <a:pt x="379178" y="438904"/>
                  </a:cubicBezTo>
                  <a:lnTo>
                    <a:pt x="389762" y="497492"/>
                  </a:lnTo>
                  <a:cubicBezTo>
                    <a:pt x="390505" y="501849"/>
                    <a:pt x="387348" y="505742"/>
                    <a:pt x="382892" y="505742"/>
                  </a:cubicBezTo>
                  <a:lnTo>
                    <a:pt x="197393" y="505742"/>
                  </a:lnTo>
                  <a:lnTo>
                    <a:pt x="192472" y="505742"/>
                  </a:lnTo>
                  <a:lnTo>
                    <a:pt x="7067" y="505742"/>
                  </a:lnTo>
                  <a:cubicBezTo>
                    <a:pt x="2703" y="505742"/>
                    <a:pt x="-639" y="501849"/>
                    <a:pt x="103" y="497492"/>
                  </a:cubicBezTo>
                  <a:lnTo>
                    <a:pt x="10780" y="438812"/>
                  </a:lnTo>
                  <a:cubicBezTo>
                    <a:pt x="14215" y="419715"/>
                    <a:pt x="26564" y="403399"/>
                    <a:pt x="43925" y="394871"/>
                  </a:cubicBezTo>
                  <a:lnTo>
                    <a:pt x="108914" y="362889"/>
                  </a:lnTo>
                  <a:close/>
                  <a:moveTo>
                    <a:pt x="587524" y="186787"/>
                  </a:moveTo>
                  <a:cubicBezTo>
                    <a:pt x="582508" y="194578"/>
                    <a:pt x="576842" y="201627"/>
                    <a:pt x="570433" y="208027"/>
                  </a:cubicBezTo>
                  <a:lnTo>
                    <a:pt x="560215" y="197825"/>
                  </a:lnTo>
                  <a:close/>
                  <a:moveTo>
                    <a:pt x="602554" y="152210"/>
                  </a:moveTo>
                  <a:cubicBezTo>
                    <a:pt x="601069" y="157871"/>
                    <a:pt x="599212" y="163439"/>
                    <a:pt x="596985" y="168729"/>
                  </a:cubicBezTo>
                  <a:lnTo>
                    <a:pt x="550200" y="187846"/>
                  </a:lnTo>
                  <a:lnTo>
                    <a:pt x="540174" y="177545"/>
                  </a:lnTo>
                  <a:close/>
                  <a:moveTo>
                    <a:pt x="606554" y="122008"/>
                  </a:moveTo>
                  <a:cubicBezTo>
                    <a:pt x="606554" y="122194"/>
                    <a:pt x="606554" y="122194"/>
                    <a:pt x="606647" y="122194"/>
                  </a:cubicBezTo>
                  <a:cubicBezTo>
                    <a:pt x="606647" y="127106"/>
                    <a:pt x="606276" y="131926"/>
                    <a:pt x="605718" y="136653"/>
                  </a:cubicBezTo>
                  <a:lnTo>
                    <a:pt x="530117" y="167240"/>
                  </a:lnTo>
                  <a:lnTo>
                    <a:pt x="519993" y="157137"/>
                  </a:lnTo>
                  <a:close/>
                  <a:moveTo>
                    <a:pt x="603573" y="94769"/>
                  </a:moveTo>
                  <a:cubicBezTo>
                    <a:pt x="604594" y="99033"/>
                    <a:pt x="605337" y="103484"/>
                    <a:pt x="605801" y="108119"/>
                  </a:cubicBezTo>
                  <a:lnTo>
                    <a:pt x="509907" y="147058"/>
                  </a:lnTo>
                  <a:lnTo>
                    <a:pt x="499882" y="136860"/>
                  </a:lnTo>
                  <a:close/>
                  <a:moveTo>
                    <a:pt x="594951" y="69719"/>
                  </a:moveTo>
                  <a:cubicBezTo>
                    <a:pt x="596808" y="73705"/>
                    <a:pt x="598387" y="77785"/>
                    <a:pt x="599873" y="81957"/>
                  </a:cubicBezTo>
                  <a:lnTo>
                    <a:pt x="489632" y="126736"/>
                  </a:lnTo>
                  <a:lnTo>
                    <a:pt x="484710" y="121637"/>
                  </a:lnTo>
                  <a:lnTo>
                    <a:pt x="484710" y="114498"/>
                  </a:lnTo>
                  <a:close/>
                  <a:moveTo>
                    <a:pt x="187673" y="51167"/>
                  </a:moveTo>
                  <a:cubicBezTo>
                    <a:pt x="217301" y="51662"/>
                    <a:pt x="232134" y="69546"/>
                    <a:pt x="232134" y="69546"/>
                  </a:cubicBezTo>
                  <a:cubicBezTo>
                    <a:pt x="293139" y="63985"/>
                    <a:pt x="309852" y="130448"/>
                    <a:pt x="302424" y="206088"/>
                  </a:cubicBezTo>
                  <a:cubicBezTo>
                    <a:pt x="294996" y="281820"/>
                    <a:pt x="336594" y="293592"/>
                    <a:pt x="336594" y="293592"/>
                  </a:cubicBezTo>
                  <a:cubicBezTo>
                    <a:pt x="307995" y="322792"/>
                    <a:pt x="247733" y="320938"/>
                    <a:pt x="247733" y="320938"/>
                  </a:cubicBezTo>
                  <a:lnTo>
                    <a:pt x="247733" y="339940"/>
                  </a:lnTo>
                  <a:lnTo>
                    <a:pt x="247548" y="341331"/>
                  </a:lnTo>
                  <a:lnTo>
                    <a:pt x="194761" y="495162"/>
                  </a:lnTo>
                  <a:lnTo>
                    <a:pt x="194600" y="494964"/>
                  </a:lnTo>
                  <a:lnTo>
                    <a:pt x="141881" y="340960"/>
                  </a:lnTo>
                  <a:lnTo>
                    <a:pt x="141881" y="321401"/>
                  </a:lnTo>
                  <a:cubicBezTo>
                    <a:pt x="72241" y="322050"/>
                    <a:pt x="51721" y="292202"/>
                    <a:pt x="51721" y="292202"/>
                  </a:cubicBezTo>
                  <a:cubicBezTo>
                    <a:pt x="51721" y="292202"/>
                    <a:pt x="91555" y="291646"/>
                    <a:pt x="89141" y="186807"/>
                  </a:cubicBezTo>
                  <a:cubicBezTo>
                    <a:pt x="86633" y="81968"/>
                    <a:pt x="135010" y="64541"/>
                    <a:pt x="153116" y="57774"/>
                  </a:cubicBezTo>
                  <a:cubicBezTo>
                    <a:pt x="166278" y="52769"/>
                    <a:pt x="177798" y="51002"/>
                    <a:pt x="187673" y="51167"/>
                  </a:cubicBezTo>
                  <a:close/>
                  <a:moveTo>
                    <a:pt x="580826" y="46926"/>
                  </a:moveTo>
                  <a:cubicBezTo>
                    <a:pt x="583519" y="50448"/>
                    <a:pt x="586120" y="54156"/>
                    <a:pt x="588441" y="58049"/>
                  </a:cubicBezTo>
                  <a:lnTo>
                    <a:pt x="484710" y="100132"/>
                  </a:lnTo>
                  <a:lnTo>
                    <a:pt x="484803" y="85857"/>
                  </a:lnTo>
                  <a:close/>
                  <a:moveTo>
                    <a:pt x="560620" y="26533"/>
                  </a:moveTo>
                  <a:cubicBezTo>
                    <a:pt x="564519" y="29591"/>
                    <a:pt x="568048" y="32835"/>
                    <a:pt x="571576" y="36264"/>
                  </a:cubicBezTo>
                  <a:lnTo>
                    <a:pt x="484851" y="71483"/>
                  </a:lnTo>
                  <a:lnTo>
                    <a:pt x="485036" y="57117"/>
                  </a:lnTo>
                  <a:close/>
                  <a:moveTo>
                    <a:pt x="531999" y="9526"/>
                  </a:moveTo>
                  <a:cubicBezTo>
                    <a:pt x="537480" y="11751"/>
                    <a:pt x="542683" y="14440"/>
                    <a:pt x="547513" y="17406"/>
                  </a:cubicBezTo>
                  <a:lnTo>
                    <a:pt x="484992" y="42903"/>
                  </a:lnTo>
                  <a:lnTo>
                    <a:pt x="485085" y="28532"/>
                  </a:lnTo>
                  <a:close/>
                  <a:moveTo>
                    <a:pt x="465815" y="8538"/>
                  </a:moveTo>
                  <a:lnTo>
                    <a:pt x="465815" y="130510"/>
                  </a:lnTo>
                  <a:lnTo>
                    <a:pt x="552241" y="216799"/>
                  </a:lnTo>
                  <a:cubicBezTo>
                    <a:pt x="530055" y="238950"/>
                    <a:pt x="499606" y="252482"/>
                    <a:pt x="465815" y="252482"/>
                  </a:cubicBezTo>
                  <a:cubicBezTo>
                    <a:pt x="443072" y="252482"/>
                    <a:pt x="421721" y="246180"/>
                    <a:pt x="403526" y="235428"/>
                  </a:cubicBezTo>
                  <a:cubicBezTo>
                    <a:pt x="385238" y="249146"/>
                    <a:pt x="365651" y="251555"/>
                    <a:pt x="351912" y="249424"/>
                  </a:cubicBezTo>
                  <a:cubicBezTo>
                    <a:pt x="347363" y="248682"/>
                    <a:pt x="346342" y="242472"/>
                    <a:pt x="350612" y="240526"/>
                  </a:cubicBezTo>
                  <a:cubicBezTo>
                    <a:pt x="362959" y="234502"/>
                    <a:pt x="370849" y="222453"/>
                    <a:pt x="375491" y="212628"/>
                  </a:cubicBezTo>
                  <a:cubicBezTo>
                    <a:pt x="355625" y="190940"/>
                    <a:pt x="343650" y="162208"/>
                    <a:pt x="343650" y="130510"/>
                  </a:cubicBezTo>
                  <a:cubicBezTo>
                    <a:pt x="343650" y="63221"/>
                    <a:pt x="398327" y="8538"/>
                    <a:pt x="465815" y="8538"/>
                  </a:cubicBezTo>
                  <a:close/>
                  <a:moveTo>
                    <a:pt x="485204" y="0"/>
                  </a:moveTo>
                  <a:cubicBezTo>
                    <a:pt x="494678" y="0"/>
                    <a:pt x="503781" y="1110"/>
                    <a:pt x="512513" y="3147"/>
                  </a:cubicBezTo>
                  <a:lnTo>
                    <a:pt x="485204" y="14254"/>
                  </a:lnTo>
                  <a:close/>
                </a:path>
              </a:pathLst>
            </a:custGeom>
            <a:solidFill>
              <a:schemeClr val="bg1"/>
            </a:solidFill>
            <a:ln>
              <a:noFill/>
            </a:ln>
          </p:spPr>
          <p:txBody>
            <a:bodyPr/>
            <a:lstStyle/>
            <a:p>
              <a:endParaRPr lang="zh-CN" altLang="en-US"/>
            </a:p>
          </p:txBody>
        </p:sp>
      </p:grpSp>
      <p:sp>
        <p:nvSpPr>
          <p:cNvPr id="9" name="矩形 8"/>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anose="020B0503020204020204" pitchFamily="34" charset="-122"/>
                <a:ea typeface="微软雅黑" panose="020B0503020204020204" pitchFamily="34" charset="-122"/>
              </a:rPr>
              <a:t>电工高级技能培训与考核课程</a:t>
            </a:r>
            <a:endParaRPr lang="zh-CN" altLang="en-US" dirty="0">
              <a:solidFill>
                <a:schemeClr val="bg1"/>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p:cNvSpPr txBox="1"/>
          <p:nvPr/>
        </p:nvSpPr>
        <p:spPr>
          <a:xfrm>
            <a:off x="947759" y="221139"/>
            <a:ext cx="4386241" cy="338554"/>
          </a:xfrm>
          <a:prstGeom prst="rect">
            <a:avLst/>
          </a:prstGeom>
          <a:noFill/>
        </p:spPr>
        <p:txBody>
          <a:bodyPr wrap="squar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学习总结及评价</a:t>
            </a:r>
          </a:p>
        </p:txBody>
      </p:sp>
      <p:sp>
        <p:nvSpPr>
          <p:cNvPr id="13" name="TextBox 6"/>
          <p:cNvSpPr txBox="1"/>
          <p:nvPr/>
        </p:nvSpPr>
        <p:spPr>
          <a:xfrm>
            <a:off x="1104256" y="911313"/>
            <a:ext cx="7720012" cy="1476375"/>
          </a:xfrm>
          <a:prstGeom prst="rect">
            <a:avLst/>
          </a:prstGeom>
          <a:noFill/>
        </p:spPr>
        <p:txBody>
          <a:bodyPr wrap="square" rtlCol="0">
            <a:spAutoFit/>
          </a:bodyPr>
          <a:lstStyle/>
          <a:p>
            <a:pPr fontAlgn="auto">
              <a:lnSpc>
                <a:spcPct val="100000"/>
              </a:lnSpc>
              <a:spcAft>
                <a:spcPts val="0"/>
              </a:spcAft>
            </a:pPr>
            <a:r>
              <a:rPr altLang="zh-CN" dirty="0">
                <a:ea typeface="微软雅黑" panose="020B0503020204020204" pitchFamily="34" charset="-122"/>
              </a:rPr>
              <a:t>1</a:t>
            </a:r>
            <a:r>
              <a:rPr altLang="zh-CN" dirty="0" smtClean="0">
                <a:ea typeface="微软雅黑" panose="020B0503020204020204" pitchFamily="34" charset="-122"/>
              </a:rPr>
              <a:t>、消防电气系统的安装</a:t>
            </a:r>
            <a:r>
              <a:rPr altLang="zh-CN" dirty="0">
                <a:ea typeface="微软雅黑" panose="020B0503020204020204" pitchFamily="34" charset="-122"/>
              </a:rPr>
              <a:t>。</a:t>
            </a:r>
          </a:p>
          <a:p>
            <a:pPr fontAlgn="auto">
              <a:lnSpc>
                <a:spcPct val="100000"/>
              </a:lnSpc>
              <a:spcAft>
                <a:spcPts val="0"/>
              </a:spcAft>
            </a:pPr>
            <a:r>
              <a:rPr altLang="zh-CN" dirty="0">
                <a:ea typeface="微软雅黑" panose="020B0503020204020204" pitchFamily="34" charset="-122"/>
              </a:rPr>
              <a:t>2</a:t>
            </a:r>
            <a:r>
              <a:rPr altLang="zh-CN" dirty="0" smtClean="0">
                <a:ea typeface="微软雅黑" panose="020B0503020204020204" pitchFamily="34" charset="-122"/>
              </a:rPr>
              <a:t>、消防电气系统设备调试及系统联调</a:t>
            </a:r>
            <a:r>
              <a:rPr altLang="zh-CN" dirty="0">
                <a:ea typeface="微软雅黑" panose="020B0503020204020204" pitchFamily="34" charset="-122"/>
              </a:rPr>
              <a:t>。</a:t>
            </a:r>
          </a:p>
          <a:p>
            <a:pPr fontAlgn="auto">
              <a:lnSpc>
                <a:spcPct val="100000"/>
              </a:lnSpc>
              <a:spcAft>
                <a:spcPts val="0"/>
              </a:spcAft>
            </a:pPr>
            <a:r>
              <a:rPr altLang="zh-CN" dirty="0">
                <a:ea typeface="微软雅黑" panose="020B0503020204020204" pitchFamily="34" charset="-122"/>
              </a:rPr>
              <a:t>3</a:t>
            </a:r>
            <a:r>
              <a:rPr altLang="zh-CN" dirty="0" smtClean="0">
                <a:ea typeface="微软雅黑" panose="020B0503020204020204" pitchFamily="34" charset="-122"/>
              </a:rPr>
              <a:t>、火灾探测器的种类以及应用</a:t>
            </a:r>
            <a:r>
              <a:rPr altLang="zh-CN" dirty="0">
                <a:ea typeface="微软雅黑" panose="020B0503020204020204" pitchFamily="34" charset="-122"/>
              </a:rPr>
              <a:t>。</a:t>
            </a:r>
          </a:p>
          <a:p>
            <a:pPr fontAlgn="auto">
              <a:lnSpc>
                <a:spcPct val="100000"/>
              </a:lnSpc>
              <a:spcAft>
                <a:spcPts val="0"/>
              </a:spcAft>
            </a:pPr>
            <a:r>
              <a:rPr altLang="zh-CN" dirty="0">
                <a:ea typeface="微软雅黑" panose="020B0503020204020204" pitchFamily="34" charset="-122"/>
              </a:rPr>
              <a:t>4</a:t>
            </a:r>
            <a:r>
              <a:rPr altLang="zh-CN" dirty="0" smtClean="0">
                <a:ea typeface="微软雅黑" panose="020B0503020204020204" pitchFamily="34" charset="-122"/>
              </a:rPr>
              <a:t>、火灾探测器的选用方法</a:t>
            </a:r>
            <a:r>
              <a:rPr altLang="zh-CN" dirty="0">
                <a:ea typeface="微软雅黑" panose="020B0503020204020204" pitchFamily="34" charset="-122"/>
              </a:rPr>
              <a:t>。</a:t>
            </a:r>
          </a:p>
          <a:p>
            <a:pPr fontAlgn="auto">
              <a:lnSpc>
                <a:spcPct val="100000"/>
              </a:lnSpc>
              <a:spcAft>
                <a:spcPts val="0"/>
              </a:spcAft>
            </a:pPr>
            <a:r>
              <a:rPr altLang="zh-CN" dirty="0">
                <a:ea typeface="微软雅黑" panose="020B0503020204020204" pitchFamily="34" charset="-122"/>
              </a:rPr>
              <a:t>5</a:t>
            </a:r>
            <a:r>
              <a:rPr altLang="zh-CN" dirty="0" smtClean="0">
                <a:ea typeface="微软雅黑" panose="020B0503020204020204" pitchFamily="34" charset="-122"/>
              </a:rPr>
              <a:t>、消防联动控制系统的组成</a:t>
            </a:r>
            <a:r>
              <a:rPr altLang="zh-CN" dirty="0">
                <a:ea typeface="微软雅黑" panose="020B0503020204020204" pitchFamily="34" charset="-122"/>
              </a:rPr>
              <a:t>。</a:t>
            </a:r>
            <a:endParaRPr lang="zh-CN" altLang="zh-CN" dirty="0">
              <a:ea typeface="微软雅黑" panose="020B0503020204020204" pitchFamily="34" charset="-122"/>
            </a:endParaRPr>
          </a:p>
        </p:txBody>
      </p:sp>
      <p:graphicFrame>
        <p:nvGraphicFramePr>
          <p:cNvPr id="14" name="表格 13"/>
          <p:cNvGraphicFramePr>
            <a:graphicFrameLocks noGrp="1"/>
          </p:cNvGraphicFramePr>
          <p:nvPr>
            <p:custDataLst>
              <p:tags r:id="rId1"/>
            </p:custDataLst>
            <p:extLst>
              <p:ext uri="{D42A27DB-BD31-4B8C-83A1-F6EECF244321}">
                <p14:modId xmlns:p14="http://schemas.microsoft.com/office/powerpoint/2010/main" val="281870105"/>
              </p:ext>
            </p:extLst>
          </p:nvPr>
        </p:nvGraphicFramePr>
        <p:xfrm>
          <a:off x="1229986" y="2387688"/>
          <a:ext cx="9550751" cy="3541799"/>
        </p:xfrm>
        <a:graphic>
          <a:graphicData uri="http://schemas.openxmlformats.org/drawingml/2006/table">
            <a:tbl>
              <a:tblPr firstRow="1" firstCol="1" bandRow="1">
                <a:tableStyleId>{ED083AE6-46FA-4A59-8FB0-9F97EB10719F}</a:tableStyleId>
              </a:tblPr>
              <a:tblGrid>
                <a:gridCol w="999883"/>
                <a:gridCol w="1610537"/>
                <a:gridCol w="3283115"/>
                <a:gridCol w="1219072"/>
                <a:gridCol w="1219072"/>
                <a:gridCol w="1219072"/>
              </a:tblGrid>
              <a:tr h="808432">
                <a:tc gridSpan="2">
                  <a:txBody>
                    <a:bodyPr/>
                    <a:lstStyle/>
                    <a:p>
                      <a:pPr indent="0" algn="ctr">
                        <a:buNone/>
                      </a:pPr>
                      <a:r>
                        <a:rPr lang="en-US" sz="1600" b="1" dirty="0" err="1">
                          <a:solidFill>
                            <a:srgbClr val="000000"/>
                          </a:solidFill>
                          <a:latin typeface="Times New Roman" panose="02020603050405020304" pitchFamily="18" charset="0"/>
                          <a:cs typeface="Times New Roman" panose="02020603050405020304" pitchFamily="18" charset="0"/>
                        </a:rPr>
                        <a:t>评价主体</a:t>
                      </a:r>
                      <a:endParaRPr lang="en-US" altLang="en-US" sz="16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solidFill>
                      <a:schemeClr val="accent2"/>
                    </a:solidFill>
                  </a:tcPr>
                </a:tc>
                <a:tc hMerge="1">
                  <a:txBody>
                    <a:bodyPr/>
                    <a:lstStyle/>
                    <a:p>
                      <a:endParaRPr lang="zh-CN"/>
                    </a:p>
                  </a:txBody>
                  <a:tcPr/>
                </a:tc>
                <a:tc>
                  <a:txBody>
                    <a:bodyPr/>
                    <a:lstStyle/>
                    <a:p>
                      <a:pPr indent="0" algn="ctr">
                        <a:buNone/>
                      </a:pPr>
                      <a:r>
                        <a:rPr lang="en-US" sz="1600" b="1">
                          <a:solidFill>
                            <a:srgbClr val="000000"/>
                          </a:solidFill>
                          <a:latin typeface="Times New Roman" panose="02020603050405020304" pitchFamily="18" charset="0"/>
                          <a:cs typeface="Times New Roman" panose="02020603050405020304" pitchFamily="18" charset="0"/>
                        </a:rPr>
                        <a:t>评分标准</a:t>
                      </a:r>
                      <a:endParaRPr lang="en-US" altLang="en-US" sz="16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solidFill>
                      <a:schemeClr val="accent2"/>
                    </a:solidFill>
                  </a:tcPr>
                </a:tc>
                <a:tc>
                  <a:txBody>
                    <a:bodyPr/>
                    <a:lstStyle/>
                    <a:p>
                      <a:pPr indent="0" algn="ctr">
                        <a:buNone/>
                      </a:pPr>
                      <a:r>
                        <a:rPr lang="en-US" sz="1600" b="1">
                          <a:solidFill>
                            <a:srgbClr val="000000"/>
                          </a:solidFill>
                          <a:latin typeface="Times New Roman" panose="02020603050405020304" pitchFamily="18" charset="0"/>
                          <a:cs typeface="Times New Roman" panose="02020603050405020304" pitchFamily="18" charset="0"/>
                        </a:rPr>
                        <a:t>分值</a:t>
                      </a:r>
                      <a:endParaRPr lang="en-US" altLang="en-US" sz="16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solidFill>
                      <a:schemeClr val="accent2"/>
                    </a:solidFill>
                  </a:tcPr>
                </a:tc>
                <a:tc>
                  <a:txBody>
                    <a:bodyPr/>
                    <a:lstStyle/>
                    <a:p>
                      <a:pPr indent="0" algn="ctr">
                        <a:buNone/>
                      </a:pPr>
                      <a:r>
                        <a:rPr lang="en-US" sz="1600" b="1">
                          <a:solidFill>
                            <a:srgbClr val="000000"/>
                          </a:solidFill>
                          <a:latin typeface="Times New Roman" panose="02020603050405020304" pitchFamily="18" charset="0"/>
                          <a:cs typeface="Times New Roman" panose="02020603050405020304" pitchFamily="18" charset="0"/>
                        </a:rPr>
                        <a:t>学生评价</a:t>
                      </a:r>
                      <a:endParaRPr lang="en-US" altLang="en-US" sz="16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solidFill>
                      <a:schemeClr val="accent2"/>
                    </a:solidFill>
                  </a:tcPr>
                </a:tc>
                <a:tc>
                  <a:txBody>
                    <a:bodyPr/>
                    <a:lstStyle/>
                    <a:p>
                      <a:pPr indent="0" algn="ctr">
                        <a:buNone/>
                      </a:pPr>
                      <a:r>
                        <a:rPr lang="en-US" sz="1600" b="1">
                          <a:solidFill>
                            <a:srgbClr val="000000"/>
                          </a:solidFill>
                          <a:latin typeface="Times New Roman" panose="02020603050405020304" pitchFamily="18" charset="0"/>
                          <a:cs typeface="Times New Roman" panose="02020603050405020304" pitchFamily="18" charset="0"/>
                        </a:rPr>
                        <a:t>教师评价</a:t>
                      </a:r>
                      <a:endParaRPr lang="en-US" altLang="en-US" sz="16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solidFill>
                      <a:schemeClr val="accent2"/>
                    </a:solidFill>
                  </a:tcPr>
                </a:tc>
              </a:tr>
              <a:tr h="1140646">
                <a:tc rowSpan="2">
                  <a:txBody>
                    <a:bodyPr/>
                    <a:lstStyle/>
                    <a:p>
                      <a:pPr indent="0" algn="l">
                        <a:buNone/>
                      </a:pPr>
                      <a:r>
                        <a:rPr lang="en-US" sz="1600" b="0" dirty="0">
                          <a:solidFill>
                            <a:srgbClr val="000000"/>
                          </a:solidFill>
                          <a:latin typeface="Times New Roman" panose="02020603050405020304" pitchFamily="18" charset="0"/>
                          <a:cs typeface="Times New Roman" panose="02020603050405020304" pitchFamily="18" charset="0"/>
                        </a:rPr>
                        <a:t>任务3.3</a:t>
                      </a:r>
                      <a:r>
                        <a:rPr lang="en-US" sz="1600" b="0" dirty="0">
                          <a:solidFill>
                            <a:srgbClr val="000000"/>
                          </a:solidFill>
                          <a:latin typeface="宋体" panose="02010600030101010101" pitchFamily="2" charset="-122"/>
                          <a:ea typeface="宋体" panose="02010600030101010101" pitchFamily="2" charset="-122"/>
                          <a:cs typeface="宋体" panose="02010600030101010101" pitchFamily="2" charset="-122"/>
                        </a:rPr>
                        <a:t>消防电气系统装调维修</a:t>
                      </a:r>
                      <a:endParaRPr lang="en-US" altLang="en-US" sz="16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buNone/>
                      </a:pPr>
                      <a:r>
                        <a:rPr lang="en-US" sz="1600" b="0" dirty="0">
                          <a:solidFill>
                            <a:srgbClr val="000000"/>
                          </a:solidFill>
                          <a:latin typeface="Times New Roman" panose="02020603050405020304" pitchFamily="18" charset="0"/>
                          <a:cs typeface="Times New Roman" panose="02020603050405020304" pitchFamily="18" charset="0"/>
                        </a:rPr>
                        <a:t> </a:t>
                      </a:r>
                      <a:endParaRPr lang="en-US" altLang="en-US" sz="1600" b="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solidFill>
                      <a:schemeClr val="bg1"/>
                    </a:solidFill>
                  </a:tcPr>
                </a:tc>
                <a:tc>
                  <a:txBody>
                    <a:bodyPr/>
                    <a:lstStyle/>
                    <a:p>
                      <a:pPr indent="0" algn="ctr">
                        <a:buNone/>
                      </a:pPr>
                      <a:r>
                        <a:rPr lang="en-US" sz="1600" b="0">
                          <a:solidFill>
                            <a:srgbClr val="000000"/>
                          </a:solidFill>
                          <a:latin typeface="Times New Roman" panose="02020603050405020304" pitchFamily="18" charset="0"/>
                          <a:cs typeface="Times New Roman" panose="02020603050405020304" pitchFamily="18" charset="0"/>
                        </a:rPr>
                        <a:t>操作评价</a:t>
                      </a:r>
                      <a:endParaRPr lang="en-US" altLang="en-US" sz="1600" b="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solidFill>
                      <a:schemeClr val="bg1"/>
                    </a:solidFill>
                  </a:tcPr>
                </a:tc>
                <a:tc>
                  <a:txBody>
                    <a:bodyPr/>
                    <a:lstStyle/>
                    <a:p>
                      <a:pPr indent="0" algn="l">
                        <a:buNone/>
                      </a:pPr>
                      <a:r>
                        <a:rPr lang="en-US" sz="1600" b="0">
                          <a:latin typeface="宋体" panose="02010600030101010101" pitchFamily="2" charset="-122"/>
                          <a:ea typeface="宋体" panose="02010600030101010101" pitchFamily="2" charset="-122"/>
                          <a:cs typeface="宋体" panose="02010600030101010101" pitchFamily="2" charset="-122"/>
                        </a:rPr>
                        <a:t>1</a:t>
                      </a:r>
                      <a:r>
                        <a:rPr lang="en-US" sz="1600" b="0">
                          <a:latin typeface="Times New Roman" panose="02020603050405020304" pitchFamily="18" charset="0"/>
                          <a:cs typeface="Times New Roman" panose="02020603050405020304" pitchFamily="18" charset="0"/>
                        </a:rPr>
                        <a:t>.</a:t>
                      </a:r>
                      <a:r>
                        <a:rPr lang="en-US" sz="1600" b="0">
                          <a:latin typeface="宋体" panose="02010600030101010101" pitchFamily="2" charset="-122"/>
                          <a:ea typeface="宋体" panose="02010600030101010101" pitchFamily="2" charset="-122"/>
                          <a:cs typeface="宋体" panose="02010600030101010101" pitchFamily="2" charset="-122"/>
                        </a:rPr>
                        <a:t>熟悉消防电气系统的安装方法与步骤。2</a:t>
                      </a:r>
                      <a:r>
                        <a:rPr lang="en-US" sz="1600" b="0">
                          <a:latin typeface="Times New Roman" panose="02020603050405020304" pitchFamily="18" charset="0"/>
                          <a:cs typeface="Times New Roman" panose="02020603050405020304" pitchFamily="18" charset="0"/>
                        </a:rPr>
                        <a:t>.</a:t>
                      </a:r>
                      <a:r>
                        <a:rPr lang="en-US" sz="1600" b="0">
                          <a:latin typeface="宋体" panose="02010600030101010101" pitchFamily="2" charset="-122"/>
                          <a:ea typeface="宋体" panose="02010600030101010101" pitchFamily="2" charset="-122"/>
                          <a:cs typeface="宋体" panose="02010600030101010101" pitchFamily="2" charset="-122"/>
                        </a:rPr>
                        <a:t>掌握消防电气系统设备调试及系统联调。</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solidFill>
                      <a:schemeClr val="bg1"/>
                    </a:solidFill>
                  </a:tcPr>
                </a:tc>
                <a:tc>
                  <a:txBody>
                    <a:bodyPr/>
                    <a:lstStyle/>
                    <a:p>
                      <a:pPr indent="0" algn="ctr">
                        <a:buNone/>
                      </a:pPr>
                      <a:r>
                        <a:rPr lang="en-US" sz="1600" b="0">
                          <a:solidFill>
                            <a:srgbClr val="000000"/>
                          </a:solidFill>
                          <a:latin typeface="Times New Roman" panose="02020603050405020304" pitchFamily="18" charset="0"/>
                          <a:cs typeface="Times New Roman" panose="02020603050405020304" pitchFamily="18" charset="0"/>
                        </a:rPr>
                        <a:t>50</a:t>
                      </a:r>
                      <a:endParaRPr lang="en-US" altLang="en-US" sz="1600" b="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solidFill>
                      <a:schemeClr val="bg1"/>
                    </a:solidFill>
                  </a:tcPr>
                </a:tc>
                <a:tc>
                  <a:txBody>
                    <a:bodyPr/>
                    <a:lstStyle/>
                    <a:p>
                      <a:pPr indent="0" algn="ctr">
                        <a:buNone/>
                      </a:pPr>
                      <a:r>
                        <a:rPr lang="en-US" sz="1600" b="0">
                          <a:solidFill>
                            <a:srgbClr val="000000"/>
                          </a:solidFill>
                          <a:latin typeface="Times New Roman" panose="02020603050405020304" pitchFamily="18" charset="0"/>
                          <a:cs typeface="Times New Roman" panose="02020603050405020304" pitchFamily="18" charset="0"/>
                        </a:rPr>
                        <a:t> </a:t>
                      </a:r>
                      <a:endParaRPr lang="en-US" altLang="en-US" sz="1600" b="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solidFill>
                      <a:schemeClr val="bg1"/>
                    </a:solidFill>
                  </a:tcPr>
                </a:tc>
                <a:tc>
                  <a:txBody>
                    <a:bodyPr/>
                    <a:lstStyle/>
                    <a:p>
                      <a:pPr indent="0" algn="ctr">
                        <a:buNone/>
                      </a:pPr>
                      <a:r>
                        <a:rPr lang="en-US" sz="1600" b="0">
                          <a:solidFill>
                            <a:srgbClr val="000000"/>
                          </a:solidFill>
                          <a:latin typeface="Times New Roman" panose="02020603050405020304" pitchFamily="18" charset="0"/>
                          <a:cs typeface="Times New Roman" panose="02020603050405020304" pitchFamily="18" charset="0"/>
                        </a:rPr>
                        <a:t> </a:t>
                      </a:r>
                      <a:endParaRPr lang="en-US" altLang="en-US" sz="1600" b="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solidFill>
                      <a:schemeClr val="bg1"/>
                    </a:solidFill>
                  </a:tcPr>
                </a:tc>
              </a:tr>
              <a:tr h="1021590">
                <a:tc vMerge="1">
                  <a:txBody>
                    <a:bodyPr/>
                    <a:lstStyle/>
                    <a:p>
                      <a:pPr indent="0" algn="ctr">
                        <a:buNone/>
                      </a:pPr>
                      <a:endParaRPr lang="en-US" altLang="en-US" sz="1600" b="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indent="0" algn="ctr">
                        <a:buNone/>
                      </a:pPr>
                      <a:r>
                        <a:rPr lang="en-US" sz="1600" b="0">
                          <a:solidFill>
                            <a:srgbClr val="000000"/>
                          </a:solidFill>
                          <a:latin typeface="Times New Roman" panose="02020603050405020304" pitchFamily="18" charset="0"/>
                          <a:cs typeface="Times New Roman" panose="02020603050405020304" pitchFamily="18" charset="0"/>
                        </a:rPr>
                        <a:t>成果评价</a:t>
                      </a:r>
                      <a:endParaRPr lang="en-US" altLang="en-US" sz="1600" b="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solidFill>
                      <a:schemeClr val="bg1"/>
                    </a:solidFill>
                  </a:tcPr>
                </a:tc>
                <a:tc>
                  <a:txBody>
                    <a:bodyPr/>
                    <a:lstStyle/>
                    <a:p>
                      <a:pPr indent="0" algn="l">
                        <a:buNone/>
                      </a:pPr>
                      <a:r>
                        <a:rPr lang="en-US" sz="1600" b="0" dirty="0">
                          <a:latin typeface="Times New Roman" panose="02020603050405020304" pitchFamily="18" charset="0"/>
                          <a:cs typeface="Times New Roman" panose="02020603050405020304" pitchFamily="18" charset="0"/>
                        </a:rPr>
                        <a:t>1.</a:t>
                      </a:r>
                      <a:r>
                        <a:rPr lang="en-US" sz="1600" b="0" dirty="0">
                          <a:latin typeface="宋体" panose="02010600030101010101" pitchFamily="2" charset="-122"/>
                          <a:ea typeface="宋体" panose="02010600030101010101" pitchFamily="2" charset="-122"/>
                          <a:cs typeface="宋体" panose="02010600030101010101" pitchFamily="2" charset="-122"/>
                        </a:rPr>
                        <a:t>了解火灾探测器的种类。</a:t>
                      </a:r>
                      <a:r>
                        <a:rPr lang="en-US" sz="1600" b="0" dirty="0">
                          <a:latin typeface="Times New Roman" panose="02020603050405020304" pitchFamily="18" charset="0"/>
                          <a:cs typeface="Times New Roman" panose="02020603050405020304" pitchFamily="18" charset="0"/>
                        </a:rPr>
                        <a:t>2.</a:t>
                      </a:r>
                      <a:r>
                        <a:rPr lang="en-US" sz="1600" b="0" dirty="0">
                          <a:latin typeface="宋体" panose="02010600030101010101" pitchFamily="2" charset="-122"/>
                          <a:ea typeface="宋体" panose="02010600030101010101" pitchFamily="2" charset="-122"/>
                          <a:cs typeface="宋体" panose="02010600030101010101" pitchFamily="2" charset="-122"/>
                        </a:rPr>
                        <a:t>能够选择正确的火灾探测器3</a:t>
                      </a:r>
                      <a:r>
                        <a:rPr lang="en-US" sz="1600" b="0" dirty="0">
                          <a:latin typeface="Times New Roman" panose="02020603050405020304" pitchFamily="18" charset="0"/>
                          <a:cs typeface="Times New Roman" panose="02020603050405020304" pitchFamily="18" charset="0"/>
                        </a:rPr>
                        <a:t>.</a:t>
                      </a:r>
                      <a:r>
                        <a:rPr lang="en-US" sz="1600" b="0" dirty="0">
                          <a:latin typeface="宋体" panose="02010600030101010101" pitchFamily="2" charset="-122"/>
                          <a:ea typeface="宋体" panose="02010600030101010101" pitchFamily="2" charset="-122"/>
                          <a:cs typeface="宋体" panose="02010600030101010101" pitchFamily="2" charset="-122"/>
                        </a:rPr>
                        <a:t>理解消防电气控制装置的功能以及工作原理</a:t>
                      </a:r>
                      <a:endParaRPr lang="en-US" altLang="en-US" sz="1600" b="0" dirty="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solidFill>
                      <a:schemeClr val="bg1"/>
                    </a:solidFill>
                  </a:tcPr>
                </a:tc>
                <a:tc>
                  <a:txBody>
                    <a:bodyPr/>
                    <a:lstStyle/>
                    <a:p>
                      <a:pPr indent="0" algn="ctr">
                        <a:buNone/>
                      </a:pPr>
                      <a:r>
                        <a:rPr lang="en-US" sz="1600" b="0" dirty="0">
                          <a:solidFill>
                            <a:srgbClr val="000000"/>
                          </a:solidFill>
                          <a:latin typeface="Times New Roman" panose="02020603050405020304" pitchFamily="18" charset="0"/>
                          <a:cs typeface="Times New Roman" panose="02020603050405020304" pitchFamily="18" charset="0"/>
                        </a:rPr>
                        <a:t>50</a:t>
                      </a:r>
                      <a:endParaRPr lang="en-US" altLang="en-US" sz="1600" b="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solidFill>
                      <a:schemeClr val="bg1"/>
                    </a:solidFill>
                  </a:tcPr>
                </a:tc>
                <a:tc>
                  <a:txBody>
                    <a:bodyPr/>
                    <a:lstStyle/>
                    <a:p>
                      <a:pPr indent="0" algn="ctr">
                        <a:buNone/>
                      </a:pPr>
                      <a:r>
                        <a:rPr lang="en-US" sz="1600" b="0">
                          <a:solidFill>
                            <a:srgbClr val="000000"/>
                          </a:solidFill>
                          <a:latin typeface="Times New Roman" panose="02020603050405020304" pitchFamily="18" charset="0"/>
                          <a:cs typeface="Times New Roman" panose="02020603050405020304" pitchFamily="18" charset="0"/>
                        </a:rPr>
                        <a:t> </a:t>
                      </a:r>
                      <a:endParaRPr lang="en-US" altLang="en-US" sz="1600" b="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solidFill>
                      <a:schemeClr val="bg1"/>
                    </a:solidFill>
                  </a:tcPr>
                </a:tc>
                <a:tc>
                  <a:txBody>
                    <a:bodyPr/>
                    <a:lstStyle/>
                    <a:p>
                      <a:pPr indent="0" algn="ctr">
                        <a:buNone/>
                      </a:pPr>
                      <a:r>
                        <a:rPr lang="en-US" sz="1600" b="0">
                          <a:solidFill>
                            <a:srgbClr val="000000"/>
                          </a:solidFill>
                          <a:latin typeface="Times New Roman" panose="02020603050405020304" pitchFamily="18" charset="0"/>
                          <a:cs typeface="Times New Roman" panose="02020603050405020304" pitchFamily="18" charset="0"/>
                        </a:rPr>
                        <a:t> </a:t>
                      </a:r>
                      <a:endParaRPr lang="en-US" altLang="en-US" sz="1600" b="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solidFill>
                      <a:schemeClr val="bg1"/>
                    </a:solidFill>
                  </a:tcPr>
                </a:tc>
              </a:tr>
              <a:tr h="571131">
                <a:tc gridSpan="3">
                  <a:txBody>
                    <a:bodyPr/>
                    <a:lstStyle/>
                    <a:p>
                      <a:pPr indent="0" algn="ctr">
                        <a:buNone/>
                      </a:pPr>
                      <a:r>
                        <a:rPr lang="en-US" sz="1600" b="1" dirty="0">
                          <a:solidFill>
                            <a:srgbClr val="000000"/>
                          </a:solidFill>
                          <a:latin typeface="Times New Roman" panose="02020603050405020304" pitchFamily="18" charset="0"/>
                          <a:cs typeface="Times New Roman" panose="02020603050405020304" pitchFamily="18" charset="0"/>
                        </a:rPr>
                        <a:t>合计（满分100分）</a:t>
                      </a:r>
                      <a:endParaRPr lang="en-US" altLang="en-US" sz="16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indent="0" algn="ctr">
                        <a:buNone/>
                      </a:pPr>
                      <a:r>
                        <a:rPr lang="en-US" sz="1600" b="0" dirty="0">
                          <a:solidFill>
                            <a:srgbClr val="000000"/>
                          </a:solidFill>
                          <a:latin typeface="Times New Roman" panose="02020603050405020304" pitchFamily="18" charset="0"/>
                          <a:cs typeface="Times New Roman" panose="02020603050405020304" pitchFamily="18" charset="0"/>
                        </a:rPr>
                        <a:t> </a:t>
                      </a:r>
                      <a:endParaRPr lang="en-US" altLang="en-US" sz="1600" b="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R w="12700" cap="flat" cmpd="sng" algn="ctr">
                      <a:solidFill>
                        <a:srgbClr val="000000"/>
                      </a:solidFill>
                      <a:prstDash val="solid"/>
                      <a:round/>
                      <a:headEnd type="none" w="med" len="med"/>
                      <a:tailEnd type="none" w="med" len="med"/>
                    </a:lnR>
                  </a:tcPr>
                </a:tc>
                <a:tc hMerge="1">
                  <a:txBody>
                    <a:bodyPr/>
                    <a:lstStyle/>
                    <a:p>
                      <a:endParaRPr lang="zh-CN"/>
                    </a:p>
                  </a:txBody>
                  <a:tcPr/>
                </a:tc>
                <a:tc hMerge="1">
                  <a:txBody>
                    <a:bodyPr/>
                    <a:lstStyle/>
                    <a:p>
                      <a:pPr indent="0" algn="ctr">
                        <a:buNone/>
                      </a:pPr>
                      <a:endParaRPr lang="en-US" altLang="en-US" sz="1600" b="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tc>
                  <a:txBody>
                    <a:bodyPr/>
                    <a:lstStyle/>
                    <a:p>
                      <a:pPr indent="0" algn="ctr">
                        <a:buNone/>
                      </a:pPr>
                      <a:r>
                        <a:rPr lang="en-US" sz="1600" b="0">
                          <a:solidFill>
                            <a:srgbClr val="000000"/>
                          </a:solidFill>
                          <a:latin typeface="Times New Roman" panose="02020603050405020304" pitchFamily="18" charset="0"/>
                          <a:cs typeface="Times New Roman" panose="02020603050405020304" pitchFamily="18" charset="0"/>
                        </a:rPr>
                        <a:t>100</a:t>
                      </a:r>
                      <a:endParaRPr lang="en-US" altLang="en-US" sz="1600" b="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tcPr>
                </a:tc>
                <a:tc>
                  <a:txBody>
                    <a:bodyPr/>
                    <a:lstStyle/>
                    <a:p>
                      <a:pPr indent="0" algn="ctr">
                        <a:buNone/>
                      </a:pPr>
                      <a:r>
                        <a:rPr lang="en-US" sz="1600" b="0">
                          <a:solidFill>
                            <a:srgbClr val="000000"/>
                          </a:solidFill>
                          <a:latin typeface="Times New Roman" panose="02020603050405020304" pitchFamily="18" charset="0"/>
                          <a:cs typeface="Times New Roman" panose="02020603050405020304" pitchFamily="18" charset="0"/>
                        </a:rPr>
                        <a:t> </a:t>
                      </a:r>
                      <a:endParaRPr lang="en-US" altLang="en-US" sz="1600" b="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indent="0" algn="ctr">
                        <a:buNone/>
                      </a:pPr>
                      <a:endParaRPr lang="en-US" altLang="en-US" sz="1600" b="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r>
            </a:tbl>
          </a:graphicData>
        </a:graphic>
      </p:graphicFrame>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自主学习</a:t>
            </a:r>
          </a:p>
        </p:txBody>
      </p:sp>
      <p:grpSp>
        <p:nvGrpSpPr>
          <p:cNvPr id="12" name="Group 27"/>
          <p:cNvGrpSpPr/>
          <p:nvPr/>
        </p:nvGrpSpPr>
        <p:grpSpPr>
          <a:xfrm>
            <a:off x="3924300" y="2586564"/>
            <a:ext cx="1114425" cy="1114425"/>
            <a:chOff x="1924050" y="2615139"/>
            <a:chExt cx="1114425" cy="1114425"/>
          </a:xfrm>
        </p:grpSpPr>
        <p:sp>
          <p:nvSpPr>
            <p:cNvPr id="13" name="椭圆 12"/>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p:cNvSpPr>
              <a:spLocks noChangeAspect="1"/>
            </p:cNvSpPr>
            <p:nvPr/>
          </p:nvSpPr>
          <p:spPr bwMode="auto">
            <a:xfrm>
              <a:off x="2199282" y="2886558"/>
              <a:ext cx="602059" cy="60968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solidFill>
            <a:ln>
              <a:noFill/>
            </a:ln>
          </p:spPr>
          <p:txBody>
            <a:bodyPr/>
            <a:lstStyle/>
            <a:p>
              <a:endParaRPr lang="zh-CN" altLang="en-US"/>
            </a:p>
          </p:txBody>
        </p:sp>
      </p:grpSp>
      <p:sp>
        <p:nvSpPr>
          <p:cNvPr id="9" name="矩形 8"/>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anose="020B0503020204020204" pitchFamily="34" charset="-122"/>
                <a:ea typeface="微软雅黑" panose="020B0503020204020204" pitchFamily="34" charset="-122"/>
              </a:rPr>
              <a:t>电工高级技能培训与考核课程</a:t>
            </a:r>
            <a:endParaRPr lang="zh-CN" altLang="en-US" dirty="0">
              <a:solidFill>
                <a:schemeClr val="bg1"/>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9"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0"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51"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52" name="矩形: 对角圆角 6"/>
          <p:cNvSpPr/>
          <p:nvPr/>
        </p:nvSpPr>
        <p:spPr>
          <a:xfrm>
            <a:off x="10982039" y="147617"/>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smtClean="0">
                <a:solidFill>
                  <a:schemeClr val="accent2">
                    <a:lumMod val="75000"/>
                  </a:schemeClr>
                </a:solidFill>
                <a:latin typeface="微软雅黑" panose="020B0503020204020204" pitchFamily="34" charset="-122"/>
                <a:ea typeface="微软雅黑" panose="020B0503020204020204" pitchFamily="34" charset="-122"/>
              </a:rPr>
              <a:t>自主学习</a:t>
            </a:r>
            <a:endParaRPr lang="zh-CN" altLang="en-US" sz="1200" b="1"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53"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54" name="矩形: 对角圆角 8"/>
          <p:cNvSpPr/>
          <p:nvPr/>
        </p:nvSpPr>
        <p:spPr>
          <a:xfrm>
            <a:off x="9004964" y="168059"/>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实践技能</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584200" y="1404620"/>
            <a:ext cx="11176000" cy="4893647"/>
          </a:xfrm>
          <a:prstGeom prst="rect">
            <a:avLst/>
          </a:prstGeom>
          <a:noFill/>
          <a:ln w="9525">
            <a:noFill/>
          </a:ln>
        </p:spPr>
        <p:txBody>
          <a:bodyPr wrap="square">
            <a:spAutoFit/>
          </a:bodyPr>
          <a:lstStyle/>
          <a:p>
            <a:pPr indent="457200">
              <a:lnSpc>
                <a:spcPct val="130000"/>
              </a:lnSpc>
            </a:pPr>
            <a:r>
              <a:rPr lang="zh-CN" sz="2000" b="0" dirty="0">
                <a:latin typeface="+mn-ea"/>
              </a:rPr>
              <a:t>答：消防电气控制装置的主要功能包括控制功能、指示功能和信号传递功能。控制功能是指控制受控设备执行预定动作；信号传递功能是指消防联动控制器之间进行信号传递；指示功能是指指示电源、控制装置、受控设备的工作状态，以及指示消防电气控制装置和受控设备的故障状态。</a:t>
            </a:r>
          </a:p>
          <a:p>
            <a:pPr indent="457200">
              <a:lnSpc>
                <a:spcPct val="130000"/>
              </a:lnSpc>
            </a:pPr>
            <a:r>
              <a:rPr lang="zh-CN" sz="2000" b="0" dirty="0">
                <a:latin typeface="+mn-ea"/>
              </a:rPr>
              <a:t>消防电气控制装置一般由主电路、控制电路、操作和指示部分等基本单元组成。消防电气控制装置的主电路为控制装置供电。控制电路对受控设备进行控制，接收受控设备的反馈信号。操作和指示部分指示消防电气控制的状态、接收操作人员的操作、设置指令。</a:t>
            </a:r>
          </a:p>
          <a:p>
            <a:pPr indent="457200">
              <a:lnSpc>
                <a:spcPct val="130000"/>
              </a:lnSpc>
            </a:pPr>
            <a:r>
              <a:rPr lang="zh-CN" sz="2000" b="0" dirty="0">
                <a:latin typeface="+mn-ea"/>
              </a:rPr>
              <a:t>消防电气控制装置的工作原理如下：消防电气控制装置接收到现场手动控制信号或消防联动控制器的联动控制信号后，将此信号进行处理、转换，形成下一级控制信号并将该信号向受控设备发送；同时控制主电路接通或断开受控设备的电源，从而完成控制受控设备启动</a:t>
            </a:r>
            <a:r>
              <a:rPr lang="zh-CN" sz="2000" b="0" dirty="0">
                <a:latin typeface="+mn-ea"/>
                <a:cs typeface="Times New Roman" panose="02020603050405020304" pitchFamily="18" charset="0"/>
              </a:rPr>
              <a:t>/停止的功能。此外，消防电气控制装置还能将受控设备的工作状态信息向上一级消防联动控制设备传送，发出显示控制装置和受控设备状态的指示信号，如：电源信号、控制装置的手动/自动工作状态信号、延时信号、受控设备的状态信号等，从而完成信息传送和指示功能。</a:t>
            </a:r>
            <a:endParaRPr lang="zh-CN" altLang="en-US" sz="2000" b="0" dirty="0">
              <a:latin typeface="+mn-ea"/>
              <a:cs typeface="Times New Roman" panose="02020603050405020304" pitchFamily="18" charset="0"/>
            </a:endParaRPr>
          </a:p>
        </p:txBody>
      </p:sp>
      <p:sp>
        <p:nvSpPr>
          <p:cNvPr id="3" name="矩形 2"/>
          <p:cNvSpPr/>
          <p:nvPr/>
        </p:nvSpPr>
        <p:spPr>
          <a:xfrm>
            <a:off x="915374" y="900518"/>
            <a:ext cx="7852107" cy="400110"/>
          </a:xfrm>
          <a:prstGeom prst="rect">
            <a:avLst/>
          </a:prstGeom>
        </p:spPr>
        <p:txBody>
          <a:bodyPr wrap="square">
            <a:spAutoFit/>
          </a:bodyPr>
          <a:lstStyle/>
          <a:p>
            <a:r>
              <a:rPr lang="zh-CN" altLang="zh-CN" sz="2000" b="1" dirty="0">
                <a:latin typeface="Times New Roman" panose="02020603050405020304" pitchFamily="18" charset="0"/>
                <a:ea typeface="宋体" panose="02010600030101010101" pitchFamily="2" charset="-122"/>
                <a:cs typeface="Times New Roman" panose="02020603050405020304" pitchFamily="18" charset="0"/>
              </a:rPr>
              <a:t>任务（</a:t>
            </a:r>
            <a:r>
              <a:rPr lang="en-US" altLang="zh-CN" sz="2000" b="1" dirty="0">
                <a:latin typeface="Times New Roman" panose="02020603050405020304" pitchFamily="18" charset="0"/>
                <a:ea typeface="宋体" panose="02010600030101010101" pitchFamily="2" charset="-122"/>
              </a:rPr>
              <a:t>2</a:t>
            </a:r>
            <a:r>
              <a:rPr lang="zh-CN" altLang="zh-CN" sz="2000" b="1" dirty="0">
                <a:latin typeface="Times New Roman" panose="02020603050405020304" pitchFamily="18" charset="0"/>
                <a:ea typeface="宋体" panose="02010600030101010101" pitchFamily="2" charset="-122"/>
                <a:cs typeface="Times New Roman" panose="02020603050405020304" pitchFamily="18" charset="0"/>
              </a:rPr>
              <a:t>）：请写出消防电气控制装置的功能、组成与工作原理</a:t>
            </a:r>
            <a:endParaRPr lang="zh-CN" altLang="en-US" sz="2000" b="1"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15" name="矩形: 圆角 1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13"/>
          <p:cNvSpPr txBox="1"/>
          <p:nvPr/>
        </p:nvSpPr>
        <p:spPr>
          <a:xfrm>
            <a:off x="3887703" y="2526612"/>
            <a:ext cx="4416594" cy="1015663"/>
          </a:xfrm>
          <a:prstGeom prst="rect">
            <a:avLst/>
          </a:prstGeom>
          <a:noFill/>
        </p:spPr>
        <p:txBody>
          <a:bodyPr wrap="none" rtlCol="0">
            <a:spAutoFit/>
          </a:bodyPr>
          <a:lstStyle/>
          <a:p>
            <a:r>
              <a:rPr lang="zh-CN" altLang="en-US" sz="6000" b="1" spc="600" dirty="0">
                <a:blipFill dpi="0" rotWithShape="1">
                  <a:blip r:embed="rId5"/>
                  <a:srcRect/>
                  <a:stretch>
                    <a:fillRect/>
                  </a:stretch>
                </a:blip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rPr>
              <a:t>谢谢观看！</a:t>
            </a:r>
            <a:endParaRPr lang="zh-CN" altLang="en-US" sz="6600" b="1" spc="600" dirty="0">
              <a:blipFill dpi="0" rotWithShape="1">
                <a:blip r:embed="rId5"/>
                <a:srcRect/>
                <a:stretch>
                  <a:fillRect/>
                </a:stretch>
              </a:blip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endParaRPr>
          </a:p>
        </p:txBody>
      </p:sp>
      <p:sp>
        <p:nvSpPr>
          <p:cNvPr id="6" name="矩形 5"/>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anose="020B0503020204020204" pitchFamily="34" charset="-122"/>
                <a:ea typeface="微软雅黑" panose="020B0503020204020204" pitchFamily="34" charset="-122"/>
              </a:rPr>
              <a:t>电工高级技能培训与考核课程</a:t>
            </a:r>
            <a:endParaRPr lang="zh-CN" altLang="en-US" dirty="0">
              <a:solidFill>
                <a:schemeClr val="bg1"/>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4891129" y="2706774"/>
            <a:ext cx="3876674" cy="923330"/>
          </a:xfrm>
          <a:prstGeom prst="rect">
            <a:avLst/>
          </a:prstGeom>
        </p:spPr>
        <p:txBody>
          <a:bodyPr wrap="square">
            <a:spAutoFit/>
          </a:bodyPr>
          <a:lstStyle/>
          <a:p>
            <a:pPr algn="ctr"/>
            <a:r>
              <a:rPr lang="zh-CN" altLang="en-US" sz="5400" b="1" dirty="0">
                <a:solidFill>
                  <a:schemeClr val="bg1"/>
                </a:solidFill>
                <a:latin typeface="微软雅黑" panose="020B0503020204020204" pitchFamily="34" charset="-122"/>
                <a:ea typeface="微软雅黑" panose="020B0503020204020204" pitchFamily="34" charset="-122"/>
              </a:rPr>
              <a:t>学习要求</a:t>
            </a:r>
          </a:p>
        </p:txBody>
      </p:sp>
      <p:grpSp>
        <p:nvGrpSpPr>
          <p:cNvPr id="12" name="Group 15"/>
          <p:cNvGrpSpPr/>
          <p:nvPr/>
        </p:nvGrpSpPr>
        <p:grpSpPr>
          <a:xfrm>
            <a:off x="3933825" y="2596089"/>
            <a:ext cx="1114425" cy="1114425"/>
            <a:chOff x="1924050" y="2615139"/>
            <a:chExt cx="1114425" cy="1114425"/>
          </a:xfrm>
        </p:grpSpPr>
        <p:sp>
          <p:nvSpPr>
            <p:cNvPr id="13" name="椭圆 12"/>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p:cNvSpPr>
              <a:spLocks noChangeAspect="1"/>
            </p:cNvSpPr>
            <p:nvPr/>
          </p:nvSpPr>
          <p:spPr bwMode="auto">
            <a:xfrm>
              <a:off x="2195469" y="2933108"/>
              <a:ext cx="609685" cy="516584"/>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9" name="矩形 8"/>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anose="020B0503020204020204" pitchFamily="34" charset="-122"/>
                <a:ea typeface="微软雅黑" panose="020B0503020204020204" pitchFamily="34" charset="-122"/>
              </a:rPr>
              <a:t>电工高级技能培训与考核课程</a:t>
            </a:r>
            <a:endParaRPr lang="zh-CN" altLang="en-US" dirty="0">
              <a:solidFill>
                <a:schemeClr val="bg1"/>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p:cNvSpPr txBox="1"/>
          <p:nvPr/>
        </p:nvSpPr>
        <p:spPr>
          <a:xfrm>
            <a:off x="947759" y="221139"/>
            <a:ext cx="4386241" cy="338554"/>
          </a:xfrm>
          <a:prstGeom prst="rect">
            <a:avLst/>
          </a:prstGeom>
          <a:noFill/>
        </p:spPr>
        <p:txBody>
          <a:bodyPr wrap="squar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直流电路基础知识</a:t>
            </a:r>
          </a:p>
        </p:txBody>
      </p:sp>
      <p:grpSp>
        <p:nvGrpSpPr>
          <p:cNvPr id="11" name="组合 1"/>
          <p:cNvGrpSpPr/>
          <p:nvPr/>
        </p:nvGrpSpPr>
        <p:grpSpPr bwMode="auto">
          <a:xfrm>
            <a:off x="1325563" y="1713896"/>
            <a:ext cx="5743575" cy="1060657"/>
            <a:chOff x="859536" y="1549889"/>
            <a:chExt cx="5742745" cy="1059816"/>
          </a:xfrm>
        </p:grpSpPr>
        <p:sp>
          <p:nvSpPr>
            <p:cNvPr id="12" name="Title 1"/>
            <p:cNvSpPr txBox="1"/>
            <p:nvPr/>
          </p:nvSpPr>
          <p:spPr>
            <a:xfrm>
              <a:off x="1624600" y="1549889"/>
              <a:ext cx="4977681" cy="456837"/>
            </a:xfrm>
            <a:prstGeom prst="rect">
              <a:avLst/>
            </a:prstGeom>
          </p:spPr>
          <p:txBody>
            <a:bodyPr/>
            <a:lstStyle/>
            <a:p>
              <a:pPr eaLnBrk="1" fontAlgn="auto" hangingPunct="1">
                <a:spcAft>
                  <a:spcPts val="0"/>
                </a:spcAft>
                <a:defRPr/>
              </a:pPr>
              <a:endParaRPr lang="en-US" sz="1335" dirty="0">
                <a:solidFill>
                  <a:srgbClr val="FFC000"/>
                </a:solidFill>
                <a:latin typeface="Open Sans" pitchFamily="34" charset="0"/>
                <a:ea typeface="Open Sans" pitchFamily="34" charset="0"/>
                <a:cs typeface="Open Sans" pitchFamily="34" charset="0"/>
              </a:endParaRPr>
            </a:p>
          </p:txBody>
        </p:sp>
        <p:grpSp>
          <p:nvGrpSpPr>
            <p:cNvPr id="13" name="组合 3"/>
            <p:cNvGrpSpPr/>
            <p:nvPr/>
          </p:nvGrpSpPr>
          <p:grpSpPr bwMode="auto">
            <a:xfrm>
              <a:off x="859536" y="1874121"/>
              <a:ext cx="676180" cy="676180"/>
              <a:chOff x="1218882" y="1600676"/>
              <a:chExt cx="406294" cy="406294"/>
            </a:xfrm>
          </p:grpSpPr>
          <p:sp>
            <p:nvSpPr>
              <p:cNvPr id="16" name="Freeform 16"/>
              <p:cNvSpPr/>
              <p:nvPr/>
            </p:nvSpPr>
            <p:spPr bwMode="auto">
              <a:xfrm>
                <a:off x="1316163" y="1702276"/>
                <a:ext cx="222221" cy="213499"/>
              </a:xfrm>
              <a:custGeom>
                <a:avLst/>
                <a:gdLst/>
                <a:ahLst/>
                <a:cxnLst>
                  <a:cxn ang="0">
                    <a:pos x="17" y="0"/>
                  </a:cxn>
                  <a:cxn ang="0">
                    <a:pos x="63" y="50"/>
                  </a:cxn>
                  <a:cxn ang="0">
                    <a:pos x="0" y="110"/>
                  </a:cxn>
                  <a:cxn ang="0">
                    <a:pos x="39" y="149"/>
                  </a:cxn>
                  <a:cxn ang="0">
                    <a:pos x="102" y="85"/>
                  </a:cxn>
                  <a:cxn ang="0">
                    <a:pos x="155" y="138"/>
                  </a:cxn>
                  <a:cxn ang="0">
                    <a:pos x="155" y="0"/>
                  </a:cxn>
                  <a:cxn ang="0">
                    <a:pos x="17" y="0"/>
                  </a:cxn>
                </a:cxnLst>
                <a:rect l="0" t="0" r="r" b="b"/>
                <a:pathLst>
                  <a:path w="155" h="149">
                    <a:moveTo>
                      <a:pt x="17" y="0"/>
                    </a:moveTo>
                    <a:lnTo>
                      <a:pt x="63" y="50"/>
                    </a:lnTo>
                    <a:lnTo>
                      <a:pt x="0" y="110"/>
                    </a:lnTo>
                    <a:lnTo>
                      <a:pt x="39" y="149"/>
                    </a:lnTo>
                    <a:lnTo>
                      <a:pt x="102" y="85"/>
                    </a:lnTo>
                    <a:lnTo>
                      <a:pt x="155" y="138"/>
                    </a:lnTo>
                    <a:lnTo>
                      <a:pt x="155" y="0"/>
                    </a:lnTo>
                    <a:lnTo>
                      <a:pt x="17" y="0"/>
                    </a:lnTo>
                    <a:close/>
                  </a:path>
                </a:pathLst>
              </a:custGeom>
              <a:solidFill>
                <a:schemeClr val="tx1">
                  <a:lumMod val="75000"/>
                  <a:lumOff val="25000"/>
                </a:schemeClr>
              </a:solidFill>
              <a:ln w="9525">
                <a:noFill/>
                <a:round/>
              </a:ln>
            </p:spPr>
            <p:txBody>
              <a:bodyPr lIns="121888" tIns="60944" rIns="121888" bIns="60944"/>
              <a:lstStyle/>
              <a:p>
                <a:pPr eaLnBrk="1" fontAlgn="auto" hangingPunct="1">
                  <a:spcBef>
                    <a:spcPts val="0"/>
                  </a:spcBef>
                  <a:spcAft>
                    <a:spcPts val="0"/>
                  </a:spcAft>
                  <a:defRPr/>
                </a:pPr>
                <a:endParaRPr lang="en-US" sz="3200">
                  <a:solidFill>
                    <a:prstClr val="black"/>
                  </a:solidFill>
                  <a:latin typeface="+mn-lt"/>
                  <a:ea typeface="+mn-ea"/>
                </a:endParaRPr>
              </a:p>
            </p:txBody>
          </p:sp>
          <p:sp>
            <p:nvSpPr>
              <p:cNvPr id="17" name="AutoShape 14"/>
              <p:cNvSpPr>
                <a:spLocks noChangeAspect="1" noChangeArrowheads="1" noTextEdit="1"/>
              </p:cNvSpPr>
              <p:nvPr/>
            </p:nvSpPr>
            <p:spPr bwMode="auto">
              <a:xfrm>
                <a:off x="1320932" y="1702276"/>
                <a:ext cx="213637" cy="213499"/>
              </a:xfrm>
              <a:prstGeom prst="rect">
                <a:avLst/>
              </a:prstGeom>
              <a:noFill/>
              <a:ln w="9525">
                <a:noFill/>
                <a:miter lim="800000"/>
              </a:ln>
            </p:spPr>
            <p:txBody>
              <a:bodyPr lIns="121888" tIns="60944" rIns="121888" bIns="60944"/>
              <a:lstStyle/>
              <a:p>
                <a:pPr eaLnBrk="1" fontAlgn="auto" hangingPunct="1">
                  <a:spcBef>
                    <a:spcPts val="0"/>
                  </a:spcBef>
                  <a:spcAft>
                    <a:spcPts val="0"/>
                  </a:spcAft>
                  <a:defRPr/>
                </a:pPr>
                <a:endParaRPr lang="en-US" sz="3200">
                  <a:solidFill>
                    <a:prstClr val="black"/>
                  </a:solidFill>
                  <a:latin typeface="+mn-lt"/>
                  <a:ea typeface="+mn-ea"/>
                </a:endParaRPr>
              </a:p>
            </p:txBody>
          </p:sp>
          <p:sp>
            <p:nvSpPr>
              <p:cNvPr id="18" name="Oval 13"/>
              <p:cNvSpPr/>
              <p:nvPr/>
            </p:nvSpPr>
            <p:spPr>
              <a:xfrm>
                <a:off x="1218882" y="1600292"/>
                <a:ext cx="406292" cy="406982"/>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a:solidFill>
                    <a:prstClr val="white"/>
                  </a:solidFill>
                </a:endParaRPr>
              </a:p>
            </p:txBody>
          </p:sp>
        </p:grpSp>
        <p:sp>
          <p:nvSpPr>
            <p:cNvPr id="14" name="矩形 4"/>
            <p:cNvSpPr>
              <a:spLocks noChangeArrowheads="1"/>
            </p:cNvSpPr>
            <p:nvPr/>
          </p:nvSpPr>
          <p:spPr bwMode="auto">
            <a:xfrm>
              <a:off x="1722447" y="1618964"/>
              <a:ext cx="29992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2000" b="1" dirty="0">
                  <a:solidFill>
                    <a:schemeClr val="accent2">
                      <a:lumMod val="75000"/>
                    </a:schemeClr>
                  </a:solidFill>
                  <a:latin typeface="微软雅黑" panose="020B0503020204020204" pitchFamily="34" charset="-122"/>
                  <a:ea typeface="微软雅黑" panose="020B0503020204020204" pitchFamily="34" charset="-122"/>
                </a:rPr>
                <a:t>理论要求</a:t>
              </a:r>
              <a:endParaRPr lang="zh-CN" altLang="en-US" sz="2000" b="1" dirty="0">
                <a:solidFill>
                  <a:schemeClr val="accent2">
                    <a:lumMod val="75000"/>
                  </a:schemeClr>
                </a:solidFill>
              </a:endParaRPr>
            </a:p>
          </p:txBody>
        </p:sp>
        <p:sp>
          <p:nvSpPr>
            <p:cNvPr id="15" name="TextBox 11"/>
            <p:cNvSpPr txBox="1">
              <a:spLocks noChangeArrowheads="1"/>
            </p:cNvSpPr>
            <p:nvPr/>
          </p:nvSpPr>
          <p:spPr bwMode="auto">
            <a:xfrm>
              <a:off x="1722447" y="2088149"/>
              <a:ext cx="3773097" cy="5215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fontAlgn="base" hangingPunct="0">
                <a:spcAft>
                  <a:spcPct val="0"/>
                </a:spcAft>
                <a:defRPr>
                  <a:solidFill>
                    <a:schemeClr val="tx1"/>
                  </a:solidFill>
                  <a:latin typeface="Calibri" panose="020F0502020204030204" pitchFamily="34" charset="0"/>
                  <a:ea typeface="宋体" panose="02010600030101010101" pitchFamily="2" charset="-122"/>
                </a:defRPr>
              </a:lvl6pPr>
              <a:lvl7pPr eaLnBrk="0" fontAlgn="base" hangingPunct="0">
                <a:spcAft>
                  <a:spcPct val="0"/>
                </a:spcAft>
                <a:defRPr>
                  <a:solidFill>
                    <a:schemeClr val="tx1"/>
                  </a:solidFill>
                  <a:latin typeface="Calibri" panose="020F0502020204030204" pitchFamily="34" charset="0"/>
                  <a:ea typeface="宋体" panose="02010600030101010101" pitchFamily="2" charset="-122"/>
                </a:defRPr>
              </a:lvl7pPr>
              <a:lvl8pPr eaLnBrk="0" fontAlgn="base" hangingPunct="0">
                <a:spcAft>
                  <a:spcPct val="0"/>
                </a:spcAft>
                <a:defRPr>
                  <a:solidFill>
                    <a:schemeClr val="tx1"/>
                  </a:solidFill>
                  <a:latin typeface="Calibri" panose="020F0502020204030204" pitchFamily="34" charset="0"/>
                  <a:ea typeface="宋体" panose="02010600030101010101" pitchFamily="2" charset="-122"/>
                </a:defRPr>
              </a:lvl8pPr>
              <a:lvl9pPr eaLnBrk="0" fontAlgn="base" hangingPunct="0">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400" dirty="0">
                  <a:solidFill>
                    <a:srgbClr val="000000"/>
                  </a:solidFill>
                  <a:latin typeface="微软雅黑" panose="020B0503020204020204" pitchFamily="34" charset="-122"/>
                  <a:ea typeface="微软雅黑" panose="020B0503020204020204" pitchFamily="34" charset="-122"/>
                </a:rPr>
                <a:t>熟悉消防电气系统的安装方法与步骤。</a:t>
              </a:r>
            </a:p>
            <a:p>
              <a:r>
                <a:rPr lang="zh-CN" altLang="en-US" sz="1400" dirty="0">
                  <a:solidFill>
                    <a:srgbClr val="000000"/>
                  </a:solidFill>
                  <a:latin typeface="微软雅黑" panose="020B0503020204020204" pitchFamily="34" charset="-122"/>
                  <a:ea typeface="微软雅黑" panose="020B0503020204020204" pitchFamily="34" charset="-122"/>
                </a:rPr>
                <a:t>掌握消防电气系统设备调试及系统联调。</a:t>
              </a:r>
              <a:endParaRPr lang="en-US" altLang="zh-CN" sz="1400" dirty="0" smtClean="0">
                <a:solidFill>
                  <a:srgbClr val="000000"/>
                </a:solidFill>
                <a:latin typeface="微软雅黑" panose="020B0503020204020204" pitchFamily="34" charset="-122"/>
                <a:ea typeface="微软雅黑" panose="020B0503020204020204" pitchFamily="34" charset="-122"/>
              </a:endParaRPr>
            </a:p>
          </p:txBody>
        </p:sp>
      </p:grpSp>
      <p:grpSp>
        <p:nvGrpSpPr>
          <p:cNvPr id="19" name="组合 9"/>
          <p:cNvGrpSpPr/>
          <p:nvPr/>
        </p:nvGrpSpPr>
        <p:grpSpPr bwMode="auto">
          <a:xfrm>
            <a:off x="1325563" y="3661322"/>
            <a:ext cx="5743575" cy="1275922"/>
            <a:chOff x="859536" y="1549889"/>
            <a:chExt cx="5742745" cy="1274910"/>
          </a:xfrm>
        </p:grpSpPr>
        <p:sp>
          <p:nvSpPr>
            <p:cNvPr id="20" name="Title 1"/>
            <p:cNvSpPr txBox="1"/>
            <p:nvPr/>
          </p:nvSpPr>
          <p:spPr>
            <a:xfrm>
              <a:off x="1624600" y="1549889"/>
              <a:ext cx="4977681" cy="456837"/>
            </a:xfrm>
            <a:prstGeom prst="rect">
              <a:avLst/>
            </a:prstGeom>
          </p:spPr>
          <p:txBody>
            <a:bodyPr/>
            <a:lstStyle/>
            <a:p>
              <a:pPr eaLnBrk="1" fontAlgn="auto" hangingPunct="1">
                <a:spcAft>
                  <a:spcPts val="0"/>
                </a:spcAft>
                <a:defRPr/>
              </a:pPr>
              <a:endParaRPr lang="en-US" sz="1335" dirty="0">
                <a:solidFill>
                  <a:srgbClr val="FFC000"/>
                </a:solidFill>
                <a:latin typeface="Open Sans" pitchFamily="34" charset="0"/>
                <a:ea typeface="Open Sans" pitchFamily="34" charset="0"/>
                <a:cs typeface="Open Sans" pitchFamily="34" charset="0"/>
              </a:endParaRPr>
            </a:p>
          </p:txBody>
        </p:sp>
        <p:grpSp>
          <p:nvGrpSpPr>
            <p:cNvPr id="21" name="组合 11"/>
            <p:cNvGrpSpPr/>
            <p:nvPr/>
          </p:nvGrpSpPr>
          <p:grpSpPr bwMode="auto">
            <a:xfrm>
              <a:off x="859536" y="1874121"/>
              <a:ext cx="676180" cy="676180"/>
              <a:chOff x="1218882" y="1600676"/>
              <a:chExt cx="406294" cy="406294"/>
            </a:xfrm>
          </p:grpSpPr>
          <p:sp>
            <p:nvSpPr>
              <p:cNvPr id="24" name="Freeform 16"/>
              <p:cNvSpPr/>
              <p:nvPr/>
            </p:nvSpPr>
            <p:spPr bwMode="auto">
              <a:xfrm>
                <a:off x="1316163" y="1702276"/>
                <a:ext cx="222221" cy="213499"/>
              </a:xfrm>
              <a:custGeom>
                <a:avLst/>
                <a:gdLst/>
                <a:ahLst/>
                <a:cxnLst>
                  <a:cxn ang="0">
                    <a:pos x="17" y="0"/>
                  </a:cxn>
                  <a:cxn ang="0">
                    <a:pos x="63" y="50"/>
                  </a:cxn>
                  <a:cxn ang="0">
                    <a:pos x="0" y="110"/>
                  </a:cxn>
                  <a:cxn ang="0">
                    <a:pos x="39" y="149"/>
                  </a:cxn>
                  <a:cxn ang="0">
                    <a:pos x="102" y="85"/>
                  </a:cxn>
                  <a:cxn ang="0">
                    <a:pos x="155" y="138"/>
                  </a:cxn>
                  <a:cxn ang="0">
                    <a:pos x="155" y="0"/>
                  </a:cxn>
                  <a:cxn ang="0">
                    <a:pos x="17" y="0"/>
                  </a:cxn>
                </a:cxnLst>
                <a:rect l="0" t="0" r="r" b="b"/>
                <a:pathLst>
                  <a:path w="155" h="149">
                    <a:moveTo>
                      <a:pt x="17" y="0"/>
                    </a:moveTo>
                    <a:lnTo>
                      <a:pt x="63" y="50"/>
                    </a:lnTo>
                    <a:lnTo>
                      <a:pt x="0" y="110"/>
                    </a:lnTo>
                    <a:lnTo>
                      <a:pt x="39" y="149"/>
                    </a:lnTo>
                    <a:lnTo>
                      <a:pt x="102" y="85"/>
                    </a:lnTo>
                    <a:lnTo>
                      <a:pt x="155" y="138"/>
                    </a:lnTo>
                    <a:lnTo>
                      <a:pt x="155" y="0"/>
                    </a:lnTo>
                    <a:lnTo>
                      <a:pt x="17" y="0"/>
                    </a:lnTo>
                    <a:close/>
                  </a:path>
                </a:pathLst>
              </a:custGeom>
              <a:solidFill>
                <a:schemeClr val="tx1">
                  <a:lumMod val="75000"/>
                  <a:lumOff val="25000"/>
                </a:schemeClr>
              </a:solidFill>
              <a:ln w="9525">
                <a:noFill/>
                <a:round/>
              </a:ln>
            </p:spPr>
            <p:txBody>
              <a:bodyPr lIns="121888" tIns="60944" rIns="121888" bIns="60944"/>
              <a:lstStyle/>
              <a:p>
                <a:pPr eaLnBrk="1" fontAlgn="auto" hangingPunct="1">
                  <a:spcBef>
                    <a:spcPts val="0"/>
                  </a:spcBef>
                  <a:spcAft>
                    <a:spcPts val="0"/>
                  </a:spcAft>
                  <a:defRPr/>
                </a:pPr>
                <a:endParaRPr lang="en-US" sz="3200">
                  <a:solidFill>
                    <a:prstClr val="black"/>
                  </a:solidFill>
                  <a:latin typeface="+mn-lt"/>
                  <a:ea typeface="+mn-ea"/>
                </a:endParaRPr>
              </a:p>
            </p:txBody>
          </p:sp>
          <p:sp>
            <p:nvSpPr>
              <p:cNvPr id="25" name="AutoShape 14"/>
              <p:cNvSpPr>
                <a:spLocks noChangeAspect="1" noChangeArrowheads="1" noTextEdit="1"/>
              </p:cNvSpPr>
              <p:nvPr/>
            </p:nvSpPr>
            <p:spPr bwMode="auto">
              <a:xfrm>
                <a:off x="1320932" y="1702276"/>
                <a:ext cx="213637" cy="213499"/>
              </a:xfrm>
              <a:prstGeom prst="rect">
                <a:avLst/>
              </a:prstGeom>
              <a:noFill/>
              <a:ln w="9525">
                <a:noFill/>
                <a:miter lim="800000"/>
              </a:ln>
            </p:spPr>
            <p:txBody>
              <a:bodyPr lIns="121888" tIns="60944" rIns="121888" bIns="60944"/>
              <a:lstStyle/>
              <a:p>
                <a:pPr eaLnBrk="1" fontAlgn="auto" hangingPunct="1">
                  <a:spcBef>
                    <a:spcPts val="0"/>
                  </a:spcBef>
                  <a:spcAft>
                    <a:spcPts val="0"/>
                  </a:spcAft>
                  <a:defRPr/>
                </a:pPr>
                <a:endParaRPr lang="en-US" sz="3200">
                  <a:solidFill>
                    <a:prstClr val="black"/>
                  </a:solidFill>
                  <a:latin typeface="+mn-lt"/>
                  <a:ea typeface="+mn-ea"/>
                </a:endParaRPr>
              </a:p>
            </p:txBody>
          </p:sp>
          <p:sp>
            <p:nvSpPr>
              <p:cNvPr id="26" name="Oval 13"/>
              <p:cNvSpPr/>
              <p:nvPr/>
            </p:nvSpPr>
            <p:spPr>
              <a:xfrm>
                <a:off x="1218882" y="1600292"/>
                <a:ext cx="406292" cy="406982"/>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a:solidFill>
                    <a:prstClr val="white"/>
                  </a:solidFill>
                </a:endParaRPr>
              </a:p>
            </p:txBody>
          </p:sp>
        </p:grpSp>
        <p:sp>
          <p:nvSpPr>
            <p:cNvPr id="22" name="矩形 12"/>
            <p:cNvSpPr>
              <a:spLocks noChangeArrowheads="1"/>
            </p:cNvSpPr>
            <p:nvPr/>
          </p:nvSpPr>
          <p:spPr bwMode="auto">
            <a:xfrm>
              <a:off x="1722447" y="1618964"/>
              <a:ext cx="29992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2000" b="1" dirty="0">
                  <a:solidFill>
                    <a:schemeClr val="accent2">
                      <a:lumMod val="75000"/>
                    </a:schemeClr>
                  </a:solidFill>
                  <a:latin typeface="微软雅黑" panose="020B0503020204020204" pitchFamily="34" charset="-122"/>
                  <a:ea typeface="微软雅黑" panose="020B0503020204020204" pitchFamily="34" charset="-122"/>
                </a:rPr>
                <a:t>技能要求</a:t>
              </a:r>
            </a:p>
          </p:txBody>
        </p:sp>
        <p:sp>
          <p:nvSpPr>
            <p:cNvPr id="23" name="TextBox 11"/>
            <p:cNvSpPr txBox="1">
              <a:spLocks noChangeArrowheads="1"/>
            </p:cNvSpPr>
            <p:nvPr/>
          </p:nvSpPr>
          <p:spPr bwMode="auto">
            <a:xfrm>
              <a:off x="1722447" y="2088149"/>
              <a:ext cx="3773097" cy="736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fontAlgn="base" hangingPunct="0">
                <a:spcAft>
                  <a:spcPct val="0"/>
                </a:spcAft>
                <a:defRPr>
                  <a:solidFill>
                    <a:schemeClr val="tx1"/>
                  </a:solidFill>
                  <a:latin typeface="Calibri" panose="020F0502020204030204" pitchFamily="34" charset="0"/>
                  <a:ea typeface="宋体" panose="02010600030101010101" pitchFamily="2" charset="-122"/>
                </a:defRPr>
              </a:lvl6pPr>
              <a:lvl7pPr eaLnBrk="0" fontAlgn="base" hangingPunct="0">
                <a:spcAft>
                  <a:spcPct val="0"/>
                </a:spcAft>
                <a:defRPr>
                  <a:solidFill>
                    <a:schemeClr val="tx1"/>
                  </a:solidFill>
                  <a:latin typeface="Calibri" panose="020F0502020204030204" pitchFamily="34" charset="0"/>
                  <a:ea typeface="宋体" panose="02010600030101010101" pitchFamily="2" charset="-122"/>
                </a:defRPr>
              </a:lvl7pPr>
              <a:lvl8pPr eaLnBrk="0" fontAlgn="base" hangingPunct="0">
                <a:spcAft>
                  <a:spcPct val="0"/>
                </a:spcAft>
                <a:defRPr>
                  <a:solidFill>
                    <a:schemeClr val="tx1"/>
                  </a:solidFill>
                  <a:latin typeface="Calibri" panose="020F0502020204030204" pitchFamily="34" charset="0"/>
                  <a:ea typeface="宋体" panose="02010600030101010101" pitchFamily="2" charset="-122"/>
                </a:defRPr>
              </a:lvl8pPr>
              <a:lvl9pPr eaLnBrk="0" fontAlgn="base" hangingPunct="0">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400" dirty="0" smtClean="0">
                  <a:solidFill>
                    <a:srgbClr val="000000"/>
                  </a:solidFill>
                  <a:latin typeface="微软雅黑" panose="020B0503020204020204" pitchFamily="34" charset="-122"/>
                  <a:ea typeface="微软雅黑" panose="020B0503020204020204" pitchFamily="34" charset="-122"/>
                </a:rPr>
                <a:t>了解火灾探测器的种类。</a:t>
              </a:r>
            </a:p>
            <a:p>
              <a:r>
                <a:rPr lang="zh-CN" altLang="en-US" sz="1400" dirty="0" smtClean="0">
                  <a:solidFill>
                    <a:srgbClr val="000000"/>
                  </a:solidFill>
                  <a:latin typeface="微软雅黑" panose="020B0503020204020204" pitchFamily="34" charset="-122"/>
                  <a:ea typeface="微软雅黑" panose="020B0503020204020204" pitchFamily="34" charset="-122"/>
                </a:rPr>
                <a:t>能够选择正确的火灾探测器</a:t>
              </a:r>
            </a:p>
            <a:p>
              <a:r>
                <a:rPr lang="zh-CN" altLang="en-US" sz="1400" dirty="0" smtClean="0">
                  <a:solidFill>
                    <a:srgbClr val="000000"/>
                  </a:solidFill>
                  <a:latin typeface="微软雅黑" panose="020B0503020204020204" pitchFamily="34" charset="-122"/>
                  <a:ea typeface="微软雅黑" panose="020B0503020204020204" pitchFamily="34" charset="-122"/>
                </a:rPr>
                <a:t>理解消防电气控制装置的功能以及工作原理</a:t>
              </a:r>
              <a:endParaRPr lang="en-US" altLang="zh-CN" sz="1400" dirty="0">
                <a:solidFill>
                  <a:srgbClr val="000000"/>
                </a:solidFill>
                <a:latin typeface="微软雅黑" panose="020B0503020204020204" pitchFamily="34" charset="-122"/>
                <a:ea typeface="微软雅黑" panose="020B0503020204020204" pitchFamily="34" charset="-122"/>
              </a:endParaRPr>
            </a:p>
          </p:txBody>
        </p:sp>
      </p:grpSp>
      <p:pic>
        <p:nvPicPr>
          <p:cNvPr id="2050" name="Picture 2" descr="https://ss1.bdstatic.com/70cFvXSh_Q1YnxGkpoWK1HF6hhy/it/u=497764872,2209835209&amp;fm=26&amp;gp=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48989" y="1713198"/>
            <a:ext cx="4366662" cy="374659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理论知识</a:t>
            </a:r>
          </a:p>
        </p:txBody>
      </p:sp>
      <p:grpSp>
        <p:nvGrpSpPr>
          <p:cNvPr id="12" name="Group 18"/>
          <p:cNvGrpSpPr/>
          <p:nvPr/>
        </p:nvGrpSpPr>
        <p:grpSpPr>
          <a:xfrm>
            <a:off x="3924300" y="2586564"/>
            <a:ext cx="1114425" cy="1114425"/>
            <a:chOff x="1924050" y="2615139"/>
            <a:chExt cx="1114425" cy="1114425"/>
          </a:xfrm>
        </p:grpSpPr>
        <p:sp>
          <p:nvSpPr>
            <p:cNvPr id="13" name="椭圆 12"/>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p:cNvSpPr>
              <a:spLocks noChangeAspect="1"/>
            </p:cNvSpPr>
            <p:nvPr/>
          </p:nvSpPr>
          <p:spPr bwMode="auto">
            <a:xfrm>
              <a:off x="2195469" y="2980195"/>
              <a:ext cx="609685" cy="422410"/>
            </a:xfrm>
            <a:custGeom>
              <a:avLst/>
              <a:gdLst>
                <a:gd name="connsiteX0" fmla="*/ 446710 w 607639"/>
                <a:gd name="connsiteY0" fmla="*/ 256866 h 420993"/>
                <a:gd name="connsiteX1" fmla="*/ 364838 w 607639"/>
                <a:gd name="connsiteY1" fmla="*/ 267065 h 420993"/>
                <a:gd name="connsiteX2" fmla="*/ 373738 w 607639"/>
                <a:gd name="connsiteY2" fmla="*/ 301992 h 420993"/>
                <a:gd name="connsiteX3" fmla="*/ 519615 w 607639"/>
                <a:gd name="connsiteY3" fmla="*/ 301992 h 420993"/>
                <a:gd name="connsiteX4" fmla="*/ 528515 w 607639"/>
                <a:gd name="connsiteY4" fmla="*/ 267065 h 420993"/>
                <a:gd name="connsiteX5" fmla="*/ 446710 w 607639"/>
                <a:gd name="connsiteY5" fmla="*/ 256866 h 420993"/>
                <a:gd name="connsiteX6" fmla="*/ 160918 w 607639"/>
                <a:gd name="connsiteY6" fmla="*/ 256866 h 420993"/>
                <a:gd name="connsiteX7" fmla="*/ 79035 w 607639"/>
                <a:gd name="connsiteY7" fmla="*/ 267065 h 420993"/>
                <a:gd name="connsiteX8" fmla="*/ 87936 w 607639"/>
                <a:gd name="connsiteY8" fmla="*/ 301992 h 420993"/>
                <a:gd name="connsiteX9" fmla="*/ 233901 w 607639"/>
                <a:gd name="connsiteY9" fmla="*/ 301992 h 420993"/>
                <a:gd name="connsiteX10" fmla="*/ 242801 w 607639"/>
                <a:gd name="connsiteY10" fmla="*/ 267065 h 420993"/>
                <a:gd name="connsiteX11" fmla="*/ 160918 w 607639"/>
                <a:gd name="connsiteY11" fmla="*/ 256866 h 420993"/>
                <a:gd name="connsiteX12" fmla="*/ 446710 w 607639"/>
                <a:gd name="connsiteY12" fmla="*/ 194922 h 420993"/>
                <a:gd name="connsiteX13" fmla="*/ 364838 w 607639"/>
                <a:gd name="connsiteY13" fmla="*/ 205120 h 420993"/>
                <a:gd name="connsiteX14" fmla="*/ 373738 w 607639"/>
                <a:gd name="connsiteY14" fmla="*/ 240047 h 420993"/>
                <a:gd name="connsiteX15" fmla="*/ 519615 w 607639"/>
                <a:gd name="connsiteY15" fmla="*/ 240047 h 420993"/>
                <a:gd name="connsiteX16" fmla="*/ 528515 w 607639"/>
                <a:gd name="connsiteY16" fmla="*/ 205120 h 420993"/>
                <a:gd name="connsiteX17" fmla="*/ 446710 w 607639"/>
                <a:gd name="connsiteY17" fmla="*/ 194922 h 420993"/>
                <a:gd name="connsiteX18" fmla="*/ 160918 w 607639"/>
                <a:gd name="connsiteY18" fmla="*/ 194922 h 420993"/>
                <a:gd name="connsiteX19" fmla="*/ 79035 w 607639"/>
                <a:gd name="connsiteY19" fmla="*/ 205120 h 420993"/>
                <a:gd name="connsiteX20" fmla="*/ 87936 w 607639"/>
                <a:gd name="connsiteY20" fmla="*/ 240047 h 420993"/>
                <a:gd name="connsiteX21" fmla="*/ 233901 w 607639"/>
                <a:gd name="connsiteY21" fmla="*/ 240047 h 420993"/>
                <a:gd name="connsiteX22" fmla="*/ 242801 w 607639"/>
                <a:gd name="connsiteY22" fmla="*/ 205120 h 420993"/>
                <a:gd name="connsiteX23" fmla="*/ 160918 w 607639"/>
                <a:gd name="connsiteY23" fmla="*/ 194922 h 420993"/>
                <a:gd name="connsiteX24" fmla="*/ 446710 w 607639"/>
                <a:gd name="connsiteY24" fmla="*/ 132888 h 420993"/>
                <a:gd name="connsiteX25" fmla="*/ 364838 w 607639"/>
                <a:gd name="connsiteY25" fmla="*/ 143086 h 420993"/>
                <a:gd name="connsiteX26" fmla="*/ 373738 w 607639"/>
                <a:gd name="connsiteY26" fmla="*/ 178013 h 420993"/>
                <a:gd name="connsiteX27" fmla="*/ 519615 w 607639"/>
                <a:gd name="connsiteY27" fmla="*/ 178013 h 420993"/>
                <a:gd name="connsiteX28" fmla="*/ 528515 w 607639"/>
                <a:gd name="connsiteY28" fmla="*/ 143086 h 420993"/>
                <a:gd name="connsiteX29" fmla="*/ 446710 w 607639"/>
                <a:gd name="connsiteY29" fmla="*/ 132888 h 420993"/>
                <a:gd name="connsiteX30" fmla="*/ 160918 w 607639"/>
                <a:gd name="connsiteY30" fmla="*/ 132888 h 420993"/>
                <a:gd name="connsiteX31" fmla="*/ 79035 w 607639"/>
                <a:gd name="connsiteY31" fmla="*/ 143086 h 420993"/>
                <a:gd name="connsiteX32" fmla="*/ 87936 w 607639"/>
                <a:gd name="connsiteY32" fmla="*/ 178013 h 420993"/>
                <a:gd name="connsiteX33" fmla="*/ 233901 w 607639"/>
                <a:gd name="connsiteY33" fmla="*/ 178013 h 420993"/>
                <a:gd name="connsiteX34" fmla="*/ 242801 w 607639"/>
                <a:gd name="connsiteY34" fmla="*/ 143086 h 420993"/>
                <a:gd name="connsiteX35" fmla="*/ 160918 w 607639"/>
                <a:gd name="connsiteY35" fmla="*/ 132888 h 420993"/>
                <a:gd name="connsiteX36" fmla="*/ 446710 w 607639"/>
                <a:gd name="connsiteY36" fmla="*/ 70854 h 420993"/>
                <a:gd name="connsiteX37" fmla="*/ 364838 w 607639"/>
                <a:gd name="connsiteY37" fmla="*/ 81053 h 420993"/>
                <a:gd name="connsiteX38" fmla="*/ 373738 w 607639"/>
                <a:gd name="connsiteY38" fmla="*/ 115980 h 420993"/>
                <a:gd name="connsiteX39" fmla="*/ 519615 w 607639"/>
                <a:gd name="connsiteY39" fmla="*/ 115980 h 420993"/>
                <a:gd name="connsiteX40" fmla="*/ 528515 w 607639"/>
                <a:gd name="connsiteY40" fmla="*/ 81053 h 420993"/>
                <a:gd name="connsiteX41" fmla="*/ 446710 w 607639"/>
                <a:gd name="connsiteY41" fmla="*/ 70854 h 420993"/>
                <a:gd name="connsiteX42" fmla="*/ 160918 w 607639"/>
                <a:gd name="connsiteY42" fmla="*/ 70854 h 420993"/>
                <a:gd name="connsiteX43" fmla="*/ 79035 w 607639"/>
                <a:gd name="connsiteY43" fmla="*/ 81053 h 420993"/>
                <a:gd name="connsiteX44" fmla="*/ 87936 w 607639"/>
                <a:gd name="connsiteY44" fmla="*/ 115980 h 420993"/>
                <a:gd name="connsiteX45" fmla="*/ 233901 w 607639"/>
                <a:gd name="connsiteY45" fmla="*/ 115980 h 420993"/>
                <a:gd name="connsiteX46" fmla="*/ 242801 w 607639"/>
                <a:gd name="connsiteY46" fmla="*/ 81053 h 420993"/>
                <a:gd name="connsiteX47" fmla="*/ 160918 w 607639"/>
                <a:gd name="connsiteY47" fmla="*/ 70854 h 420993"/>
                <a:gd name="connsiteX48" fmla="*/ 446721 w 607639"/>
                <a:gd name="connsiteY48" fmla="*/ 0 h 420993"/>
                <a:gd name="connsiteX49" fmla="*/ 597760 w 607639"/>
                <a:gd name="connsiteY49" fmla="*/ 36349 h 420993"/>
                <a:gd name="connsiteX50" fmla="*/ 607639 w 607639"/>
                <a:gd name="connsiteY50" fmla="*/ 41415 h 420993"/>
                <a:gd name="connsiteX51" fmla="*/ 607639 w 607639"/>
                <a:gd name="connsiteY51" fmla="*/ 420993 h 420993"/>
                <a:gd name="connsiteX52" fmla="*/ 581294 w 607639"/>
                <a:gd name="connsiteY52" fmla="*/ 407484 h 420993"/>
                <a:gd name="connsiteX53" fmla="*/ 446721 w 607639"/>
                <a:gd name="connsiteY53" fmla="*/ 375134 h 420993"/>
                <a:gd name="connsiteX54" fmla="*/ 321849 w 607639"/>
                <a:gd name="connsiteY54" fmla="*/ 402774 h 420993"/>
                <a:gd name="connsiteX55" fmla="*/ 321849 w 607639"/>
                <a:gd name="connsiteY55" fmla="*/ 24351 h 420993"/>
                <a:gd name="connsiteX56" fmla="*/ 446721 w 607639"/>
                <a:gd name="connsiteY56" fmla="*/ 0 h 420993"/>
                <a:gd name="connsiteX57" fmla="*/ 160918 w 607639"/>
                <a:gd name="connsiteY57" fmla="*/ 0 h 420993"/>
                <a:gd name="connsiteX58" fmla="*/ 285790 w 607639"/>
                <a:gd name="connsiteY58" fmla="*/ 24351 h 420993"/>
                <a:gd name="connsiteX59" fmla="*/ 285790 w 607639"/>
                <a:gd name="connsiteY59" fmla="*/ 402774 h 420993"/>
                <a:gd name="connsiteX60" fmla="*/ 160918 w 607639"/>
                <a:gd name="connsiteY60" fmla="*/ 375134 h 420993"/>
                <a:gd name="connsiteX61" fmla="*/ 26256 w 607639"/>
                <a:gd name="connsiteY61" fmla="*/ 407484 h 420993"/>
                <a:gd name="connsiteX62" fmla="*/ 0 w 607639"/>
                <a:gd name="connsiteY62" fmla="*/ 420993 h 420993"/>
                <a:gd name="connsiteX63" fmla="*/ 0 w 607639"/>
                <a:gd name="connsiteY63" fmla="*/ 41415 h 420993"/>
                <a:gd name="connsiteX64" fmla="*/ 9791 w 607639"/>
                <a:gd name="connsiteY64" fmla="*/ 36349 h 420993"/>
                <a:gd name="connsiteX65" fmla="*/ 160918 w 607639"/>
                <a:gd name="connsiteY65" fmla="*/ 0 h 42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7639" h="420993">
                  <a:moveTo>
                    <a:pt x="446710" y="256866"/>
                  </a:moveTo>
                  <a:cubicBezTo>
                    <a:pt x="419174" y="256866"/>
                    <a:pt x="391628" y="260266"/>
                    <a:pt x="364838" y="267065"/>
                  </a:cubicBezTo>
                  <a:lnTo>
                    <a:pt x="373738" y="301992"/>
                  </a:lnTo>
                  <a:cubicBezTo>
                    <a:pt x="421444" y="289905"/>
                    <a:pt x="471909" y="289905"/>
                    <a:pt x="519615" y="301992"/>
                  </a:cubicBezTo>
                  <a:lnTo>
                    <a:pt x="528515" y="267065"/>
                  </a:lnTo>
                  <a:cubicBezTo>
                    <a:pt x="501770" y="260266"/>
                    <a:pt x="474245" y="256866"/>
                    <a:pt x="446710" y="256866"/>
                  </a:cubicBezTo>
                  <a:close/>
                  <a:moveTo>
                    <a:pt x="160918" y="256866"/>
                  </a:moveTo>
                  <a:cubicBezTo>
                    <a:pt x="133372" y="256866"/>
                    <a:pt x="105825" y="260266"/>
                    <a:pt x="79035" y="267065"/>
                  </a:cubicBezTo>
                  <a:lnTo>
                    <a:pt x="87936" y="301992"/>
                  </a:lnTo>
                  <a:cubicBezTo>
                    <a:pt x="135730" y="289905"/>
                    <a:pt x="186106" y="289905"/>
                    <a:pt x="233901" y="301992"/>
                  </a:cubicBezTo>
                  <a:lnTo>
                    <a:pt x="242801" y="267065"/>
                  </a:lnTo>
                  <a:cubicBezTo>
                    <a:pt x="216011" y="260266"/>
                    <a:pt x="188465" y="256866"/>
                    <a:pt x="160918" y="256866"/>
                  </a:cubicBezTo>
                  <a:close/>
                  <a:moveTo>
                    <a:pt x="446710" y="194922"/>
                  </a:moveTo>
                  <a:cubicBezTo>
                    <a:pt x="419174" y="194922"/>
                    <a:pt x="391628" y="198321"/>
                    <a:pt x="364838" y="205120"/>
                  </a:cubicBezTo>
                  <a:lnTo>
                    <a:pt x="373738" y="240047"/>
                  </a:lnTo>
                  <a:cubicBezTo>
                    <a:pt x="421444" y="227871"/>
                    <a:pt x="471909" y="227871"/>
                    <a:pt x="519615" y="240047"/>
                  </a:cubicBezTo>
                  <a:lnTo>
                    <a:pt x="528515" y="205120"/>
                  </a:lnTo>
                  <a:cubicBezTo>
                    <a:pt x="501770" y="198321"/>
                    <a:pt x="474245" y="194922"/>
                    <a:pt x="446710" y="194922"/>
                  </a:cubicBezTo>
                  <a:close/>
                  <a:moveTo>
                    <a:pt x="160918" y="194922"/>
                  </a:moveTo>
                  <a:cubicBezTo>
                    <a:pt x="133372" y="194922"/>
                    <a:pt x="105825" y="198321"/>
                    <a:pt x="79035" y="205120"/>
                  </a:cubicBezTo>
                  <a:lnTo>
                    <a:pt x="87936" y="240047"/>
                  </a:lnTo>
                  <a:cubicBezTo>
                    <a:pt x="135730" y="227871"/>
                    <a:pt x="186106" y="227871"/>
                    <a:pt x="233901" y="240047"/>
                  </a:cubicBezTo>
                  <a:lnTo>
                    <a:pt x="242801" y="205120"/>
                  </a:lnTo>
                  <a:cubicBezTo>
                    <a:pt x="216011" y="198321"/>
                    <a:pt x="188465" y="194922"/>
                    <a:pt x="160918" y="194922"/>
                  </a:cubicBezTo>
                  <a:close/>
                  <a:moveTo>
                    <a:pt x="446710" y="132888"/>
                  </a:moveTo>
                  <a:cubicBezTo>
                    <a:pt x="419174" y="132888"/>
                    <a:pt x="391628" y="136287"/>
                    <a:pt x="364838" y="143086"/>
                  </a:cubicBezTo>
                  <a:lnTo>
                    <a:pt x="373738" y="178013"/>
                  </a:lnTo>
                  <a:cubicBezTo>
                    <a:pt x="421444" y="165927"/>
                    <a:pt x="471909" y="165927"/>
                    <a:pt x="519615" y="178013"/>
                  </a:cubicBezTo>
                  <a:lnTo>
                    <a:pt x="528515" y="143086"/>
                  </a:lnTo>
                  <a:cubicBezTo>
                    <a:pt x="501770" y="136287"/>
                    <a:pt x="474245" y="132888"/>
                    <a:pt x="446710" y="132888"/>
                  </a:cubicBezTo>
                  <a:close/>
                  <a:moveTo>
                    <a:pt x="160918" y="132888"/>
                  </a:moveTo>
                  <a:cubicBezTo>
                    <a:pt x="133372" y="132888"/>
                    <a:pt x="105825" y="136287"/>
                    <a:pt x="79035" y="143086"/>
                  </a:cubicBezTo>
                  <a:lnTo>
                    <a:pt x="87936" y="178013"/>
                  </a:lnTo>
                  <a:cubicBezTo>
                    <a:pt x="135730" y="165927"/>
                    <a:pt x="186106" y="165927"/>
                    <a:pt x="233901" y="178013"/>
                  </a:cubicBezTo>
                  <a:lnTo>
                    <a:pt x="242801" y="143086"/>
                  </a:lnTo>
                  <a:cubicBezTo>
                    <a:pt x="216011" y="136287"/>
                    <a:pt x="188465" y="132888"/>
                    <a:pt x="160918" y="132888"/>
                  </a:cubicBezTo>
                  <a:close/>
                  <a:moveTo>
                    <a:pt x="446710" y="70854"/>
                  </a:moveTo>
                  <a:cubicBezTo>
                    <a:pt x="419174" y="70854"/>
                    <a:pt x="391628" y="74254"/>
                    <a:pt x="364838" y="81053"/>
                  </a:cubicBezTo>
                  <a:lnTo>
                    <a:pt x="373738" y="115980"/>
                  </a:lnTo>
                  <a:cubicBezTo>
                    <a:pt x="421444" y="103893"/>
                    <a:pt x="471909" y="103893"/>
                    <a:pt x="519615" y="115980"/>
                  </a:cubicBezTo>
                  <a:lnTo>
                    <a:pt x="528515" y="81053"/>
                  </a:lnTo>
                  <a:cubicBezTo>
                    <a:pt x="501770" y="74254"/>
                    <a:pt x="474245" y="70854"/>
                    <a:pt x="446710" y="70854"/>
                  </a:cubicBezTo>
                  <a:close/>
                  <a:moveTo>
                    <a:pt x="160918" y="70854"/>
                  </a:moveTo>
                  <a:cubicBezTo>
                    <a:pt x="133372" y="70854"/>
                    <a:pt x="105825" y="74254"/>
                    <a:pt x="79035" y="81053"/>
                  </a:cubicBezTo>
                  <a:lnTo>
                    <a:pt x="87936" y="115980"/>
                  </a:lnTo>
                  <a:cubicBezTo>
                    <a:pt x="135730" y="103893"/>
                    <a:pt x="186106" y="103893"/>
                    <a:pt x="233901" y="115980"/>
                  </a:cubicBezTo>
                  <a:lnTo>
                    <a:pt x="242801" y="81053"/>
                  </a:lnTo>
                  <a:cubicBezTo>
                    <a:pt x="216011" y="74254"/>
                    <a:pt x="188465" y="70854"/>
                    <a:pt x="160918" y="70854"/>
                  </a:cubicBezTo>
                  <a:close/>
                  <a:moveTo>
                    <a:pt x="446721" y="0"/>
                  </a:moveTo>
                  <a:cubicBezTo>
                    <a:pt x="498966" y="0"/>
                    <a:pt x="551211" y="12620"/>
                    <a:pt x="597760" y="36349"/>
                  </a:cubicBezTo>
                  <a:lnTo>
                    <a:pt x="607639" y="41415"/>
                  </a:lnTo>
                  <a:lnTo>
                    <a:pt x="607639" y="420993"/>
                  </a:lnTo>
                  <a:lnTo>
                    <a:pt x="581294" y="407484"/>
                  </a:lnTo>
                  <a:cubicBezTo>
                    <a:pt x="539908" y="386333"/>
                    <a:pt x="493270" y="375134"/>
                    <a:pt x="446721" y="375134"/>
                  </a:cubicBezTo>
                  <a:cubicBezTo>
                    <a:pt x="403732" y="375134"/>
                    <a:pt x="360833" y="384644"/>
                    <a:pt x="321849" y="402774"/>
                  </a:cubicBezTo>
                  <a:lnTo>
                    <a:pt x="321849" y="24351"/>
                  </a:lnTo>
                  <a:cubicBezTo>
                    <a:pt x="361367" y="8354"/>
                    <a:pt x="403999" y="0"/>
                    <a:pt x="446721" y="0"/>
                  </a:cubicBezTo>
                  <a:close/>
                  <a:moveTo>
                    <a:pt x="160918" y="0"/>
                  </a:moveTo>
                  <a:cubicBezTo>
                    <a:pt x="203640" y="0"/>
                    <a:pt x="246273" y="8354"/>
                    <a:pt x="285790" y="24351"/>
                  </a:cubicBezTo>
                  <a:lnTo>
                    <a:pt x="285790" y="402774"/>
                  </a:lnTo>
                  <a:cubicBezTo>
                    <a:pt x="246807" y="384644"/>
                    <a:pt x="203907" y="375134"/>
                    <a:pt x="160918" y="375134"/>
                  </a:cubicBezTo>
                  <a:cubicBezTo>
                    <a:pt x="114281" y="375134"/>
                    <a:pt x="67732" y="386333"/>
                    <a:pt x="26256" y="407484"/>
                  </a:cubicBezTo>
                  <a:lnTo>
                    <a:pt x="0" y="420993"/>
                  </a:lnTo>
                  <a:lnTo>
                    <a:pt x="0" y="41415"/>
                  </a:lnTo>
                  <a:lnTo>
                    <a:pt x="9791" y="36349"/>
                  </a:lnTo>
                  <a:cubicBezTo>
                    <a:pt x="56339" y="12620"/>
                    <a:pt x="108584" y="0"/>
                    <a:pt x="160918" y="0"/>
                  </a:cubicBezTo>
                  <a:close/>
                </a:path>
              </a:pathLst>
            </a:custGeom>
            <a:solidFill>
              <a:schemeClr val="bg1"/>
            </a:solidFill>
            <a:ln>
              <a:noFill/>
            </a:ln>
          </p:spPr>
          <p:txBody>
            <a:bodyPr/>
            <a:lstStyle/>
            <a:p>
              <a:endParaRPr lang="zh-CN" altLang="en-US"/>
            </a:p>
          </p:txBody>
        </p:sp>
      </p:grpSp>
      <p:sp>
        <p:nvSpPr>
          <p:cNvPr id="9" name="矩形 8"/>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anose="020B0503020204020204" pitchFamily="34" charset="-122"/>
                <a:ea typeface="微软雅黑" panose="020B0503020204020204" pitchFamily="34" charset="-122"/>
              </a:rPr>
              <a:t>电工高级技能培训与考核课程</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a:off x="4891129" y="4273111"/>
            <a:ext cx="6096000" cy="874407"/>
          </a:xfrm>
          <a:prstGeom prst="rect">
            <a:avLst/>
          </a:prstGeom>
        </p:spPr>
        <p:txBody>
          <a:bodyPr>
            <a:spAutoFit/>
          </a:bodyPr>
          <a:lstStyle/>
          <a:p>
            <a:pPr marL="285750" indent="-285750" algn="l">
              <a:lnSpc>
                <a:spcPct val="150000"/>
              </a:lnSpc>
              <a:buClrTx/>
              <a:buSzTx/>
              <a:buFont typeface="Arial" panose="020B0604020202020204" pitchFamily="34" charset="0"/>
              <a:buChar char="•"/>
            </a:pPr>
            <a:r>
              <a:rPr lang="zh-CN" altLang="en-US" b="1" dirty="0">
                <a:solidFill>
                  <a:schemeClr val="bg1"/>
                </a:solidFill>
                <a:latin typeface="微软雅黑" panose="020B0503020204020204" pitchFamily="34" charset="-122"/>
                <a:ea typeface="微软雅黑" panose="020B0503020204020204" pitchFamily="34" charset="-122"/>
                <a:sym typeface="+mn-ea"/>
              </a:rPr>
              <a:t>熟悉消防电气系统的安装方法与步骤。</a:t>
            </a:r>
            <a:endParaRPr lang="zh-CN" altLang="en-US" b="1" dirty="0">
              <a:solidFill>
                <a:schemeClr val="bg1"/>
              </a:solidFill>
              <a:latin typeface="微软雅黑" panose="020B0503020204020204" pitchFamily="34" charset="-122"/>
              <a:ea typeface="微软雅黑" panose="020B0503020204020204" pitchFamily="34" charset="-122"/>
            </a:endParaRPr>
          </a:p>
          <a:p>
            <a:pPr marL="285750" indent="-285750" algn="l">
              <a:lnSpc>
                <a:spcPct val="150000"/>
              </a:lnSpc>
              <a:buClrTx/>
              <a:buSzTx/>
              <a:buFont typeface="Arial" panose="020B0604020202020204" pitchFamily="34" charset="0"/>
              <a:buChar char="•"/>
            </a:pPr>
            <a:r>
              <a:rPr lang="zh-CN" altLang="en-US" b="1" dirty="0">
                <a:solidFill>
                  <a:schemeClr val="bg1"/>
                </a:solidFill>
                <a:latin typeface="微软雅黑" panose="020B0503020204020204" pitchFamily="34" charset="-122"/>
                <a:ea typeface="微软雅黑" panose="020B0503020204020204" pitchFamily="34" charset="-122"/>
                <a:sym typeface="+mn-ea"/>
              </a:rPr>
              <a:t>掌握消防电气系统设备调试及系统联调。</a:t>
            </a:r>
            <a:endParaRPr lang="zh-CN" altLang="en-US" b="1" dirty="0">
              <a:solidFill>
                <a:schemeClr val="bg1"/>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p:cNvSpPr txBox="1"/>
          <p:nvPr/>
        </p:nvSpPr>
        <p:spPr>
          <a:xfrm>
            <a:off x="947759" y="221139"/>
            <a:ext cx="4386241" cy="337185"/>
          </a:xfrm>
          <a:prstGeom prst="rect">
            <a:avLst/>
          </a:prstGeom>
          <a:noFill/>
        </p:spPr>
        <p:txBody>
          <a:bodyPr wrap="square" rtlCol="0">
            <a:spAutoFit/>
          </a:bodyPr>
          <a:lstStyle/>
          <a:p>
            <a:r>
              <a:rPr sz="1600" b="1" dirty="0">
                <a:solidFill>
                  <a:schemeClr val="bg1"/>
                </a:solidFill>
                <a:latin typeface="微软雅黑" panose="020B0503020204020204" pitchFamily="34" charset="-122"/>
                <a:ea typeface="微软雅黑" panose="020B0503020204020204" pitchFamily="34" charset="-122"/>
              </a:rPr>
              <a:t>1. 消防电气系统的安装</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2" name="矩形 11"/>
          <p:cNvSpPr/>
          <p:nvPr/>
        </p:nvSpPr>
        <p:spPr>
          <a:xfrm>
            <a:off x="490494" y="1335878"/>
            <a:ext cx="11160087" cy="4893647"/>
          </a:xfrm>
          <a:prstGeom prst="rect">
            <a:avLst/>
          </a:prstGeom>
        </p:spPr>
        <p:txBody>
          <a:bodyPr wrap="square">
            <a:spAutoFit/>
          </a:bodyPr>
          <a:lstStyle/>
          <a:p>
            <a:pPr indent="457200" algn="just">
              <a:lnSpc>
                <a:spcPct val="150000"/>
              </a:lnSpc>
              <a:spcAft>
                <a:spcPts val="0"/>
              </a:spcAft>
            </a:pPr>
            <a:r>
              <a:rPr lang="zh-CN" altLang="zh-CN" sz="1600" kern="100" dirty="0">
                <a:latin typeface="+mn-ea"/>
                <a:cs typeface="Times New Roman" panose="02020603050405020304" pitchFamily="18" charset="0"/>
              </a:rPr>
              <a:t>消防控制设备在安装前，应进行功能检查，不合格者，不得安装。</a:t>
            </a:r>
          </a:p>
          <a:p>
            <a:pPr indent="457200" algn="just">
              <a:lnSpc>
                <a:spcPct val="150000"/>
              </a:lnSpc>
              <a:spcAft>
                <a:spcPts val="0"/>
              </a:spcAft>
            </a:pPr>
            <a:r>
              <a:rPr lang="zh-CN" altLang="zh-CN" sz="1600" kern="100" dirty="0">
                <a:latin typeface="+mn-ea"/>
                <a:cs typeface="Times New Roman" panose="02020603050405020304" pitchFamily="18" charset="0"/>
              </a:rPr>
              <a:t>（</a:t>
            </a:r>
            <a:r>
              <a:rPr lang="en-US" altLang="zh-CN" sz="1600" kern="100" dirty="0">
                <a:latin typeface="+mn-ea"/>
                <a:cs typeface="Times New Roman" panose="02020603050405020304" pitchFamily="18" charset="0"/>
              </a:rPr>
              <a:t>1</a:t>
            </a:r>
            <a:r>
              <a:rPr lang="zh-CN" altLang="zh-CN" sz="1600" kern="100" dirty="0">
                <a:latin typeface="+mn-ea"/>
                <a:cs typeface="Times New Roman" panose="02020603050405020304" pitchFamily="18" charset="0"/>
              </a:rPr>
              <a:t>）、探测器安装：现场实际安装时，经常与空调排烟口，照明灯具，喷淋头等，在安装位置上发生冲突，不可能完全按着设计图纸施工，因此，施工中在相应规范规定的范围内进行必要的调整，尽量保证安装的探测器</a:t>
            </a:r>
            <a:r>
              <a:rPr lang="en-US" altLang="zh-CN" sz="1600" kern="100" dirty="0">
                <a:latin typeface="+mn-ea"/>
                <a:cs typeface="Times New Roman" panose="02020603050405020304" pitchFamily="18" charset="0"/>
              </a:rPr>
              <a:t>“</a:t>
            </a:r>
            <a:r>
              <a:rPr lang="zh-CN" altLang="zh-CN" sz="1600" kern="100" dirty="0">
                <a:latin typeface="+mn-ea"/>
                <a:cs typeface="Times New Roman" panose="02020603050405020304" pitchFamily="18" charset="0"/>
              </a:rPr>
              <a:t>横平竖直</a:t>
            </a:r>
            <a:r>
              <a:rPr lang="en-US" altLang="zh-CN" sz="1600" kern="100" dirty="0">
                <a:latin typeface="+mn-ea"/>
                <a:cs typeface="Times New Roman" panose="02020603050405020304" pitchFamily="18" charset="0"/>
              </a:rPr>
              <a:t>”</a:t>
            </a:r>
            <a:r>
              <a:rPr lang="zh-CN" altLang="zh-CN" sz="1600" kern="100" dirty="0">
                <a:latin typeface="+mn-ea"/>
                <a:cs typeface="Times New Roman" panose="02020603050405020304" pitchFamily="18" charset="0"/>
              </a:rPr>
              <a:t>，探测器安装应遵守如下规则：</a:t>
            </a:r>
          </a:p>
          <a:p>
            <a:pPr indent="457200" algn="just">
              <a:lnSpc>
                <a:spcPct val="150000"/>
              </a:lnSpc>
              <a:spcAft>
                <a:spcPts val="0"/>
              </a:spcAft>
            </a:pPr>
            <a:r>
              <a:rPr lang="zh-CN" altLang="zh-CN" sz="1600" kern="100" dirty="0">
                <a:latin typeface="+mn-ea"/>
                <a:cs typeface="宋体" panose="02010600030101010101" pitchFamily="2" charset="-122"/>
              </a:rPr>
              <a:t>①</a:t>
            </a:r>
            <a:r>
              <a:rPr lang="zh-CN" altLang="zh-CN" sz="1600" kern="100" dirty="0">
                <a:latin typeface="+mn-ea"/>
                <a:cs typeface="Times New Roman" panose="02020603050405020304" pitchFamily="18" charset="0"/>
              </a:rPr>
              <a:t> 探测器至墙壁，梁边的水平距离，不小于</a:t>
            </a:r>
            <a:r>
              <a:rPr lang="en-US" altLang="zh-CN" sz="1600" kern="100" dirty="0">
                <a:latin typeface="+mn-ea"/>
                <a:cs typeface="Times New Roman" panose="02020603050405020304" pitchFamily="18" charset="0"/>
              </a:rPr>
              <a:t>0.5M</a:t>
            </a:r>
            <a:endParaRPr lang="zh-CN" altLang="zh-CN" sz="1600" kern="100" dirty="0">
              <a:latin typeface="+mn-ea"/>
              <a:cs typeface="Times New Roman" panose="02020603050405020304" pitchFamily="18" charset="0"/>
            </a:endParaRPr>
          </a:p>
          <a:p>
            <a:pPr indent="457200" algn="just">
              <a:lnSpc>
                <a:spcPct val="150000"/>
              </a:lnSpc>
              <a:spcAft>
                <a:spcPts val="0"/>
              </a:spcAft>
            </a:pPr>
            <a:r>
              <a:rPr lang="zh-CN" altLang="zh-CN" sz="1600" kern="100" dirty="0">
                <a:latin typeface="+mn-ea"/>
                <a:cs typeface="宋体" panose="02010600030101010101" pitchFamily="2" charset="-122"/>
              </a:rPr>
              <a:t>②</a:t>
            </a:r>
            <a:r>
              <a:rPr lang="zh-CN" altLang="zh-CN" sz="1600" kern="100" dirty="0">
                <a:latin typeface="+mn-ea"/>
                <a:cs typeface="Times New Roman" panose="02020603050405020304" pitchFamily="18" charset="0"/>
              </a:rPr>
              <a:t> 探测器周围</a:t>
            </a:r>
            <a:r>
              <a:rPr lang="en-US" altLang="zh-CN" sz="1600" kern="100" dirty="0">
                <a:latin typeface="+mn-ea"/>
                <a:cs typeface="Times New Roman" panose="02020603050405020304" pitchFamily="18" charset="0"/>
              </a:rPr>
              <a:t>0.5M</a:t>
            </a:r>
            <a:r>
              <a:rPr lang="zh-CN" altLang="zh-CN" sz="1600" kern="100" dirty="0">
                <a:latin typeface="+mn-ea"/>
                <a:cs typeface="Times New Roman" panose="02020603050405020304" pitchFamily="18" charset="0"/>
              </a:rPr>
              <a:t>内，不应有遮挡物。</a:t>
            </a:r>
          </a:p>
          <a:p>
            <a:pPr indent="457200" algn="just">
              <a:lnSpc>
                <a:spcPct val="150000"/>
              </a:lnSpc>
              <a:spcAft>
                <a:spcPts val="0"/>
              </a:spcAft>
            </a:pPr>
            <a:r>
              <a:rPr lang="zh-CN" altLang="zh-CN" sz="1600" kern="100" dirty="0">
                <a:latin typeface="+mn-ea"/>
                <a:cs typeface="宋体" panose="02010600030101010101" pitchFamily="2" charset="-122"/>
              </a:rPr>
              <a:t>③</a:t>
            </a:r>
            <a:r>
              <a:rPr lang="zh-CN" altLang="zh-CN" sz="1600" kern="100" dirty="0">
                <a:latin typeface="+mn-ea"/>
                <a:cs typeface="Times New Roman" panose="02020603050405020304" pitchFamily="18" charset="0"/>
              </a:rPr>
              <a:t> 探测器至空调风口边的水平距离，不应小于</a:t>
            </a:r>
            <a:r>
              <a:rPr lang="en-US" altLang="zh-CN" sz="1600" kern="100" dirty="0">
                <a:latin typeface="+mn-ea"/>
                <a:cs typeface="Times New Roman" panose="02020603050405020304" pitchFamily="18" charset="0"/>
              </a:rPr>
              <a:t>1.5M</a:t>
            </a:r>
            <a:r>
              <a:rPr lang="zh-CN" altLang="zh-CN" sz="1600" kern="100" dirty="0">
                <a:latin typeface="+mn-ea"/>
                <a:cs typeface="Times New Roman" panose="02020603050405020304" pitchFamily="18" charset="0"/>
              </a:rPr>
              <a:t>；至多孔送风顶棚孔口的水平距离，不应小于</a:t>
            </a:r>
            <a:r>
              <a:rPr lang="en-US" altLang="zh-CN" sz="1600" kern="100" dirty="0">
                <a:latin typeface="+mn-ea"/>
                <a:cs typeface="Times New Roman" panose="02020603050405020304" pitchFamily="18" charset="0"/>
              </a:rPr>
              <a:t>0.5M</a:t>
            </a:r>
            <a:r>
              <a:rPr lang="zh-CN" altLang="zh-CN" sz="1600" kern="100" dirty="0">
                <a:latin typeface="+mn-ea"/>
                <a:cs typeface="Times New Roman" panose="02020603050405020304" pitchFamily="18" charset="0"/>
              </a:rPr>
              <a:t>。</a:t>
            </a:r>
          </a:p>
          <a:p>
            <a:pPr indent="457200" algn="just">
              <a:lnSpc>
                <a:spcPct val="150000"/>
              </a:lnSpc>
              <a:spcAft>
                <a:spcPts val="0"/>
              </a:spcAft>
            </a:pPr>
            <a:r>
              <a:rPr lang="zh-CN" altLang="zh-CN" sz="1600" kern="100" dirty="0">
                <a:latin typeface="+mn-ea"/>
                <a:cs typeface="宋体" panose="02010600030101010101" pitchFamily="2" charset="-122"/>
              </a:rPr>
              <a:t>④</a:t>
            </a:r>
            <a:r>
              <a:rPr lang="zh-CN" altLang="zh-CN" sz="1600" kern="100" dirty="0">
                <a:latin typeface="+mn-ea"/>
                <a:cs typeface="Times New Roman" panose="02020603050405020304" pitchFamily="18" charset="0"/>
              </a:rPr>
              <a:t> 宽度小于</a:t>
            </a:r>
            <a:r>
              <a:rPr lang="en-US" altLang="zh-CN" sz="1600" kern="100" dirty="0">
                <a:latin typeface="+mn-ea"/>
                <a:cs typeface="Times New Roman" panose="02020603050405020304" pitchFamily="18" charset="0"/>
              </a:rPr>
              <a:t>3M</a:t>
            </a:r>
            <a:r>
              <a:rPr lang="zh-CN" altLang="zh-CN" sz="1600" kern="100" dirty="0">
                <a:latin typeface="+mn-ea"/>
                <a:cs typeface="Times New Roman" panose="02020603050405020304" pitchFamily="18" charset="0"/>
              </a:rPr>
              <a:t>的内走道探测器宜居中布置，感温探测器不应超过</a:t>
            </a:r>
            <a:r>
              <a:rPr lang="en-US" altLang="zh-CN" sz="1600" kern="100" dirty="0">
                <a:latin typeface="+mn-ea"/>
                <a:cs typeface="Times New Roman" panose="02020603050405020304" pitchFamily="18" charset="0"/>
              </a:rPr>
              <a:t>10M</a:t>
            </a:r>
            <a:r>
              <a:rPr lang="zh-CN" altLang="zh-CN" sz="1600" kern="100" dirty="0">
                <a:latin typeface="+mn-ea"/>
                <a:cs typeface="Times New Roman" panose="02020603050405020304" pitchFamily="18" charset="0"/>
              </a:rPr>
              <a:t>，感烟探测器不应超过</a:t>
            </a:r>
            <a:r>
              <a:rPr lang="en-US" altLang="zh-CN" sz="1600" kern="100" dirty="0">
                <a:latin typeface="+mn-ea"/>
                <a:cs typeface="Times New Roman" panose="02020603050405020304" pitchFamily="18" charset="0"/>
              </a:rPr>
              <a:t>15M</a:t>
            </a:r>
            <a:r>
              <a:rPr lang="zh-CN" altLang="zh-CN" sz="1600" kern="100" dirty="0">
                <a:latin typeface="+mn-ea"/>
                <a:cs typeface="Times New Roman" panose="02020603050405020304" pitchFamily="18" charset="0"/>
              </a:rPr>
              <a:t>，不应大于探测器距墙距离的一半。</a:t>
            </a:r>
          </a:p>
          <a:p>
            <a:pPr indent="457200" algn="just">
              <a:lnSpc>
                <a:spcPct val="150000"/>
              </a:lnSpc>
              <a:spcAft>
                <a:spcPts val="0"/>
              </a:spcAft>
            </a:pPr>
            <a:r>
              <a:rPr lang="zh-CN" altLang="zh-CN" sz="1600" kern="100" dirty="0">
                <a:latin typeface="+mn-ea"/>
                <a:cs typeface="宋体" panose="02010600030101010101" pitchFamily="2" charset="-122"/>
              </a:rPr>
              <a:t>⑤</a:t>
            </a:r>
            <a:r>
              <a:rPr lang="zh-CN" altLang="zh-CN" sz="1600" kern="100" dirty="0">
                <a:latin typeface="+mn-ea"/>
                <a:cs typeface="Times New Roman" panose="02020603050405020304" pitchFamily="18" charset="0"/>
              </a:rPr>
              <a:t> 感烟探测器最大保护半径小于</a:t>
            </a:r>
            <a:r>
              <a:rPr lang="en-US" altLang="zh-CN" sz="1600" kern="100" dirty="0">
                <a:latin typeface="+mn-ea"/>
                <a:cs typeface="Times New Roman" panose="02020603050405020304" pitchFamily="18" charset="0"/>
              </a:rPr>
              <a:t>5.8M,</a:t>
            </a:r>
            <a:r>
              <a:rPr lang="zh-CN" altLang="zh-CN" sz="1600" kern="100" dirty="0">
                <a:latin typeface="+mn-ea"/>
                <a:cs typeface="Times New Roman" panose="02020603050405020304" pitchFamily="18" charset="0"/>
              </a:rPr>
              <a:t>感温探测器最大保护半径小于</a:t>
            </a:r>
            <a:r>
              <a:rPr lang="en-US" altLang="zh-CN" sz="1600" kern="100" dirty="0">
                <a:latin typeface="+mn-ea"/>
                <a:cs typeface="Times New Roman" panose="02020603050405020304" pitchFamily="18" charset="0"/>
              </a:rPr>
              <a:t>3.6M.</a:t>
            </a:r>
            <a:endParaRPr lang="zh-CN" altLang="zh-CN" sz="1600" kern="100" dirty="0">
              <a:latin typeface="+mn-ea"/>
              <a:cs typeface="Times New Roman" panose="02020603050405020304" pitchFamily="18" charset="0"/>
            </a:endParaRPr>
          </a:p>
          <a:p>
            <a:pPr indent="457200" algn="just">
              <a:lnSpc>
                <a:spcPct val="150000"/>
              </a:lnSpc>
              <a:spcAft>
                <a:spcPts val="0"/>
              </a:spcAft>
            </a:pPr>
            <a:r>
              <a:rPr lang="zh-CN" altLang="zh-CN" sz="1600" kern="100" dirty="0">
                <a:latin typeface="+mn-ea"/>
                <a:cs typeface="宋体" panose="02010600030101010101" pitchFamily="2" charset="-122"/>
              </a:rPr>
              <a:t>⑥</a:t>
            </a:r>
            <a:r>
              <a:rPr lang="zh-CN" altLang="zh-CN" sz="1600" kern="100" dirty="0">
                <a:latin typeface="+mn-ea"/>
                <a:cs typeface="Times New Roman" panose="02020603050405020304" pitchFamily="18" charset="0"/>
              </a:rPr>
              <a:t> 探测器宜水平安装，当必须倾斜安装时，倾角不应大于</a:t>
            </a:r>
            <a:r>
              <a:rPr lang="en-US" altLang="zh-CN" sz="1600" kern="100" dirty="0">
                <a:latin typeface="+mn-ea"/>
                <a:cs typeface="Times New Roman" panose="02020603050405020304" pitchFamily="18" charset="0"/>
              </a:rPr>
              <a:t>45</a:t>
            </a:r>
            <a:r>
              <a:rPr lang="zh-CN" altLang="zh-CN" sz="1600" kern="100" dirty="0">
                <a:latin typeface="+mn-ea"/>
                <a:cs typeface="Times New Roman" panose="02020603050405020304" pitchFamily="18" charset="0"/>
              </a:rPr>
              <a:t>度。</a:t>
            </a:r>
          </a:p>
          <a:p>
            <a:pPr indent="457200" algn="just">
              <a:lnSpc>
                <a:spcPct val="150000"/>
              </a:lnSpc>
              <a:spcAft>
                <a:spcPts val="0"/>
              </a:spcAft>
            </a:pPr>
            <a:r>
              <a:rPr lang="zh-CN" altLang="zh-CN" sz="1600" kern="100" dirty="0">
                <a:latin typeface="+mn-ea"/>
                <a:cs typeface="宋体" panose="02010600030101010101" pitchFamily="2" charset="-122"/>
              </a:rPr>
              <a:t>⑦</a:t>
            </a:r>
            <a:r>
              <a:rPr lang="zh-CN" altLang="zh-CN" sz="1600" kern="100" dirty="0">
                <a:latin typeface="+mn-ea"/>
                <a:cs typeface="Times New Roman" panose="02020603050405020304" pitchFamily="18" charset="0"/>
              </a:rPr>
              <a:t> 探测器底座安装应牢固，其导线连接必须可靠压接或焊接。</a:t>
            </a:r>
          </a:p>
          <a:p>
            <a:pPr indent="457200" algn="just">
              <a:lnSpc>
                <a:spcPct val="150000"/>
              </a:lnSpc>
              <a:spcAft>
                <a:spcPts val="0"/>
              </a:spcAft>
            </a:pPr>
            <a:r>
              <a:rPr lang="zh-CN" altLang="zh-CN" sz="1600" kern="100" dirty="0">
                <a:latin typeface="+mn-ea"/>
                <a:cs typeface="宋体" panose="02010600030101010101" pitchFamily="2" charset="-122"/>
              </a:rPr>
              <a:t>⑧</a:t>
            </a:r>
            <a:r>
              <a:rPr lang="zh-CN" altLang="zh-CN" sz="1600" kern="100" dirty="0">
                <a:latin typeface="+mn-ea"/>
                <a:cs typeface="Times New Roman" panose="02020603050405020304" pitchFamily="18" charset="0"/>
              </a:rPr>
              <a:t> 探测器底座的穿线孔宜封堵，安装完毕后的底座应采取保护措施</a:t>
            </a:r>
            <a:r>
              <a:rPr lang="zh-CN" altLang="zh-CN" sz="1600" kern="100" dirty="0" smtClean="0">
                <a:latin typeface="+mn-ea"/>
                <a:cs typeface="Times New Roman" panose="02020603050405020304" pitchFamily="18" charset="0"/>
              </a:rPr>
              <a:t>。</a:t>
            </a:r>
            <a:endParaRPr lang="zh-CN" altLang="zh-CN" sz="1600" kern="100" dirty="0">
              <a:latin typeface="+mn-ea"/>
              <a:cs typeface="Times New Roman" panose="02020603050405020304" pitchFamily="18" charset="0"/>
            </a:endParaRPr>
          </a:p>
        </p:txBody>
      </p:sp>
      <p:sp>
        <p:nvSpPr>
          <p:cNvPr id="14" name="TextBox 8"/>
          <p:cNvSpPr txBox="1"/>
          <p:nvPr/>
        </p:nvSpPr>
        <p:spPr>
          <a:xfrm>
            <a:off x="395646" y="717647"/>
            <a:ext cx="4386241" cy="458908"/>
          </a:xfrm>
          <a:prstGeom prst="rect">
            <a:avLst/>
          </a:prstGeom>
        </p:spPr>
        <p:txBody>
          <a:bodyPr wrap="square">
            <a:spAutoFit/>
          </a:bodyPr>
          <a:lstStyle>
            <a:defPPr>
              <a:defRPr lang="zh-CN"/>
            </a:defPPr>
            <a:lvl1pPr indent="532765" algn="just">
              <a:lnSpc>
                <a:spcPct val="150000"/>
              </a:lnSpc>
              <a:spcAft>
                <a:spcPts val="0"/>
              </a:spcAft>
              <a:defRPr sz="2000" b="1">
                <a:solidFill>
                  <a:schemeClr val="accent2">
                    <a:lumMod val="50000"/>
                  </a:schemeClr>
                </a:solidFill>
                <a:latin typeface="微软雅黑" panose="020B0503020204020204" pitchFamily="34" charset="-122"/>
                <a:ea typeface="微软雅黑" panose="020B0503020204020204" pitchFamily="34" charset="-122"/>
              </a:defRPr>
            </a:lvl1pPr>
          </a:lstStyle>
          <a:p>
            <a:r>
              <a:rPr sz="1800" dirty="0"/>
              <a:t>1. 消防电气系统的安装</a:t>
            </a:r>
            <a:endParaRPr lang="zh-CN" altLang="en-US" sz="18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4" name="TextBox 8"/>
          <p:cNvSpPr txBox="1"/>
          <p:nvPr/>
        </p:nvSpPr>
        <p:spPr>
          <a:xfrm>
            <a:off x="947759" y="221139"/>
            <a:ext cx="4386241" cy="337185"/>
          </a:xfrm>
          <a:prstGeom prst="rect">
            <a:avLst/>
          </a:prstGeom>
          <a:noFill/>
        </p:spPr>
        <p:txBody>
          <a:bodyPr wrap="square" rtlCol="0">
            <a:spAutoFit/>
          </a:bodyPr>
          <a:lstStyle/>
          <a:p>
            <a:r>
              <a:rPr sz="1600" b="1" dirty="0">
                <a:solidFill>
                  <a:schemeClr val="bg1"/>
                </a:solidFill>
                <a:latin typeface="微软雅黑" panose="020B0503020204020204" pitchFamily="34" charset="-122"/>
                <a:ea typeface="微软雅黑" panose="020B0503020204020204" pitchFamily="34" charset="-122"/>
              </a:rPr>
              <a:t>1. 消防电气系统的安装</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826266" y="3844998"/>
            <a:ext cx="11446524" cy="2585323"/>
          </a:xfrm>
          <a:prstGeom prst="rect">
            <a:avLst/>
          </a:prstGeom>
        </p:spPr>
        <p:txBody>
          <a:bodyPr wrap="square">
            <a:spAutoFit/>
          </a:bodyPr>
          <a:lstStyle>
            <a:defPPr>
              <a:defRPr lang="zh-CN"/>
            </a:defPPr>
            <a:lvl1pPr indent="457200" algn="just">
              <a:lnSpc>
                <a:spcPct val="150000"/>
              </a:lnSpc>
              <a:spcAft>
                <a:spcPts val="0"/>
              </a:spcAft>
              <a:defRPr kern="100">
                <a:latin typeface="+mn-ea"/>
                <a:cs typeface="宋体" panose="02010600030101010101" pitchFamily="2" charset="-122"/>
              </a:defRPr>
            </a:lvl1pPr>
          </a:lstStyle>
          <a:p>
            <a:pPr indent="0"/>
            <a:r>
              <a:rPr lang="zh-CN" altLang="en-US" dirty="0"/>
              <a:t>（</a:t>
            </a:r>
            <a:r>
              <a:rPr lang="en-US" altLang="zh-CN" dirty="0"/>
              <a:t>2</a:t>
            </a:r>
            <a:r>
              <a:rPr lang="zh-CN" altLang="en-US" dirty="0"/>
              <a:t>）手动报警按钮</a:t>
            </a:r>
            <a:r>
              <a:rPr lang="zh-CN" altLang="en-US" dirty="0" smtClean="0"/>
              <a:t>安装</a:t>
            </a:r>
            <a:endParaRPr lang="en-US" altLang="zh-CN" dirty="0" smtClean="0"/>
          </a:p>
          <a:p>
            <a:pPr indent="0"/>
            <a:r>
              <a:rPr lang="zh-CN" dirty="0" smtClean="0"/>
              <a:t>① </a:t>
            </a:r>
            <a:r>
              <a:rPr lang="zh-CN" dirty="0"/>
              <a:t>手动报警按钮壁装，安装在墙、柱距地面高度1.4米处，且有明显的标志</a:t>
            </a:r>
            <a:r>
              <a:rPr lang="zh-CN" dirty="0" smtClean="0"/>
              <a:t>。</a:t>
            </a:r>
            <a:endParaRPr lang="en-US" altLang="zh-CN" dirty="0" smtClean="0"/>
          </a:p>
          <a:p>
            <a:pPr indent="0"/>
            <a:r>
              <a:rPr lang="zh-CN" dirty="0" smtClean="0"/>
              <a:t>② </a:t>
            </a:r>
            <a:r>
              <a:rPr lang="zh-CN" dirty="0"/>
              <a:t>手动报警按钮应安装牢固，不得倾斜</a:t>
            </a:r>
            <a:r>
              <a:rPr lang="zh-CN" dirty="0" smtClean="0"/>
              <a:t>。</a:t>
            </a:r>
            <a:endParaRPr lang="en-US" altLang="zh-CN" dirty="0" smtClean="0"/>
          </a:p>
          <a:p>
            <a:pPr indent="0"/>
            <a:r>
              <a:rPr lang="zh-CN" dirty="0" smtClean="0"/>
              <a:t>③ </a:t>
            </a:r>
            <a:r>
              <a:rPr lang="zh-CN" dirty="0"/>
              <a:t>手动报警按钮安装原则是从一个防火分区内任何位置到最邻近的一个手动报警按钮的平行距离不应大于30m</a:t>
            </a:r>
            <a:r>
              <a:rPr lang="zh-CN" dirty="0" smtClean="0"/>
              <a:t>。④ </a:t>
            </a:r>
            <a:r>
              <a:rPr lang="zh-CN" dirty="0"/>
              <a:t>手动火灾报警按钮的外接导线，应留有不小于10cm的余量，且在其端部应有明显标志</a:t>
            </a:r>
            <a:r>
              <a:rPr lang="zh-CN" dirty="0" smtClean="0"/>
              <a:t>。</a:t>
            </a:r>
            <a:endParaRPr lang="en-US" altLang="zh-CN" dirty="0" smtClean="0"/>
          </a:p>
          <a:p>
            <a:pPr indent="0"/>
            <a:r>
              <a:rPr lang="zh-CN" dirty="0" smtClean="0"/>
              <a:t>⑤ </a:t>
            </a:r>
            <a:r>
              <a:rPr lang="zh-CN" dirty="0"/>
              <a:t>手动火灾报警按钮应设置安装在明显和便于操作的部位</a:t>
            </a:r>
            <a:r>
              <a:rPr lang="zh-CN" dirty="0"/>
              <a:t>。</a:t>
            </a:r>
            <a:endParaRPr lang="zh-CN" dirty="0"/>
          </a:p>
        </p:txBody>
      </p:sp>
      <p:sp>
        <p:nvSpPr>
          <p:cNvPr id="10" name="矩形 9"/>
          <p:cNvSpPr/>
          <p:nvPr/>
        </p:nvSpPr>
        <p:spPr>
          <a:xfrm>
            <a:off x="490494" y="844177"/>
            <a:ext cx="11622566" cy="3000821"/>
          </a:xfrm>
          <a:prstGeom prst="rect">
            <a:avLst/>
          </a:prstGeom>
        </p:spPr>
        <p:txBody>
          <a:bodyPr wrap="square">
            <a:spAutoFit/>
          </a:bodyPr>
          <a:lstStyle/>
          <a:p>
            <a:pPr indent="457200" algn="just">
              <a:lnSpc>
                <a:spcPct val="150000"/>
              </a:lnSpc>
              <a:spcAft>
                <a:spcPts val="0"/>
              </a:spcAft>
            </a:pPr>
            <a:r>
              <a:rPr lang="zh-CN" altLang="zh-CN" kern="100" dirty="0">
                <a:latin typeface="+mn-ea"/>
                <a:cs typeface="宋体" panose="02010600030101010101" pitchFamily="2" charset="-122"/>
              </a:rPr>
              <a:t>⑨</a:t>
            </a:r>
            <a:r>
              <a:rPr lang="zh-CN" altLang="zh-CN" kern="100" dirty="0">
                <a:latin typeface="+mn-ea"/>
                <a:cs typeface="Times New Roman" panose="02020603050405020304" pitchFamily="18" charset="0"/>
              </a:rPr>
              <a:t> 探测器的确认灯，安装应面向便于人员观察的主要入口方向，在调试前，应加防护罩加以保护。</a:t>
            </a:r>
          </a:p>
          <a:p>
            <a:pPr indent="457200" algn="just">
              <a:lnSpc>
                <a:spcPct val="150000"/>
              </a:lnSpc>
              <a:spcAft>
                <a:spcPts val="0"/>
              </a:spcAft>
            </a:pPr>
            <a:r>
              <a:rPr lang="zh-CN" altLang="zh-CN" kern="100" dirty="0">
                <a:latin typeface="+mn-ea"/>
                <a:cs typeface="宋体" panose="02010600030101010101" pitchFamily="2" charset="-122"/>
              </a:rPr>
              <a:t>⑩</a:t>
            </a:r>
            <a:r>
              <a:rPr lang="zh-CN" altLang="zh-CN" kern="100" dirty="0">
                <a:latin typeface="+mn-ea"/>
                <a:cs typeface="Times New Roman" panose="02020603050405020304" pitchFamily="18" charset="0"/>
              </a:rPr>
              <a:t> 探测器吊顶吸顶安装时，采用木螺丝将底座固定在配套的接线盒上。</a:t>
            </a:r>
          </a:p>
          <a:p>
            <a:pPr indent="457200" algn="just">
              <a:lnSpc>
                <a:spcPct val="150000"/>
              </a:lnSpc>
              <a:spcAft>
                <a:spcPts val="0"/>
              </a:spcAft>
            </a:pPr>
            <a:r>
              <a:rPr lang="en-US" altLang="zh-CN" kern="100" dirty="0">
                <a:latin typeface="+mn-ea"/>
                <a:cs typeface="Cambria Math" panose="02040503050406030204" pitchFamily="18" charset="0"/>
              </a:rPr>
              <a:t>⑪</a:t>
            </a:r>
            <a:r>
              <a:rPr lang="zh-CN" altLang="zh-CN" kern="100" dirty="0">
                <a:latin typeface="+mn-ea"/>
                <a:cs typeface="Times New Roman" panose="02020603050405020304" pitchFamily="18" charset="0"/>
              </a:rPr>
              <a:t>探测器的底座应固定牢靠，其导线连接必须是可靠的压接，涮锡时，不得使用带腐蚀性的助焊剂。</a:t>
            </a:r>
          </a:p>
          <a:p>
            <a:pPr indent="457200" algn="just">
              <a:lnSpc>
                <a:spcPct val="150000"/>
              </a:lnSpc>
              <a:spcAft>
                <a:spcPts val="0"/>
              </a:spcAft>
            </a:pPr>
            <a:r>
              <a:rPr lang="en-US" altLang="zh-CN" kern="100" dirty="0">
                <a:latin typeface="+mn-ea"/>
                <a:cs typeface="Cambria Math" panose="02040503050406030204" pitchFamily="18" charset="0"/>
              </a:rPr>
              <a:t>⑫</a:t>
            </a:r>
            <a:r>
              <a:rPr lang="en-US" altLang="zh-CN" kern="100" dirty="0">
                <a:latin typeface="+mn-ea"/>
                <a:cs typeface="Times New Roman" panose="02020603050405020304" pitchFamily="18" charset="0"/>
              </a:rPr>
              <a:t> </a:t>
            </a:r>
            <a:r>
              <a:rPr lang="zh-CN" altLang="zh-CN" kern="100" dirty="0">
                <a:latin typeface="+mn-ea"/>
                <a:cs typeface="Times New Roman" panose="02020603050405020304" pitchFamily="18" charset="0"/>
              </a:rPr>
              <a:t>探测器的</a:t>
            </a:r>
            <a:r>
              <a:rPr lang="en-US" altLang="zh-CN" kern="100" dirty="0">
                <a:latin typeface="+mn-ea"/>
                <a:cs typeface="Times New Roman" panose="02020603050405020304" pitchFamily="18" charset="0"/>
              </a:rPr>
              <a:t>“+”</a:t>
            </a:r>
            <a:r>
              <a:rPr lang="zh-CN" altLang="zh-CN" kern="100" dirty="0">
                <a:latin typeface="+mn-ea"/>
                <a:cs typeface="Times New Roman" panose="02020603050405020304" pitchFamily="18" charset="0"/>
              </a:rPr>
              <a:t>线应为红色，</a:t>
            </a:r>
            <a:r>
              <a:rPr lang="en-US" altLang="zh-CN" kern="100" dirty="0">
                <a:latin typeface="+mn-ea"/>
                <a:cs typeface="Times New Roman" panose="02020603050405020304" pitchFamily="18" charset="0"/>
              </a:rPr>
              <a:t>“—”</a:t>
            </a:r>
            <a:r>
              <a:rPr lang="zh-CN" altLang="zh-CN" kern="100" dirty="0">
                <a:latin typeface="+mn-ea"/>
                <a:cs typeface="Times New Roman" panose="02020603050405020304" pitchFamily="18" charset="0"/>
              </a:rPr>
              <a:t>线应为蓝色，其余导线应根据不同用途采用其它颜色区分，但对同一工程中相同用途的导线的颜色应一致。</a:t>
            </a:r>
          </a:p>
          <a:p>
            <a:pPr indent="457200" algn="just">
              <a:lnSpc>
                <a:spcPct val="150000"/>
              </a:lnSpc>
              <a:spcAft>
                <a:spcPts val="0"/>
              </a:spcAft>
            </a:pPr>
            <a:r>
              <a:rPr lang="en-US" altLang="zh-CN" kern="100" dirty="0">
                <a:latin typeface="+mn-ea"/>
                <a:cs typeface="Cambria Math" panose="02040503050406030204" pitchFamily="18" charset="0"/>
              </a:rPr>
              <a:t>⑬</a:t>
            </a:r>
            <a:r>
              <a:rPr lang="en-US" altLang="zh-CN" kern="100" dirty="0">
                <a:latin typeface="+mn-ea"/>
                <a:cs typeface="Times New Roman" panose="02020603050405020304" pitchFamily="18" charset="0"/>
              </a:rPr>
              <a:t> </a:t>
            </a:r>
            <a:r>
              <a:rPr lang="zh-CN" altLang="zh-CN" kern="100" dirty="0">
                <a:latin typeface="+mn-ea"/>
                <a:cs typeface="Times New Roman" panose="02020603050405020304" pitchFamily="18" charset="0"/>
              </a:rPr>
              <a:t>探测器底座的外接导线，应留有不小于</a:t>
            </a:r>
            <a:r>
              <a:rPr lang="en-US" altLang="zh-CN" kern="100" dirty="0">
                <a:latin typeface="+mn-ea"/>
                <a:cs typeface="Times New Roman" panose="02020603050405020304" pitchFamily="18" charset="0"/>
              </a:rPr>
              <a:t>15cm</a:t>
            </a:r>
            <a:r>
              <a:rPr lang="zh-CN" altLang="zh-CN" kern="100" dirty="0">
                <a:latin typeface="+mn-ea"/>
                <a:cs typeface="Times New Roman" panose="02020603050405020304" pitchFamily="18" charset="0"/>
              </a:rPr>
              <a:t>的余量，且入端处应有明显的标志。</a:t>
            </a:r>
          </a:p>
          <a:p>
            <a:pPr indent="457200" algn="just">
              <a:lnSpc>
                <a:spcPct val="150000"/>
              </a:lnSpc>
              <a:spcAft>
                <a:spcPts val="0"/>
              </a:spcAft>
            </a:pPr>
            <a:r>
              <a:rPr lang="en-US" altLang="zh-CN" kern="100" dirty="0">
                <a:latin typeface="+mn-ea"/>
                <a:cs typeface="Cambria Math" panose="02040503050406030204" pitchFamily="18" charset="0"/>
              </a:rPr>
              <a:t>⑭</a:t>
            </a:r>
            <a:r>
              <a:rPr lang="en-US" altLang="zh-CN" kern="100" dirty="0">
                <a:latin typeface="+mn-ea"/>
                <a:cs typeface="Times New Roman" panose="02020603050405020304" pitchFamily="18" charset="0"/>
              </a:rPr>
              <a:t> </a:t>
            </a:r>
            <a:r>
              <a:rPr lang="zh-CN" altLang="zh-CN" kern="100" dirty="0">
                <a:latin typeface="+mn-ea"/>
                <a:cs typeface="Times New Roman" panose="02020603050405020304" pitchFamily="18" charset="0"/>
              </a:rPr>
              <a:t>探测器在即将调试时方可安装，在安装前应妥善保管，并应采取防尘、防潮、防腐蚀措施。</a:t>
            </a:r>
            <a:endParaRPr lang="zh-CN" altLang="zh-CN" kern="100" dirty="0">
              <a:latin typeface="+mn-ea"/>
              <a:cs typeface="Times New Roman" panose="02020603050405020304" pitchFamily="18" charset="0"/>
            </a:endParaRP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LIDE.PICTURE" val="#228852;#233970;#231353;#239530;"/>
</p:tagLst>
</file>

<file path=ppt/tags/tag10.xml><?xml version="1.0" encoding="utf-8"?>
<p:tagLst xmlns:a="http://schemas.openxmlformats.org/drawingml/2006/main" xmlns:r="http://schemas.openxmlformats.org/officeDocument/2006/relationships" xmlns:p="http://schemas.openxmlformats.org/presentationml/2006/main">
  <p:tag name="ISLIDE.PICTURE" val="#228852;#233970;#231353;#239530;"/>
</p:tagLst>
</file>

<file path=ppt/tags/tag2.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3.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4.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5.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6.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7.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8.xml><?xml version="1.0" encoding="utf-8"?>
<p:tagLst xmlns:a="http://schemas.openxmlformats.org/drawingml/2006/main" xmlns:r="http://schemas.openxmlformats.org/officeDocument/2006/relationships" xmlns:p="http://schemas.openxmlformats.org/presentationml/2006/main">
  <p:tag name="KSO_WM_UNIT_TABLE_BEAUTIFY" val="smartTable{b4da234b-98ab-4145-a0a0-9cdece7b7804}"/>
</p:tagLst>
</file>

<file path=ppt/tags/tag9.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62</TotalTime>
  <Words>7463</Words>
  <Application>Microsoft Office PowerPoint</Application>
  <PresentationFormat>宽屏</PresentationFormat>
  <Paragraphs>604</Paragraphs>
  <Slides>45</Slides>
  <Notes>45</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45</vt:i4>
      </vt:variant>
    </vt:vector>
  </HeadingPairs>
  <TitlesOfParts>
    <vt:vector size="57" baseType="lpstr">
      <vt:lpstr>Arial Unicode MS</vt:lpstr>
      <vt:lpstr>Open Sans</vt:lpstr>
      <vt:lpstr>等线</vt:lpstr>
      <vt:lpstr>等线 Light</vt:lpstr>
      <vt:lpstr>华康俪金黑W8(P)</vt:lpstr>
      <vt:lpstr>宋体</vt:lpstr>
      <vt:lpstr>微软雅黑</vt:lpstr>
      <vt:lpstr>Arial</vt:lpstr>
      <vt:lpstr>Cambria Math</vt:lpstr>
      <vt:lpstr>Times New Roman</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影子</dc:creator>
  <cp:lastModifiedBy>407_5</cp:lastModifiedBy>
  <cp:revision>51</cp:revision>
  <dcterms:created xsi:type="dcterms:W3CDTF">2020-10-28T01:48:00Z</dcterms:created>
  <dcterms:modified xsi:type="dcterms:W3CDTF">2021-03-01T09:22:17Z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