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8.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9.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58" r:id="rId3"/>
    <p:sldId id="260" r:id="rId4"/>
    <p:sldId id="256" r:id="rId5"/>
    <p:sldId id="261" r:id="rId6"/>
    <p:sldId id="259" r:id="rId7"/>
    <p:sldId id="399" r:id="rId8"/>
    <p:sldId id="266" r:id="rId9"/>
    <p:sldId id="383" r:id="rId10"/>
    <p:sldId id="384" r:id="rId11"/>
    <p:sldId id="385" r:id="rId12"/>
    <p:sldId id="386" r:id="rId13"/>
    <p:sldId id="387" r:id="rId14"/>
    <p:sldId id="388" r:id="rId15"/>
    <p:sldId id="389" r:id="rId16"/>
    <p:sldId id="391" r:id="rId17"/>
    <p:sldId id="392" r:id="rId18"/>
    <p:sldId id="393" r:id="rId19"/>
    <p:sldId id="394" r:id="rId20"/>
    <p:sldId id="395" r:id="rId21"/>
    <p:sldId id="263" r:id="rId22"/>
    <p:sldId id="396" r:id="rId23"/>
    <p:sldId id="264" r:id="rId24"/>
    <p:sldId id="276" r:id="rId25"/>
    <p:sldId id="265" r:id="rId26"/>
    <p:sldId id="398"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28" autoAdjust="0"/>
    <p:restoredTop sz="94660"/>
  </p:normalViewPr>
  <p:slideViewPr>
    <p:cSldViewPr snapToGrid="0">
      <p:cViewPr varScale="1">
        <p:scale>
          <a:sx n="69" d="100"/>
          <a:sy n="69" d="100"/>
        </p:scale>
        <p:origin x="84"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2021-03-01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2802209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2491709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4205435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4151337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1524084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687349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394963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619222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743685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459127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270539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1296031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1106784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548714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178128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980698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2017420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205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2732267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537110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452206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7926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4826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460330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738201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843083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4076962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44841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2021-03-01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2021-03-01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884024" y="2028137"/>
            <a:ext cx="8423910" cy="1106805"/>
          </a:xfrm>
          <a:prstGeom prst="rect">
            <a:avLst/>
          </a:prstGeom>
          <a:noFill/>
        </p:spPr>
        <p:txBody>
          <a:bodyPr wrap="none" rtlCol="0">
            <a:spAutoFit/>
          </a:bodyPr>
          <a:lstStyle/>
          <a:p>
            <a:pPr algn="l"/>
            <a:r>
              <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应用电子路调试维修</a:t>
            </a:r>
          </a:p>
        </p:txBody>
      </p:sp>
      <p:grpSp>
        <p:nvGrpSpPr>
          <p:cNvPr id="14" name="组合 13"/>
          <p:cNvGrpSpPr/>
          <p:nvPr/>
        </p:nvGrpSpPr>
        <p:grpSpPr>
          <a:xfrm>
            <a:off x="4020878" y="2765425"/>
            <a:ext cx="4347268" cy="2045970"/>
            <a:chOff x="4328610" y="4016474"/>
            <a:chExt cx="4347576" cy="1675040"/>
          </a:xfrm>
        </p:grpSpPr>
        <p:sp>
          <p:nvSpPr>
            <p:cNvPr id="9" name="圆角矩形 9"/>
            <p:cNvSpPr/>
            <p:nvPr/>
          </p:nvSpPr>
          <p:spPr>
            <a:xfrm flipH="1">
              <a:off x="4328610" y="4971514"/>
              <a:ext cx="4347576"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22284" y="4971514"/>
              <a:ext cx="3904502" cy="70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相控整流电路的调试与维修</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a:solidFill>
                  <a:schemeClr val="bg1"/>
                </a:solidFill>
                <a:latin typeface="微软雅黑" charset="0"/>
                <a:ea typeface="微软雅黑" charset="0"/>
                <a:cs typeface="微软雅黑" charset="0"/>
              </a:rPr>
              <a:t>1.编码器</a:t>
            </a:r>
          </a:p>
        </p:txBody>
      </p:sp>
      <p:sp>
        <p:nvSpPr>
          <p:cNvPr id="15" name="文本框 14">
            <a:extLst>
              <a:ext uri="{FF2B5EF4-FFF2-40B4-BE49-F238E27FC236}">
                <a16:creationId xmlns:a16="http://schemas.microsoft.com/office/drawing/2014/main" xmlns="" id="{A3BC8DEF-EBC1-4204-8C51-49D27A5DA698}"/>
              </a:ext>
            </a:extLst>
          </p:cNvPr>
          <p:cNvSpPr txBox="1"/>
          <p:nvPr/>
        </p:nvSpPr>
        <p:spPr>
          <a:xfrm>
            <a:off x="6344110" y="1157205"/>
            <a:ext cx="5242560" cy="5016758"/>
          </a:xfrm>
          <a:prstGeom prst="rect">
            <a:avLst/>
          </a:prstGeom>
          <a:noFill/>
        </p:spPr>
        <p:txBody>
          <a:bodyPr wrap="square">
            <a:spAutoFit/>
          </a:bodyPr>
          <a:lstStyle/>
          <a:p>
            <a:pPr indent="266700" algn="just">
              <a:lnSpc>
                <a:spcPct val="150000"/>
              </a:lnSpc>
              <a:spcBef>
                <a:spcPts val="600"/>
              </a:spcBef>
              <a:spcAft>
                <a:spcPts val="600"/>
              </a:spcAft>
            </a:pP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对共阴极组晶闸管是三相相电压正半波自然換流点处，以</a:t>
            </a:r>
            <a:r>
              <a:rPr lang="en-US" altLang="zh-CN" sz="2000" kern="100" dirty="0" err="1">
                <a:effectLst/>
                <a:latin typeface="等线" panose="02010600030101010101" pitchFamily="2" charset="-122"/>
                <a:ea typeface="等线" panose="02010600030101010101" pitchFamily="2" charset="-122"/>
                <a:cs typeface="Times New Roman" panose="02020603050405020304" pitchFamily="18" charset="0"/>
              </a:rPr>
              <a:t>ua</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为例，离坐标原点</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30</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a:t>
            </a:r>
          </a:p>
          <a:p>
            <a:pPr indent="266700" algn="just">
              <a:lnSpc>
                <a:spcPct val="150000"/>
              </a:lnSpc>
              <a:spcBef>
                <a:spcPts val="600"/>
              </a:spcBef>
              <a:spcAft>
                <a:spcPts val="600"/>
              </a:spcAft>
            </a:pP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对共阳极组晶闸管是三相相电压负半波自然換流点处，以</a:t>
            </a:r>
            <a:r>
              <a:rPr lang="en-US" altLang="zh-CN" sz="2000" kern="100" dirty="0" err="1">
                <a:effectLst/>
                <a:latin typeface="等线" panose="02010600030101010101" pitchFamily="2" charset="-122"/>
                <a:ea typeface="等线" panose="02010600030101010101" pitchFamily="2" charset="-122"/>
                <a:cs typeface="Times New Roman" panose="02020603050405020304" pitchFamily="18" charset="0"/>
              </a:rPr>
              <a:t>ua</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为例离坐标原点</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210</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a:t>
            </a:r>
          </a:p>
          <a:p>
            <a:pPr indent="266700" algn="just">
              <a:lnSpc>
                <a:spcPct val="150000"/>
              </a:lnSpc>
              <a:spcBef>
                <a:spcPts val="600"/>
              </a:spcBef>
              <a:spcAft>
                <a:spcPts val="600"/>
              </a:spcAft>
            </a:pP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三相桥式全控整流电路晶闸管导通顺序为</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VT1-VT2-VT3-VT4-VT5-VT6-VT1</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，每个晶闸管导通</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120</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°而</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60</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°換流－次，所以对应触发脉冲每隔</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60 </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°出现－次，其α</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=0 </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°位置是相邻线电压交点处，如图</a:t>
            </a:r>
            <a:r>
              <a:rPr lang="en-US" altLang="zh-CN" sz="2000" kern="100" dirty="0">
                <a:effectLst/>
                <a:latin typeface="等线" panose="02010600030101010101" pitchFamily="2" charset="-122"/>
                <a:ea typeface="等线" panose="02010600030101010101" pitchFamily="2" charset="-122"/>
                <a:cs typeface="Times New Roman" panose="02020603050405020304" pitchFamily="18" charset="0"/>
              </a:rPr>
              <a:t>4-4-5</a:t>
            </a:r>
            <a:r>
              <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rPr>
              <a:t>所示，移相就从该点起算。</a:t>
            </a:r>
          </a:p>
        </p:txBody>
      </p:sp>
      <p:pic>
        <p:nvPicPr>
          <p:cNvPr id="18" name="Picture 9">
            <a:extLst>
              <a:ext uri="{FF2B5EF4-FFF2-40B4-BE49-F238E27FC236}">
                <a16:creationId xmlns:a16="http://schemas.microsoft.com/office/drawing/2014/main" xmlns="" id="{81BE1A38-567A-4B4D-B40E-4FBF50F90A1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90494" y="1488744"/>
            <a:ext cx="5671362" cy="3819144"/>
          </a:xfrm>
          <a:prstGeom prst="rect">
            <a:avLst/>
          </a:prstGeom>
          <a:noFill/>
          <a:ln>
            <a:noFill/>
          </a:ln>
          <a:effectLst/>
        </p:spPr>
      </p:pic>
      <p:sp>
        <p:nvSpPr>
          <p:cNvPr id="19" name="文本框 18">
            <a:extLst>
              <a:ext uri="{FF2B5EF4-FFF2-40B4-BE49-F238E27FC236}">
                <a16:creationId xmlns:a16="http://schemas.microsoft.com/office/drawing/2014/main" xmlns="" id="{7EAC81A7-4B62-46DE-A81D-DE43CF8F7EF8}"/>
              </a:ext>
            </a:extLst>
          </p:cNvPr>
          <p:cNvSpPr txBox="1"/>
          <p:nvPr/>
        </p:nvSpPr>
        <p:spPr>
          <a:xfrm>
            <a:off x="278175" y="5388496"/>
            <a:ext cx="6096000" cy="348813"/>
          </a:xfrm>
          <a:prstGeom prst="rect">
            <a:avLst/>
          </a:prstGeom>
          <a:noFill/>
        </p:spPr>
        <p:txBody>
          <a:bodyPr wrap="square">
            <a:spAutoFit/>
          </a:bodyPr>
          <a:lstStyle/>
          <a:p>
            <a:pPr indent="266700" algn="ctr">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4-4-5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三相桥式全控整流电路移相起始点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矩形 19"/>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1.1.3</a:t>
            </a:r>
            <a:r>
              <a:rPr lang="zh-CN" altLang="zh-CN" b="1" dirty="0" smtClean="0">
                <a:solidFill>
                  <a:schemeClr val="accent2">
                    <a:lumMod val="50000"/>
                  </a:schemeClr>
                </a:solidFill>
                <a:latin typeface="微软雅黑" pitchFamily="34" charset="-122"/>
                <a:ea typeface="微软雅黑" pitchFamily="34" charset="-122"/>
              </a:rPr>
              <a:t>控制</a:t>
            </a:r>
            <a:r>
              <a:rPr lang="zh-CN" altLang="zh-CN" b="1" dirty="0">
                <a:solidFill>
                  <a:schemeClr val="accent2">
                    <a:lumMod val="50000"/>
                  </a:schemeClr>
                </a:solidFill>
                <a:latin typeface="微软雅黑" pitchFamily="34" charset="-122"/>
                <a:ea typeface="微软雅黑" pitchFamily="34" charset="-122"/>
              </a:rPr>
              <a:t>角α</a:t>
            </a:r>
            <a:r>
              <a:rPr lang="en-US" altLang="zh-CN" b="1" dirty="0">
                <a:solidFill>
                  <a:schemeClr val="accent2">
                    <a:lumMod val="50000"/>
                  </a:schemeClr>
                </a:solidFill>
                <a:latin typeface="微软雅黑" pitchFamily="34" charset="-122"/>
                <a:ea typeface="微软雅黑" pitchFamily="34" charset="-122"/>
              </a:rPr>
              <a:t>= 0</a:t>
            </a:r>
            <a:r>
              <a:rPr lang="zh-CN" altLang="zh-CN" b="1" dirty="0">
                <a:solidFill>
                  <a:schemeClr val="accent2">
                    <a:lumMod val="50000"/>
                  </a:schemeClr>
                </a:solidFill>
                <a:latin typeface="微软雅黑" pitchFamily="34" charset="-122"/>
                <a:ea typeface="微软雅黑" pitchFamily="34" charset="-122"/>
              </a:rPr>
              <a:t>°的位置</a:t>
            </a:r>
            <a:endParaRPr lang="zh-CN" altLang="en-US" b="1" dirty="0">
              <a:solidFill>
                <a:schemeClr val="accent2">
                  <a:lumMod val="50000"/>
                </a:schemeClr>
              </a:solidFill>
              <a:latin typeface="微软雅黑" pitchFamily="34" charset="-122"/>
              <a:ea typeface="微软雅黑" pitchFamily="34" charset="-122"/>
            </a:endParaRPr>
          </a:p>
        </p:txBody>
      </p:sp>
      <p:sp>
        <p:nvSpPr>
          <p:cNvPr id="21"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3204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a:solidFill>
                  <a:schemeClr val="bg1"/>
                </a:solidFill>
                <a:latin typeface="微软雅黑" charset="0"/>
                <a:ea typeface="微软雅黑" charset="0"/>
                <a:cs typeface="微软雅黑" charset="0"/>
              </a:rPr>
              <a:t>1.编码器</a:t>
            </a:r>
          </a:p>
        </p:txBody>
      </p:sp>
      <p:sp>
        <p:nvSpPr>
          <p:cNvPr id="20" name="文本框 19">
            <a:extLst>
              <a:ext uri="{FF2B5EF4-FFF2-40B4-BE49-F238E27FC236}">
                <a16:creationId xmlns:a16="http://schemas.microsoft.com/office/drawing/2014/main" xmlns="" id="{E995E639-B67A-4EE2-8BB0-4B7A089B145F}"/>
              </a:ext>
            </a:extLst>
          </p:cNvPr>
          <p:cNvSpPr txBox="1"/>
          <p:nvPr/>
        </p:nvSpPr>
        <p:spPr>
          <a:xfrm>
            <a:off x="1318261" y="1812380"/>
            <a:ext cx="8732520" cy="3200876"/>
          </a:xfrm>
          <a:prstGeom prst="rect">
            <a:avLst/>
          </a:prstGeom>
          <a:noFill/>
        </p:spPr>
        <p:txBody>
          <a:bodyPr wrap="square">
            <a:spAutoFit/>
          </a:bodyPr>
          <a:lstStyle/>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考试的主要内容主要有：</a:t>
            </a:r>
            <a:endParaRPr lang="en-US"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①接线选择脉冲：按考核要求完成主电路、触发电路的接线，并且选择脉冲形式。</a:t>
            </a:r>
            <a:endParaRPr lang="en-US"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②通电调试：将示波器调整到测试状态，按程序完成各级调试要求，把</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定在试卷上要求角度，并演示给考评老师。</a:t>
            </a:r>
            <a:endParaRPr lang="en-US"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③记录波形：根据试卷上要求，测试各点波形并画到试卷上。</a:t>
            </a:r>
            <a:endParaRPr lang="en-US"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④排除故障：完成电路中故障除工作。 </a:t>
            </a:r>
          </a:p>
        </p:txBody>
      </p:sp>
      <p:sp>
        <p:nvSpPr>
          <p:cNvPr id="15" name="矩形 14"/>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18"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642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0" name="文本框 19">
            <a:extLst>
              <a:ext uri="{FF2B5EF4-FFF2-40B4-BE49-F238E27FC236}">
                <a16:creationId xmlns:a16="http://schemas.microsoft.com/office/drawing/2014/main" xmlns="" id="{E995E639-B67A-4EE2-8BB0-4B7A089B145F}"/>
              </a:ext>
            </a:extLst>
          </p:cNvPr>
          <p:cNvSpPr txBox="1"/>
          <p:nvPr/>
        </p:nvSpPr>
        <p:spPr>
          <a:xfrm>
            <a:off x="726781" y="1365810"/>
            <a:ext cx="10712745" cy="5183470"/>
          </a:xfrm>
          <a:prstGeom prst="rect">
            <a:avLst/>
          </a:prstGeom>
          <a:noFill/>
        </p:spPr>
        <p:txBody>
          <a:bodyPr wrap="square">
            <a:spAutoFit/>
          </a:bodyPr>
          <a:lstStyle/>
          <a:p>
            <a:pPr indent="360000" algn="just">
              <a:lnSpc>
                <a:spcPts val="2500"/>
              </a:lnSpc>
              <a:spcBef>
                <a:spcPts val="600"/>
              </a:spcBef>
              <a:spcAft>
                <a:spcPts val="600"/>
              </a:spcAft>
            </a:pPr>
            <a:r>
              <a:rPr lang="en-US" altLang="zh-CN" b="1" kern="100" dirty="0" smtClean="0">
                <a:latin typeface="等线" panose="02010600030101010101" pitchFamily="2" charset="-122"/>
                <a:ea typeface="等线" panose="02010600030101010101" pitchFamily="2" charset="-122"/>
                <a:cs typeface="Times New Roman" panose="02020603050405020304" pitchFamily="18" charset="0"/>
              </a:rPr>
              <a:t>(1)</a:t>
            </a:r>
            <a:r>
              <a:rPr lang="zh-CN" altLang="zh-CN" b="1" kern="100" dirty="0" smtClean="0">
                <a:latin typeface="等线" panose="02010600030101010101" pitchFamily="2" charset="-122"/>
                <a:ea typeface="等线" panose="02010600030101010101" pitchFamily="2" charset="-122"/>
                <a:cs typeface="Times New Roman" panose="02020603050405020304" pitchFamily="18" charset="0"/>
              </a:rPr>
              <a:t>接线</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选择</a:t>
            </a:r>
            <a:r>
              <a:rPr lang="zh-CN" altLang="zh-CN" b="1" kern="100" dirty="0" smtClean="0">
                <a:latin typeface="等线" panose="02010600030101010101" pitchFamily="2" charset="-122"/>
                <a:ea typeface="等线" panose="02010600030101010101" pitchFamily="2" charset="-122"/>
                <a:cs typeface="Times New Roman" panose="02020603050405020304" pitchFamily="18" charset="0"/>
              </a:rPr>
              <a:t>脉冲</a:t>
            </a:r>
            <a:endPar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endParaRPr>
          </a:p>
          <a:p>
            <a:pPr indent="360000" algn="just">
              <a:lnSpc>
                <a:spcPts val="2500"/>
              </a:lnSpc>
              <a:spcBef>
                <a:spcPts val="600"/>
              </a:spcBef>
              <a:spcAft>
                <a:spcPts val="600"/>
              </a:spcAft>
            </a:pPr>
            <a:r>
              <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、看清电路的型式：三相半波共阴极或共阳极</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三相半控桥</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三相全控桥及双反星形电路，负载的性质：大电感有否续流二极管。先接主电源电路后接触发</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控制</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电路。</a:t>
            </a:r>
          </a:p>
          <a:p>
            <a:pPr indent="3600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主电路——变压器输出有二组，用上面一组，用保护插头，按相分颜色连接。注意绕组联结钟点数，插头与插头连接以二只为宜</a:t>
            </a:r>
            <a:r>
              <a:rPr lang="zh-CN" altLang="zh-CN" kern="100" dirty="0" smtClean="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360000" algn="just">
              <a:lnSpc>
                <a:spcPts val="25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、控制电路——用普通插头，也要求按相分颜色连接。除了注意绕组联结钟点数外，还要注意三相半波共阳极电路的对应触发脉冲编号</a:t>
            </a:r>
            <a:r>
              <a:rPr lang="zh-CN" altLang="zh-CN" kern="100" dirty="0" smtClean="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360000" algn="just">
              <a:lnSpc>
                <a:spcPts val="25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、脉冲选择</a:t>
            </a:r>
          </a:p>
          <a:p>
            <a:pPr indent="3600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三相桥式全控、双反星形，为双脉冲，其余为单脉冲。 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4-4-6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所示为带电感负载的三相半波可控整流电路，图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4-4-7</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所示为共阳极接法的三相半波可控整流电路，图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4-4-8</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所示为带电感负载的三相全控桥式整流电路，图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4-4-9</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所示为带续流二极管的三相半控桥式整流电路</a:t>
            </a:r>
          </a:p>
          <a:p>
            <a:pPr indent="3600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注意：先接主电路，主电路接好后要检查是否正确，后接控制回路，全部完毕后，重新复查一次确认无误后，再请考评老师检查，准备通电。</a:t>
            </a:r>
          </a:p>
        </p:txBody>
      </p:sp>
      <p:sp>
        <p:nvSpPr>
          <p:cNvPr id="18" name="矩形 17"/>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19"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36402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3E6B658B-052F-468E-BE1A-8EEECEFDBD34}"/>
              </a:ext>
            </a:extLst>
          </p:cNvPr>
          <p:cNvSpPr txBox="1"/>
          <p:nvPr/>
        </p:nvSpPr>
        <p:spPr>
          <a:xfrm>
            <a:off x="5867401" y="5659997"/>
            <a:ext cx="6096000" cy="334835"/>
          </a:xfrm>
          <a:prstGeom prst="rect">
            <a:avLst/>
          </a:prstGeom>
          <a:noFill/>
        </p:spPr>
        <p:txBody>
          <a:bodyPr wrap="square">
            <a:spAutoFit/>
          </a:bodyPr>
          <a:lstStyle>
            <a:defPPr>
              <a:defRPr lang="zh-CN"/>
            </a:defPPr>
            <a:lvl1pPr indent="228600" algn="ctr">
              <a:lnSpc>
                <a:spcPts val="2000"/>
              </a:lnSpc>
              <a:defRPr sz="16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图</a:t>
            </a:r>
            <a:r>
              <a:rPr lang="en-US" altLang="zh-CN" dirty="0"/>
              <a:t>4-4-7 </a:t>
            </a:r>
            <a:r>
              <a:rPr lang="zh-CN" altLang="zh-CN" dirty="0"/>
              <a:t>共阳极接法的三相半波可控整流电路</a:t>
            </a:r>
          </a:p>
        </p:txBody>
      </p:sp>
      <p:sp>
        <p:nvSpPr>
          <p:cNvPr id="19" name="文本框 18">
            <a:extLst>
              <a:ext uri="{FF2B5EF4-FFF2-40B4-BE49-F238E27FC236}">
                <a16:creationId xmlns:a16="http://schemas.microsoft.com/office/drawing/2014/main" xmlns="" id="{76E011A9-D067-4843-92A2-AD7F7C886EC7}"/>
              </a:ext>
            </a:extLst>
          </p:cNvPr>
          <p:cNvSpPr txBox="1"/>
          <p:nvPr/>
        </p:nvSpPr>
        <p:spPr>
          <a:xfrm>
            <a:off x="220319" y="5696012"/>
            <a:ext cx="6096000" cy="348813"/>
          </a:xfrm>
          <a:prstGeom prst="rect">
            <a:avLst/>
          </a:prstGeom>
          <a:noFill/>
        </p:spPr>
        <p:txBody>
          <a:bodyPr wrap="square">
            <a:spAutoFit/>
          </a:bodyPr>
          <a:lstStyle/>
          <a:p>
            <a:pPr indent="228600" algn="ctr">
              <a:lnSpc>
                <a:spcPts val="200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4-4-6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带电感负载的三相半波可控整流电路</a:t>
            </a:r>
          </a:p>
        </p:txBody>
      </p:sp>
      <p:pic>
        <p:nvPicPr>
          <p:cNvPr id="21" name="Picture 4">
            <a:extLst>
              <a:ext uri="{FF2B5EF4-FFF2-40B4-BE49-F238E27FC236}">
                <a16:creationId xmlns:a16="http://schemas.microsoft.com/office/drawing/2014/main" xmlns="" id="{02833248-BC28-419B-BBBD-C469566E1B2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90493" y="1549241"/>
            <a:ext cx="5643607" cy="3754279"/>
          </a:xfrm>
          <a:prstGeom prst="rect">
            <a:avLst/>
          </a:prstGeom>
          <a:noFill/>
          <a:ln>
            <a:noFill/>
          </a:ln>
          <a:effectLst/>
        </p:spPr>
      </p:pic>
      <p:pic>
        <p:nvPicPr>
          <p:cNvPr id="22" name="Picture 4">
            <a:extLst>
              <a:ext uri="{FF2B5EF4-FFF2-40B4-BE49-F238E27FC236}">
                <a16:creationId xmlns:a16="http://schemas.microsoft.com/office/drawing/2014/main" xmlns="" id="{62A5E93C-4430-4DE7-839B-5ABBA22864F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4100" y="1554480"/>
            <a:ext cx="5647083" cy="3785055"/>
          </a:xfrm>
          <a:prstGeom prst="rect">
            <a:avLst/>
          </a:prstGeom>
          <a:noFill/>
          <a:ln>
            <a:noFill/>
          </a:ln>
          <a:effectLst/>
        </p:spPr>
      </p:pic>
      <p:sp>
        <p:nvSpPr>
          <p:cNvPr id="20" name="矩形 19"/>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3"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39823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3E6B658B-052F-468E-BE1A-8EEECEFDBD34}"/>
              </a:ext>
            </a:extLst>
          </p:cNvPr>
          <p:cNvSpPr txBox="1"/>
          <p:nvPr/>
        </p:nvSpPr>
        <p:spPr>
          <a:xfrm>
            <a:off x="6134101" y="5609823"/>
            <a:ext cx="6096000" cy="334835"/>
          </a:xfrm>
          <a:prstGeom prst="rect">
            <a:avLst/>
          </a:prstGeom>
          <a:noFill/>
        </p:spPr>
        <p:txBody>
          <a:bodyPr wrap="square">
            <a:spAutoFit/>
          </a:bodyPr>
          <a:lstStyle>
            <a:defPPr>
              <a:defRPr lang="zh-CN"/>
            </a:defPPr>
            <a:lvl1pPr indent="228600" algn="ctr">
              <a:lnSpc>
                <a:spcPts val="2000"/>
              </a:lnSpc>
              <a:defRPr sz="16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图</a:t>
            </a:r>
            <a:r>
              <a:rPr lang="en-US" altLang="zh-CN" dirty="0"/>
              <a:t>4-4-9 </a:t>
            </a:r>
            <a:r>
              <a:rPr lang="zh-CN" altLang="zh-CN" dirty="0"/>
              <a:t>带续流二极管的三相半控桥式整流电路</a:t>
            </a:r>
          </a:p>
        </p:txBody>
      </p:sp>
      <p:sp>
        <p:nvSpPr>
          <p:cNvPr id="19" name="文本框 18">
            <a:extLst>
              <a:ext uri="{FF2B5EF4-FFF2-40B4-BE49-F238E27FC236}">
                <a16:creationId xmlns:a16="http://schemas.microsoft.com/office/drawing/2014/main" xmlns="" id="{76E011A9-D067-4843-92A2-AD7F7C886EC7}"/>
              </a:ext>
            </a:extLst>
          </p:cNvPr>
          <p:cNvSpPr txBox="1"/>
          <p:nvPr/>
        </p:nvSpPr>
        <p:spPr>
          <a:xfrm>
            <a:off x="38101" y="5601120"/>
            <a:ext cx="6096000" cy="334835"/>
          </a:xfrm>
          <a:prstGeom prst="rect">
            <a:avLst/>
          </a:prstGeom>
          <a:noFill/>
        </p:spPr>
        <p:txBody>
          <a:bodyPr wrap="square">
            <a:spAutoFit/>
          </a:bodyPr>
          <a:lstStyle>
            <a:defPPr>
              <a:defRPr lang="zh-CN"/>
            </a:defPPr>
            <a:lvl1pPr indent="228600" algn="ctr">
              <a:lnSpc>
                <a:spcPts val="2000"/>
              </a:lnSpc>
              <a:defRPr sz="1600" kern="100">
                <a:effectLst/>
                <a:latin typeface="Calibri" panose="020F0502020204030204" pitchFamily="34" charset="0"/>
                <a:ea typeface="宋体" panose="02010600030101010101" pitchFamily="2" charset="-122"/>
                <a:cs typeface="Times New Roman" panose="02020603050405020304" pitchFamily="18" charset="0"/>
              </a:defRPr>
            </a:lvl1pPr>
          </a:lstStyle>
          <a:p>
            <a:r>
              <a:rPr lang="zh-CN" altLang="zh-CN" dirty="0"/>
              <a:t>图</a:t>
            </a:r>
            <a:r>
              <a:rPr lang="en-US" altLang="zh-CN" dirty="0"/>
              <a:t>4-4-8 </a:t>
            </a:r>
            <a:r>
              <a:rPr lang="zh-CN" altLang="zh-CN" dirty="0"/>
              <a:t>带电感负载的三相全控桥式整流电路</a:t>
            </a:r>
          </a:p>
        </p:txBody>
      </p:sp>
      <p:pic>
        <p:nvPicPr>
          <p:cNvPr id="20" name="Picture 4">
            <a:extLst>
              <a:ext uri="{FF2B5EF4-FFF2-40B4-BE49-F238E27FC236}">
                <a16:creationId xmlns:a16="http://schemas.microsoft.com/office/drawing/2014/main" xmlns="" id="{4A2F236C-F6D8-4649-A23A-FE6169503F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658" y="1695418"/>
            <a:ext cx="5228307" cy="3745262"/>
          </a:xfrm>
          <a:prstGeom prst="rect">
            <a:avLst/>
          </a:prstGeom>
          <a:noFill/>
          <a:ln>
            <a:noFill/>
          </a:ln>
          <a:effectLst/>
        </p:spPr>
      </p:pic>
      <p:pic>
        <p:nvPicPr>
          <p:cNvPr id="23" name="Picture 4">
            <a:extLst>
              <a:ext uri="{FF2B5EF4-FFF2-40B4-BE49-F238E27FC236}">
                <a16:creationId xmlns:a16="http://schemas.microsoft.com/office/drawing/2014/main" xmlns="" id="{8AA0E927-3118-42DF-AA34-9AB3D091D33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4101" y="1695418"/>
            <a:ext cx="5484495" cy="3896999"/>
          </a:xfrm>
          <a:prstGeom prst="rect">
            <a:avLst/>
          </a:prstGeom>
          <a:noFill/>
          <a:ln>
            <a:noFill/>
          </a:ln>
          <a:effectLst/>
        </p:spPr>
      </p:pic>
      <p:sp>
        <p:nvSpPr>
          <p:cNvPr id="21" name="矩形 20"/>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2"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90334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21" name="文本框 20">
            <a:extLst>
              <a:ext uri="{FF2B5EF4-FFF2-40B4-BE49-F238E27FC236}">
                <a16:creationId xmlns:a16="http://schemas.microsoft.com/office/drawing/2014/main" xmlns="" id="{76B08FCC-5371-4DFD-B1E6-6C2323DFDEA9}"/>
              </a:ext>
            </a:extLst>
          </p:cNvPr>
          <p:cNvSpPr txBox="1"/>
          <p:nvPr/>
        </p:nvSpPr>
        <p:spPr>
          <a:xfrm>
            <a:off x="6526530" y="996478"/>
            <a:ext cx="5135881" cy="4991559"/>
          </a:xfrm>
          <a:prstGeom prst="rect">
            <a:avLst/>
          </a:prstGeom>
          <a:noFill/>
        </p:spPr>
        <p:txBody>
          <a:bodyPr wrap="square">
            <a:spAutoFit/>
          </a:bodyPr>
          <a:lstStyle/>
          <a:p>
            <a:pPr indent="266700" algn="just">
              <a:lnSpc>
                <a:spcPts val="2500"/>
              </a:lnSpc>
              <a:spcBef>
                <a:spcPts val="600"/>
              </a:spcBef>
              <a:spcAft>
                <a:spcPts val="600"/>
              </a:spcAft>
            </a:pPr>
            <a:r>
              <a:rPr lang="zh-CN" altLang="en-US"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b="1" kern="100" dirty="0">
                <a:latin typeface="微软雅黑" panose="020B0503020204020204" pitchFamily="34" charset="-122"/>
                <a:ea typeface="微软雅黑" panose="020B0503020204020204" pitchFamily="34" charset="-122"/>
                <a:cs typeface="Times New Roman" panose="02020603050405020304" pitchFamily="18" charset="0"/>
              </a:rPr>
              <a:t>）通电</a:t>
            </a:r>
            <a:r>
              <a:rPr lang="zh-CN" altLang="en-US" b="1" kern="100" dirty="0" smtClean="0">
                <a:latin typeface="微软雅黑" panose="020B0503020204020204" pitchFamily="34" charset="-122"/>
                <a:ea typeface="微软雅黑" panose="020B0503020204020204" pitchFamily="34" charset="-122"/>
                <a:cs typeface="Times New Roman" panose="02020603050405020304" pitchFamily="18" charset="0"/>
              </a:rPr>
              <a:t>测试</a:t>
            </a:r>
            <a:endParaRPr lang="en-US" altLang="zh-CN"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ts val="2500"/>
              </a:lnSpc>
              <a:spcBef>
                <a:spcPts val="600"/>
              </a:spcBef>
              <a:spcAft>
                <a:spcPts val="600"/>
              </a:spcAft>
            </a:pPr>
            <a:r>
              <a:rPr lang="en-US" altLang="zh-CN" kern="100" dirty="0" smtClean="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、示波器调整</a:t>
            </a:r>
          </a:p>
          <a:p>
            <a:pPr indent="266700" algn="just">
              <a:lnSpc>
                <a:spcPts val="2500"/>
              </a:lnSpc>
              <a:spcBef>
                <a:spcPts val="600"/>
              </a:spcBef>
              <a:spcAft>
                <a:spcPts val="600"/>
              </a:spcAft>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如图图</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4-4-10</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所示，设置好示波器，示波器所有按键都复位</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弹出位置</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，根据所用的探头按下</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CH1</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CH2</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键，波形性质按下</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DC</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键；</a:t>
            </a:r>
          </a:p>
          <a:p>
            <a:pPr indent="266700" algn="just">
              <a:lnSpc>
                <a:spcPts val="2500"/>
              </a:lnSpc>
              <a:spcBef>
                <a:spcPts val="600"/>
              </a:spcBef>
              <a:spcAft>
                <a:spcPts val="600"/>
              </a:spcAft>
            </a:pP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Y</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轴灵敏度开关置于</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5V/div</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lnSpc>
                <a:spcPts val="2500"/>
              </a:lnSpc>
              <a:spcBef>
                <a:spcPts val="600"/>
              </a:spcBef>
              <a:spcAft>
                <a:spcPts val="600"/>
              </a:spcAft>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输入信号选择为</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DC</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lnSpc>
                <a:spcPts val="2500"/>
              </a:lnSpc>
              <a:spcBef>
                <a:spcPts val="600"/>
              </a:spcBef>
              <a:spcAft>
                <a:spcPts val="600"/>
              </a:spcAft>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触发源为电源；</a:t>
            </a:r>
          </a:p>
          <a:p>
            <a:pPr indent="266700" algn="just">
              <a:lnSpc>
                <a:spcPts val="2500"/>
              </a:lnSpc>
              <a:spcBef>
                <a:spcPts val="600"/>
              </a:spcBef>
              <a:spcAft>
                <a:spcPts val="600"/>
              </a:spcAft>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扫描时间为</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2ms</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lnSpc>
                <a:spcPts val="2500"/>
              </a:lnSpc>
              <a:spcBef>
                <a:spcPts val="600"/>
              </a:spcBef>
              <a:spcAft>
                <a:spcPts val="600"/>
              </a:spcAft>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扫描方式为自动。示波器出现一根水平亮线；按下接地按键，调节↑↓旋钮</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使水平线在显示屏中间位置，松开接地按键，便可使用。</a:t>
            </a:r>
          </a:p>
        </p:txBody>
      </p:sp>
      <p:pic>
        <p:nvPicPr>
          <p:cNvPr id="22" name="Picture 5">
            <a:extLst>
              <a:ext uri="{FF2B5EF4-FFF2-40B4-BE49-F238E27FC236}">
                <a16:creationId xmlns:a16="http://schemas.microsoft.com/office/drawing/2014/main" xmlns="" id="{8D91BC18-F48E-47B1-935D-AE2E0BB9EC5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405" y="1616985"/>
            <a:ext cx="5994125" cy="4226246"/>
          </a:xfrm>
          <a:prstGeom prst="rect">
            <a:avLst/>
          </a:prstGeom>
          <a:noFill/>
        </p:spPr>
      </p:pic>
      <p:sp>
        <p:nvSpPr>
          <p:cNvPr id="24" name="文本框 23">
            <a:extLst>
              <a:ext uri="{FF2B5EF4-FFF2-40B4-BE49-F238E27FC236}">
                <a16:creationId xmlns:a16="http://schemas.microsoft.com/office/drawing/2014/main" xmlns="" id="{F8660DAB-0E0F-4E13-870B-56D2F575EB74}"/>
              </a:ext>
            </a:extLst>
          </p:cNvPr>
          <p:cNvSpPr txBox="1"/>
          <p:nvPr/>
        </p:nvSpPr>
        <p:spPr>
          <a:xfrm>
            <a:off x="173025" y="5843231"/>
            <a:ext cx="6096000" cy="348813"/>
          </a:xfrm>
          <a:prstGeom prst="rect">
            <a:avLst/>
          </a:prstGeom>
          <a:noFill/>
        </p:spPr>
        <p:txBody>
          <a:bodyPr wrap="square">
            <a:spAutoFit/>
          </a:bodyPr>
          <a:lstStyle/>
          <a:p>
            <a:pPr indent="1270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4-4-10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示波器设置</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矩形 17"/>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19"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8976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353142" y="1812380"/>
            <a:ext cx="11337925" cy="4031873"/>
          </a:xfrm>
          <a:prstGeom prst="rect">
            <a:avLst/>
          </a:prstGeom>
          <a:noFill/>
        </p:spPr>
        <p:txBody>
          <a:bodyPr wrap="square">
            <a:spAutoFit/>
          </a:bodyPr>
          <a:lstStyle/>
          <a:p>
            <a:pPr indent="432000"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、检查主电源和同步</a:t>
            </a:r>
            <a:r>
              <a:rPr lang="zh-CN" altLang="zh-CN" kern="100" dirty="0" smtClean="0">
                <a:effectLst/>
                <a:latin typeface="等线" panose="02010600030101010101" pitchFamily="2" charset="-122"/>
                <a:ea typeface="等线" panose="02010600030101010101" pitchFamily="2" charset="-122"/>
                <a:cs typeface="Times New Roman" panose="02020603050405020304" pitchFamily="18" charset="0"/>
              </a:rPr>
              <a:t>电压</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① 检查总电源</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在各分电源开关断开下合上总电源开关，将示波器探头的接地端接电源中性点，探头分别测</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看进线电源波形是否缺相、峰值是否相等、相序是否正确</a:t>
            </a:r>
            <a:r>
              <a:rPr lang="zh-CN" altLang="zh-CN" kern="100" dirty="0" smtClean="0">
                <a:effectLst/>
                <a:latin typeface="等线" panose="02010600030101010101" pitchFamily="2" charset="-122"/>
                <a:ea typeface="等线" panose="02010600030101010101" pitchFamily="2" charset="-122"/>
                <a:cs typeface="Times New Roman" panose="02020603050405020304" pitchFamily="18" charset="0"/>
              </a:rPr>
              <a:t>。</a:t>
            </a:r>
            <a:endParaRPr lang="en-US"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②合上主变压器电源开关，测定主电源二次侧相电压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示波器探头接地端接主变压器二次侧的中性点，探头接二次侧</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调节示波器的扫描微调旋钮、水平位移旋钮和</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Y</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轴衰减开关，使</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波形起点在示波器刻度最左端，一个周期占示波器刻度</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格（目的是每格定为</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），幅度适中，波形稳定（电平旋钮配合）。后测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相位依次滞后</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120º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240º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4</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a:t>
            </a:r>
          </a:p>
        </p:txBody>
      </p:sp>
      <p:sp>
        <p:nvSpPr>
          <p:cNvPr id="19" name="矩形 18"/>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7082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635018" y="1608446"/>
            <a:ext cx="10998165" cy="4536627"/>
          </a:xfrm>
          <a:prstGeom prst="rect">
            <a:avLst/>
          </a:prstGeom>
          <a:noFill/>
        </p:spPr>
        <p:txBody>
          <a:bodyPr wrap="square">
            <a:spAutoFit/>
          </a:bodyPr>
          <a:lstStyle/>
          <a:p>
            <a:pPr indent="2667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③合上同步变压器电源开关，检查二次侧同步相电压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indent="2667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示波器探头接地端接同步变压器二次侧的中性点，探头接二次侧</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。由于主变压器是</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Y/Y0-12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（三相半控桥式为△</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/Y0-11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接法），同步变压器△</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/Y0-11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接法，所以同步电压超前主电源</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（半格），三相半控桥式是同相位。调节水平旋钮使</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起始点在示波器最左端，观察</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分别滞后</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120º(2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240º(4</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，以上调好后，扫描及扫描微调旋钮和水平位移旋钮严禁再动</a:t>
            </a:r>
            <a:r>
              <a:rPr lang="zh-CN" altLang="zh-CN" kern="100" dirty="0" smtClean="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④ 确定脉冲初始相位。</a:t>
            </a:r>
          </a:p>
          <a:p>
            <a:pPr indent="266700" algn="just">
              <a:lnSpc>
                <a:spcPts val="25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示波器输入接地端接同步电压输出公共端，探头接</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共阳极接法的三相半波可控整流电路接</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Up4</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，因为</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VT1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的触发脉冲是 </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Up4),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将控制电压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调到</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0V</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（旋钮时针旋到底），调节偏移电压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电位器使第一只脉冲前沿在该电路的最大移相角位置上。</a:t>
            </a:r>
          </a:p>
          <a:p>
            <a:pPr>
              <a:lnSpc>
                <a:spcPts val="2500"/>
              </a:lnSpc>
              <a:spcBef>
                <a:spcPts val="600"/>
              </a:spcBef>
              <a:spcAft>
                <a:spcPts val="600"/>
              </a:spcAft>
            </a:pPr>
            <a:r>
              <a:rPr lang="zh-CN" altLang="zh-CN" dirty="0">
                <a:effectLst/>
                <a:latin typeface="等线" panose="02010600030101010101" pitchFamily="2" charset="-122"/>
                <a:ea typeface="等线" panose="02010600030101010101" pitchFamily="2" charset="-122"/>
                <a:cs typeface="Times New Roman" panose="02020603050405020304" pitchFamily="18" charset="0"/>
              </a:rPr>
              <a:t>注意：移相角的</a:t>
            </a:r>
            <a:r>
              <a:rPr lang="en-US" altLang="zh-CN" dirty="0">
                <a:effectLst/>
                <a:latin typeface="等线" panose="02010600030101010101" pitchFamily="2" charset="-122"/>
                <a:ea typeface="等线" panose="02010600030101010101" pitchFamily="2" charset="-122"/>
              </a:rPr>
              <a:t>0º</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是在主电源二次侧</a:t>
            </a:r>
            <a:r>
              <a:rPr lang="en-US" altLang="zh-CN" dirty="0" err="1">
                <a:effectLst/>
                <a:latin typeface="等线" panose="02010600030101010101" pitchFamily="2" charset="-122"/>
                <a:ea typeface="等线" panose="02010600030101010101" pitchFamily="2" charset="-122"/>
              </a:rPr>
              <a:t>Ua</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的</a:t>
            </a:r>
            <a:r>
              <a:rPr lang="en-US" altLang="zh-CN" dirty="0">
                <a:effectLst/>
                <a:latin typeface="等线" panose="02010600030101010101" pitchFamily="2" charset="-122"/>
                <a:ea typeface="等线" panose="02010600030101010101" pitchFamily="2" charset="-122"/>
              </a:rPr>
              <a:t>30º,</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也就是自然换流点（在示波器屏上半格）处起算</a:t>
            </a:r>
            <a:r>
              <a:rPr lang="en-US" altLang="zh-CN" dirty="0">
                <a:effectLst/>
                <a:latin typeface="等线" panose="02010600030101010101" pitchFamily="2" charset="-122"/>
                <a:ea typeface="等线" panose="02010600030101010101" pitchFamily="2" charset="-122"/>
              </a:rPr>
              <a:t>;</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（三相半波共阳极电路的</a:t>
            </a:r>
            <a:r>
              <a:rPr lang="en-US" altLang="zh-CN" dirty="0">
                <a:effectLst/>
                <a:latin typeface="等线" panose="02010600030101010101" pitchFamily="2" charset="-122"/>
                <a:ea typeface="等线" panose="02010600030101010101" pitchFamily="2" charset="-122"/>
              </a:rPr>
              <a:t>0º</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是三相相电压負半周自然换流点上，距正半周自然换流点的后退</a:t>
            </a:r>
            <a:r>
              <a:rPr lang="en-US" altLang="zh-CN" dirty="0">
                <a:effectLst/>
                <a:latin typeface="等线" panose="02010600030101010101" pitchFamily="2" charset="-122"/>
                <a:ea typeface="等线" panose="02010600030101010101" pitchFamily="2" charset="-122"/>
              </a:rPr>
              <a:t>180º</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）。脉冲初始相位一旦确定，偏移电压电位器</a:t>
            </a:r>
            <a:r>
              <a:rPr lang="en-US" altLang="zh-CN" dirty="0" err="1">
                <a:effectLst/>
                <a:latin typeface="等线" panose="02010600030101010101" pitchFamily="2" charset="-122"/>
                <a:ea typeface="等线" panose="02010600030101010101" pitchFamily="2" charset="-122"/>
              </a:rPr>
              <a:t>Ub</a:t>
            </a:r>
            <a:r>
              <a:rPr lang="zh-CN" altLang="zh-CN" dirty="0">
                <a:effectLst/>
                <a:latin typeface="等线" panose="02010600030101010101" pitchFamily="2" charset="-122"/>
                <a:ea typeface="等线" panose="02010600030101010101" pitchFamily="2" charset="-122"/>
                <a:cs typeface="Times New Roman" panose="02020603050405020304" pitchFamily="18" charset="0"/>
              </a:rPr>
              <a:t>严禁再调节。</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9" name="矩形 18"/>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34966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8" name="文本框 17">
            <a:extLst>
              <a:ext uri="{FF2B5EF4-FFF2-40B4-BE49-F238E27FC236}">
                <a16:creationId xmlns:a16="http://schemas.microsoft.com/office/drawing/2014/main" xmlns="" id="{DB35AD5A-E78D-4F9A-80A2-7A3A90C87D84}"/>
              </a:ext>
            </a:extLst>
          </p:cNvPr>
          <p:cNvSpPr txBox="1"/>
          <p:nvPr/>
        </p:nvSpPr>
        <p:spPr>
          <a:xfrm>
            <a:off x="464965" y="1554480"/>
            <a:ext cx="11337925" cy="4559069"/>
          </a:xfrm>
          <a:prstGeom prst="rect">
            <a:avLst/>
          </a:prstGeom>
          <a:noFill/>
        </p:spPr>
        <p:txBody>
          <a:bodyPr wrap="square">
            <a:spAutoFit/>
          </a:bodyPr>
          <a:lstStyle/>
          <a:p>
            <a:pPr indent="432000"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、测定</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XX°</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时，</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及</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UA1N1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A6N2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波形。</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将控制角调节到要求角度上，方法</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示波器探头两端接负载两端（探头接负载的正极）。逐渐增大控制电压</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，观察负载两端的</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到全导通（此时</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）。认准波形的位置，减小</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使</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u="sng" kern="100" dirty="0">
                <a:effectLst/>
                <a:latin typeface="等线" panose="02010600030101010101" pitchFamily="2" charset="-122"/>
                <a:ea typeface="等线" panose="02010600030101010101" pitchFamily="2" charset="-122"/>
                <a:cs typeface="Times New Roman" panose="02020603050405020304" pitchFamily="18" charset="0"/>
              </a:rPr>
              <a:t> X </a:t>
            </a:r>
            <a:r>
              <a:rPr lang="en-US" altLang="zh-CN" u="sng" kern="100" dirty="0" err="1">
                <a:effectLst/>
                <a:latin typeface="等线" panose="02010600030101010101" pitchFamily="2" charset="-122"/>
                <a:ea typeface="等线" panose="02010600030101010101" pitchFamily="2" charset="-122"/>
                <a:cs typeface="Times New Roman" panose="02020603050405020304" pitchFamily="18" charset="0"/>
              </a:rPr>
              <a:t>X</a:t>
            </a:r>
            <a:r>
              <a:rPr lang="en-US" altLang="zh-CN" u="sng" kern="100" dirty="0">
                <a:effectLst/>
                <a:latin typeface="等线" panose="02010600030101010101" pitchFamily="2" charset="-122"/>
                <a:ea typeface="等线" panose="02010600030101010101" pitchFamily="2" charset="-122"/>
                <a:cs typeface="Times New Roman" panose="02020603050405020304" pitchFamily="18" charset="0"/>
              </a:rPr>
              <a:t> º</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试卷上要求（从完整波形向后退，每后退</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格为</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对带平衡电抗器双反星形可控整流电路，其移相角可以通过观看脉冲位置来确定</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当然其他整流电路也可以用此方法来确定移相角</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用示波器测量试卷上要考核的</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及</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UA1N1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A6N2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波形，检查波形是否完整、正确。</a:t>
            </a:r>
          </a:p>
          <a:p>
            <a:pPr indent="432000"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完成上述调试工作后请考评老师，按</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、步序向考评老师演示并解释。</a:t>
            </a:r>
          </a:p>
        </p:txBody>
      </p:sp>
      <p:sp>
        <p:nvSpPr>
          <p:cNvPr id="19" name="矩形 18"/>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79161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608649" y="1554480"/>
            <a:ext cx="11050904" cy="4712957"/>
          </a:xfrm>
          <a:prstGeom prst="rect">
            <a:avLst/>
          </a:prstGeom>
          <a:noFill/>
        </p:spPr>
        <p:txBody>
          <a:bodyPr wrap="square">
            <a:spAutoFit/>
          </a:bodyPr>
          <a:lstStyle/>
          <a:p>
            <a:pPr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zh-CN" altLang="zh-CN" b="1" dirty="0">
                <a:latin typeface="等线" panose="02010600030101010101" pitchFamily="2" charset="-122"/>
                <a:ea typeface="等线" panose="02010600030101010101" pitchFamily="2" charset="-122"/>
                <a:cs typeface="Times New Roman" panose="02020603050405020304" pitchFamily="18" charset="0"/>
              </a:rPr>
              <a:t>波形图的</a:t>
            </a:r>
            <a:r>
              <a:rPr lang="zh-CN" altLang="zh-CN" b="1" dirty="0" smtClean="0">
                <a:latin typeface="等线" panose="02010600030101010101" pitchFamily="2" charset="-122"/>
                <a:ea typeface="等线" panose="02010600030101010101" pitchFamily="2" charset="-122"/>
                <a:cs typeface="Times New Roman" panose="02020603050405020304" pitchFamily="18" charset="0"/>
              </a:rPr>
              <a:t>画法</a:t>
            </a:r>
            <a:endPar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Bef>
                <a:spcPts val="600"/>
              </a:spcBef>
              <a:spcAft>
                <a:spcPts val="600"/>
              </a:spcAft>
            </a:pPr>
            <a:r>
              <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 定</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、画电压。定</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的位置，画正电压，共阳极画负电压。</a:t>
            </a:r>
          </a:p>
          <a:p>
            <a:pPr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UP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 对</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。三相全控桥式整流、双反星形电路为双脉冲，其余为单脉冲。</a:t>
            </a:r>
          </a:p>
          <a:p>
            <a:pPr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波：定</a:t>
            </a:r>
            <a:r>
              <a:rPr lang="el-GR" altLang="zh-CN" kern="100" dirty="0">
                <a:effectLst/>
                <a:latin typeface="等线" panose="02010600030101010101" pitchFamily="2" charset="-122"/>
                <a:ea typeface="等线" panose="02010600030101010101" pitchFamily="2" charset="-122"/>
                <a:cs typeface="Times New Roman" panose="02020603050405020304" pitchFamily="18" charset="0"/>
              </a:rPr>
              <a:t>α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、划区、勾反压</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UVT1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反压；</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勾</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反压；……依次类推</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注意共阳极电路</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UVT5</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对应共阴极</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UVT4</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UVT6</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UVT2)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4</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US</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波：对</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UL</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对</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Uab</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对</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Ubc</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USc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对</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Uca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；三相半控桥式滞后</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先定波形零点位置</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然后画出波形）</a:t>
            </a:r>
          </a:p>
          <a:p>
            <a:pPr algn="just">
              <a:lnSpc>
                <a:spcPct val="150000"/>
              </a:lnSpc>
              <a:spcBef>
                <a:spcPts val="600"/>
              </a:spcBef>
              <a:spcAft>
                <a:spcPts val="6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5</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A1N1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A2N2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A3N1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A4N2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A5N1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A6N2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波：对</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UL</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退</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30º</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分别参照</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Uac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Ubc</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Uba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Uca</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Ucb</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滞后</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30º</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定位，画波形。</a:t>
            </a:r>
          </a:p>
        </p:txBody>
      </p:sp>
      <p:sp>
        <p:nvSpPr>
          <p:cNvPr id="18" name="矩形 17"/>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81797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dirty="0">
                <a:solidFill>
                  <a:schemeClr val="bg1"/>
                </a:solidFill>
                <a:latin typeface="微软雅黑" charset="0"/>
                <a:ea typeface="微软雅黑" charset="0"/>
                <a:cs typeface="微软雅黑" charset="0"/>
              </a:rPr>
              <a:t>1.编码器</a:t>
            </a:r>
          </a:p>
        </p:txBody>
      </p:sp>
      <p:sp>
        <p:nvSpPr>
          <p:cNvPr id="19" name="文本框 18">
            <a:extLst>
              <a:ext uri="{FF2B5EF4-FFF2-40B4-BE49-F238E27FC236}">
                <a16:creationId xmlns:a16="http://schemas.microsoft.com/office/drawing/2014/main" xmlns="" id="{FFD6E78D-476D-4CB6-BB9D-57BDB852FA20}"/>
              </a:ext>
            </a:extLst>
          </p:cNvPr>
          <p:cNvSpPr txBox="1"/>
          <p:nvPr/>
        </p:nvSpPr>
        <p:spPr>
          <a:xfrm>
            <a:off x="490494" y="1554480"/>
            <a:ext cx="10521251" cy="3785652"/>
          </a:xfrm>
          <a:prstGeom prst="rect">
            <a:avLst/>
          </a:prstGeom>
          <a:noFill/>
        </p:spPr>
        <p:txBody>
          <a:bodyPr wrap="square">
            <a:spAutoFit/>
          </a:bodyPr>
          <a:lstStyle/>
          <a:p>
            <a:pPr indent="432000" algn="just">
              <a:lnSpc>
                <a:spcPct val="200000"/>
              </a:lnSpc>
              <a:spcBef>
                <a:spcPts val="1200"/>
              </a:spcBef>
              <a:spcAft>
                <a:spcPts val="12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b="1" kern="100" dirty="0" smtClean="0">
                <a:latin typeface="等线" panose="02010600030101010101" pitchFamily="2" charset="-122"/>
                <a:ea typeface="等线" panose="02010600030101010101" pitchFamily="2" charset="-122"/>
                <a:cs typeface="Times New Roman" panose="02020603050405020304" pitchFamily="18" charset="0"/>
              </a:rPr>
              <a:t>故障排除</a:t>
            </a:r>
            <a:endPar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endParaRPr>
          </a:p>
          <a:p>
            <a:pPr indent="432000" algn="just">
              <a:lnSpc>
                <a:spcPct val="200000"/>
              </a:lnSpc>
              <a:spcBef>
                <a:spcPts val="1200"/>
              </a:spcBef>
              <a:spcAft>
                <a:spcPts val="1200"/>
              </a:spcAft>
            </a:pPr>
            <a:r>
              <a:rPr lang="en-US" altLang="zh-CN" kern="100" dirty="0" smtClean="0">
                <a:effectLst/>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、用示波器看負载两端</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波形</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写出故障現象</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缺哪一相</a:t>
            </a:r>
            <a:r>
              <a:rPr lang="en-US" altLang="zh-CN" kern="100" dirty="0" err="1">
                <a:effectLst/>
                <a:latin typeface="等线" panose="02010600030101010101" pitchFamily="2" charset="-122"/>
                <a:ea typeface="等线" panose="02010600030101010101" pitchFamily="2" charset="-122"/>
                <a:cs typeface="Times New Roman" panose="02020603050405020304" pitchFamily="18" charset="0"/>
              </a:rPr>
              <a:t>Ud</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波</a:t>
            </a: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a:t>
            </a:r>
          </a:p>
          <a:p>
            <a:pPr indent="432000" algn="just">
              <a:lnSpc>
                <a:spcPct val="200000"/>
              </a:lnSpc>
              <a:spcBef>
                <a:spcPts val="1200"/>
              </a:spcBef>
              <a:spcAft>
                <a:spcPts val="12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2</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、针对故障現象检查该相晶闸管上电源、门极上触发脉冲是否到位，用示波器按倒查法测各点波形是否正常，找出故障点。</a:t>
            </a:r>
          </a:p>
          <a:p>
            <a:pPr indent="432000" algn="just">
              <a:lnSpc>
                <a:spcPct val="200000"/>
              </a:lnSpc>
              <a:spcBef>
                <a:spcPts val="1200"/>
              </a:spcBef>
              <a:spcAft>
                <a:spcPts val="1200"/>
              </a:spcAft>
            </a:pPr>
            <a:r>
              <a:rPr lang="en-US" altLang="zh-CN" kern="100" dirty="0">
                <a:effectLst/>
                <a:latin typeface="等线" panose="02010600030101010101" pitchFamily="2" charset="-122"/>
                <a:ea typeface="等线" panose="02010600030101010101" pitchFamily="2" charset="-122"/>
                <a:cs typeface="Times New Roman" panose="02020603050405020304" pitchFamily="18" charset="0"/>
              </a:rPr>
              <a:t> 3</a:t>
            </a:r>
            <a:r>
              <a:rPr lang="zh-CN" altLang="zh-CN" kern="100" dirty="0">
                <a:effectLst/>
                <a:latin typeface="等线" panose="02010600030101010101" pitchFamily="2" charset="-122"/>
                <a:ea typeface="等线" panose="02010600030101010101" pitchFamily="2" charset="-122"/>
                <a:cs typeface="Times New Roman" panose="02020603050405020304" pitchFamily="18" charset="0"/>
              </a:rPr>
              <a:t>、若电源、脉冲都有，则故障出在“定相”上。</a:t>
            </a:r>
          </a:p>
        </p:txBody>
      </p:sp>
      <p:sp>
        <p:nvSpPr>
          <p:cNvPr id="18" name="矩形 17"/>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1.1.4</a:t>
            </a:r>
            <a:r>
              <a:rPr lang="zh-CN" altLang="zh-CN" b="1" dirty="0">
                <a:solidFill>
                  <a:schemeClr val="accent2">
                    <a:lumMod val="50000"/>
                  </a:schemeClr>
                </a:solidFill>
                <a:latin typeface="微软雅黑" pitchFamily="34" charset="-122"/>
                <a:ea typeface="微软雅黑" pitchFamily="34" charset="-122"/>
              </a:rPr>
              <a:t>电力电子电路调试维修实操要求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2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18452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092019" y="4225485"/>
            <a:ext cx="2273653" cy="507831"/>
          </a:xfrm>
          <a:prstGeom prst="rect">
            <a:avLst/>
          </a:prstGeom>
        </p:spPr>
        <p:txBody>
          <a:bodyPr wrap="square">
            <a:spAutoFit/>
          </a:bodyPr>
          <a:lstStyle/>
          <a:p>
            <a:pPr marL="285750" indent="-285750">
              <a:lnSpc>
                <a:spcPct val="150000"/>
              </a:lnSpc>
              <a:spcAft>
                <a:spcPts val="600"/>
              </a:spcAft>
              <a:buFont typeface="Arial" panose="020B0604020202090204" pitchFamily="34" charset="0"/>
              <a:buChar char="•"/>
            </a:pPr>
            <a:r>
              <a:rPr lang="zh-CN" altLang="zh-CN"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实</a:t>
            </a:r>
            <a:r>
              <a:rPr lang="zh-CN" altLang="zh-CN"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操</a:t>
            </a:r>
            <a:r>
              <a:rPr lang="zh-CN" altLang="zh-CN"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要求</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6" name="文本框 15">
            <a:extLst>
              <a:ext uri="{FF2B5EF4-FFF2-40B4-BE49-F238E27FC236}">
                <a16:creationId xmlns:a16="http://schemas.microsoft.com/office/drawing/2014/main" xmlns="" id="{5B71D491-ADBE-4C2C-9587-BED137D13C23}"/>
              </a:ext>
            </a:extLst>
          </p:cNvPr>
          <p:cNvSpPr txBox="1"/>
          <p:nvPr/>
        </p:nvSpPr>
        <p:spPr>
          <a:xfrm>
            <a:off x="702934" y="1645423"/>
            <a:ext cx="8075306" cy="507831"/>
          </a:xfrm>
          <a:prstGeom prst="rect">
            <a:avLst/>
          </a:prstGeom>
          <a:noFill/>
        </p:spPr>
        <p:txBody>
          <a:bodyPr wrap="square">
            <a:spAutoFit/>
          </a:bodyPr>
          <a:lstStyle/>
          <a:p>
            <a:pPr indent="457200" algn="l">
              <a:lnSpc>
                <a:spcPct val="150000"/>
              </a:lnSpc>
              <a:spcBef>
                <a:spcPts val="600"/>
              </a:spcBef>
              <a:spcAft>
                <a:spcPts val="600"/>
              </a:spcAft>
            </a:pPr>
            <a:r>
              <a:rPr lang="zh-CN" altLang="zh-CN" b="1" kern="100" dirty="0">
                <a:effectLst/>
                <a:latin typeface="+mn-ea"/>
                <a:cs typeface="Times New Roman" panose="02020603050405020304" pitchFamily="18" charset="0"/>
              </a:rPr>
              <a:t>任务（</a:t>
            </a:r>
            <a:r>
              <a:rPr lang="en-US" altLang="zh-CN" b="1" kern="100" dirty="0">
                <a:effectLst/>
                <a:latin typeface="+mn-ea"/>
                <a:cs typeface="Times New Roman" panose="02020603050405020304" pitchFamily="18" charset="0"/>
              </a:rPr>
              <a:t>1</a:t>
            </a:r>
            <a:r>
              <a:rPr lang="zh-CN" altLang="zh-CN" b="1" kern="100" dirty="0">
                <a:effectLst/>
                <a:latin typeface="+mn-ea"/>
                <a:cs typeface="Times New Roman" panose="02020603050405020304" pitchFamily="18" charset="0"/>
              </a:rPr>
              <a:t>）：简要概述电力电子电路调试通电前示波器的设置</a:t>
            </a:r>
            <a:endParaRPr lang="zh-CN" altLang="zh-CN" kern="100" dirty="0">
              <a:effectLst/>
              <a:latin typeface="+mn-ea"/>
              <a:cs typeface="Times New Roman" panose="02020603050405020304" pitchFamily="18" charset="0"/>
            </a:endParaRPr>
          </a:p>
        </p:txBody>
      </p:sp>
      <p:sp>
        <p:nvSpPr>
          <p:cNvPr id="12" name="文本框 11">
            <a:extLst>
              <a:ext uri="{FF2B5EF4-FFF2-40B4-BE49-F238E27FC236}">
                <a16:creationId xmlns:a16="http://schemas.microsoft.com/office/drawing/2014/main" xmlns="" id="{FCAF8F9E-654E-4065-B3EB-3510A5E53E07}"/>
              </a:ext>
            </a:extLst>
          </p:cNvPr>
          <p:cNvSpPr txBox="1"/>
          <p:nvPr/>
        </p:nvSpPr>
        <p:spPr>
          <a:xfrm>
            <a:off x="702934" y="2365220"/>
            <a:ext cx="10589906" cy="3016210"/>
          </a:xfrm>
          <a:prstGeom prst="rect">
            <a:avLst/>
          </a:prstGeom>
          <a:noFill/>
        </p:spPr>
        <p:txBody>
          <a:bodyPr wrap="square">
            <a:spAutoFit/>
          </a:bodyPr>
          <a:lstStyle/>
          <a:p>
            <a:pPr indent="457200" algn="just">
              <a:lnSpc>
                <a:spcPct val="200000"/>
              </a:lnSpc>
              <a:spcBef>
                <a:spcPts val="600"/>
              </a:spcBef>
              <a:spcAft>
                <a:spcPts val="600"/>
              </a:spcAft>
            </a:pPr>
            <a:r>
              <a:rPr lang="zh-CN" altLang="zh-CN" kern="100" dirty="0">
                <a:effectLst/>
                <a:latin typeface="+mn-ea"/>
                <a:cs typeface="Times New Roman" panose="02020603050405020304" pitchFamily="18" charset="0"/>
              </a:rPr>
              <a:t>答： </a:t>
            </a:r>
          </a:p>
          <a:p>
            <a:pPr indent="457200" algn="just">
              <a:lnSpc>
                <a:spcPct val="200000"/>
              </a:lnSpc>
              <a:spcBef>
                <a:spcPts val="600"/>
              </a:spcBef>
              <a:spcAft>
                <a:spcPts val="600"/>
              </a:spcAft>
            </a:pPr>
            <a:r>
              <a:rPr lang="zh-CN" altLang="zh-CN" kern="100" dirty="0">
                <a:effectLst/>
                <a:latin typeface="+mn-ea"/>
                <a:cs typeface="Times New Roman" panose="02020603050405020304" pitchFamily="18" charset="0"/>
              </a:rPr>
              <a:t>示波器所有按键都复位</a:t>
            </a:r>
            <a:r>
              <a:rPr lang="en-US" altLang="zh-CN"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弹出位置</a:t>
            </a:r>
            <a:r>
              <a:rPr lang="en-US" altLang="zh-CN"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，根据所用的探头按下</a:t>
            </a:r>
            <a:r>
              <a:rPr lang="en-US" altLang="zh-CN" kern="100" dirty="0">
                <a:effectLst/>
                <a:latin typeface="+mn-ea"/>
                <a:cs typeface="Times New Roman" panose="02020603050405020304" pitchFamily="18" charset="0"/>
              </a:rPr>
              <a:t>CH1</a:t>
            </a:r>
            <a:r>
              <a:rPr lang="zh-CN" altLang="zh-CN" kern="100" dirty="0">
                <a:effectLst/>
                <a:latin typeface="+mn-ea"/>
                <a:cs typeface="Times New Roman" panose="02020603050405020304" pitchFamily="18" charset="0"/>
              </a:rPr>
              <a:t>或</a:t>
            </a:r>
            <a:r>
              <a:rPr lang="en-US" altLang="zh-CN" kern="100" dirty="0">
                <a:effectLst/>
                <a:latin typeface="+mn-ea"/>
                <a:cs typeface="Times New Roman" panose="02020603050405020304" pitchFamily="18" charset="0"/>
              </a:rPr>
              <a:t>CH2</a:t>
            </a:r>
            <a:r>
              <a:rPr lang="zh-CN" altLang="zh-CN" kern="100" dirty="0">
                <a:effectLst/>
                <a:latin typeface="+mn-ea"/>
                <a:cs typeface="Times New Roman" panose="02020603050405020304" pitchFamily="18" charset="0"/>
              </a:rPr>
              <a:t>键，波形性质按下</a:t>
            </a:r>
            <a:r>
              <a:rPr lang="en-US" altLang="zh-CN" kern="100" dirty="0">
                <a:effectLst/>
                <a:latin typeface="+mn-ea"/>
                <a:cs typeface="Times New Roman" panose="02020603050405020304" pitchFamily="18" charset="0"/>
              </a:rPr>
              <a:t>DC</a:t>
            </a:r>
            <a:r>
              <a:rPr lang="zh-CN" altLang="zh-CN" kern="100" dirty="0">
                <a:effectLst/>
                <a:latin typeface="+mn-ea"/>
                <a:cs typeface="Times New Roman" panose="02020603050405020304" pitchFamily="18" charset="0"/>
              </a:rPr>
              <a:t>键；</a:t>
            </a:r>
            <a:r>
              <a:rPr lang="en-US" altLang="zh-CN" kern="100" dirty="0">
                <a:effectLst/>
                <a:latin typeface="+mn-ea"/>
                <a:cs typeface="Times New Roman" panose="02020603050405020304" pitchFamily="18" charset="0"/>
              </a:rPr>
              <a:t>Y</a:t>
            </a:r>
            <a:r>
              <a:rPr lang="zh-CN" altLang="zh-CN" kern="100" dirty="0">
                <a:effectLst/>
                <a:latin typeface="+mn-ea"/>
                <a:cs typeface="Times New Roman" panose="02020603050405020304" pitchFamily="18" charset="0"/>
              </a:rPr>
              <a:t>轴灵敏度开关置于</a:t>
            </a:r>
            <a:r>
              <a:rPr lang="en-US" altLang="zh-CN" kern="100" dirty="0">
                <a:effectLst/>
                <a:latin typeface="+mn-ea"/>
                <a:cs typeface="Times New Roman" panose="02020603050405020304" pitchFamily="18" charset="0"/>
              </a:rPr>
              <a:t>5V/div</a:t>
            </a:r>
            <a:r>
              <a:rPr lang="zh-CN" altLang="zh-CN" kern="100" dirty="0">
                <a:effectLst/>
                <a:latin typeface="+mn-ea"/>
                <a:cs typeface="Times New Roman" panose="02020603050405020304" pitchFamily="18" charset="0"/>
              </a:rPr>
              <a:t>；输入信号选择为</a:t>
            </a:r>
            <a:r>
              <a:rPr lang="en-US" altLang="zh-CN" kern="100" dirty="0">
                <a:effectLst/>
                <a:latin typeface="+mn-ea"/>
                <a:cs typeface="Times New Roman" panose="02020603050405020304" pitchFamily="18" charset="0"/>
              </a:rPr>
              <a:t>DC</a:t>
            </a:r>
            <a:r>
              <a:rPr lang="zh-CN" altLang="zh-CN" kern="100" dirty="0">
                <a:effectLst/>
                <a:latin typeface="+mn-ea"/>
                <a:cs typeface="Times New Roman" panose="02020603050405020304" pitchFamily="18" charset="0"/>
              </a:rPr>
              <a:t>；触发源为电源；扫描时间为</a:t>
            </a:r>
            <a:r>
              <a:rPr lang="en-US" altLang="zh-CN" kern="100" dirty="0">
                <a:effectLst/>
                <a:latin typeface="+mn-ea"/>
                <a:cs typeface="Times New Roman" panose="02020603050405020304" pitchFamily="18" charset="0"/>
              </a:rPr>
              <a:t>2ms</a:t>
            </a:r>
            <a:r>
              <a:rPr lang="zh-CN" altLang="zh-CN" kern="100" dirty="0">
                <a:effectLst/>
                <a:latin typeface="+mn-ea"/>
                <a:cs typeface="Times New Roman" panose="02020603050405020304" pitchFamily="18" charset="0"/>
              </a:rPr>
              <a:t>；扫描方式为自动。示波器出现一根水平亮线；按下接地按键，调节↑↓旋钮</a:t>
            </a:r>
            <a:r>
              <a:rPr lang="en-US" altLang="zh-CN"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使水平线在显示屏中间位置，松开接地按键，便可使用。</a:t>
            </a:r>
          </a:p>
        </p:txBody>
      </p:sp>
      <p:sp>
        <p:nvSpPr>
          <p:cNvPr id="13" name="矩形 12"/>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1.2.1</a:t>
            </a:r>
            <a:r>
              <a:rPr lang="zh-CN" altLang="zh-CN" b="1" dirty="0" smtClean="0">
                <a:solidFill>
                  <a:schemeClr val="accent2">
                    <a:lumMod val="50000"/>
                  </a:schemeClr>
                </a:solidFill>
                <a:latin typeface="微软雅黑" pitchFamily="34" charset="-122"/>
                <a:ea typeface="微软雅黑" pitchFamily="34" charset="-122"/>
              </a:rPr>
              <a:t>实</a:t>
            </a:r>
            <a:r>
              <a:rPr lang="zh-CN" altLang="zh-CN" b="1" dirty="0">
                <a:solidFill>
                  <a:schemeClr val="accent2">
                    <a:lumMod val="50000"/>
                  </a:schemeClr>
                </a:solidFill>
                <a:latin typeface="微软雅黑" pitchFamily="34" charset="-122"/>
                <a:ea typeface="微软雅黑" pitchFamily="34" charset="-122"/>
              </a:rPr>
              <a:t>操要求</a:t>
            </a:r>
            <a:endParaRPr lang="zh-CN" altLang="en-US" b="1" dirty="0">
              <a:solidFill>
                <a:schemeClr val="accent2">
                  <a:lumMod val="50000"/>
                </a:schemeClr>
              </a:solidFill>
              <a:latin typeface="微软雅黑" pitchFamily="34" charset="-122"/>
              <a:ea typeface="微软雅黑" pitchFamily="34" charset="-122"/>
            </a:endParaRPr>
          </a:p>
        </p:txBody>
      </p:sp>
      <p:sp>
        <p:nvSpPr>
          <p:cNvPr id="14" name="TextBox 8"/>
          <p:cNvSpPr txBox="1"/>
          <p:nvPr/>
        </p:nvSpPr>
        <p:spPr>
          <a:xfrm>
            <a:off x="972296" y="189080"/>
            <a:ext cx="4386241" cy="338554"/>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1.2</a:t>
            </a:r>
            <a:r>
              <a:rPr sz="1600" b="1" dirty="0">
                <a:solidFill>
                  <a:schemeClr val="bg1"/>
                </a:solidFill>
                <a:latin typeface="微软雅黑" pitchFamily="34" charset="-122"/>
                <a:ea typeface="微软雅黑" pitchFamily="34" charset="-122"/>
              </a:rPr>
              <a:t>电路的</a:t>
            </a:r>
            <a:r>
              <a:rPr lang="zh-CN" altLang="zh-CN" sz="1600" b="1" dirty="0">
                <a:solidFill>
                  <a:schemeClr val="bg1"/>
                </a:solidFill>
                <a:latin typeface="微软雅黑" pitchFamily="34" charset="-122"/>
                <a:ea typeface="微软雅黑" pitchFamily="34" charset="-122"/>
              </a:rPr>
              <a:t>实操</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52123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学习总结及评价</a:t>
            </a:r>
          </a:p>
        </p:txBody>
      </p:sp>
      <p:graphicFrame>
        <p:nvGraphicFramePr>
          <p:cNvPr id="16" name="表格 15"/>
          <p:cNvGraphicFramePr>
            <a:graphicFrameLocks noGrp="1"/>
          </p:cNvGraphicFramePr>
          <p:nvPr>
            <p:extLst>
              <p:ext uri="{D42A27DB-BD31-4B8C-83A1-F6EECF244321}">
                <p14:modId xmlns:p14="http://schemas.microsoft.com/office/powerpoint/2010/main" val="1042851345"/>
              </p:ext>
            </p:extLst>
          </p:nvPr>
        </p:nvGraphicFramePr>
        <p:xfrm>
          <a:off x="1229995" y="2387600"/>
          <a:ext cx="9551035" cy="3541395"/>
        </p:xfrm>
        <a:graphic>
          <a:graphicData uri="http://schemas.openxmlformats.org/drawingml/2006/table">
            <a:tbl>
              <a:tblPr firstRow="1" firstCol="1" bandRow="1">
                <a:tableStyleId>{ED083AE6-46FA-4A59-8FB0-9F97EB10719F}</a:tableStyleId>
              </a:tblPr>
              <a:tblGrid>
                <a:gridCol w="1000125">
                  <a:extLst>
                    <a:ext uri="{9D8B030D-6E8A-4147-A177-3AD203B41FA5}">
                      <a16:colId xmlns:a16="http://schemas.microsoft.com/office/drawing/2014/main" xmlns="" val="20000"/>
                    </a:ext>
                  </a:extLst>
                </a:gridCol>
                <a:gridCol w="1610360">
                  <a:extLst>
                    <a:ext uri="{9D8B030D-6E8A-4147-A177-3AD203B41FA5}">
                      <a16:colId xmlns:a16="http://schemas.microsoft.com/office/drawing/2014/main" xmlns="" val="20001"/>
                    </a:ext>
                  </a:extLst>
                </a:gridCol>
                <a:gridCol w="328295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219200">
                  <a:extLst>
                    <a:ext uri="{9D8B030D-6E8A-4147-A177-3AD203B41FA5}">
                      <a16:colId xmlns:a16="http://schemas.microsoft.com/office/drawing/2014/main" xmlns="" val="20004"/>
                    </a:ext>
                  </a:extLst>
                </a:gridCol>
                <a:gridCol w="1219200">
                  <a:extLst>
                    <a:ext uri="{9D8B030D-6E8A-4147-A177-3AD203B41FA5}">
                      <a16:colId xmlns:a16="http://schemas.microsoft.com/office/drawing/2014/main" xmlns="" val="20005"/>
                    </a:ext>
                  </a:extLst>
                </a:gridCol>
              </a:tblGrid>
              <a:tr h="808355">
                <a:tc gridSpan="2">
                  <a:txBody>
                    <a:bodyPr/>
                    <a:lstStyle/>
                    <a:p>
                      <a:pPr marL="0" indent="125730" algn="ctr" defTabSz="914400" eaLnBrk="1" latinLnBrk="0" hangingPunct="1">
                        <a:lnSpc>
                          <a:spcPct val="150000"/>
                        </a:lnSpc>
                        <a:spcBef>
                          <a:spcPts val="0"/>
                        </a:spcBef>
                        <a:spcAft>
                          <a:spcPts val="0"/>
                        </a:spcAft>
                        <a:buFontTx/>
                        <a:buNone/>
                      </a:pPr>
                      <a:r>
                        <a:rPr lang="zh-CN" sz="1600" b="1" kern="0" dirty="0">
                          <a:solidFill>
                            <a:schemeClr val="bg1"/>
                          </a:solidFill>
                          <a:latin typeface="等线" charset="0"/>
                          <a:ea typeface="等线" charset="0"/>
                          <a:cs typeface="+mn-cs"/>
                        </a:rPr>
                        <a:t>评价主体</a:t>
                      </a:r>
                      <a:endParaRPr lang="ko-KR" altLang="en-US" sz="1600" b="1" kern="0" dirty="0">
                        <a:solidFill>
                          <a:schemeClr val="bg1"/>
                        </a:solidFill>
                        <a:latin typeface="等线" charset="0"/>
                        <a:ea typeface="等线" charset="0"/>
                        <a:cs typeface="+mn-cs"/>
                      </a:endParaRPr>
                    </a:p>
                  </a:txBody>
                  <a:tcPr marL="68580" marR="68580" marT="0" marB="0" anchor="ctr">
                    <a:solidFill>
                      <a:schemeClr val="accent2"/>
                    </a:solidFill>
                  </a:tcPr>
                </a:tc>
                <a:tc hMerge="1">
                  <a:txBody>
                    <a:bodyPr/>
                    <a:lstStyle/>
                    <a:p>
                      <a:endParaRPr lang="ko-KR" altLang="en-US" kern="1200"/>
                    </a:p>
                  </a:txBody>
                  <a:tcPr/>
                </a:tc>
                <a:tc>
                  <a:txBody>
                    <a:bodyPr/>
                    <a:lstStyle/>
                    <a:p>
                      <a:pPr marL="0" indent="26797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评分标准</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分值</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学生评价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教师评价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extLst>
                  <a:ext uri="{0D108BD9-81ED-4DB2-BD59-A6C34878D82A}">
                    <a16:rowId xmlns:a16="http://schemas.microsoft.com/office/drawing/2014/main" xmlns="" val="10000"/>
                  </a:ext>
                </a:extLst>
              </a:tr>
              <a:tr h="1140460">
                <a:tc rowSpan="2">
                  <a:txBody>
                    <a:bodyPr/>
                    <a:lstStyle/>
                    <a:p>
                      <a:pPr marL="0" indent="0" algn="l" defTabSz="266700" eaLnBrk="1" latinLnBrk="0" hangingPunct="1">
                        <a:lnSpc>
                          <a:spcPct val="150000"/>
                        </a:lnSpc>
                        <a:spcBef>
                          <a:spcPts val="0"/>
                        </a:spcBef>
                        <a:spcAft>
                          <a:spcPts val="0"/>
                        </a:spcAft>
                        <a:buFontTx/>
                        <a:buNone/>
                      </a:pPr>
                      <a:r>
                        <a:rPr lang="en-US" altLang="zh-CN" sz="1400" b="1" kern="0" dirty="0" smtClean="0">
                          <a:solidFill>
                            <a:schemeClr val="tx1">
                              <a:lumMod val="65000"/>
                              <a:lumOff val="35000"/>
                            </a:schemeClr>
                          </a:solidFill>
                          <a:latin typeface="微软雅黑" charset="0"/>
                          <a:ea typeface="微软雅黑" charset="0"/>
                          <a:cs typeface="+mn-cs"/>
                        </a:rPr>
                        <a:t>4.4 </a:t>
                      </a:r>
                      <a:r>
                        <a:rPr lang="zh-CN" altLang="zh-CN" sz="1400" b="1" kern="0" dirty="0" smtClean="0">
                          <a:solidFill>
                            <a:schemeClr val="tx1">
                              <a:lumMod val="65000"/>
                              <a:lumOff val="35000"/>
                            </a:schemeClr>
                          </a:solidFill>
                          <a:latin typeface="微软雅黑" charset="0"/>
                          <a:ea typeface="微软雅黑" charset="0"/>
                          <a:cs typeface="+mn-cs"/>
                        </a:rPr>
                        <a:t>电力电子电路调试维修</a:t>
                      </a:r>
                      <a:endParaRPr lang="ko-KR" altLang="en-US" sz="1400" b="1" kern="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zh-CN" sz="1400" b="1" kern="0" dirty="0">
                          <a:solidFill>
                            <a:schemeClr val="tx1">
                              <a:lumMod val="65000"/>
                              <a:lumOff val="35000"/>
                            </a:schemeClr>
                          </a:solidFill>
                          <a:latin typeface="微软雅黑" charset="0"/>
                          <a:ea typeface="微软雅黑" charset="0"/>
                          <a:cs typeface="+mn-cs"/>
                        </a:rPr>
                        <a:t>操作评价</a:t>
                      </a:r>
                      <a:endParaRPr lang="ko-KR" altLang="en-US" sz="1400" b="1" kern="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indent="127000" algn="just">
                        <a:lnSpc>
                          <a:spcPts val="2000"/>
                        </a:lnSpc>
                        <a:spcAft>
                          <a:spcPts val="0"/>
                        </a:spcAft>
                      </a:pPr>
                      <a:r>
                        <a:rPr lang="en-US" sz="1400" b="1" kern="0" dirty="0">
                          <a:solidFill>
                            <a:schemeClr val="tx1">
                              <a:lumMod val="65000"/>
                              <a:lumOff val="35000"/>
                            </a:schemeClr>
                          </a:solidFill>
                          <a:latin typeface="微软雅黑" charset="0"/>
                          <a:ea typeface="微软雅黑" charset="0"/>
                          <a:cs typeface="+mn-cs"/>
                        </a:rPr>
                        <a:t>1.</a:t>
                      </a:r>
                      <a:r>
                        <a:rPr lang="zh-CN" sz="1400" b="1" kern="0" dirty="0">
                          <a:solidFill>
                            <a:schemeClr val="tx1">
                              <a:lumMod val="65000"/>
                              <a:lumOff val="35000"/>
                            </a:schemeClr>
                          </a:solidFill>
                          <a:latin typeface="微软雅黑" charset="0"/>
                          <a:ea typeface="微软雅黑" charset="0"/>
                          <a:cs typeface="+mn-cs"/>
                        </a:rPr>
                        <a:t>掌握示波器的基本使用方法</a:t>
                      </a:r>
                    </a:p>
                    <a:p>
                      <a:pPr indent="127000" algn="just">
                        <a:lnSpc>
                          <a:spcPts val="2000"/>
                        </a:lnSpc>
                        <a:spcAft>
                          <a:spcPts val="0"/>
                        </a:spcAft>
                      </a:pPr>
                      <a:r>
                        <a:rPr lang="en-US" sz="1400" b="1" kern="0" dirty="0">
                          <a:solidFill>
                            <a:schemeClr val="tx1">
                              <a:lumMod val="65000"/>
                              <a:lumOff val="35000"/>
                            </a:schemeClr>
                          </a:solidFill>
                          <a:latin typeface="微软雅黑" charset="0"/>
                          <a:ea typeface="微软雅黑" charset="0"/>
                          <a:cs typeface="+mn-cs"/>
                        </a:rPr>
                        <a:t>2.</a:t>
                      </a:r>
                      <a:r>
                        <a:rPr lang="zh-CN" sz="1400" b="1" kern="0" dirty="0">
                          <a:solidFill>
                            <a:schemeClr val="tx1">
                              <a:lumMod val="65000"/>
                              <a:lumOff val="35000"/>
                            </a:schemeClr>
                          </a:solidFill>
                          <a:latin typeface="微软雅黑" charset="0"/>
                          <a:ea typeface="微软雅黑" charset="0"/>
                          <a:cs typeface="+mn-cs"/>
                        </a:rPr>
                        <a:t>掌握电力电子电路调试维修实操要求</a:t>
                      </a: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b="1" kern="0">
                          <a:solidFill>
                            <a:schemeClr val="tx1">
                              <a:lumMod val="65000"/>
                              <a:lumOff val="35000"/>
                            </a:schemeClr>
                          </a:solidFill>
                          <a:latin typeface="微软雅黑" charset="0"/>
                          <a:ea typeface="微软雅黑" charset="0"/>
                          <a:cs typeface="+mn-cs"/>
                        </a:rPr>
                        <a:t>50</a:t>
                      </a:r>
                      <a:endParaRPr lang="ko-KR" altLang="en-US" sz="1400" b="1" kern="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extLst>
                  <a:ext uri="{0D108BD9-81ED-4DB2-BD59-A6C34878D82A}">
                    <a16:rowId xmlns:a16="http://schemas.microsoft.com/office/drawing/2014/main" xmlns="" val="10001"/>
                  </a:ext>
                </a:extLst>
              </a:tr>
              <a:tr h="1021715">
                <a:tc vMerge="1">
                  <a:txBody>
                    <a:bodyPr/>
                    <a:lstStyle/>
                    <a:p>
                      <a:endParaRPr lang="ko-KR" altLang="en-US" kern="1200"/>
                    </a:p>
                  </a:txBody>
                  <a:tcPr/>
                </a:tc>
                <a:tc>
                  <a:txBody>
                    <a:bodyPr/>
                    <a:lstStyle/>
                    <a:p>
                      <a:pPr marL="0" indent="127000" algn="ctr" defTabSz="914400" eaLnBrk="1" latinLnBrk="0" hangingPunct="1">
                        <a:lnSpc>
                          <a:spcPct val="150000"/>
                        </a:lnSpc>
                        <a:spcBef>
                          <a:spcPts val="0"/>
                        </a:spcBef>
                        <a:spcAft>
                          <a:spcPts val="0"/>
                        </a:spcAft>
                        <a:buFontTx/>
                        <a:buNone/>
                      </a:pPr>
                      <a:r>
                        <a:rPr lang="zh-CN" sz="1400" b="1" kern="0">
                          <a:solidFill>
                            <a:schemeClr val="tx1">
                              <a:lumMod val="65000"/>
                              <a:lumOff val="35000"/>
                            </a:schemeClr>
                          </a:solidFill>
                          <a:latin typeface="微软雅黑" charset="0"/>
                          <a:ea typeface="微软雅黑" charset="0"/>
                          <a:cs typeface="+mn-cs"/>
                        </a:rPr>
                        <a:t>成果评价</a:t>
                      </a:r>
                      <a:endParaRPr lang="ko-KR" altLang="en-US" sz="1400" b="1" kern="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indent="127000" algn="just">
                        <a:lnSpc>
                          <a:spcPts val="2000"/>
                        </a:lnSpc>
                        <a:spcAft>
                          <a:spcPts val="0"/>
                        </a:spcAft>
                      </a:pPr>
                      <a:r>
                        <a:rPr lang="en-US" sz="1400" b="1" kern="0" dirty="0">
                          <a:solidFill>
                            <a:schemeClr val="tx1">
                              <a:lumMod val="65000"/>
                              <a:lumOff val="35000"/>
                            </a:schemeClr>
                          </a:solidFill>
                          <a:latin typeface="微软雅黑" charset="0"/>
                          <a:ea typeface="微软雅黑" charset="0"/>
                          <a:cs typeface="+mn-cs"/>
                        </a:rPr>
                        <a:t>1.</a:t>
                      </a:r>
                      <a:r>
                        <a:rPr lang="zh-CN" sz="1400" b="1" kern="0" dirty="0">
                          <a:solidFill>
                            <a:schemeClr val="tx1">
                              <a:lumMod val="65000"/>
                              <a:lumOff val="35000"/>
                            </a:schemeClr>
                          </a:solidFill>
                          <a:latin typeface="微软雅黑" charset="0"/>
                          <a:ea typeface="微软雅黑" charset="0"/>
                          <a:cs typeface="+mn-cs"/>
                        </a:rPr>
                        <a:t>理解三相可控整流电路的相位关系。</a:t>
                      </a:r>
                    </a:p>
                    <a:p>
                      <a:pPr indent="127000" algn="just">
                        <a:lnSpc>
                          <a:spcPts val="2000"/>
                        </a:lnSpc>
                        <a:spcAft>
                          <a:spcPts val="0"/>
                        </a:spcAft>
                      </a:pPr>
                      <a:r>
                        <a:rPr lang="en-US" sz="1400" b="1" kern="0" dirty="0">
                          <a:solidFill>
                            <a:schemeClr val="tx1">
                              <a:lumMod val="65000"/>
                              <a:lumOff val="35000"/>
                            </a:schemeClr>
                          </a:solidFill>
                          <a:latin typeface="微软雅黑" charset="0"/>
                          <a:ea typeface="微软雅黑" charset="0"/>
                          <a:cs typeface="+mn-cs"/>
                        </a:rPr>
                        <a:t>2.</a:t>
                      </a:r>
                      <a:r>
                        <a:rPr lang="zh-CN" sz="1400" b="1" kern="0" dirty="0">
                          <a:solidFill>
                            <a:schemeClr val="tx1">
                              <a:lumMod val="65000"/>
                              <a:lumOff val="35000"/>
                            </a:schemeClr>
                          </a:solidFill>
                          <a:latin typeface="微软雅黑" charset="0"/>
                          <a:ea typeface="微软雅黑" charset="0"/>
                          <a:cs typeface="+mn-cs"/>
                        </a:rPr>
                        <a:t>理解三相变压器绕组的联结组。</a:t>
                      </a: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b="1" kern="0" dirty="0">
                          <a:solidFill>
                            <a:schemeClr val="tx1">
                              <a:lumMod val="65000"/>
                              <a:lumOff val="35000"/>
                            </a:schemeClr>
                          </a:solidFill>
                          <a:latin typeface="微软雅黑" charset="0"/>
                          <a:ea typeface="微软雅黑" charset="0"/>
                          <a:cs typeface="+mn-cs"/>
                        </a:rPr>
                        <a:t>50</a:t>
                      </a:r>
                      <a:endParaRPr lang="ko-KR" altLang="en-US" sz="1400" b="1" kern="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extLst>
                  <a:ext uri="{0D108BD9-81ED-4DB2-BD59-A6C34878D82A}">
                    <a16:rowId xmlns:a16="http://schemas.microsoft.com/office/drawing/2014/main" xmlns="" val="10002"/>
                  </a:ext>
                </a:extLst>
              </a:tr>
              <a:tr h="570865">
                <a:tc gridSpan="3">
                  <a:txBody>
                    <a:bodyPr/>
                    <a:lstStyle/>
                    <a:p>
                      <a:pPr marL="0" indent="267970" algn="ctr" defTabSz="914400" eaLnBrk="1" latinLnBrk="0" hangingPunct="1">
                        <a:lnSpc>
                          <a:spcPct val="150000"/>
                        </a:lnSpc>
                        <a:spcBef>
                          <a:spcPts val="0"/>
                        </a:spcBef>
                        <a:spcAft>
                          <a:spcPts val="0"/>
                        </a:spcAft>
                        <a:buFontTx/>
                        <a:buNone/>
                      </a:pPr>
                      <a:r>
                        <a:rPr lang="zh-CN" sz="1400" kern="0">
                          <a:solidFill>
                            <a:srgbClr val="C00000"/>
                          </a:solidFill>
                          <a:latin typeface="等线" charset="0"/>
                          <a:ea typeface="等线" charset="0"/>
                          <a:cs typeface="+mn-cs"/>
                        </a:rPr>
                        <a:t>合计（满分</a:t>
                      </a:r>
                      <a:r>
                        <a:rPr lang="en-US" sz="1400" kern="0">
                          <a:solidFill>
                            <a:srgbClr val="C00000"/>
                          </a:solidFill>
                          <a:latin typeface="等线" charset="0"/>
                          <a:ea typeface="等线" charset="0"/>
                          <a:cs typeface="+mn-cs"/>
                        </a:rPr>
                        <a:t>100</a:t>
                      </a:r>
                      <a:r>
                        <a:rPr lang="zh-CN" sz="1400" kern="0">
                          <a:solidFill>
                            <a:srgbClr val="C00000"/>
                          </a:solidFill>
                          <a:latin typeface="等线" charset="0"/>
                          <a:ea typeface="等线" charset="0"/>
                          <a:cs typeface="+mn-cs"/>
                        </a:rPr>
                        <a:t>分）</a:t>
                      </a:r>
                      <a:r>
                        <a:rPr lang="en-US" sz="1400" kern="0">
                          <a:solidFill>
                            <a:srgbClr val="C00000"/>
                          </a:solidFill>
                          <a:latin typeface="等线" charset="0"/>
                          <a:ea typeface="等线" charset="0"/>
                          <a:cs typeface="+mn-cs"/>
                        </a:rPr>
                        <a:t> </a:t>
                      </a:r>
                      <a:endParaRPr lang="ko-KR" altLang="en-US" sz="1400" kern="0">
                        <a:solidFill>
                          <a:srgbClr val="C00000"/>
                        </a:solidFill>
                        <a:latin typeface="等线" charset="0"/>
                        <a:ea typeface="等线" charset="0"/>
                        <a:cs typeface="+mn-cs"/>
                      </a:endParaRPr>
                    </a:p>
                  </a:txBody>
                  <a:tcPr marL="68580" marR="68580" marT="0" marB="0" anchor="ctr"/>
                </a:tc>
                <a:tc hMerge="1">
                  <a:txBody>
                    <a:bodyPr/>
                    <a:lstStyle/>
                    <a:p>
                      <a:endParaRPr lang="ko-KR" altLang="en-US" kern="1200"/>
                    </a:p>
                  </a:txBody>
                  <a:tcPr/>
                </a:tc>
                <a:tc hMerge="1">
                  <a:txBody>
                    <a:bodyPr/>
                    <a:lstStyle/>
                    <a:p>
                      <a:endParaRPr lang="ko-KR" altLang="en-US" kern="1200"/>
                    </a:p>
                  </a:txBody>
                  <a:tcPr/>
                </a:tc>
                <a:tc>
                  <a:txBody>
                    <a:bodyPr/>
                    <a:lstStyle/>
                    <a:p>
                      <a:pPr marL="0" indent="126365"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100</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dirty="0">
                          <a:solidFill>
                            <a:srgbClr val="000000"/>
                          </a:solidFill>
                          <a:latin typeface="等线" charset="0"/>
                          <a:ea typeface="等线" charset="0"/>
                          <a:cs typeface="+mn-cs"/>
                        </a:rPr>
                        <a:t> </a:t>
                      </a:r>
                      <a:endParaRPr lang="ko-KR" altLang="en-US" sz="1400" kern="0" dirty="0">
                        <a:solidFill>
                          <a:srgbClr val="000000"/>
                        </a:solidFill>
                        <a:latin typeface="等线" charset="0"/>
                        <a:ea typeface="等线" charset="0"/>
                        <a:cs typeface="+mn-cs"/>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2" name="矩形 1"/>
          <p:cNvSpPr/>
          <p:nvPr/>
        </p:nvSpPr>
        <p:spPr>
          <a:xfrm>
            <a:off x="1229995" y="986572"/>
            <a:ext cx="6096000" cy="1374735"/>
          </a:xfrm>
          <a:prstGeom prst="rect">
            <a:avLst/>
          </a:prstGeom>
        </p:spPr>
        <p:txBody>
          <a:bodyPr>
            <a:spAutoFit/>
          </a:bodyPr>
          <a:lstStyle/>
          <a:p>
            <a:pPr indent="266700" algn="just">
              <a:lnSpc>
                <a:spcPts val="25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、三相</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可控整流电路的相位关系。</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5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、三相</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变压器绕组的联结组。</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5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、控制</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角</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α= 0°</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的位置。</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500"/>
              </a:lnSpc>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、电力</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电子电路调试维修实操要求</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2" name="文本框 11">
            <a:extLst>
              <a:ext uri="{FF2B5EF4-FFF2-40B4-BE49-F238E27FC236}">
                <a16:creationId xmlns:a16="http://schemas.microsoft.com/office/drawing/2014/main" xmlns="" id="{644C8CCC-D725-4927-B685-C85D3CDF0D0C}"/>
              </a:ext>
            </a:extLst>
          </p:cNvPr>
          <p:cNvSpPr txBox="1"/>
          <p:nvPr/>
        </p:nvSpPr>
        <p:spPr>
          <a:xfrm>
            <a:off x="702934" y="1553804"/>
            <a:ext cx="10736592" cy="923330"/>
          </a:xfrm>
          <a:prstGeom prst="rect">
            <a:avLst/>
          </a:prstGeom>
          <a:noFill/>
        </p:spPr>
        <p:txBody>
          <a:bodyPr wrap="square">
            <a:spAutoFit/>
          </a:bodyPr>
          <a:lstStyle/>
          <a:p>
            <a:pPr>
              <a:lnSpc>
                <a:spcPct val="150000"/>
              </a:lnSpc>
              <a:spcBef>
                <a:spcPts val="600"/>
              </a:spcBef>
              <a:spcAft>
                <a:spcPts val="600"/>
              </a:spcAft>
            </a:pPr>
            <a:r>
              <a:rPr lang="zh-CN" altLang="zh-CN" b="1" dirty="0">
                <a:effectLst/>
                <a:latin typeface="+mn-ea"/>
                <a:cs typeface="Times New Roman" panose="02020603050405020304" pitchFamily="18" charset="0"/>
              </a:rPr>
              <a:t>任务（</a:t>
            </a:r>
            <a:r>
              <a:rPr lang="en-US" altLang="zh-CN" b="1" dirty="0">
                <a:effectLst/>
                <a:latin typeface="+mn-ea"/>
              </a:rPr>
              <a:t>2</a:t>
            </a:r>
            <a:r>
              <a:rPr lang="zh-CN" altLang="zh-CN" b="1" dirty="0">
                <a:effectLst/>
                <a:latin typeface="+mn-ea"/>
                <a:cs typeface="Times New Roman" panose="02020603050405020304" pitchFamily="18" charset="0"/>
              </a:rPr>
              <a:t>）：简要概述测定α＝</a:t>
            </a:r>
            <a:r>
              <a:rPr lang="en-US" altLang="zh-CN" b="1" dirty="0">
                <a:effectLst/>
                <a:latin typeface="+mn-ea"/>
              </a:rPr>
              <a:t>XX</a:t>
            </a:r>
            <a:r>
              <a:rPr lang="zh-CN" altLang="zh-CN" b="1" dirty="0">
                <a:effectLst/>
                <a:latin typeface="+mn-ea"/>
                <a:cs typeface="Times New Roman" panose="02020603050405020304" pitchFamily="18" charset="0"/>
              </a:rPr>
              <a:t>°时，</a:t>
            </a:r>
            <a:r>
              <a:rPr lang="en-US" altLang="zh-CN" b="1" dirty="0" err="1">
                <a:effectLst/>
                <a:latin typeface="+mn-ea"/>
              </a:rPr>
              <a:t>Ud</a:t>
            </a:r>
            <a:r>
              <a:rPr lang="zh-CN" altLang="zh-CN" b="1" dirty="0">
                <a:effectLst/>
                <a:latin typeface="+mn-ea"/>
                <a:cs typeface="Times New Roman" panose="02020603050405020304" pitchFamily="18" charset="0"/>
              </a:rPr>
              <a:t>、</a:t>
            </a:r>
            <a:r>
              <a:rPr lang="en-US" altLang="zh-CN" b="1" dirty="0">
                <a:effectLst/>
                <a:latin typeface="+mn-ea"/>
              </a:rPr>
              <a:t>Up1</a:t>
            </a:r>
            <a:r>
              <a:rPr lang="zh-CN" altLang="zh-CN" b="1" dirty="0">
                <a:effectLst/>
                <a:latin typeface="+mn-ea"/>
                <a:cs typeface="Times New Roman" panose="02020603050405020304" pitchFamily="18" charset="0"/>
              </a:rPr>
              <a:t>～</a:t>
            </a:r>
            <a:r>
              <a:rPr lang="en-US" altLang="zh-CN" b="1" dirty="0">
                <a:effectLst/>
                <a:latin typeface="+mn-ea"/>
              </a:rPr>
              <a:t>6</a:t>
            </a:r>
            <a:r>
              <a:rPr lang="zh-CN" altLang="zh-CN" b="1" dirty="0">
                <a:effectLst/>
                <a:latin typeface="+mn-ea"/>
                <a:cs typeface="Times New Roman" panose="02020603050405020304" pitchFamily="18" charset="0"/>
              </a:rPr>
              <a:t>、</a:t>
            </a:r>
            <a:r>
              <a:rPr lang="en-US" altLang="zh-CN" b="1" dirty="0">
                <a:effectLst/>
                <a:latin typeface="+mn-ea"/>
              </a:rPr>
              <a:t>UVT1</a:t>
            </a:r>
            <a:r>
              <a:rPr lang="zh-CN" altLang="zh-CN" b="1" dirty="0">
                <a:effectLst/>
                <a:latin typeface="+mn-ea"/>
                <a:cs typeface="Times New Roman" panose="02020603050405020304" pitchFamily="18" charset="0"/>
              </a:rPr>
              <a:t>～</a:t>
            </a:r>
            <a:r>
              <a:rPr lang="en-US" altLang="zh-CN" b="1" dirty="0">
                <a:effectLst/>
                <a:latin typeface="+mn-ea"/>
              </a:rPr>
              <a:t>6</a:t>
            </a:r>
            <a:r>
              <a:rPr lang="zh-CN" altLang="zh-CN" b="1" dirty="0">
                <a:effectLst/>
                <a:latin typeface="+mn-ea"/>
                <a:cs typeface="Times New Roman" panose="02020603050405020304" pitchFamily="18" charset="0"/>
              </a:rPr>
              <a:t>、</a:t>
            </a:r>
            <a:r>
              <a:rPr lang="en-US" altLang="zh-CN" b="1" dirty="0" err="1">
                <a:effectLst/>
                <a:latin typeface="+mn-ea"/>
              </a:rPr>
              <a:t>USa</a:t>
            </a:r>
            <a:r>
              <a:rPr lang="zh-CN" altLang="zh-CN" b="1" dirty="0">
                <a:effectLst/>
                <a:latin typeface="+mn-ea"/>
                <a:cs typeface="Times New Roman" panose="02020603050405020304" pitchFamily="18" charset="0"/>
              </a:rPr>
              <a:t>、</a:t>
            </a:r>
            <a:r>
              <a:rPr lang="en-US" altLang="zh-CN" b="1" dirty="0">
                <a:effectLst/>
                <a:latin typeface="+mn-ea"/>
              </a:rPr>
              <a:t>b</a:t>
            </a:r>
            <a:r>
              <a:rPr lang="zh-CN" altLang="zh-CN" b="1" dirty="0">
                <a:effectLst/>
                <a:latin typeface="+mn-ea"/>
                <a:cs typeface="Times New Roman" panose="02020603050405020304" pitchFamily="18" charset="0"/>
              </a:rPr>
              <a:t>、</a:t>
            </a:r>
            <a:r>
              <a:rPr lang="en-US" altLang="zh-CN" b="1" dirty="0">
                <a:effectLst/>
                <a:latin typeface="+mn-ea"/>
              </a:rPr>
              <a:t>c</a:t>
            </a:r>
            <a:r>
              <a:rPr lang="zh-CN" altLang="zh-CN" b="1" dirty="0">
                <a:effectLst/>
                <a:latin typeface="+mn-ea"/>
                <a:cs typeface="Times New Roman" panose="02020603050405020304" pitchFamily="18" charset="0"/>
              </a:rPr>
              <a:t>及</a:t>
            </a:r>
            <a:r>
              <a:rPr lang="en-US" altLang="zh-CN" b="1" dirty="0">
                <a:effectLst/>
                <a:latin typeface="+mn-ea"/>
              </a:rPr>
              <a:t>UA1N1</a:t>
            </a:r>
            <a:r>
              <a:rPr lang="zh-CN" altLang="zh-CN" b="1" dirty="0">
                <a:effectLst/>
                <a:latin typeface="+mn-ea"/>
                <a:cs typeface="Times New Roman" panose="02020603050405020304" pitchFamily="18" charset="0"/>
              </a:rPr>
              <a:t>～</a:t>
            </a:r>
            <a:r>
              <a:rPr lang="en-US" altLang="zh-CN" b="1" dirty="0">
                <a:effectLst/>
                <a:latin typeface="+mn-ea"/>
              </a:rPr>
              <a:t>A6N2</a:t>
            </a:r>
            <a:r>
              <a:rPr lang="zh-CN" altLang="zh-CN" b="1" dirty="0">
                <a:effectLst/>
                <a:latin typeface="+mn-ea"/>
                <a:cs typeface="Times New Roman" panose="02020603050405020304" pitchFamily="18" charset="0"/>
              </a:rPr>
              <a:t>波形，将控制角调节到要求角度上的方法。</a:t>
            </a:r>
            <a:endParaRPr lang="zh-CN" altLang="en-US" dirty="0">
              <a:latin typeface="+mn-ea"/>
            </a:endParaRPr>
          </a:p>
        </p:txBody>
      </p:sp>
      <p:sp>
        <p:nvSpPr>
          <p:cNvPr id="13" name="文本框 12">
            <a:extLst>
              <a:ext uri="{FF2B5EF4-FFF2-40B4-BE49-F238E27FC236}">
                <a16:creationId xmlns:a16="http://schemas.microsoft.com/office/drawing/2014/main" xmlns="" id="{15A9F503-8921-411F-A875-FE1CD74143D1}"/>
              </a:ext>
            </a:extLst>
          </p:cNvPr>
          <p:cNvSpPr txBox="1"/>
          <p:nvPr/>
        </p:nvSpPr>
        <p:spPr>
          <a:xfrm>
            <a:off x="621019" y="2452820"/>
            <a:ext cx="10818507" cy="4405180"/>
          </a:xfrm>
          <a:prstGeom prst="rect">
            <a:avLst/>
          </a:prstGeom>
          <a:noFill/>
        </p:spPr>
        <p:txBody>
          <a:bodyPr wrap="square">
            <a:spAutoFit/>
          </a:bodyPr>
          <a:lstStyle/>
          <a:p>
            <a:pPr indent="279400" algn="just">
              <a:lnSpc>
                <a:spcPct val="150000"/>
              </a:lnSpc>
              <a:spcBef>
                <a:spcPts val="600"/>
              </a:spcBef>
              <a:spcAft>
                <a:spcPts val="600"/>
              </a:spcAft>
            </a:pPr>
            <a:r>
              <a:rPr lang="zh-CN" altLang="zh-CN" kern="100" dirty="0">
                <a:effectLst/>
                <a:latin typeface="+mn-ea"/>
                <a:cs typeface="Times New Roman" panose="02020603050405020304" pitchFamily="18" charset="0"/>
              </a:rPr>
              <a:t>答：</a:t>
            </a:r>
          </a:p>
          <a:p>
            <a:pPr indent="279400" algn="just">
              <a:lnSpc>
                <a:spcPct val="150000"/>
              </a:lnSpc>
              <a:spcBef>
                <a:spcPts val="600"/>
              </a:spcBef>
              <a:spcAft>
                <a:spcPts val="600"/>
              </a:spcAft>
            </a:pPr>
            <a:r>
              <a:rPr lang="zh-CN" altLang="zh-CN" kern="100" dirty="0">
                <a:effectLst/>
                <a:latin typeface="+mn-ea"/>
                <a:cs typeface="Times New Roman" panose="02020603050405020304" pitchFamily="18" charset="0"/>
              </a:rPr>
              <a:t>示波器探头两端接负载两端（探头接负载的正极）。逐渐增大控制电压</a:t>
            </a:r>
            <a:r>
              <a:rPr lang="en-US" altLang="zh-CN" kern="100" dirty="0" err="1">
                <a:effectLst/>
                <a:latin typeface="+mn-ea"/>
                <a:cs typeface="Times New Roman" panose="02020603050405020304" pitchFamily="18" charset="0"/>
              </a:rPr>
              <a:t>Uc</a:t>
            </a:r>
            <a:r>
              <a:rPr lang="zh-CN" altLang="zh-CN" kern="100" dirty="0">
                <a:effectLst/>
                <a:latin typeface="+mn-ea"/>
                <a:cs typeface="Times New Roman" panose="02020603050405020304" pitchFamily="18" charset="0"/>
              </a:rPr>
              <a:t>，观察负载两端的</a:t>
            </a:r>
            <a:r>
              <a:rPr lang="en-US" altLang="zh-CN" kern="100" dirty="0" err="1">
                <a:effectLst/>
                <a:latin typeface="+mn-ea"/>
                <a:cs typeface="Times New Roman" panose="02020603050405020304" pitchFamily="18" charset="0"/>
              </a:rPr>
              <a:t>Ud</a:t>
            </a:r>
            <a:r>
              <a:rPr lang="zh-CN" altLang="zh-CN" kern="100" dirty="0">
                <a:effectLst/>
                <a:latin typeface="+mn-ea"/>
                <a:cs typeface="Times New Roman" panose="02020603050405020304" pitchFamily="18" charset="0"/>
              </a:rPr>
              <a:t>到全导通（此时</a:t>
            </a:r>
            <a:r>
              <a:rPr lang="en-US" altLang="zh-CN" kern="100" dirty="0">
                <a:effectLst/>
                <a:latin typeface="+mn-ea"/>
                <a:cs typeface="Times New Roman" panose="02020603050405020304" pitchFamily="18" charset="0"/>
              </a:rPr>
              <a:t>=0</a:t>
            </a:r>
            <a:r>
              <a:rPr lang="en-US" altLang="zh-CN" kern="100" dirty="0">
                <a:effectLst/>
                <a:latin typeface="+mn-ea"/>
                <a:cs typeface="Calibri" panose="020F0502020204030204" pitchFamily="34" charset="0"/>
              </a:rPr>
              <a:t>º</a:t>
            </a:r>
            <a:r>
              <a:rPr lang="zh-CN" altLang="zh-CN" kern="100" dirty="0">
                <a:effectLst/>
                <a:latin typeface="+mn-ea"/>
                <a:cs typeface="楷体" panose="02010609060101010101" pitchFamily="49" charset="-122"/>
              </a:rPr>
              <a:t>）。认准波形的位置，减小</a:t>
            </a:r>
            <a:r>
              <a:rPr lang="en-US" altLang="zh-CN" kern="100" dirty="0" err="1">
                <a:effectLst/>
                <a:latin typeface="+mn-ea"/>
                <a:cs typeface="Times New Roman" panose="02020603050405020304" pitchFamily="18" charset="0"/>
              </a:rPr>
              <a:t>Uc</a:t>
            </a:r>
            <a:r>
              <a:rPr lang="zh-CN" altLang="zh-CN" kern="100" dirty="0">
                <a:effectLst/>
                <a:latin typeface="+mn-ea"/>
                <a:cs typeface="Times New Roman" panose="02020603050405020304" pitchFamily="18" charset="0"/>
              </a:rPr>
              <a:t>使α</a:t>
            </a:r>
            <a:r>
              <a:rPr lang="en-US" altLang="zh-CN" kern="100" dirty="0">
                <a:effectLst/>
                <a:latin typeface="+mn-ea"/>
                <a:cs typeface="Times New Roman" panose="02020603050405020304" pitchFamily="18" charset="0"/>
              </a:rPr>
              <a:t>=  X </a:t>
            </a:r>
            <a:r>
              <a:rPr lang="en-US" altLang="zh-CN" kern="100" dirty="0" err="1">
                <a:effectLst/>
                <a:latin typeface="+mn-ea"/>
                <a:cs typeface="Times New Roman" panose="02020603050405020304" pitchFamily="18" charset="0"/>
              </a:rPr>
              <a:t>X</a:t>
            </a:r>
            <a:r>
              <a:rPr lang="en-US" altLang="zh-CN" kern="100" dirty="0">
                <a:effectLst/>
                <a:latin typeface="+mn-ea"/>
                <a:cs typeface="Times New Roman" panose="02020603050405020304" pitchFamily="18" charset="0"/>
              </a:rPr>
              <a:t> </a:t>
            </a:r>
            <a:r>
              <a:rPr lang="en-US" altLang="zh-CN" kern="100" dirty="0">
                <a:effectLst/>
                <a:latin typeface="+mn-ea"/>
                <a:cs typeface="Calibri" panose="020F0502020204030204" pitchFamily="34" charset="0"/>
              </a:rPr>
              <a:t>º</a:t>
            </a:r>
            <a:r>
              <a:rPr lang="en-US" altLang="zh-CN" kern="100" dirty="0">
                <a:effectLst/>
                <a:latin typeface="+mn-ea"/>
                <a:cs typeface="Times New Roman" panose="02020603050405020304" pitchFamily="18" charset="0"/>
              </a:rPr>
              <a:t> </a:t>
            </a:r>
            <a:r>
              <a:rPr lang="zh-CN" altLang="zh-CN" kern="100" dirty="0">
                <a:effectLst/>
                <a:latin typeface="+mn-ea"/>
                <a:cs typeface="Times New Roman" panose="02020603050405020304" pitchFamily="18" charset="0"/>
              </a:rPr>
              <a:t>试卷上要求（从完整波形向后退，每后退</a:t>
            </a:r>
            <a:r>
              <a:rPr lang="en-US" altLang="zh-CN" kern="100" dirty="0">
                <a:effectLst/>
                <a:latin typeface="+mn-ea"/>
                <a:cs typeface="Times New Roman" panose="02020603050405020304" pitchFamily="18" charset="0"/>
              </a:rPr>
              <a:t>1</a:t>
            </a:r>
            <a:r>
              <a:rPr lang="zh-CN" altLang="zh-CN" kern="100" dirty="0">
                <a:effectLst/>
                <a:latin typeface="+mn-ea"/>
                <a:cs typeface="Times New Roman" panose="02020603050405020304" pitchFamily="18" charset="0"/>
              </a:rPr>
              <a:t>格为</a:t>
            </a:r>
            <a:r>
              <a:rPr lang="en-US" altLang="zh-CN" kern="100" dirty="0">
                <a:effectLst/>
                <a:latin typeface="+mn-ea"/>
                <a:cs typeface="Times New Roman" panose="02020603050405020304" pitchFamily="18" charset="0"/>
              </a:rPr>
              <a:t>60</a:t>
            </a:r>
            <a:r>
              <a:rPr lang="en-US" altLang="zh-CN" kern="100" dirty="0">
                <a:effectLst/>
                <a:latin typeface="+mn-ea"/>
                <a:cs typeface="Calibri" panose="020F0502020204030204" pitchFamily="34" charset="0"/>
              </a:rPr>
              <a:t>º</a:t>
            </a:r>
            <a:r>
              <a:rPr lang="zh-CN" altLang="zh-CN" kern="100" dirty="0">
                <a:effectLst/>
                <a:latin typeface="+mn-ea"/>
                <a:cs typeface="楷体" panose="02010609060101010101" pitchFamily="49" charset="-122"/>
              </a:rPr>
              <a:t>）。</a:t>
            </a:r>
            <a:endParaRPr lang="zh-CN" altLang="zh-CN" kern="100" dirty="0">
              <a:effectLst/>
              <a:latin typeface="+mn-ea"/>
              <a:cs typeface="Times New Roman" panose="02020603050405020304" pitchFamily="18" charset="0"/>
            </a:endParaRPr>
          </a:p>
          <a:p>
            <a:pPr indent="279400" algn="just">
              <a:lnSpc>
                <a:spcPct val="150000"/>
              </a:lnSpc>
              <a:spcBef>
                <a:spcPts val="600"/>
              </a:spcBef>
              <a:spcAft>
                <a:spcPts val="600"/>
              </a:spcAft>
            </a:pPr>
            <a:r>
              <a:rPr lang="zh-CN" altLang="zh-CN" kern="100" dirty="0">
                <a:effectLst/>
                <a:latin typeface="+mn-ea"/>
                <a:cs typeface="Times New Roman" panose="02020603050405020304" pitchFamily="18" charset="0"/>
              </a:rPr>
              <a:t>对带平衡电抗器双反星形可控整流电路，其移相角可以通过观看脉冲位置来确定</a:t>
            </a:r>
            <a:r>
              <a:rPr lang="en-US" altLang="zh-CN"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当然其他整流电路也可以用此方法来确定移相角</a:t>
            </a:r>
            <a:r>
              <a:rPr lang="en-US" altLang="zh-CN" kern="100" dirty="0">
                <a:effectLst/>
                <a:latin typeface="+mn-ea"/>
                <a:cs typeface="Times New Roman" panose="02020603050405020304" pitchFamily="18" charset="0"/>
              </a:rPr>
              <a:t>) </a:t>
            </a:r>
            <a:r>
              <a:rPr lang="zh-CN" altLang="zh-CN" kern="100" dirty="0">
                <a:effectLst/>
                <a:latin typeface="+mn-ea"/>
                <a:cs typeface="Times New Roman" panose="02020603050405020304" pitchFamily="18" charset="0"/>
              </a:rPr>
              <a:t>。</a:t>
            </a:r>
            <a:endParaRPr lang="en-US" altLang="zh-CN" kern="100" dirty="0">
              <a:effectLst/>
              <a:latin typeface="+mn-ea"/>
              <a:cs typeface="Times New Roman" panose="02020603050405020304" pitchFamily="18" charset="0"/>
            </a:endParaRPr>
          </a:p>
          <a:p>
            <a:pPr indent="279400" algn="just">
              <a:lnSpc>
                <a:spcPct val="150000"/>
              </a:lnSpc>
              <a:spcBef>
                <a:spcPts val="600"/>
              </a:spcBef>
              <a:spcAft>
                <a:spcPts val="600"/>
              </a:spcAft>
            </a:pPr>
            <a:r>
              <a:rPr lang="zh-CN" altLang="zh-CN" kern="100" dirty="0">
                <a:effectLst/>
                <a:latin typeface="+mn-ea"/>
                <a:cs typeface="Times New Roman" panose="02020603050405020304" pitchFamily="18" charset="0"/>
              </a:rPr>
              <a:t>用示波器测量试卷上要考核的</a:t>
            </a:r>
            <a:r>
              <a:rPr lang="en-US" altLang="zh-CN" kern="100" dirty="0">
                <a:effectLst/>
                <a:latin typeface="+mn-ea"/>
                <a:cs typeface="Times New Roman" panose="02020603050405020304" pitchFamily="18" charset="0"/>
              </a:rPr>
              <a:t> </a:t>
            </a:r>
            <a:r>
              <a:rPr lang="en-US" altLang="zh-CN" kern="100" dirty="0" err="1">
                <a:effectLst/>
                <a:latin typeface="+mn-ea"/>
                <a:cs typeface="Times New Roman" panose="02020603050405020304" pitchFamily="18" charset="0"/>
              </a:rPr>
              <a:t>Ud</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Up1</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6</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UVT1</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6</a:t>
            </a:r>
            <a:r>
              <a:rPr lang="zh-CN" altLang="zh-CN" kern="100" dirty="0">
                <a:effectLst/>
                <a:latin typeface="+mn-ea"/>
                <a:cs typeface="Times New Roman" panose="02020603050405020304" pitchFamily="18" charset="0"/>
              </a:rPr>
              <a:t>、</a:t>
            </a:r>
            <a:r>
              <a:rPr lang="en-US" altLang="zh-CN" kern="100" dirty="0" err="1">
                <a:effectLst/>
                <a:latin typeface="+mn-ea"/>
                <a:cs typeface="Times New Roman" panose="02020603050405020304" pitchFamily="18" charset="0"/>
              </a:rPr>
              <a:t>USa</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b</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c</a:t>
            </a:r>
            <a:r>
              <a:rPr lang="zh-CN" altLang="zh-CN" kern="100" dirty="0">
                <a:effectLst/>
                <a:latin typeface="+mn-ea"/>
                <a:cs typeface="Times New Roman" panose="02020603050405020304" pitchFamily="18" charset="0"/>
              </a:rPr>
              <a:t>及</a:t>
            </a:r>
            <a:r>
              <a:rPr lang="en-US" altLang="zh-CN" kern="100" dirty="0">
                <a:effectLst/>
                <a:latin typeface="+mn-ea"/>
                <a:cs typeface="Times New Roman" panose="02020603050405020304" pitchFamily="18" charset="0"/>
              </a:rPr>
              <a:t>UA1N1</a:t>
            </a:r>
            <a:r>
              <a:rPr lang="zh-CN" altLang="zh-CN" kern="100" dirty="0">
                <a:effectLst/>
                <a:latin typeface="+mn-ea"/>
                <a:cs typeface="Times New Roman" panose="02020603050405020304" pitchFamily="18" charset="0"/>
              </a:rPr>
              <a:t>～</a:t>
            </a:r>
            <a:r>
              <a:rPr lang="en-US" altLang="zh-CN" kern="100" dirty="0">
                <a:effectLst/>
                <a:latin typeface="+mn-ea"/>
                <a:cs typeface="Times New Roman" panose="02020603050405020304" pitchFamily="18" charset="0"/>
              </a:rPr>
              <a:t>A6N2</a:t>
            </a:r>
            <a:r>
              <a:rPr lang="zh-CN" altLang="zh-CN" kern="100" dirty="0">
                <a:effectLst/>
                <a:latin typeface="+mn-ea"/>
                <a:cs typeface="Times New Roman" panose="02020603050405020304" pitchFamily="18" charset="0"/>
              </a:rPr>
              <a:t>波形，检查波形是否完整、正确。</a:t>
            </a:r>
          </a:p>
          <a:p>
            <a:pPr indent="279400" algn="just">
              <a:lnSpc>
                <a:spcPct val="150000"/>
              </a:lnSpc>
              <a:spcBef>
                <a:spcPts val="600"/>
              </a:spcBef>
              <a:spcAft>
                <a:spcPts val="600"/>
              </a:spcAft>
            </a:pPr>
            <a:endParaRPr lang="zh-CN" altLang="zh-CN" kern="100" dirty="0">
              <a:effectLst/>
              <a:latin typeface="+mn-ea"/>
              <a:cs typeface="Times New Roman" panose="02020603050405020304" pitchFamily="18" charset="0"/>
            </a:endParaRPr>
          </a:p>
        </p:txBody>
      </p:sp>
      <p:sp>
        <p:nvSpPr>
          <p:cNvPr id="14" name="矩形: 剪去对角 1"/>
          <p:cNvSpPr/>
          <p:nvPr/>
        </p:nvSpPr>
        <p:spPr>
          <a:xfrm>
            <a:off x="915375" y="1076325"/>
            <a:ext cx="14849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15" name="直接连接符 14"/>
          <p:cNvCxnSpPr/>
          <p:nvPr/>
        </p:nvCxnSpPr>
        <p:spPr>
          <a:xfrm>
            <a:off x="2495550" y="1276350"/>
            <a:ext cx="9039225"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103839" y="1101725"/>
            <a:ext cx="1107996" cy="369332"/>
          </a:xfrm>
          <a:prstGeom prst="rect">
            <a:avLst/>
          </a:prstGeom>
          <a:noFill/>
        </p:spPr>
        <p:txBody>
          <a:bodyPr wrap="none" rtlCol="0">
            <a:spAutoFit/>
          </a:bodyPr>
          <a:lstStyle/>
          <a:p>
            <a:r>
              <a:rPr lang="zh-CN" altLang="zh-CN" dirty="0">
                <a:solidFill>
                  <a:schemeClr val="bg1"/>
                </a:solidFill>
                <a:latin typeface="微软雅黑" charset="0"/>
                <a:ea typeface="微软雅黑" charset="0"/>
                <a:cs typeface="微软雅黑" charset="0"/>
              </a:rPr>
              <a:t>知识拓展</a:t>
            </a:r>
            <a:endParaRPr lang="zh-CN" altLang="en-US" dirty="0">
              <a:solidFill>
                <a:schemeClr val="bg1"/>
              </a:solidFill>
              <a:latin typeface="微软雅黑" charset="0"/>
              <a:ea typeface="微软雅黑" charset="0"/>
              <a:cs typeface="微软雅黑" charset="0"/>
              <a:sym typeface="+mn-ea"/>
            </a:endParaRPr>
          </a:p>
        </p:txBody>
      </p:sp>
      <p:sp>
        <p:nvSpPr>
          <p:cNvPr id="17" name="矩形: 对角圆角 6"/>
          <p:cNvSpPr/>
          <p:nvPr/>
        </p:nvSpPr>
        <p:spPr>
          <a:xfrm>
            <a:off x="11007091" y="18795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18" name="矩形: 对角圆角 5"/>
          <p:cNvSpPr/>
          <p:nvPr/>
        </p:nvSpPr>
        <p:spPr>
          <a:xfrm>
            <a:off x="9003031" y="173241"/>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38019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1" name="文本框 10">
            <a:extLst>
              <a:ext uri="{FF2B5EF4-FFF2-40B4-BE49-F238E27FC236}">
                <a16:creationId xmlns:a16="http://schemas.microsoft.com/office/drawing/2014/main" xmlns="" id="{FCD561F0-B9D7-4386-A163-D0EFB3416684}"/>
              </a:ext>
            </a:extLst>
          </p:cNvPr>
          <p:cNvSpPr txBox="1"/>
          <p:nvPr/>
        </p:nvSpPr>
        <p:spPr>
          <a:xfrm>
            <a:off x="6657976" y="2966344"/>
            <a:ext cx="6096000" cy="1477328"/>
          </a:xfrm>
          <a:prstGeom prst="rect">
            <a:avLst/>
          </a:prstGeom>
          <a:noFill/>
        </p:spPr>
        <p:txBody>
          <a:bodyPr wrap="square" rtlCol="0">
            <a:spAutoFit/>
          </a:bodyPr>
          <a:lstStyle>
            <a:defPPr>
              <a:defRPr lang="zh-CN"/>
            </a:defPPr>
            <a:lvl1pPr>
              <a:lnSpc>
                <a:spcPct val="200000"/>
              </a:lnSpc>
              <a:spcBef>
                <a:spcPts val="600"/>
              </a:spcBef>
              <a:spcAft>
                <a:spcPts val="600"/>
              </a:spcAft>
              <a:defRPr sz="20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zh-CN" dirty="0"/>
              <a:t>学生：在电路里如何观察电路的波形呢？</a:t>
            </a:r>
            <a:endParaRPr lang="en-US" altLang="zh-CN" dirty="0"/>
          </a:p>
          <a:p>
            <a:r>
              <a:rPr lang="zh-CN" altLang="zh-CN" dirty="0"/>
              <a:t>教师：可以使用示波器观察波形。</a:t>
            </a:r>
            <a:endParaRPr lang="zh-CN" altLang="en-US" dirty="0"/>
          </a:p>
        </p:txBody>
      </p:sp>
      <p:pic>
        <p:nvPicPr>
          <p:cNvPr id="1026" name="Picture 2" descr="https://gimg2.baidu.com/image_search/src=http%3A%2F%2Fwww.sc-msw.com%2FUpload%2F2015-05-19%2F1658109657_AUTO.jpg&amp;refer=http%3A%2F%2Fwww.sc-msw.com&amp;app=2002&amp;size=f9999,10000&amp;q=a80&amp;n=0&amp;g=0n&amp;fmt=jpeg?sec=1617194815&amp;t=7def26a301ce0f729f59c98ca9f9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018" y="2250434"/>
            <a:ext cx="6093230" cy="33512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矩形 1"/>
          <p:cNvSpPr/>
          <p:nvPr/>
        </p:nvSpPr>
        <p:spPr>
          <a:xfrm>
            <a:off x="915375" y="164068"/>
            <a:ext cx="2954655" cy="369332"/>
          </a:xfrm>
          <a:prstGeom prst="rect">
            <a:avLst/>
          </a:prstGeom>
        </p:spPr>
        <p:txBody>
          <a:bodyPr wrap="none">
            <a:spAutoFit/>
          </a:bodyPr>
          <a:lstStyle/>
          <a:p>
            <a:pPr algn="ctr"/>
            <a:r>
              <a:rPr lang="zh-CN" altLang="en-US" b="1" dirty="0">
                <a:solidFill>
                  <a:schemeClr val="bg1"/>
                </a:solidFill>
                <a:latin typeface="微软雅黑" pitchFamily="34" charset="-122"/>
                <a:ea typeface="微软雅黑" pitchFamily="34" charset="-122"/>
              </a:rPr>
              <a:t>相控整流电路的调试与维修</a:t>
            </a:r>
          </a:p>
        </p:txBody>
      </p:sp>
      <p:grpSp>
        <p:nvGrpSpPr>
          <p:cNvPr id="20" name="组合 1">
            <a:extLst>
              <a:ext uri="{FF2B5EF4-FFF2-40B4-BE49-F238E27FC236}">
                <a16:creationId xmlns:a16="http://schemas.microsoft.com/office/drawing/2014/main" xmlns="" id="{0BFB10AC-7DC4-43FD-81DF-2F18F1F6EBE1}"/>
              </a:ext>
            </a:extLst>
          </p:cNvPr>
          <p:cNvGrpSpPr>
            <a:grpSpLocks/>
          </p:cNvGrpSpPr>
          <p:nvPr/>
        </p:nvGrpSpPr>
        <p:grpSpPr bwMode="auto">
          <a:xfrm>
            <a:off x="1346836" y="1780157"/>
            <a:ext cx="5743575" cy="1001206"/>
            <a:chOff x="859536" y="1549889"/>
            <a:chExt cx="5742745" cy="1000412"/>
          </a:xfrm>
        </p:grpSpPr>
        <p:sp>
          <p:nvSpPr>
            <p:cNvPr id="21" name="Title 1">
              <a:extLst>
                <a:ext uri="{FF2B5EF4-FFF2-40B4-BE49-F238E27FC236}">
                  <a16:creationId xmlns:a16="http://schemas.microsoft.com/office/drawing/2014/main" xmlns=""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2" name="组合 3">
              <a:extLst>
                <a:ext uri="{FF2B5EF4-FFF2-40B4-BE49-F238E27FC236}">
                  <a16:creationId xmlns:a16="http://schemas.microsoft.com/office/drawing/2014/main" xmlns="" id="{4055C7EF-CAE4-4541-9002-0D1D4F7FB558}"/>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a16="http://schemas.microsoft.com/office/drawing/2014/main" xmlns=""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a16="http://schemas.microsoft.com/office/drawing/2014/main" xmlns=""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a16="http://schemas.microsoft.com/office/drawing/2014/main" xmlns=""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3" name="矩形 4">
              <a:extLst>
                <a:ext uri="{FF2B5EF4-FFF2-40B4-BE49-F238E27FC236}">
                  <a16:creationId xmlns:a16="http://schemas.microsoft.com/office/drawing/2014/main" xmlns=""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grpSp>
      <p:grpSp>
        <p:nvGrpSpPr>
          <p:cNvPr id="28" name="组合 9">
            <a:extLst>
              <a:ext uri="{FF2B5EF4-FFF2-40B4-BE49-F238E27FC236}">
                <a16:creationId xmlns:a16="http://schemas.microsoft.com/office/drawing/2014/main" xmlns="" id="{7F20DD38-1105-4A84-B50C-1E208CAE6B2A}"/>
              </a:ext>
            </a:extLst>
          </p:cNvPr>
          <p:cNvGrpSpPr>
            <a:grpSpLocks/>
          </p:cNvGrpSpPr>
          <p:nvPr/>
        </p:nvGrpSpPr>
        <p:grpSpPr bwMode="auto">
          <a:xfrm>
            <a:off x="1346836" y="3727583"/>
            <a:ext cx="5743575" cy="1001206"/>
            <a:chOff x="859536" y="1549889"/>
            <a:chExt cx="5742745" cy="1000412"/>
          </a:xfrm>
        </p:grpSpPr>
        <p:sp>
          <p:nvSpPr>
            <p:cNvPr id="29" name="Title 1">
              <a:extLst>
                <a:ext uri="{FF2B5EF4-FFF2-40B4-BE49-F238E27FC236}">
                  <a16:creationId xmlns:a16="http://schemas.microsoft.com/office/drawing/2014/main" xmlns=""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30" name="组合 11">
              <a:extLst>
                <a:ext uri="{FF2B5EF4-FFF2-40B4-BE49-F238E27FC236}">
                  <a16:creationId xmlns:a16="http://schemas.microsoft.com/office/drawing/2014/main" xmlns="" id="{01971496-1B3E-4672-A2F3-2C2C1A722AA7}"/>
                </a:ext>
              </a:extLst>
            </p:cNvPr>
            <p:cNvGrpSpPr>
              <a:grpSpLocks/>
            </p:cNvGrpSpPr>
            <p:nvPr/>
          </p:nvGrpSpPr>
          <p:grpSpPr bwMode="auto">
            <a:xfrm>
              <a:off x="859536" y="1874121"/>
              <a:ext cx="676180" cy="676180"/>
              <a:chOff x="1218882" y="1600676"/>
              <a:chExt cx="406294" cy="406294"/>
            </a:xfrm>
          </p:grpSpPr>
          <p:sp>
            <p:nvSpPr>
              <p:cNvPr id="32" name="Freeform 16">
                <a:extLst>
                  <a:ext uri="{FF2B5EF4-FFF2-40B4-BE49-F238E27FC236}">
                    <a16:creationId xmlns:a16="http://schemas.microsoft.com/office/drawing/2014/main" xmlns=""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3" name="AutoShape 14">
                <a:extLst>
                  <a:ext uri="{FF2B5EF4-FFF2-40B4-BE49-F238E27FC236}">
                    <a16:creationId xmlns:a16="http://schemas.microsoft.com/office/drawing/2014/main" xmlns=""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4" name="Oval 13">
                <a:extLst>
                  <a:ext uri="{FF2B5EF4-FFF2-40B4-BE49-F238E27FC236}">
                    <a16:creationId xmlns:a16="http://schemas.microsoft.com/office/drawing/2014/main" xmlns=""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31" name="矩形 12">
              <a:extLst>
                <a:ext uri="{FF2B5EF4-FFF2-40B4-BE49-F238E27FC236}">
                  <a16:creationId xmlns:a16="http://schemas.microsoft.com/office/drawing/2014/main" xmlns=""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grpSp>
      <p:sp>
        <p:nvSpPr>
          <p:cNvPr id="10" name="矩形 9"/>
          <p:cNvSpPr/>
          <p:nvPr/>
        </p:nvSpPr>
        <p:spPr>
          <a:xfrm>
            <a:off x="2112011" y="2273869"/>
            <a:ext cx="6096000" cy="605294"/>
          </a:xfrm>
          <a:prstGeom prst="rect">
            <a:avLst/>
          </a:prstGeom>
        </p:spPr>
        <p:txBody>
          <a:bodyPr>
            <a:spAutoFit/>
          </a:bodyPr>
          <a:lstStyle/>
          <a:p>
            <a:pPr indent="127000" algn="just">
              <a:lnSpc>
                <a:spcPts val="2000"/>
              </a:lnSpc>
              <a:spcAft>
                <a:spcPts val="0"/>
              </a:spcAft>
            </a:pPr>
            <a:r>
              <a:rPr lang="en-US" altLang="zh-CN" sz="1100"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1100" kern="100" dirty="0">
                <a:latin typeface="Times New Roman" panose="02020603050405020304" pitchFamily="18" charset="0"/>
                <a:ea typeface="宋体" panose="02010600030101010101" pitchFamily="2" charset="-122"/>
                <a:cs typeface="Times New Roman" panose="02020603050405020304" pitchFamily="18" charset="0"/>
              </a:rPr>
              <a:t>掌握示波器的基本使用</a:t>
            </a:r>
            <a:r>
              <a:rPr lang="zh-CN" altLang="zh-CN" sz="1100" kern="100" dirty="0" smtClean="0">
                <a:latin typeface="Times New Roman" panose="02020603050405020304" pitchFamily="18" charset="0"/>
                <a:ea typeface="宋体" panose="02010600030101010101" pitchFamily="2" charset="-122"/>
                <a:cs typeface="Times New Roman" panose="02020603050405020304" pitchFamily="18" charset="0"/>
              </a:rPr>
              <a:t>方法</a:t>
            </a:r>
            <a:endParaRPr lang="en-US" altLang="zh-CN" sz="1100" kern="100" dirty="0" smtClean="0">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spcAft>
                <a:spcPts val="0"/>
              </a:spcAft>
            </a:pPr>
            <a:r>
              <a:rPr lang="en-US" altLang="zh-CN" sz="1100" dirty="0" smtClean="0">
                <a:latin typeface="Times New Roman" panose="02020603050405020304" pitchFamily="18" charset="0"/>
                <a:ea typeface="宋体" panose="02010600030101010101" pitchFamily="2" charset="-122"/>
              </a:rPr>
              <a:t>2</a:t>
            </a:r>
            <a:r>
              <a:rPr lang="en-US" altLang="zh-CN" sz="1100" dirty="0">
                <a:latin typeface="Times New Roman" panose="02020603050405020304" pitchFamily="18" charset="0"/>
                <a:ea typeface="宋体" panose="02010600030101010101" pitchFamily="2" charset="-122"/>
              </a:rPr>
              <a:t>.</a:t>
            </a:r>
            <a:r>
              <a:rPr lang="zh-CN" altLang="zh-CN" sz="1100" dirty="0">
                <a:latin typeface="Times New Roman" panose="02020603050405020304" pitchFamily="18" charset="0"/>
                <a:ea typeface="宋体" panose="02010600030101010101" pitchFamily="2" charset="-122"/>
                <a:cs typeface="Times New Roman" panose="02020603050405020304" pitchFamily="18" charset="0"/>
              </a:rPr>
              <a:t>掌握电力电子电路调试维修实操要求</a:t>
            </a:r>
            <a:endParaRPr lang="zh-CN" altLang="en-US" sz="1100" dirty="0"/>
          </a:p>
        </p:txBody>
      </p:sp>
      <p:sp>
        <p:nvSpPr>
          <p:cNvPr id="36" name="矩形 35"/>
          <p:cNvSpPr/>
          <p:nvPr/>
        </p:nvSpPr>
        <p:spPr>
          <a:xfrm>
            <a:off x="2023111" y="4194237"/>
            <a:ext cx="6096000" cy="579133"/>
          </a:xfrm>
          <a:prstGeom prst="rect">
            <a:avLst/>
          </a:prstGeom>
        </p:spPr>
        <p:txBody>
          <a:bodyPr>
            <a:spAutoFit/>
          </a:bodyPr>
          <a:lstStyle/>
          <a:p>
            <a:pPr indent="127000" algn="just">
              <a:lnSpc>
                <a:spcPts val="2000"/>
              </a:lnSpc>
              <a:spcAft>
                <a:spcPts val="0"/>
              </a:spcAft>
            </a:pPr>
            <a:r>
              <a:rPr lang="en-US" altLang="zh-CN" sz="1200"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1200" kern="100" dirty="0">
                <a:latin typeface="Times New Roman" panose="02020603050405020304" pitchFamily="18" charset="0"/>
                <a:ea typeface="宋体" panose="02010600030101010101" pitchFamily="2" charset="-122"/>
                <a:cs typeface="Times New Roman" panose="02020603050405020304" pitchFamily="18" charset="0"/>
              </a:rPr>
              <a:t>理解三相可控整流电路的相位关系</a:t>
            </a:r>
            <a:r>
              <a:rPr lang="zh-CN" altLang="zh-CN" sz="12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kern="100" dirty="0" smtClean="0">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spcAft>
                <a:spcPts val="0"/>
              </a:spcAft>
            </a:pPr>
            <a:r>
              <a:rPr lang="en-US" altLang="zh-CN" sz="1200" dirty="0" smtClean="0">
                <a:latin typeface="Times New Roman" panose="02020603050405020304" pitchFamily="18" charset="0"/>
                <a:ea typeface="宋体" panose="02010600030101010101" pitchFamily="2" charset="-122"/>
              </a:rPr>
              <a:t>2</a:t>
            </a:r>
            <a:r>
              <a:rPr lang="en-US" altLang="zh-CN" sz="1200" dirty="0">
                <a:latin typeface="Times New Roman" panose="02020603050405020304" pitchFamily="18" charset="0"/>
                <a:ea typeface="宋体" panose="02010600030101010101" pitchFamily="2" charset="-122"/>
              </a:rPr>
              <a:t>.</a:t>
            </a:r>
            <a:r>
              <a:rPr lang="zh-CN" altLang="zh-CN" sz="1200" dirty="0">
                <a:latin typeface="Times New Roman" panose="02020603050405020304" pitchFamily="18" charset="0"/>
                <a:ea typeface="宋体" panose="02010600030101010101" pitchFamily="2" charset="-122"/>
                <a:cs typeface="Times New Roman" panose="02020603050405020304" pitchFamily="18" charset="0"/>
              </a:rPr>
              <a:t>理解三相变压器绕组的联结组</a:t>
            </a:r>
            <a:endParaRPr lang="zh-CN" altLang="en-US" sz="1200" dirty="0"/>
          </a:p>
        </p:txBody>
      </p:sp>
      <p:pic>
        <p:nvPicPr>
          <p:cNvPr id="2050" name="Picture 2" descr="https://ss3.bdstatic.com/70cFv8Sh_Q1YnxGkpoWK1HF6hhy/it/u=2316957726,1736480823&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597" y="2104006"/>
            <a:ext cx="4602248" cy="28276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213827"/>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038725" y="4557187"/>
            <a:ext cx="6096000" cy="874407"/>
          </a:xfrm>
          <a:prstGeom prst="rect">
            <a:avLst/>
          </a:prstGeom>
        </p:spPr>
        <p:txBody>
          <a:bodyPr>
            <a:spAutoFit/>
          </a:bodyPr>
          <a:lstStyle/>
          <a:p>
            <a:pPr marL="285750" indent="-285750" algn="just">
              <a:lnSpc>
                <a:spcPct val="150000"/>
              </a:lnSpc>
              <a:spcAft>
                <a:spcPts val="0"/>
              </a:spcAft>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示波器</a:t>
            </a:r>
            <a:r>
              <a:rPr lang="zh-CN" altLang="zh-CN" b="1" dirty="0">
                <a:solidFill>
                  <a:schemeClr val="bg1"/>
                </a:solidFill>
                <a:latin typeface="微软雅黑" pitchFamily="34" charset="-122"/>
                <a:ea typeface="微软雅黑" pitchFamily="34" charset="-122"/>
              </a:rPr>
              <a:t>的基本使用</a:t>
            </a:r>
            <a:r>
              <a:rPr lang="zh-CN" altLang="zh-CN" b="1" dirty="0" smtClean="0">
                <a:solidFill>
                  <a:schemeClr val="bg1"/>
                </a:solidFill>
                <a:latin typeface="微软雅黑" pitchFamily="34" charset="-122"/>
                <a:ea typeface="微软雅黑" pitchFamily="34" charset="-122"/>
              </a:rPr>
              <a:t>方法</a:t>
            </a:r>
            <a:endParaRPr lang="en-US" altLang="zh-CN" b="1" dirty="0">
              <a:solidFill>
                <a:schemeClr val="bg1"/>
              </a:solidFill>
              <a:latin typeface="微软雅黑" pitchFamily="34" charset="-122"/>
              <a:ea typeface="微软雅黑" pitchFamily="34" charset="-122"/>
            </a:endParaRPr>
          </a:p>
          <a:p>
            <a:pPr marL="285750" indent="-285750" algn="just">
              <a:lnSpc>
                <a:spcPct val="150000"/>
              </a:lnSpc>
              <a:spcAft>
                <a:spcPts val="0"/>
              </a:spcAft>
              <a:buFont typeface="Arial" panose="020B0604020202020204" pitchFamily="34" charset="0"/>
              <a:buChar char="•"/>
            </a:pPr>
            <a:r>
              <a:rPr lang="zh-CN" altLang="zh-CN" b="1" dirty="0" smtClean="0">
                <a:solidFill>
                  <a:schemeClr val="bg1"/>
                </a:solidFill>
                <a:latin typeface="微软雅黑" pitchFamily="34" charset="-122"/>
                <a:ea typeface="微软雅黑" pitchFamily="34" charset="-122"/>
              </a:rPr>
              <a:t>电路</a:t>
            </a:r>
            <a:r>
              <a:rPr lang="zh-CN" altLang="zh-CN" b="1" dirty="0">
                <a:solidFill>
                  <a:schemeClr val="bg1"/>
                </a:solidFill>
                <a:latin typeface="微软雅黑" pitchFamily="34" charset="-122"/>
                <a:ea typeface="微软雅黑" pitchFamily="34" charset="-122"/>
              </a:rPr>
              <a:t>调试维修实操</a:t>
            </a:r>
            <a:r>
              <a:rPr lang="zh-CN" altLang="zh-CN" b="1" dirty="0" smtClean="0">
                <a:solidFill>
                  <a:schemeClr val="bg1"/>
                </a:solidFill>
                <a:latin typeface="微软雅黑" pitchFamily="34" charset="-122"/>
                <a:ea typeface="微软雅黑" pitchFamily="34" charset="-122"/>
              </a:rPr>
              <a:t>要求</a:t>
            </a:r>
            <a:endParaRPr lang="zh-CN" altLang="en-US"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58801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a:solidFill>
                  <a:schemeClr val="bg1"/>
                </a:solidFill>
                <a:latin typeface="微软雅黑" charset="0"/>
                <a:ea typeface="微软雅黑" charset="0"/>
                <a:cs typeface="微软雅黑" charset="0"/>
              </a:rPr>
              <a:t>1.编码器</a:t>
            </a:r>
          </a:p>
        </p:txBody>
      </p:sp>
      <p:sp>
        <p:nvSpPr>
          <p:cNvPr id="34" name="文本框 33">
            <a:extLst>
              <a:ext uri="{FF2B5EF4-FFF2-40B4-BE49-F238E27FC236}">
                <a16:creationId xmlns:a16="http://schemas.microsoft.com/office/drawing/2014/main" xmlns="" id="{D1A497BF-0927-4E1F-9709-37EEA05C0808}"/>
              </a:ext>
            </a:extLst>
          </p:cNvPr>
          <p:cNvSpPr txBox="1"/>
          <p:nvPr/>
        </p:nvSpPr>
        <p:spPr>
          <a:xfrm>
            <a:off x="812258" y="1531951"/>
            <a:ext cx="10627268" cy="2739211"/>
          </a:xfrm>
          <a:prstGeom prst="rect">
            <a:avLst/>
          </a:prstGeom>
          <a:noFill/>
        </p:spPr>
        <p:txBody>
          <a:bodyPr wrap="square">
            <a:spAutoFit/>
          </a:bodyPr>
          <a:lstStyle/>
          <a:p>
            <a:pPr indent="457200" algn="just">
              <a:lnSpc>
                <a:spcPct val="150000"/>
              </a:lnSpc>
              <a:spcBef>
                <a:spcPts val="600"/>
              </a:spcBef>
              <a:spcAft>
                <a:spcPts val="600"/>
              </a:spcAft>
            </a:pPr>
            <a:r>
              <a:rPr lang="zh-CN" altLang="zh-CN" kern="100" dirty="0">
                <a:effectLst/>
                <a:latin typeface="+mn-ea"/>
                <a:cs typeface="Times New Roman" panose="02020603050405020304" pitchFamily="18" charset="0"/>
              </a:rPr>
              <a:t>三相可控整流电路为了保证触发电路输出的触发脉冲与主电源保持一定的相位关系，需要整流变压器和同步变压器输出的交流电保持一定的相位差，所以三相变压器的绕组要釆用不同的接法，以便得到符合一定相位差的交流电</a:t>
            </a:r>
            <a:r>
              <a:rPr lang="zh-CN" altLang="zh-CN" kern="100" dirty="0" smtClean="0">
                <a:effectLst/>
                <a:latin typeface="+mn-ea"/>
                <a:cs typeface="Times New Roman" panose="02020603050405020304" pitchFamily="18" charset="0"/>
              </a:rPr>
              <a:t>。</a:t>
            </a:r>
            <a:endParaRPr lang="zh-CN" altLang="zh-CN" kern="100" dirty="0">
              <a:effectLst/>
              <a:latin typeface="+mn-ea"/>
              <a:cs typeface="Times New Roman" panose="02020603050405020304" pitchFamily="18" charset="0"/>
            </a:endParaRPr>
          </a:p>
          <a:p>
            <a:pPr indent="457200" algn="just">
              <a:lnSpc>
                <a:spcPct val="150000"/>
              </a:lnSpc>
              <a:spcBef>
                <a:spcPts val="600"/>
              </a:spcBef>
              <a:spcAft>
                <a:spcPts val="600"/>
              </a:spcAft>
            </a:pPr>
            <a:r>
              <a:rPr lang="zh-CN" altLang="zh-CN" kern="100" dirty="0">
                <a:effectLst/>
                <a:latin typeface="+mn-ea"/>
                <a:cs typeface="Times New Roman" panose="02020603050405020304" pitchFamily="18" charset="0"/>
              </a:rPr>
              <a:t>变压器输出交流电相位关系用“时钟表示法”来代表。把－次线电压相量作时钟长针，定位在钟的</a:t>
            </a:r>
            <a:r>
              <a:rPr lang="en-US" altLang="zh-CN" kern="100" dirty="0">
                <a:effectLst/>
                <a:latin typeface="+mn-ea"/>
                <a:cs typeface="Times New Roman" panose="02020603050405020304" pitchFamily="18" charset="0"/>
              </a:rPr>
              <a:t>12</a:t>
            </a:r>
            <a:r>
              <a:rPr lang="zh-CN" altLang="zh-CN" kern="100" dirty="0">
                <a:effectLst/>
                <a:latin typeface="+mn-ea"/>
                <a:cs typeface="Times New Roman" panose="02020603050405020304" pitchFamily="18" charset="0"/>
              </a:rPr>
              <a:t>点位置上，二次线电压相量作时钟短针，看其所指钟点数，就称该钟点接法。若二个相量同相位则为</a:t>
            </a:r>
            <a:r>
              <a:rPr lang="en-US" altLang="zh-CN" kern="100" dirty="0">
                <a:effectLst/>
                <a:latin typeface="+mn-ea"/>
                <a:cs typeface="Times New Roman" panose="02020603050405020304" pitchFamily="18" charset="0"/>
              </a:rPr>
              <a:t>12</a:t>
            </a:r>
            <a:r>
              <a:rPr lang="zh-CN" altLang="zh-CN" kern="100" dirty="0">
                <a:effectLst/>
                <a:latin typeface="+mn-ea"/>
                <a:cs typeface="Times New Roman" panose="02020603050405020304" pitchFamily="18" charset="0"/>
              </a:rPr>
              <a:t>点钟接法，相位相反为</a:t>
            </a:r>
            <a:r>
              <a:rPr lang="en-US" altLang="zh-CN" kern="100" dirty="0">
                <a:effectLst/>
                <a:latin typeface="+mn-ea"/>
                <a:cs typeface="Times New Roman" panose="02020603050405020304" pitchFamily="18" charset="0"/>
              </a:rPr>
              <a:t>6</a:t>
            </a:r>
            <a:r>
              <a:rPr lang="zh-CN" altLang="zh-CN" kern="100" dirty="0">
                <a:effectLst/>
                <a:latin typeface="+mn-ea"/>
                <a:cs typeface="Times New Roman" panose="02020603050405020304" pitchFamily="18" charset="0"/>
              </a:rPr>
              <a:t>点钟接法，每相差一个钟点则相位相差</a:t>
            </a:r>
            <a:r>
              <a:rPr lang="en-US" altLang="zh-CN" kern="100" dirty="0">
                <a:effectLst/>
                <a:latin typeface="+mn-ea"/>
                <a:cs typeface="Times New Roman" panose="02020603050405020304" pitchFamily="18" charset="0"/>
              </a:rPr>
              <a:t>30</a:t>
            </a:r>
            <a:r>
              <a:rPr lang="zh-CN" altLang="zh-CN" kern="100" dirty="0">
                <a:effectLst/>
                <a:latin typeface="+mn-ea"/>
                <a:cs typeface="Times New Roman" panose="02020603050405020304" pitchFamily="18" charset="0"/>
              </a:rPr>
              <a:t>°。</a:t>
            </a:r>
          </a:p>
        </p:txBody>
      </p:sp>
      <p:sp>
        <p:nvSpPr>
          <p:cNvPr id="11" name="矩形 10"/>
          <p:cNvSpPr/>
          <p:nvPr/>
        </p:nvSpPr>
        <p:spPr>
          <a:xfrm>
            <a:off x="549527" y="954961"/>
            <a:ext cx="4598504" cy="369332"/>
          </a:xfrm>
          <a:prstGeom prst="rect">
            <a:avLst/>
          </a:prstGeom>
        </p:spPr>
        <p:txBody>
          <a:bodyPr wrap="square">
            <a:spAutoFit/>
          </a:bodyPr>
          <a:lstStyle/>
          <a:p>
            <a:r>
              <a:rPr lang="en-US" altLang="zh-CN" b="1" dirty="0">
                <a:solidFill>
                  <a:schemeClr val="accent2">
                    <a:lumMod val="50000"/>
                  </a:schemeClr>
                </a:solidFill>
                <a:latin typeface="微软雅黑" pitchFamily="34" charset="-122"/>
                <a:ea typeface="微软雅黑" pitchFamily="34" charset="-122"/>
              </a:rPr>
              <a:t>1.1.1</a:t>
            </a:r>
            <a:r>
              <a:rPr lang="zh-CN" altLang="zh-CN" b="1" dirty="0">
                <a:solidFill>
                  <a:schemeClr val="accent2">
                    <a:lumMod val="50000"/>
                  </a:schemeClr>
                </a:solidFill>
                <a:latin typeface="微软雅黑" pitchFamily="34" charset="-122"/>
                <a:ea typeface="微软雅黑" pitchFamily="34" charset="-122"/>
              </a:rPr>
              <a:t>三相可控整流电路的相位关系 </a:t>
            </a:r>
            <a:endParaRPr lang="zh-CN" altLang="en-US" b="1" dirty="0">
              <a:solidFill>
                <a:schemeClr val="accent2">
                  <a:lumMod val="50000"/>
                </a:schemeClr>
              </a:solidFill>
              <a:latin typeface="微软雅黑" pitchFamily="34" charset="-122"/>
              <a:ea typeface="微软雅黑" pitchFamily="34" charset="-122"/>
            </a:endParaRPr>
          </a:p>
        </p:txBody>
      </p:sp>
      <p:sp>
        <p:nvSpPr>
          <p:cNvPr id="18" name="矩形 17"/>
          <p:cNvSpPr/>
          <p:nvPr/>
        </p:nvSpPr>
        <p:spPr>
          <a:xfrm>
            <a:off x="549527" y="4294154"/>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1.1.2</a:t>
            </a:r>
            <a:r>
              <a:rPr lang="zh-CN" altLang="zh-CN" b="1" dirty="0" smtClean="0">
                <a:solidFill>
                  <a:schemeClr val="accent2">
                    <a:lumMod val="50000"/>
                  </a:schemeClr>
                </a:solidFill>
                <a:latin typeface="微软雅黑" pitchFamily="34" charset="-122"/>
                <a:ea typeface="微软雅黑" pitchFamily="34" charset="-122"/>
              </a:rPr>
              <a:t>三相</a:t>
            </a:r>
            <a:r>
              <a:rPr lang="zh-CN" altLang="zh-CN" b="1" dirty="0">
                <a:solidFill>
                  <a:schemeClr val="accent2">
                    <a:lumMod val="50000"/>
                  </a:schemeClr>
                </a:solidFill>
                <a:latin typeface="微软雅黑" pitchFamily="34" charset="-122"/>
                <a:ea typeface="微软雅黑" pitchFamily="34" charset="-122"/>
              </a:rPr>
              <a:t>变压器绕组的联结组</a:t>
            </a:r>
            <a:endParaRPr lang="zh-CN" altLang="en-US" b="1" dirty="0">
              <a:solidFill>
                <a:schemeClr val="accent2">
                  <a:lumMod val="50000"/>
                </a:schemeClr>
              </a:solidFill>
              <a:latin typeface="微软雅黑" pitchFamily="34" charset="-122"/>
              <a:ea typeface="微软雅黑" pitchFamily="34" charset="-122"/>
            </a:endParaRPr>
          </a:p>
        </p:txBody>
      </p:sp>
      <p:sp>
        <p:nvSpPr>
          <p:cNvPr id="13" name="矩形 12"/>
          <p:cNvSpPr/>
          <p:nvPr/>
        </p:nvSpPr>
        <p:spPr>
          <a:xfrm>
            <a:off x="972296" y="4805748"/>
            <a:ext cx="10467230" cy="1477328"/>
          </a:xfrm>
          <a:prstGeom prst="rect">
            <a:avLst/>
          </a:prstGeom>
        </p:spPr>
        <p:txBody>
          <a:bodyPr wrap="square">
            <a:spAutoFit/>
          </a:bodyPr>
          <a:lstStyle/>
          <a:p>
            <a:pPr indent="457200" algn="just"/>
            <a:r>
              <a:rPr lang="zh-CN" altLang="zh-CN" kern="100" dirty="0">
                <a:latin typeface="等线" panose="02010600030101010101" pitchFamily="2" charset="-122"/>
                <a:ea typeface="等线" panose="02010600030101010101" pitchFamily="2" charset="-122"/>
                <a:cs typeface="Times New Roman" panose="02020603050405020304" pitchFamily="18" charset="0"/>
              </a:rPr>
              <a:t>三相变压器绕组有三角形接法</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用△表示</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，和星形接法</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用</a:t>
            </a:r>
            <a:r>
              <a:rPr lang="en-US" altLang="zh-CN" kern="100" dirty="0">
                <a:latin typeface="等线" panose="02010600030101010101" pitchFamily="2" charset="-122"/>
                <a:ea typeface="等线" panose="02010600030101010101" pitchFamily="2" charset="-122"/>
                <a:cs typeface="Times New Roman" panose="02020603050405020304" pitchFamily="18" charset="0"/>
              </a:rPr>
              <a:t>Y</a:t>
            </a:r>
            <a:r>
              <a:rPr lang="zh-CN" altLang="zh-CN" kern="100" dirty="0">
                <a:latin typeface="等线" panose="02010600030101010101" pitchFamily="2" charset="-122"/>
                <a:ea typeface="等线" panose="02010600030101010101" pitchFamily="2" charset="-122"/>
                <a:cs typeface="Times New Roman" panose="02020603050405020304" pitchFamily="18" charset="0"/>
              </a:rPr>
              <a:t>表示</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二种。通过变換相序和同名端可得到</a:t>
            </a:r>
            <a:r>
              <a:rPr lang="en-US" altLang="zh-CN" kern="100" dirty="0">
                <a:latin typeface="等线" panose="02010600030101010101" pitchFamily="2" charset="-122"/>
                <a:ea typeface="等线" panose="02010600030101010101" pitchFamily="2" charset="-122"/>
                <a:cs typeface="Times New Roman" panose="02020603050405020304" pitchFamily="18" charset="0"/>
              </a:rPr>
              <a:t>12</a:t>
            </a:r>
            <a:r>
              <a:rPr lang="zh-CN" altLang="zh-CN" kern="100" dirty="0">
                <a:latin typeface="等线" panose="02010600030101010101" pitchFamily="2" charset="-122"/>
                <a:ea typeface="等线" panose="02010600030101010101" pitchFamily="2" charset="-122"/>
                <a:cs typeface="Times New Roman" panose="02020603050405020304" pitchFamily="18" charset="0"/>
              </a:rPr>
              <a:t>个钟点数。高级工电力电子中一共有三种接法： </a:t>
            </a:r>
            <a:r>
              <a:rPr lang="zh-CN" altLang="zh-CN" kern="100" dirty="0">
                <a:latin typeface="等线" panose="02010600030101010101" pitchFamily="2" charset="-122"/>
                <a:ea typeface="等线" panose="02010600030101010101" pitchFamily="2" charset="-122"/>
                <a:cs typeface="宋体" panose="02010600030101010101" pitchFamily="2" charset="-122"/>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/Y-11</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Y/Y-12</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Y/Y-6</a:t>
            </a:r>
          </a:p>
          <a:p>
            <a:pPr indent="457200" algn="just"/>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457200" algn="just"/>
            <a:r>
              <a:rPr lang="zh-CN" altLang="zh-CN" kern="100" dirty="0">
                <a:latin typeface="等线" panose="02010600030101010101" pitchFamily="2" charset="-122"/>
                <a:ea typeface="等线" panose="02010600030101010101" pitchFamily="2" charset="-122"/>
                <a:cs typeface="Times New Roman" panose="02020603050405020304" pitchFamily="18" charset="0"/>
              </a:rPr>
              <a:t>三相电源变压器的二次侧有二组，习惯用上面一组，如图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4-4-1</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a:t>
            </a:r>
          </a:p>
          <a:p>
            <a:pPr indent="457200" algn="just"/>
            <a:r>
              <a:rPr lang="zh-CN" altLang="zh-CN" kern="100" dirty="0">
                <a:latin typeface="等线" panose="02010600030101010101" pitchFamily="2" charset="-122"/>
                <a:ea typeface="等线" panose="02010600030101010101" pitchFamily="2" charset="-122"/>
                <a:cs typeface="宋体" panose="02010600030101010101" pitchFamily="2" charset="-122"/>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/Y-11</a:t>
            </a:r>
            <a:r>
              <a:rPr lang="zh-CN" altLang="zh-CN" kern="100" dirty="0">
                <a:latin typeface="等线" panose="02010600030101010101" pitchFamily="2" charset="-122"/>
                <a:ea typeface="等线" panose="02010600030101010101" pitchFamily="2" charset="-122"/>
                <a:cs typeface="Times New Roman" panose="02020603050405020304" pitchFamily="18" charset="0"/>
              </a:rPr>
              <a:t>接法如图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4-4-2</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a:t>
            </a:r>
            <a:r>
              <a:rPr lang="en-US" altLang="zh-CN" kern="100" dirty="0">
                <a:latin typeface="等线" panose="02010600030101010101" pitchFamily="2" charset="-122"/>
                <a:ea typeface="等线" panose="02010600030101010101" pitchFamily="2" charset="-122"/>
                <a:cs typeface="Times New Roman" panose="02020603050405020304" pitchFamily="18" charset="0"/>
              </a:rPr>
              <a:t>Y/Y -16</a:t>
            </a:r>
            <a:r>
              <a:rPr lang="zh-CN" altLang="zh-CN" kern="100" dirty="0">
                <a:latin typeface="等线" panose="02010600030101010101" pitchFamily="2" charset="-122"/>
                <a:ea typeface="等线" panose="02010600030101010101" pitchFamily="2" charset="-122"/>
                <a:cs typeface="Times New Roman" panose="02020603050405020304" pitchFamily="18" charset="0"/>
              </a:rPr>
              <a:t>接法如图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4-4-3</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a:t>
            </a:r>
            <a:r>
              <a:rPr lang="en-US" altLang="zh-CN" kern="100" dirty="0">
                <a:latin typeface="等线" panose="02010600030101010101" pitchFamily="2" charset="-122"/>
                <a:ea typeface="等线" panose="02010600030101010101" pitchFamily="2" charset="-122"/>
                <a:cs typeface="Times New Roman" panose="02020603050405020304" pitchFamily="18" charset="0"/>
              </a:rPr>
              <a:t>Y/Y -6</a:t>
            </a:r>
            <a:r>
              <a:rPr lang="zh-CN" altLang="zh-CN" kern="100" dirty="0">
                <a:latin typeface="等线" panose="02010600030101010101" pitchFamily="2" charset="-122"/>
                <a:ea typeface="等线" panose="02010600030101010101" pitchFamily="2" charset="-122"/>
                <a:cs typeface="Times New Roman" panose="02020603050405020304" pitchFamily="18" charset="0"/>
              </a:rPr>
              <a:t>接法如图</a:t>
            </a:r>
            <a:r>
              <a:rPr lang="en-US" altLang="zh-CN" kern="100" dirty="0">
                <a:latin typeface="等线" panose="02010600030101010101" pitchFamily="2" charset="-122"/>
                <a:ea typeface="等线" panose="02010600030101010101" pitchFamily="2" charset="-122"/>
                <a:cs typeface="Times New Roman" panose="02020603050405020304" pitchFamily="18" charset="0"/>
              </a:rPr>
              <a:t>4-4-4</a:t>
            </a:r>
            <a:r>
              <a:rPr lang="zh-CN" altLang="zh-CN" kern="100" dirty="0">
                <a:latin typeface="等线" panose="02010600030101010101" pitchFamily="2" charset="-122"/>
                <a:ea typeface="等线" panose="02010600030101010101" pitchFamily="2" charset="-122"/>
                <a:cs typeface="Times New Roman" panose="02020603050405020304" pitchFamily="18" charset="0"/>
              </a:rPr>
              <a:t>所示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7" name="文本框 16"/>
          <p:cNvSpPr txBox="1"/>
          <p:nvPr/>
        </p:nvSpPr>
        <p:spPr>
          <a:xfrm>
            <a:off x="1247140" y="1554480"/>
            <a:ext cx="1428115" cy="460375"/>
          </a:xfrm>
          <a:prstGeom prst="rect">
            <a:avLst/>
          </a:prstGeom>
          <a:noFill/>
        </p:spPr>
        <p:txBody>
          <a:bodyPr wrap="square" rtlCol="0">
            <a:spAutoFit/>
          </a:bodyPr>
          <a:lstStyle/>
          <a:p>
            <a:r>
              <a:rPr lang="zh-CN" altLang="en-US" sz="2400">
                <a:solidFill>
                  <a:schemeClr val="bg1"/>
                </a:solidFill>
                <a:latin typeface="微软雅黑" charset="0"/>
                <a:ea typeface="微软雅黑" charset="0"/>
                <a:cs typeface="微软雅黑" charset="0"/>
              </a:rPr>
              <a:t>1.编码器</a:t>
            </a:r>
          </a:p>
        </p:txBody>
      </p:sp>
      <p:pic>
        <p:nvPicPr>
          <p:cNvPr id="15" name="Picture 5">
            <a:extLst>
              <a:ext uri="{FF2B5EF4-FFF2-40B4-BE49-F238E27FC236}">
                <a16:creationId xmlns:a16="http://schemas.microsoft.com/office/drawing/2014/main" xmlns="" id="{D2E6ADBD-B79F-426F-836A-38928E3B6E9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7443" y="1298358"/>
            <a:ext cx="3847282" cy="2423654"/>
          </a:xfrm>
          <a:prstGeom prst="rect">
            <a:avLst/>
          </a:prstGeom>
          <a:noFill/>
        </p:spPr>
      </p:pic>
      <p:pic>
        <p:nvPicPr>
          <p:cNvPr id="18" name="Picture 4">
            <a:extLst>
              <a:ext uri="{FF2B5EF4-FFF2-40B4-BE49-F238E27FC236}">
                <a16:creationId xmlns:a16="http://schemas.microsoft.com/office/drawing/2014/main" xmlns="" id="{B37E2E65-4468-43A5-82BF-9E592BF8D97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7563" y="1260425"/>
            <a:ext cx="3572702" cy="2405158"/>
          </a:xfrm>
          <a:prstGeom prst="rect">
            <a:avLst/>
          </a:prstGeom>
          <a:noFill/>
        </p:spPr>
      </p:pic>
      <p:pic>
        <p:nvPicPr>
          <p:cNvPr id="19" name="Picture 4">
            <a:extLst>
              <a:ext uri="{FF2B5EF4-FFF2-40B4-BE49-F238E27FC236}">
                <a16:creationId xmlns:a16="http://schemas.microsoft.com/office/drawing/2014/main" xmlns="" id="{1741FD7E-BD74-4935-A4FD-6858FFC12E13}"/>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1648" y="3959403"/>
            <a:ext cx="3539785" cy="2119879"/>
          </a:xfrm>
          <a:prstGeom prst="rect">
            <a:avLst/>
          </a:prstGeom>
          <a:noFill/>
        </p:spPr>
      </p:pic>
      <p:pic>
        <p:nvPicPr>
          <p:cNvPr id="20" name="Picture 4">
            <a:extLst>
              <a:ext uri="{FF2B5EF4-FFF2-40B4-BE49-F238E27FC236}">
                <a16:creationId xmlns:a16="http://schemas.microsoft.com/office/drawing/2014/main" xmlns="" id="{837F61AF-3B47-42F4-A372-D6CE120C55C5}"/>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7563" y="3897594"/>
            <a:ext cx="3656627" cy="2330008"/>
          </a:xfrm>
          <a:prstGeom prst="rect">
            <a:avLst/>
          </a:prstGeom>
          <a:noFill/>
        </p:spPr>
      </p:pic>
      <p:sp>
        <p:nvSpPr>
          <p:cNvPr id="21" name="文本框 20">
            <a:extLst>
              <a:ext uri="{FF2B5EF4-FFF2-40B4-BE49-F238E27FC236}">
                <a16:creationId xmlns:a16="http://schemas.microsoft.com/office/drawing/2014/main" xmlns="" id="{65853C23-858B-4134-B9DE-22AB970C936D}"/>
              </a:ext>
            </a:extLst>
          </p:cNvPr>
          <p:cNvSpPr txBox="1"/>
          <p:nvPr/>
        </p:nvSpPr>
        <p:spPr>
          <a:xfrm>
            <a:off x="1544790" y="3596270"/>
            <a:ext cx="3518679" cy="338554"/>
          </a:xfrm>
          <a:prstGeom prst="rect">
            <a:avLst/>
          </a:prstGeom>
          <a:noFill/>
        </p:spPr>
        <p:txBody>
          <a:bodyPr wrap="square">
            <a:spAutoFit/>
          </a:bodyPr>
          <a:lstStyle/>
          <a:p>
            <a:r>
              <a:rPr lang="zh-CN" altLang="zh-CN" sz="1600" dirty="0">
                <a:effectLst/>
                <a:latin typeface="等线" panose="02010600030101010101" pitchFamily="2" charset="-122"/>
                <a:ea typeface="等线" panose="02010600030101010101" pitchFamily="2" charset="-122"/>
                <a:cs typeface="Times New Roman" panose="02020603050405020304" pitchFamily="18" charset="0"/>
              </a:rPr>
              <a:t>图</a:t>
            </a:r>
            <a:r>
              <a:rPr lang="en-US" altLang="zh-CN" sz="1600" dirty="0">
                <a:effectLst/>
                <a:latin typeface="等线" panose="02010600030101010101" pitchFamily="2" charset="-122"/>
                <a:ea typeface="等线" panose="02010600030101010101" pitchFamily="2" charset="-122"/>
              </a:rPr>
              <a:t>4-4-1 </a:t>
            </a:r>
            <a:r>
              <a:rPr lang="zh-CN" altLang="zh-CN" sz="1600" dirty="0">
                <a:effectLst/>
                <a:latin typeface="等线" panose="02010600030101010101" pitchFamily="2" charset="-122"/>
                <a:ea typeface="等线" panose="02010600030101010101" pitchFamily="2" charset="-122"/>
                <a:cs typeface="Times New Roman" panose="02020603050405020304" pitchFamily="18" charset="0"/>
              </a:rPr>
              <a:t>三相电源变压器的二次侧</a:t>
            </a:r>
            <a:endParaRPr lang="zh-CN" altLang="en-US" sz="1600" dirty="0">
              <a:latin typeface="等线" panose="02010600030101010101" pitchFamily="2" charset="-122"/>
              <a:ea typeface="等线" panose="02010600030101010101" pitchFamily="2" charset="-122"/>
            </a:endParaRPr>
          </a:p>
        </p:txBody>
      </p:sp>
      <p:sp>
        <p:nvSpPr>
          <p:cNvPr id="22" name="文本框 21">
            <a:extLst>
              <a:ext uri="{FF2B5EF4-FFF2-40B4-BE49-F238E27FC236}">
                <a16:creationId xmlns:a16="http://schemas.microsoft.com/office/drawing/2014/main" xmlns="" id="{0B6642FE-359E-4840-BCE5-45FCF3F3041E}"/>
              </a:ext>
            </a:extLst>
          </p:cNvPr>
          <p:cNvSpPr txBox="1"/>
          <p:nvPr/>
        </p:nvSpPr>
        <p:spPr>
          <a:xfrm>
            <a:off x="7237758" y="3561869"/>
            <a:ext cx="2578271" cy="348813"/>
          </a:xfrm>
          <a:prstGeom prst="rect">
            <a:avLst/>
          </a:prstGeom>
          <a:noFill/>
        </p:spPr>
        <p:txBody>
          <a:bodyPr wrap="square">
            <a:spAutoFit/>
          </a:bodyPr>
          <a:lstStyle/>
          <a:p>
            <a:pPr indent="228600" algn="just">
              <a:lnSpc>
                <a:spcPts val="2000"/>
              </a:lnSpc>
            </a:pPr>
            <a:r>
              <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rPr>
              <a:t> 图</a:t>
            </a:r>
            <a:r>
              <a:rPr lang="en-US" altLang="zh-CN" sz="1600" kern="100" dirty="0">
                <a:effectLst/>
                <a:latin typeface="等线" panose="02010600030101010101" pitchFamily="2" charset="-122"/>
                <a:ea typeface="等线" panose="02010600030101010101" pitchFamily="2" charset="-122"/>
                <a:cs typeface="Times New Roman" panose="02020603050405020304" pitchFamily="18" charset="0"/>
              </a:rPr>
              <a:t>4-4-2 </a:t>
            </a:r>
            <a:r>
              <a:rPr lang="zh-CN" altLang="zh-CN" sz="1600" kern="100" dirty="0">
                <a:effectLst/>
                <a:latin typeface="等线" panose="02010600030101010101" pitchFamily="2" charset="-122"/>
                <a:ea typeface="等线" panose="02010600030101010101" pitchFamily="2" charset="-122"/>
                <a:cs typeface="宋体" panose="02010600030101010101" pitchFamily="2" charset="-122"/>
              </a:rPr>
              <a:t>△</a:t>
            </a:r>
            <a:r>
              <a:rPr lang="en-US" altLang="zh-CN" sz="1600" kern="100" dirty="0">
                <a:effectLst/>
                <a:latin typeface="等线" panose="02010600030101010101" pitchFamily="2" charset="-122"/>
                <a:ea typeface="等线" panose="02010600030101010101" pitchFamily="2" charset="-122"/>
                <a:cs typeface="Times New Roman" panose="02020603050405020304" pitchFamily="18" charset="0"/>
              </a:rPr>
              <a:t>/Y-11</a:t>
            </a:r>
            <a:r>
              <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rPr>
              <a:t>接法</a:t>
            </a:r>
          </a:p>
        </p:txBody>
      </p:sp>
      <p:sp>
        <p:nvSpPr>
          <p:cNvPr id="23" name="文本框 22">
            <a:extLst>
              <a:ext uri="{FF2B5EF4-FFF2-40B4-BE49-F238E27FC236}">
                <a16:creationId xmlns:a16="http://schemas.microsoft.com/office/drawing/2014/main" xmlns="" id="{D7B81FD8-D2B2-4A13-9465-0792B916BFE2}"/>
              </a:ext>
            </a:extLst>
          </p:cNvPr>
          <p:cNvSpPr txBox="1"/>
          <p:nvPr/>
        </p:nvSpPr>
        <p:spPr>
          <a:xfrm>
            <a:off x="1990985" y="6101392"/>
            <a:ext cx="2733415" cy="338554"/>
          </a:xfrm>
          <a:prstGeom prst="rect">
            <a:avLst/>
          </a:prstGeom>
          <a:noFill/>
        </p:spPr>
        <p:txBody>
          <a:bodyPr wrap="square">
            <a:spAutoFit/>
          </a:bodyPr>
          <a:lstStyle/>
          <a:p>
            <a:r>
              <a:rPr lang="en-US" altLang="zh-CN" sz="1600" kern="0" dirty="0">
                <a:effectLst/>
                <a:latin typeface="等线" panose="02010600030101010101" pitchFamily="2" charset="-122"/>
                <a:ea typeface="等线" panose="02010600030101010101" pitchFamily="2" charset="-122"/>
              </a:rPr>
              <a:t> </a:t>
            </a:r>
            <a:r>
              <a:rPr lang="zh-CN" altLang="zh-CN" sz="1600" kern="0" dirty="0">
                <a:effectLst/>
                <a:latin typeface="等线" panose="02010600030101010101" pitchFamily="2" charset="-122"/>
                <a:ea typeface="等线" panose="02010600030101010101" pitchFamily="2" charset="-122"/>
                <a:cs typeface="Times New Roman" panose="02020603050405020304" pitchFamily="18" charset="0"/>
              </a:rPr>
              <a:t>图</a:t>
            </a:r>
            <a:r>
              <a:rPr lang="en-US" altLang="zh-CN" sz="1600" kern="0" dirty="0">
                <a:effectLst/>
                <a:latin typeface="等线" panose="02010600030101010101" pitchFamily="2" charset="-122"/>
                <a:ea typeface="等线" panose="02010600030101010101" pitchFamily="2" charset="-122"/>
              </a:rPr>
              <a:t>4-4-3  </a:t>
            </a:r>
            <a:r>
              <a:rPr lang="en-US" altLang="zh-CN" sz="1600" kern="0" dirty="0">
                <a:effectLst/>
                <a:latin typeface="等线" panose="02010600030101010101" pitchFamily="2" charset="-122"/>
                <a:ea typeface="等线" panose="02010600030101010101" pitchFamily="2" charset="-122"/>
                <a:cs typeface="宋体" panose="02010600030101010101" pitchFamily="2" charset="-122"/>
              </a:rPr>
              <a:t>Y/Y-12</a:t>
            </a:r>
            <a:r>
              <a:rPr lang="zh-CN" altLang="zh-CN" sz="1600" kern="0" dirty="0">
                <a:effectLst/>
                <a:latin typeface="等线" panose="02010600030101010101" pitchFamily="2" charset="-122"/>
                <a:ea typeface="等线" panose="02010600030101010101" pitchFamily="2" charset="-122"/>
                <a:cs typeface="Times New Roman" panose="02020603050405020304" pitchFamily="18" charset="0"/>
              </a:rPr>
              <a:t>接法</a:t>
            </a:r>
            <a:r>
              <a:rPr lang="zh-CN" altLang="zh-CN" sz="1600" kern="0" dirty="0">
                <a:effectLst/>
                <a:latin typeface="等线" panose="02010600030101010101" pitchFamily="2" charset="-122"/>
                <a:ea typeface="等线" panose="02010600030101010101" pitchFamily="2" charset="-122"/>
              </a:rPr>
              <a:t> </a:t>
            </a:r>
            <a:endParaRPr lang="zh-CN" altLang="en-US" sz="1600" dirty="0">
              <a:latin typeface="等线" panose="02010600030101010101" pitchFamily="2" charset="-122"/>
              <a:ea typeface="等线" panose="02010600030101010101" pitchFamily="2" charset="-122"/>
            </a:endParaRPr>
          </a:p>
        </p:txBody>
      </p:sp>
      <p:sp>
        <p:nvSpPr>
          <p:cNvPr id="25" name="文本框 24">
            <a:extLst>
              <a:ext uri="{FF2B5EF4-FFF2-40B4-BE49-F238E27FC236}">
                <a16:creationId xmlns:a16="http://schemas.microsoft.com/office/drawing/2014/main" xmlns="" id="{69D7F604-FB47-41B5-BFFC-B876909F79DC}"/>
              </a:ext>
            </a:extLst>
          </p:cNvPr>
          <p:cNvSpPr txBox="1"/>
          <p:nvPr/>
        </p:nvSpPr>
        <p:spPr>
          <a:xfrm>
            <a:off x="7640790" y="6099634"/>
            <a:ext cx="2409991" cy="338554"/>
          </a:xfrm>
          <a:prstGeom prst="rect">
            <a:avLst/>
          </a:prstGeom>
          <a:noFill/>
        </p:spPr>
        <p:txBody>
          <a:bodyPr wrap="square">
            <a:spAutoFit/>
          </a:bodyPr>
          <a:lstStyle/>
          <a:p>
            <a:r>
              <a:rPr lang="en-US" altLang="zh-CN" sz="1600" kern="0" dirty="0">
                <a:effectLst/>
                <a:latin typeface="等线" panose="02010600030101010101" pitchFamily="2" charset="-122"/>
                <a:ea typeface="等线" panose="02010600030101010101" pitchFamily="2" charset="-122"/>
              </a:rPr>
              <a:t> </a:t>
            </a:r>
            <a:r>
              <a:rPr lang="zh-CN" altLang="zh-CN" sz="1600" kern="0" dirty="0">
                <a:effectLst/>
                <a:latin typeface="等线" panose="02010600030101010101" pitchFamily="2" charset="-122"/>
                <a:ea typeface="等线" panose="02010600030101010101" pitchFamily="2" charset="-122"/>
                <a:cs typeface="Times New Roman" panose="02020603050405020304" pitchFamily="18" charset="0"/>
              </a:rPr>
              <a:t>图</a:t>
            </a:r>
            <a:r>
              <a:rPr lang="en-US" altLang="zh-CN" sz="1600" kern="0" dirty="0">
                <a:effectLst/>
                <a:latin typeface="等线" panose="02010600030101010101" pitchFamily="2" charset="-122"/>
                <a:ea typeface="等线" panose="02010600030101010101" pitchFamily="2" charset="-122"/>
              </a:rPr>
              <a:t>4-4-4  </a:t>
            </a:r>
            <a:r>
              <a:rPr lang="en-US" altLang="zh-CN" sz="1600" kern="0" dirty="0">
                <a:effectLst/>
                <a:latin typeface="等线" panose="02010600030101010101" pitchFamily="2" charset="-122"/>
                <a:ea typeface="等线" panose="02010600030101010101" pitchFamily="2" charset="-122"/>
                <a:cs typeface="宋体" panose="02010600030101010101" pitchFamily="2" charset="-122"/>
              </a:rPr>
              <a:t>Y/Y-6</a:t>
            </a:r>
            <a:r>
              <a:rPr lang="zh-CN" altLang="zh-CN" sz="1600" kern="0" dirty="0">
                <a:effectLst/>
                <a:latin typeface="等线" panose="02010600030101010101" pitchFamily="2" charset="-122"/>
                <a:ea typeface="等线" panose="02010600030101010101" pitchFamily="2" charset="-122"/>
                <a:cs typeface="Times New Roman" panose="02020603050405020304" pitchFamily="18" charset="0"/>
              </a:rPr>
              <a:t>接法</a:t>
            </a:r>
            <a:endParaRPr lang="zh-CN" altLang="en-US" sz="1600" dirty="0">
              <a:latin typeface="等线" panose="02010600030101010101" pitchFamily="2" charset="-122"/>
              <a:ea typeface="等线" panose="02010600030101010101" pitchFamily="2" charset="-122"/>
            </a:endParaRPr>
          </a:p>
        </p:txBody>
      </p:sp>
      <p:sp>
        <p:nvSpPr>
          <p:cNvPr id="24" name="矩形 23"/>
          <p:cNvSpPr/>
          <p:nvPr/>
        </p:nvSpPr>
        <p:spPr>
          <a:xfrm>
            <a:off x="464965" y="996478"/>
            <a:ext cx="4598504" cy="369332"/>
          </a:xfrm>
          <a:prstGeom prst="rect">
            <a:avLst/>
          </a:prstGeom>
        </p:spPr>
        <p:txBody>
          <a:bodyPr wrap="square">
            <a:spAutoFit/>
          </a:bodyPr>
          <a:lstStyle/>
          <a:p>
            <a:r>
              <a:rPr lang="en-US" altLang="zh-CN" b="1" dirty="0" smtClean="0">
                <a:solidFill>
                  <a:schemeClr val="accent2">
                    <a:lumMod val="50000"/>
                  </a:schemeClr>
                </a:solidFill>
                <a:latin typeface="微软雅黑" pitchFamily="34" charset="-122"/>
                <a:ea typeface="微软雅黑" pitchFamily="34" charset="-122"/>
              </a:rPr>
              <a:t>1.1.2</a:t>
            </a:r>
            <a:r>
              <a:rPr lang="zh-CN" altLang="zh-CN" b="1" dirty="0" smtClean="0">
                <a:solidFill>
                  <a:schemeClr val="accent2">
                    <a:lumMod val="50000"/>
                  </a:schemeClr>
                </a:solidFill>
                <a:latin typeface="微软雅黑" pitchFamily="34" charset="-122"/>
                <a:ea typeface="微软雅黑" pitchFamily="34" charset="-122"/>
              </a:rPr>
              <a:t>三相</a:t>
            </a:r>
            <a:r>
              <a:rPr lang="zh-CN" altLang="zh-CN" b="1" dirty="0">
                <a:solidFill>
                  <a:schemeClr val="accent2">
                    <a:lumMod val="50000"/>
                  </a:schemeClr>
                </a:solidFill>
                <a:latin typeface="微软雅黑" pitchFamily="34" charset="-122"/>
                <a:ea typeface="微软雅黑" pitchFamily="34" charset="-122"/>
              </a:rPr>
              <a:t>变压器绕组的联结组</a:t>
            </a:r>
            <a:endParaRPr lang="zh-CN" altLang="en-US" b="1" dirty="0">
              <a:solidFill>
                <a:schemeClr val="accent2">
                  <a:lumMod val="50000"/>
                </a:schemeClr>
              </a:solidFill>
              <a:latin typeface="微软雅黑" pitchFamily="34" charset="-122"/>
              <a:ea typeface="微软雅黑" pitchFamily="34" charset="-122"/>
            </a:endParaRPr>
          </a:p>
        </p:txBody>
      </p:sp>
      <p:sp>
        <p:nvSpPr>
          <p:cNvPr id="26" name="TextBox 8"/>
          <p:cNvSpPr txBox="1"/>
          <p:nvPr/>
        </p:nvSpPr>
        <p:spPr>
          <a:xfrm>
            <a:off x="972296" y="189080"/>
            <a:ext cx="4386241"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1.1</a:t>
            </a:r>
            <a:r>
              <a:rPr sz="1600" b="1" dirty="0" smtClean="0">
                <a:solidFill>
                  <a:schemeClr val="bg1"/>
                </a:solidFill>
                <a:latin typeface="微软雅黑" pitchFamily="34" charset="-122"/>
                <a:ea typeface="微软雅黑" pitchFamily="34" charset="-122"/>
              </a:rPr>
              <a:t>电路的调试与维修</a:t>
            </a:r>
            <a:endParaRPr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37184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2839</Words>
  <Application>Microsoft Office PowerPoint</Application>
  <PresentationFormat>宽屏</PresentationFormat>
  <Paragraphs>316</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 Unicode MS</vt:lpstr>
      <vt:lpstr>Open Sans</vt:lpstr>
      <vt:lpstr>等线</vt:lpstr>
      <vt:lpstr>等线 Light</vt:lpstr>
      <vt:lpstr>华康俪金黑W8(P)</vt:lpstr>
      <vt:lpstr>楷体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77</cp:revision>
  <dcterms:created xsi:type="dcterms:W3CDTF">2021-02-26T17:44:19Z</dcterms:created>
  <dcterms:modified xsi:type="dcterms:W3CDTF">2021-03-01T13:35:36Z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