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6.xml" ContentType="application/vnd.openxmlformats-officedocument.presentationml.tags+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tags/tag1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notesSlides/notesSlide23.xml" ContentType="application/vnd.openxmlformats-officedocument.presentationml.notesSlide+xml"/>
  <Override PartName="/ppt/tags/tag12.xml" ContentType="application/vnd.openxmlformats-officedocument.presentationml.tags+xml"/>
  <Override PartName="/ppt/notesSlides/notesSlide24.xml" ContentType="application/vnd.openxmlformats-officedocument.presentationml.notesSlide+xml"/>
  <Override PartName="/ppt/tags/tag1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31"/>
  </p:notesMasterIdLst>
  <p:sldIdLst>
    <p:sldId id="257" r:id="rId3"/>
    <p:sldId id="258" r:id="rId4"/>
    <p:sldId id="260" r:id="rId5"/>
    <p:sldId id="256" r:id="rId6"/>
    <p:sldId id="261" r:id="rId7"/>
    <p:sldId id="259" r:id="rId8"/>
    <p:sldId id="262" r:id="rId9"/>
    <p:sldId id="266" r:id="rId10"/>
    <p:sldId id="295" r:id="rId11"/>
    <p:sldId id="304" r:id="rId12"/>
    <p:sldId id="296" r:id="rId13"/>
    <p:sldId id="297" r:id="rId14"/>
    <p:sldId id="298" r:id="rId15"/>
    <p:sldId id="299" r:id="rId16"/>
    <p:sldId id="300" r:id="rId17"/>
    <p:sldId id="301" r:id="rId18"/>
    <p:sldId id="305" r:id="rId19"/>
    <p:sldId id="302" r:id="rId20"/>
    <p:sldId id="303" r:id="rId21"/>
    <p:sldId id="263" r:id="rId22"/>
    <p:sldId id="268" r:id="rId23"/>
    <p:sldId id="269" r:id="rId24"/>
    <p:sldId id="264" r:id="rId25"/>
    <p:sldId id="276" r:id="rId26"/>
    <p:sldId id="265" r:id="rId27"/>
    <p:sldId id="270" r:id="rId28"/>
    <p:sldId id="284" r:id="rId29"/>
    <p:sldId id="28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019667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3642096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756941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856329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3640252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174187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466364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3974231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804711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1205130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4042052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054150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42750563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5286871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816822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3577467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780040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3845904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2558196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20447581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2252433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4117427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488732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272752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3571691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761806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053210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2119085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5215775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34624" y="1954477"/>
            <a:ext cx="11155680" cy="1106805"/>
          </a:xfrm>
          <a:prstGeom prst="rect">
            <a:avLst/>
          </a:prstGeom>
          <a:noFill/>
        </p:spPr>
        <p:txBody>
          <a:bodyPr wrap="none" rtlCol="0">
            <a:spAutoFit/>
          </a:bodyPr>
          <a:lstStyle/>
          <a:p>
            <a:pPr algn="l"/>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电气设备（装置）装调维护</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grpSp>
        <p:nvGrpSpPr>
          <p:cNvPr id="14" name="组合 13"/>
          <p:cNvGrpSpPr/>
          <p:nvPr/>
        </p:nvGrpSpPr>
        <p:grpSpPr>
          <a:xfrm>
            <a:off x="3873462" y="3404235"/>
            <a:ext cx="4345793" cy="935990"/>
            <a:chOff x="4328610" y="4016474"/>
            <a:chExt cx="2949424" cy="936104"/>
          </a:xfrm>
        </p:grpSpPr>
        <p:sp>
          <p:nvSpPr>
            <p:cNvPr id="9" name="圆角矩形 9"/>
            <p:cNvSpPr/>
            <p:nvPr/>
          </p:nvSpPr>
          <p:spPr>
            <a:xfrm flipH="1">
              <a:off x="4328610" y="4016474"/>
              <a:ext cx="2949424"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572412"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调功器的原理与安装调试</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调功器的工作原理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9" name="文本框 108"/>
          <p:cNvSpPr txBox="1"/>
          <p:nvPr/>
        </p:nvSpPr>
        <p:spPr>
          <a:xfrm>
            <a:off x="515169" y="954209"/>
            <a:ext cx="10922088" cy="1200329"/>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mn-ea"/>
              </a:defRPr>
            </a:lvl1pPr>
          </a:lstStyle>
          <a:p>
            <a:r>
              <a:rPr lang="zh-CN" dirty="0"/>
              <a:t>在</a:t>
            </a:r>
            <a:r>
              <a:rPr lang="en-US" dirty="0"/>
              <a:t> TC </a:t>
            </a:r>
            <a:r>
              <a:rPr lang="zh-CN" dirty="0"/>
              <a:t>一定的情况下，通过改变每工作周期中晶闸管的导通时间对应的交流电周期数</a:t>
            </a:r>
            <a:r>
              <a:rPr lang="en-US" dirty="0"/>
              <a:t> n </a:t>
            </a:r>
            <a:r>
              <a:rPr lang="zh-CN" dirty="0"/>
              <a:t>可以达到调节输出电压有效值的目的。图</a:t>
            </a:r>
            <a:r>
              <a:rPr lang="en-US" dirty="0"/>
              <a:t>2-3-2 </a:t>
            </a:r>
            <a:r>
              <a:rPr lang="zh-CN" dirty="0"/>
              <a:t>为交流调功器输出电压的波形，</a:t>
            </a:r>
            <a:r>
              <a:rPr lang="en-US" dirty="0" err="1"/>
              <a:t>uS</a:t>
            </a:r>
            <a:r>
              <a:rPr lang="en-US" dirty="0"/>
              <a:t> </a:t>
            </a:r>
            <a:r>
              <a:rPr lang="zh-CN" dirty="0"/>
              <a:t>为交流电源电压，</a:t>
            </a:r>
            <a:r>
              <a:rPr lang="en-US" dirty="0" err="1"/>
              <a:t>uO</a:t>
            </a:r>
            <a:r>
              <a:rPr lang="en-US" dirty="0"/>
              <a:t> </a:t>
            </a:r>
            <a:r>
              <a:rPr lang="zh-CN" dirty="0"/>
              <a:t>为调功器的输出电压。图中晶闸管每一个通断周期</a:t>
            </a:r>
            <a:r>
              <a:rPr lang="en-US" dirty="0"/>
              <a:t> TC </a:t>
            </a:r>
            <a:r>
              <a:rPr lang="zh-CN" dirty="0"/>
              <a:t>中对应交流电的周期数</a:t>
            </a:r>
            <a:r>
              <a:rPr lang="en-US" dirty="0"/>
              <a:t>N=7</a:t>
            </a:r>
            <a:r>
              <a:rPr lang="zh-CN" dirty="0"/>
              <a:t>。分别画出了 </a:t>
            </a:r>
            <a:r>
              <a:rPr lang="en-US" dirty="0"/>
              <a:t>n=5</a:t>
            </a:r>
            <a:r>
              <a:rPr lang="zh-CN" dirty="0"/>
              <a:t>、</a:t>
            </a:r>
            <a:r>
              <a:rPr lang="en-US" dirty="0"/>
              <a:t>n=4</a:t>
            </a:r>
            <a:r>
              <a:rPr lang="zh-CN" dirty="0"/>
              <a:t>、</a:t>
            </a:r>
            <a:r>
              <a:rPr lang="en-US" dirty="0"/>
              <a:t>n=3 </a:t>
            </a:r>
            <a:r>
              <a:rPr lang="zh-CN" dirty="0"/>
              <a:t>时输出电压的波形。</a:t>
            </a:r>
            <a:endParaRPr lang="zh-CN" altLang="en-US" dirty="0"/>
          </a:p>
        </p:txBody>
      </p:sp>
      <p:pic>
        <p:nvPicPr>
          <p:cNvPr id="50178" name="图片 50178"/>
          <p:cNvPicPr>
            <a:picLocks noChangeAspect="1"/>
          </p:cNvPicPr>
          <p:nvPr/>
        </p:nvPicPr>
        <p:blipFill>
          <a:blip r:embed="rId3"/>
          <a:stretch>
            <a:fillRect/>
          </a:stretch>
        </p:blipFill>
        <p:spPr>
          <a:xfrm>
            <a:off x="2644661" y="2198080"/>
            <a:ext cx="6102930" cy="3796320"/>
          </a:xfrm>
          <a:prstGeom prst="rect">
            <a:avLst/>
          </a:prstGeom>
        </p:spPr>
      </p:pic>
      <p:sp>
        <p:nvSpPr>
          <p:cNvPr id="14" name="文本框 13"/>
          <p:cNvSpPr txBox="1"/>
          <p:nvPr/>
        </p:nvSpPr>
        <p:spPr>
          <a:xfrm>
            <a:off x="4030449" y="6037942"/>
            <a:ext cx="5080000" cy="461665"/>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mn-ea"/>
              </a:defRPr>
            </a:lvl1pPr>
          </a:lstStyle>
          <a:p>
            <a:r>
              <a:rPr lang="zh-CN" dirty="0"/>
              <a:t>图</a:t>
            </a:r>
            <a:r>
              <a:rPr lang="en-US" dirty="0"/>
              <a:t>2-3-2 </a:t>
            </a:r>
            <a:r>
              <a:rPr lang="zh-CN" dirty="0"/>
              <a:t>交流调功器的输入和输出电压</a:t>
            </a:r>
            <a:endParaRPr lang="zh-CN" altLang="en-US" dirty="0"/>
          </a:p>
        </p:txBody>
      </p:sp>
    </p:spTree>
    <p:extLst>
      <p:ext uri="{BB962C8B-B14F-4D97-AF65-F5344CB8AC3E}">
        <p14:creationId xmlns:p14="http://schemas.microsoft.com/office/powerpoint/2010/main" val="2085261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过零触发控制电路工作原理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9" name="文本框 108"/>
          <p:cNvSpPr txBox="1"/>
          <p:nvPr/>
        </p:nvSpPr>
        <p:spPr>
          <a:xfrm>
            <a:off x="436245" y="872965"/>
            <a:ext cx="4785750" cy="2308324"/>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mn-ea"/>
              </a:defRPr>
            </a:lvl1pPr>
          </a:lstStyle>
          <a:p>
            <a:r>
              <a:rPr lang="zh-CN" dirty="0"/>
              <a:t>为了避免晶闸管开通期间输出电压和电流的跳变对负载和同电网的其它设备的不良影响，交流调功器通常采用“过零触发”的方式，即晶闸管总是在电源电压的过零点被触发导通，使负载电流和电压每一次出现都是从 </a:t>
            </a:r>
            <a:r>
              <a:rPr lang="en-US" dirty="0"/>
              <a:t>0 </a:t>
            </a:r>
            <a:r>
              <a:rPr lang="zh-CN" dirty="0"/>
              <a:t>开始。图 </a:t>
            </a:r>
            <a:r>
              <a:rPr lang="en-US" dirty="0"/>
              <a:t>2-3-3 </a:t>
            </a:r>
            <a:r>
              <a:rPr lang="zh-CN" dirty="0"/>
              <a:t>是一种分立元件组成的过零触发控制电路的原理图。</a:t>
            </a:r>
            <a:endParaRPr lang="zh-CN" altLang="en-US" dirty="0"/>
          </a:p>
        </p:txBody>
      </p:sp>
      <p:pic>
        <p:nvPicPr>
          <p:cNvPr id="50195" name="图片 50195"/>
          <p:cNvPicPr>
            <a:picLocks noChangeAspect="1"/>
          </p:cNvPicPr>
          <p:nvPr/>
        </p:nvPicPr>
        <p:blipFill>
          <a:blip r:embed="rId3"/>
          <a:stretch>
            <a:fillRect/>
          </a:stretch>
        </p:blipFill>
        <p:spPr>
          <a:xfrm>
            <a:off x="476976" y="3374081"/>
            <a:ext cx="4587036" cy="2497247"/>
          </a:xfrm>
          <a:prstGeom prst="rect">
            <a:avLst/>
          </a:prstGeom>
        </p:spPr>
      </p:pic>
      <p:sp>
        <p:nvSpPr>
          <p:cNvPr id="2" name="文本框 1"/>
          <p:cNvSpPr txBox="1"/>
          <p:nvPr/>
        </p:nvSpPr>
        <p:spPr>
          <a:xfrm>
            <a:off x="1086875" y="5854138"/>
            <a:ext cx="4135120" cy="41383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mn-ea"/>
              </a:defRPr>
            </a:lvl1pPr>
          </a:lstStyle>
          <a:p>
            <a:r>
              <a:rPr lang="zh-CN" dirty="0"/>
              <a:t>图</a:t>
            </a:r>
            <a:r>
              <a:rPr lang="en-US" dirty="0"/>
              <a:t>2-3-3 </a:t>
            </a:r>
            <a:r>
              <a:rPr lang="zh-CN" dirty="0"/>
              <a:t>过零触发控制原理</a:t>
            </a:r>
            <a:endParaRPr lang="zh-CN" altLang="en-US" dirty="0"/>
          </a:p>
        </p:txBody>
      </p:sp>
      <p:sp>
        <p:nvSpPr>
          <p:cNvPr id="11" name="文本框 10"/>
          <p:cNvSpPr txBox="1"/>
          <p:nvPr/>
        </p:nvSpPr>
        <p:spPr>
          <a:xfrm>
            <a:off x="5981107" y="894999"/>
            <a:ext cx="5333216" cy="5262979"/>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mn-ea"/>
              </a:defRPr>
            </a:lvl1pPr>
          </a:lstStyle>
          <a:p>
            <a:r>
              <a:rPr lang="zh-CN" dirty="0"/>
              <a:t>图</a:t>
            </a:r>
            <a:r>
              <a:rPr lang="en-US" dirty="0"/>
              <a:t>2-3-3</a:t>
            </a:r>
            <a:r>
              <a:rPr lang="zh-CN" dirty="0"/>
              <a:t>的同步变压器的原边接欲触发的晶闸管所属相的电压</a:t>
            </a:r>
            <a:r>
              <a:rPr lang="en-US" dirty="0"/>
              <a:t> U1</a:t>
            </a:r>
            <a:r>
              <a:rPr lang="zh-CN" dirty="0"/>
              <a:t>，因此同步电压</a:t>
            </a:r>
            <a:r>
              <a:rPr lang="en-US" dirty="0"/>
              <a:t> U2 </a:t>
            </a:r>
            <a:r>
              <a:rPr lang="zh-CN" dirty="0"/>
              <a:t>与主回路电压同相。同步电压经桥式整流后接由</a:t>
            </a:r>
            <a:r>
              <a:rPr lang="en-US" dirty="0"/>
              <a:t> R1 </a:t>
            </a:r>
            <a:r>
              <a:rPr lang="zh-CN" dirty="0"/>
              <a:t>和</a:t>
            </a:r>
            <a:r>
              <a:rPr lang="en-US" dirty="0"/>
              <a:t> VD1 </a:t>
            </a:r>
            <a:r>
              <a:rPr lang="zh-CN" dirty="0"/>
              <a:t>组成的稳压器的输入端，为一个与主电路电源同步的梯形波，在一个半波的大部分时间，其电压值为</a:t>
            </a:r>
            <a:r>
              <a:rPr lang="en-US" dirty="0"/>
              <a:t> VD1 </a:t>
            </a:r>
            <a:r>
              <a:rPr lang="zh-CN" dirty="0"/>
              <a:t>的稳压值，只有在正弦电压过零的附近的很短的一段时间，由于</a:t>
            </a:r>
            <a:r>
              <a:rPr lang="en-US" dirty="0"/>
              <a:t> U2 </a:t>
            </a:r>
            <a:r>
              <a:rPr lang="zh-CN" dirty="0"/>
              <a:t>很小，达不到</a:t>
            </a:r>
            <a:r>
              <a:rPr lang="en-US" dirty="0"/>
              <a:t> VD1 </a:t>
            </a:r>
            <a:r>
              <a:rPr lang="zh-CN" dirty="0"/>
              <a:t>的稳压值，电压出现下降。晶体管</a:t>
            </a:r>
            <a:r>
              <a:rPr lang="en-US" dirty="0"/>
              <a:t> VT </a:t>
            </a:r>
            <a:r>
              <a:rPr lang="zh-CN" dirty="0"/>
              <a:t>的集电极为过零脉冲的输出端，基极通过电阻 </a:t>
            </a:r>
            <a:r>
              <a:rPr lang="en-US" dirty="0"/>
              <a:t>R2</a:t>
            </a:r>
            <a:r>
              <a:rPr lang="zh-CN" dirty="0"/>
              <a:t>、</a:t>
            </a:r>
            <a:r>
              <a:rPr lang="en-US" dirty="0"/>
              <a:t>R3 </a:t>
            </a:r>
            <a:r>
              <a:rPr lang="zh-CN" dirty="0"/>
              <a:t>与梯形波电压相连接，在梯形波的瞬时值较大时，晶体管导通，集电极输出电压</a:t>
            </a:r>
            <a:r>
              <a:rPr lang="en-US" dirty="0"/>
              <a:t> </a:t>
            </a:r>
            <a:r>
              <a:rPr lang="en-US" dirty="0" err="1"/>
              <a:t>uO</a:t>
            </a:r>
            <a:r>
              <a:rPr lang="en-US" dirty="0"/>
              <a:t> </a:t>
            </a:r>
            <a:r>
              <a:rPr lang="zh-CN" dirty="0"/>
              <a:t>为</a:t>
            </a:r>
            <a:r>
              <a:rPr lang="en-US" dirty="0"/>
              <a:t> 0</a:t>
            </a:r>
            <a:r>
              <a:rPr lang="zh-CN" dirty="0"/>
              <a:t>，没有脉冲输出。只有在梯形波电压很小，也就是在电源电压的过零点附近时，由于基极电位过低，晶体管才处于截止状态，此时其集电极电压</a:t>
            </a:r>
            <a:r>
              <a:rPr lang="en-US" dirty="0"/>
              <a:t> </a:t>
            </a:r>
            <a:r>
              <a:rPr lang="en-US" dirty="0" err="1"/>
              <a:t>uO</a:t>
            </a:r>
            <a:r>
              <a:rPr lang="en-US" dirty="0"/>
              <a:t> </a:t>
            </a:r>
            <a:r>
              <a:rPr lang="zh-CN" dirty="0"/>
              <a:t>为高电平，向晶闸管输出触发脉冲。主电路电源电压每一个半周，在过零点附近都出现一个触发脉冲，从而实现</a:t>
            </a:r>
            <a:r>
              <a:rPr lang="en-US" dirty="0"/>
              <a:t>“</a:t>
            </a:r>
            <a:r>
              <a:rPr lang="zh-CN" dirty="0"/>
              <a:t>过零触发</a:t>
            </a:r>
            <a:r>
              <a:rPr lang="en-US" dirty="0"/>
              <a:t>”</a:t>
            </a:r>
            <a:r>
              <a:rPr lang="zh-CN" dirty="0"/>
              <a:t>。</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调功器的安装与调试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9" name="文本框 108"/>
          <p:cNvSpPr txBox="1"/>
          <p:nvPr/>
        </p:nvSpPr>
        <p:spPr>
          <a:xfrm>
            <a:off x="600710" y="861695"/>
            <a:ext cx="11242040" cy="2308324"/>
          </a:xfrm>
          <a:prstGeom prst="rect">
            <a:avLst/>
          </a:prstGeom>
          <a:noFill/>
          <a:ln w="9525">
            <a:noFill/>
          </a:ln>
        </p:spPr>
        <p:txBody>
          <a:bodyPr wrap="square">
            <a:spAutoFit/>
          </a:bodyPr>
          <a:lstStyle/>
          <a:p>
            <a:r>
              <a:rPr lang="zh-CN" b="0" dirty="0">
                <a:latin typeface="+mn-ea"/>
              </a:rPr>
              <a:t>本文以西安西驰电气股份有限公司生产的</a:t>
            </a:r>
            <a:r>
              <a:rPr lang="en-US" b="0" dirty="0">
                <a:latin typeface="+mn-ea"/>
                <a:cs typeface="Times New Roman" panose="02020603050405020304" pitchFamily="18" charset="0"/>
              </a:rPr>
              <a:t> H </a:t>
            </a:r>
            <a:r>
              <a:rPr lang="zh-CN" b="0" dirty="0">
                <a:latin typeface="+mn-ea"/>
              </a:rPr>
              <a:t>系列三相功率控制器为例讲解调功器的安装与调试。</a:t>
            </a:r>
          </a:p>
          <a:p>
            <a:r>
              <a:rPr lang="zh-CN" b="0" dirty="0">
                <a:latin typeface="+mn-ea"/>
              </a:rPr>
              <a:t>（</a:t>
            </a:r>
            <a:r>
              <a:rPr lang="en-US" b="0" dirty="0">
                <a:latin typeface="+mn-ea"/>
                <a:cs typeface="Times New Roman" panose="02020603050405020304" pitchFamily="18" charset="0"/>
              </a:rPr>
              <a:t>1</a:t>
            </a:r>
            <a:r>
              <a:rPr lang="zh-CN" b="0" dirty="0">
                <a:latin typeface="+mn-ea"/>
              </a:rPr>
              <a:t>）、调功器的安装。</a:t>
            </a:r>
          </a:p>
          <a:p>
            <a:r>
              <a:rPr lang="zh-CN" b="0" dirty="0">
                <a:latin typeface="+mn-ea"/>
              </a:rPr>
              <a:t>调功器的安装需要遵循如下规则。</a:t>
            </a:r>
            <a:endParaRPr lang="en-US" b="0" dirty="0">
              <a:latin typeface="+mn-ea"/>
              <a:cs typeface="Times New Roman" panose="02020603050405020304" pitchFamily="18" charset="0"/>
            </a:endParaRPr>
          </a:p>
          <a:p>
            <a:r>
              <a:rPr lang="en-US" b="0" dirty="0">
                <a:latin typeface="+mn-ea"/>
                <a:cs typeface="Times New Roman" panose="02020603050405020304" pitchFamily="18" charset="0"/>
              </a:rPr>
              <a:t>1)</a:t>
            </a:r>
            <a:r>
              <a:rPr lang="zh-CN" b="0" dirty="0">
                <a:latin typeface="+mn-ea"/>
              </a:rPr>
              <a:t>、请勿安装在高温环境和通风不良的场合，否则请低于额定容量的 </a:t>
            </a:r>
            <a:r>
              <a:rPr lang="en-US" b="0" dirty="0">
                <a:latin typeface="+mn-ea"/>
              </a:rPr>
              <a:t>70%</a:t>
            </a:r>
            <a:r>
              <a:rPr lang="zh-CN" b="0" dirty="0">
                <a:latin typeface="+mn-ea"/>
              </a:rPr>
              <a:t>使用；</a:t>
            </a:r>
            <a:endParaRPr lang="en-US" b="0" dirty="0">
              <a:latin typeface="+mn-ea"/>
              <a:cs typeface="Times New Roman" panose="02020603050405020304" pitchFamily="18" charset="0"/>
            </a:endParaRPr>
          </a:p>
          <a:p>
            <a:r>
              <a:rPr lang="en-US" b="0" dirty="0">
                <a:latin typeface="+mn-ea"/>
                <a:cs typeface="Times New Roman" panose="02020603050405020304" pitchFamily="18" charset="0"/>
              </a:rPr>
              <a:t>2)</a:t>
            </a:r>
            <a:r>
              <a:rPr lang="zh-CN" b="0" dirty="0">
                <a:latin typeface="+mn-ea"/>
              </a:rPr>
              <a:t>、控制器须有空气对流通风孔，依照热气由下往上的原理安装通风孔或加装抽气对流风扇；</a:t>
            </a:r>
            <a:endParaRPr lang="en-US" b="0" dirty="0">
              <a:latin typeface="+mn-ea"/>
              <a:cs typeface="Times New Roman" panose="02020603050405020304" pitchFamily="18" charset="0"/>
            </a:endParaRPr>
          </a:p>
          <a:p>
            <a:r>
              <a:rPr lang="en-US" b="0" dirty="0">
                <a:latin typeface="+mn-ea"/>
                <a:cs typeface="Times New Roman" panose="02020603050405020304" pitchFamily="18" charset="0"/>
              </a:rPr>
              <a:t>3)</a:t>
            </a:r>
            <a:r>
              <a:rPr lang="zh-CN" b="0" dirty="0">
                <a:latin typeface="+mn-ea"/>
              </a:rPr>
              <a:t>、不要安装在多导电尘埃、金属粉末、腐蚀性、爆炸性气体的场所；</a:t>
            </a:r>
            <a:endParaRPr lang="en-US" b="0" dirty="0">
              <a:latin typeface="+mn-ea"/>
              <a:cs typeface="Times New Roman" panose="02020603050405020304" pitchFamily="18" charset="0"/>
            </a:endParaRPr>
          </a:p>
          <a:p>
            <a:r>
              <a:rPr lang="en-US" b="0" dirty="0">
                <a:latin typeface="+mn-ea"/>
                <a:cs typeface="Times New Roman" panose="02020603050405020304" pitchFamily="18" charset="0"/>
              </a:rPr>
              <a:t>4)</a:t>
            </a:r>
            <a:r>
              <a:rPr lang="zh-CN" b="0" dirty="0" smtClean="0">
                <a:latin typeface="+mn-ea"/>
              </a:rPr>
              <a:t>、功率</a:t>
            </a:r>
            <a:r>
              <a:rPr lang="zh-CN" b="0" dirty="0">
                <a:latin typeface="+mn-ea"/>
              </a:rPr>
              <a:t>控制器使用时，内部会产生热量，安装时请垂直安装且两旁需预留空隙，避免造成散热不良引起的模块的快速老化和损坏。最小空间见图</a:t>
            </a:r>
            <a:r>
              <a:rPr lang="en-US" b="0" dirty="0">
                <a:latin typeface="+mn-ea"/>
                <a:cs typeface="Times New Roman" panose="02020603050405020304" pitchFamily="18" charset="0"/>
              </a:rPr>
              <a:t> </a:t>
            </a:r>
            <a:r>
              <a:rPr lang="en-US" b="0" dirty="0">
                <a:latin typeface="+mn-ea"/>
              </a:rPr>
              <a:t>2</a:t>
            </a:r>
            <a:r>
              <a:rPr lang="en-US" b="0" dirty="0">
                <a:latin typeface="+mn-ea"/>
                <a:cs typeface="Times New Roman" panose="02020603050405020304" pitchFamily="18" charset="0"/>
              </a:rPr>
              <a:t>-</a:t>
            </a:r>
            <a:r>
              <a:rPr lang="en-US" b="0" dirty="0">
                <a:latin typeface="+mn-ea"/>
              </a:rPr>
              <a:t>3</a:t>
            </a:r>
            <a:r>
              <a:rPr lang="en-US" b="0" dirty="0">
                <a:latin typeface="+mn-ea"/>
                <a:cs typeface="Times New Roman" panose="02020603050405020304" pitchFamily="18" charset="0"/>
              </a:rPr>
              <a:t>-</a:t>
            </a:r>
            <a:r>
              <a:rPr lang="en-US" b="0" dirty="0">
                <a:latin typeface="+mn-ea"/>
              </a:rPr>
              <a:t>4</a:t>
            </a:r>
            <a:r>
              <a:rPr lang="en-US" b="0" dirty="0">
                <a:latin typeface="+mn-ea"/>
                <a:cs typeface="Times New Roman" panose="02020603050405020304" pitchFamily="18" charset="0"/>
              </a:rPr>
              <a:t> </a:t>
            </a:r>
            <a:r>
              <a:rPr lang="zh-CN" b="0" dirty="0">
                <a:latin typeface="+mn-ea"/>
              </a:rPr>
              <a:t>所示</a:t>
            </a:r>
            <a:r>
              <a:rPr lang="en-US" b="0" dirty="0">
                <a:latin typeface="+mn-ea"/>
                <a:cs typeface="Times New Roman" panose="02020603050405020304" pitchFamily="18" charset="0"/>
              </a:rPr>
              <a:t>(</a:t>
            </a:r>
            <a:r>
              <a:rPr lang="zh-CN" b="0" dirty="0">
                <a:latin typeface="+mn-ea"/>
              </a:rPr>
              <a:t>单位：</a:t>
            </a:r>
            <a:r>
              <a:rPr lang="en-US" b="0" dirty="0">
                <a:latin typeface="+mn-ea"/>
              </a:rPr>
              <a:t>mm)</a:t>
            </a:r>
            <a:r>
              <a:rPr lang="zh-CN" b="0" dirty="0">
                <a:latin typeface="+mn-ea"/>
              </a:rPr>
              <a:t>。</a:t>
            </a:r>
            <a:endParaRPr lang="zh-CN" altLang="en-US" b="0" dirty="0">
              <a:latin typeface="+mn-ea"/>
            </a:endParaRPr>
          </a:p>
        </p:txBody>
      </p:sp>
      <p:pic>
        <p:nvPicPr>
          <p:cNvPr id="506905" name="图片 506905"/>
          <p:cNvPicPr>
            <a:picLocks noChangeAspect="1"/>
          </p:cNvPicPr>
          <p:nvPr/>
        </p:nvPicPr>
        <p:blipFill>
          <a:blip r:embed="rId3"/>
          <a:stretch>
            <a:fillRect/>
          </a:stretch>
        </p:blipFill>
        <p:spPr>
          <a:xfrm>
            <a:off x="4744613" y="3212465"/>
            <a:ext cx="4024814" cy="2859405"/>
          </a:xfrm>
          <a:prstGeom prst="rect">
            <a:avLst/>
          </a:prstGeom>
        </p:spPr>
      </p:pic>
      <p:sp>
        <p:nvSpPr>
          <p:cNvPr id="2" name="文本框 1"/>
          <p:cNvSpPr txBox="1"/>
          <p:nvPr/>
        </p:nvSpPr>
        <p:spPr>
          <a:xfrm>
            <a:off x="5109655" y="6160004"/>
            <a:ext cx="4006850" cy="369332"/>
          </a:xfrm>
          <a:prstGeom prst="rect">
            <a:avLst/>
          </a:prstGeom>
          <a:noFill/>
          <a:ln w="9525">
            <a:noFill/>
          </a:ln>
        </p:spPr>
        <p:txBody>
          <a:bodyPr wrap="square">
            <a:spAutoFit/>
          </a:bodyPr>
          <a:lstStyle/>
          <a:p>
            <a:pPr indent="0" algn="ctr"/>
            <a:r>
              <a:rPr lang="zh-CN" b="0" dirty="0">
                <a:latin typeface="+mn-ea"/>
              </a:rPr>
              <a:t>图</a:t>
            </a:r>
            <a:r>
              <a:rPr lang="en-US" b="0" dirty="0">
                <a:latin typeface="+mn-ea"/>
              </a:rPr>
              <a:t>2-3-3 </a:t>
            </a:r>
            <a:r>
              <a:rPr lang="zh-CN" b="0" dirty="0">
                <a:latin typeface="+mn-ea"/>
              </a:rPr>
              <a:t>最小安装空间示意图</a:t>
            </a:r>
            <a:endParaRPr lang="zh-CN" altLang="en-US" b="0" dirty="0">
              <a:latin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9" name="文本框 108"/>
          <p:cNvSpPr txBox="1"/>
          <p:nvPr/>
        </p:nvSpPr>
        <p:spPr>
          <a:xfrm>
            <a:off x="313949" y="751174"/>
            <a:ext cx="11473181" cy="2062103"/>
          </a:xfrm>
          <a:prstGeom prst="rect">
            <a:avLst/>
          </a:prstGeom>
          <a:noFill/>
          <a:ln w="9525">
            <a:noFill/>
          </a:ln>
        </p:spPr>
        <p:txBody>
          <a:bodyPr wrap="square">
            <a:spAutoFit/>
          </a:bodyPr>
          <a:lstStyle/>
          <a:p>
            <a:pPr indent="457200"/>
            <a:r>
              <a:rPr lang="zh-CN" sz="1600" b="0" dirty="0">
                <a:latin typeface="Calibri" panose="020F0502020204030204" pitchFamily="34" charset="0"/>
                <a:ea typeface="宋体" panose="02010600030101010101" pitchFamily="2" charset="-122"/>
              </a:rPr>
              <a:t>（</a:t>
            </a:r>
            <a:r>
              <a:rPr lang="en-US" sz="1600" b="0" dirty="0">
                <a:latin typeface="Calibri" panose="020F0502020204030204" pitchFamily="34" charset="0"/>
                <a:ea typeface="宋体" panose="02010600030101010101" pitchFamily="2" charset="-122"/>
                <a:cs typeface="Times New Roman" panose="02020603050405020304" pitchFamily="18" charset="0"/>
              </a:rPr>
              <a:t>2</a:t>
            </a:r>
            <a:r>
              <a:rPr lang="zh-CN" sz="1600" b="0" dirty="0">
                <a:latin typeface="Calibri" panose="020F0502020204030204" pitchFamily="34" charset="0"/>
                <a:ea typeface="宋体" panose="02010600030101010101" pitchFamily="2" charset="-122"/>
              </a:rPr>
              <a:t>）、调功器的电气配线。</a:t>
            </a:r>
            <a:endParaRPr lang="en-US" sz="1600" b="0" dirty="0">
              <a:latin typeface="Times New Roman" panose="02020603050405020304" pitchFamily="18" charset="0"/>
              <a:ea typeface="宋体" panose="02010600030101010101" pitchFamily="2" charset="-122"/>
              <a:cs typeface="Times New Roman" panose="02020603050405020304" pitchFamily="18" charset="0"/>
            </a:endParaRPr>
          </a:p>
          <a:p>
            <a:pPr indent="457200"/>
            <a:r>
              <a:rPr lang="en-US" sz="1600" b="0" dirty="0">
                <a:latin typeface="Times New Roman" panose="02020603050405020304" pitchFamily="18" charset="0"/>
                <a:ea typeface="宋体" panose="02010600030101010101" pitchFamily="2" charset="-122"/>
                <a:cs typeface="Times New Roman" panose="02020603050405020304" pitchFamily="18" charset="0"/>
              </a:rPr>
              <a:t>H </a:t>
            </a:r>
            <a:r>
              <a:rPr lang="zh-CN" sz="1600" b="0" dirty="0">
                <a:latin typeface="Times New Roman" panose="02020603050405020304" pitchFamily="18" charset="0"/>
                <a:ea typeface="宋体" panose="02010600030101010101" pitchFamily="2" charset="-122"/>
              </a:rPr>
              <a:t>系列三相功率控制器的三相基本连接图如图</a:t>
            </a:r>
            <a:r>
              <a:rPr lang="en-US" sz="1600" b="0" dirty="0">
                <a:latin typeface="Times New Roman" panose="02020603050405020304" pitchFamily="18" charset="0"/>
                <a:ea typeface="宋体" panose="02010600030101010101" pitchFamily="2" charset="-122"/>
              </a:rPr>
              <a:t>2-3</a:t>
            </a:r>
            <a:r>
              <a:rPr lang="en-US" sz="1600" b="0" dirty="0">
                <a:latin typeface="Times New Roman" panose="02020603050405020304" pitchFamily="18" charset="0"/>
                <a:ea typeface="宋体" panose="02010600030101010101" pitchFamily="2" charset="-122"/>
                <a:cs typeface="Times New Roman" panose="02020603050405020304" pitchFamily="18" charset="0"/>
              </a:rPr>
              <a:t>-</a:t>
            </a:r>
            <a:r>
              <a:rPr lang="en-US" sz="1600" b="0" dirty="0">
                <a:latin typeface="Times New Roman" panose="02020603050405020304" pitchFamily="18" charset="0"/>
                <a:ea typeface="宋体" panose="02010600030101010101" pitchFamily="2" charset="-122"/>
              </a:rPr>
              <a:t>4</a:t>
            </a:r>
            <a:r>
              <a:rPr lang="zh-CN" sz="1600" b="0" dirty="0">
                <a:latin typeface="Times New Roman" panose="02020603050405020304" pitchFamily="18" charset="0"/>
                <a:ea typeface="宋体" panose="02010600030101010101" pitchFamily="2" charset="-122"/>
              </a:rPr>
              <a:t>所示，在进行配线时，需要遵循如下规则：</a:t>
            </a:r>
            <a:endParaRPr lang="en-US" sz="1600" b="0" dirty="0">
              <a:latin typeface="Times New Roman" panose="02020603050405020304" pitchFamily="18" charset="0"/>
              <a:ea typeface="宋体" panose="02010600030101010101" pitchFamily="2" charset="-122"/>
              <a:cs typeface="Times New Roman" panose="02020603050405020304" pitchFamily="18" charset="0"/>
            </a:endParaRPr>
          </a:p>
          <a:p>
            <a:pPr indent="457200"/>
            <a:r>
              <a:rPr lang="en-US" sz="1600" b="0" dirty="0">
                <a:latin typeface="Times New Roman" panose="02020603050405020304" pitchFamily="18" charset="0"/>
                <a:ea typeface="宋体" panose="02010600030101010101" pitchFamily="2" charset="-122"/>
                <a:cs typeface="Times New Roman" panose="02020603050405020304" pitchFamily="18" charset="0"/>
              </a:rPr>
              <a:t>1)</a:t>
            </a:r>
            <a:r>
              <a:rPr lang="zh-CN" sz="1600" b="0" dirty="0">
                <a:latin typeface="Times New Roman" panose="02020603050405020304" pitchFamily="18" charset="0"/>
                <a:ea typeface="宋体" panose="02010600030101010101" pitchFamily="2" charset="-122"/>
              </a:rPr>
              <a:t>、根据功率控制器的额定电流，选择合适的导线或铜排连接主回路输入</a:t>
            </a:r>
            <a:r>
              <a:rPr lang="en-US" sz="1600" b="0" dirty="0">
                <a:latin typeface="Times New Roman" panose="02020603050405020304" pitchFamily="18" charset="0"/>
                <a:ea typeface="宋体" panose="02010600030101010101" pitchFamily="2" charset="-122"/>
              </a:rPr>
              <a:t>1L1</a:t>
            </a:r>
            <a:r>
              <a:rPr lang="zh-CN" sz="1600" b="0" dirty="0">
                <a:latin typeface="Times New Roman" panose="02020603050405020304" pitchFamily="18" charset="0"/>
                <a:ea typeface="宋体" panose="02010600030101010101" pitchFamily="2" charset="-122"/>
              </a:rPr>
              <a:t>、</a:t>
            </a:r>
            <a:r>
              <a:rPr lang="en-US" sz="1600" b="0" dirty="0">
                <a:latin typeface="Times New Roman" panose="02020603050405020304" pitchFamily="18" charset="0"/>
                <a:ea typeface="宋体" panose="02010600030101010101" pitchFamily="2" charset="-122"/>
              </a:rPr>
              <a:t>3L2</a:t>
            </a:r>
            <a:r>
              <a:rPr lang="zh-CN" sz="1600" b="0" dirty="0">
                <a:latin typeface="Times New Roman" panose="02020603050405020304" pitchFamily="18" charset="0"/>
                <a:ea typeface="宋体" panose="02010600030101010101" pitchFamily="2" charset="-122"/>
              </a:rPr>
              <a:t>、</a:t>
            </a:r>
            <a:r>
              <a:rPr lang="en-US" sz="1600" b="0" dirty="0">
                <a:latin typeface="Times New Roman" panose="02020603050405020304" pitchFamily="18" charset="0"/>
                <a:ea typeface="宋体" panose="02010600030101010101" pitchFamily="2" charset="-122"/>
              </a:rPr>
              <a:t>5L3</a:t>
            </a:r>
            <a:r>
              <a:rPr lang="zh-CN" sz="1600" b="0" dirty="0">
                <a:latin typeface="Times New Roman" panose="02020603050405020304" pitchFamily="18" charset="0"/>
                <a:ea typeface="宋体" panose="02010600030101010101" pitchFamily="2" charset="-122"/>
              </a:rPr>
              <a:t>，连接负载到</a:t>
            </a:r>
            <a:r>
              <a:rPr lang="en-US" sz="1600" b="0" dirty="0">
                <a:latin typeface="Times New Roman" panose="02020603050405020304" pitchFamily="18" charset="0"/>
                <a:ea typeface="宋体" panose="02010600030101010101" pitchFamily="2" charset="-122"/>
              </a:rPr>
              <a:t>2T1</a:t>
            </a:r>
            <a:r>
              <a:rPr lang="zh-CN" sz="1600" b="0" dirty="0">
                <a:latin typeface="Times New Roman" panose="02020603050405020304" pitchFamily="18" charset="0"/>
                <a:ea typeface="宋体" panose="02010600030101010101" pitchFamily="2" charset="-122"/>
              </a:rPr>
              <a:t>、</a:t>
            </a:r>
            <a:r>
              <a:rPr lang="en-US" sz="1600" b="0" dirty="0">
                <a:latin typeface="Times New Roman" panose="02020603050405020304" pitchFamily="18" charset="0"/>
                <a:ea typeface="宋体" panose="02010600030101010101" pitchFamily="2" charset="-122"/>
              </a:rPr>
              <a:t>4T2</a:t>
            </a:r>
            <a:r>
              <a:rPr lang="zh-CN" sz="1600" b="0" dirty="0">
                <a:latin typeface="Times New Roman" panose="02020603050405020304" pitchFamily="18" charset="0"/>
                <a:ea typeface="宋体" panose="02010600030101010101" pitchFamily="2" charset="-122"/>
              </a:rPr>
              <a:t>、</a:t>
            </a:r>
            <a:r>
              <a:rPr lang="en-US" sz="1600" b="0" dirty="0">
                <a:latin typeface="Times New Roman" panose="02020603050405020304" pitchFamily="18" charset="0"/>
                <a:ea typeface="宋体" panose="02010600030101010101" pitchFamily="2" charset="-122"/>
              </a:rPr>
              <a:t>6T3</a:t>
            </a:r>
            <a:r>
              <a:rPr lang="zh-CN" sz="1600" b="0" dirty="0">
                <a:latin typeface="Times New Roman" panose="02020603050405020304" pitchFamily="18" charset="0"/>
                <a:ea typeface="宋体" panose="02010600030101010101" pitchFamily="2" charset="-122"/>
              </a:rPr>
              <a:t>；</a:t>
            </a:r>
            <a:endParaRPr lang="en-US" sz="1600" b="0" dirty="0">
              <a:latin typeface="Times New Roman" panose="02020603050405020304" pitchFamily="18" charset="0"/>
              <a:ea typeface="宋体" panose="02010600030101010101" pitchFamily="2" charset="-122"/>
              <a:cs typeface="Times New Roman" panose="02020603050405020304" pitchFamily="18" charset="0"/>
            </a:endParaRPr>
          </a:p>
          <a:p>
            <a:pPr indent="457200"/>
            <a:r>
              <a:rPr lang="en-US" sz="1600" b="0" dirty="0">
                <a:latin typeface="Times New Roman" panose="02020603050405020304" pitchFamily="18" charset="0"/>
                <a:ea typeface="宋体" panose="02010600030101010101" pitchFamily="2" charset="-122"/>
                <a:cs typeface="Times New Roman" panose="02020603050405020304" pitchFamily="18" charset="0"/>
              </a:rPr>
              <a:t>2)</a:t>
            </a:r>
            <a:r>
              <a:rPr lang="zh-CN" sz="1600" b="0" dirty="0">
                <a:latin typeface="Times New Roman" panose="02020603050405020304" pitchFamily="18" charset="0"/>
                <a:ea typeface="宋体" panose="02010600030101010101" pitchFamily="2" charset="-122"/>
              </a:rPr>
              <a:t>、选用</a:t>
            </a:r>
            <a:r>
              <a:rPr lang="en-US" sz="1600" b="0" dirty="0">
                <a:latin typeface="Times New Roman" panose="02020603050405020304" pitchFamily="18" charset="0"/>
                <a:ea typeface="宋体" panose="02010600030101010101" pitchFamily="2" charset="-122"/>
              </a:rPr>
              <a:t>0.5</a:t>
            </a:r>
            <a:r>
              <a:rPr lang="zh-CN" sz="1600" b="0" dirty="0">
                <a:latin typeface="Times New Roman" panose="02020603050405020304" pitchFamily="18" charset="0"/>
                <a:ea typeface="宋体" panose="02010600030101010101" pitchFamily="2" charset="-122"/>
              </a:rPr>
              <a:t>～</a:t>
            </a:r>
            <a:r>
              <a:rPr lang="en-US" sz="1600" b="0" dirty="0">
                <a:latin typeface="Times New Roman" panose="02020603050405020304" pitchFamily="18" charset="0"/>
                <a:ea typeface="宋体" panose="02010600030101010101" pitchFamily="2" charset="-122"/>
              </a:rPr>
              <a:t>1mm</a:t>
            </a:r>
            <a:r>
              <a:rPr lang="zh-CN" sz="1600" b="0" dirty="0">
                <a:latin typeface="Times New Roman" panose="02020603050405020304" pitchFamily="18" charset="0"/>
                <a:ea typeface="宋体" panose="02010600030101010101" pitchFamily="2" charset="-122"/>
              </a:rPr>
              <a:t>²的导线连接功率控制器工作电源；</a:t>
            </a:r>
            <a:endParaRPr lang="en-US" sz="1600" b="0" dirty="0">
              <a:latin typeface="Times New Roman" panose="02020603050405020304" pitchFamily="18" charset="0"/>
              <a:ea typeface="宋体" panose="02010600030101010101" pitchFamily="2" charset="-122"/>
              <a:cs typeface="Times New Roman" panose="02020603050405020304" pitchFamily="18" charset="0"/>
            </a:endParaRPr>
          </a:p>
          <a:p>
            <a:pPr indent="457200"/>
            <a:r>
              <a:rPr lang="en-US" sz="1600" b="0" dirty="0">
                <a:latin typeface="Times New Roman" panose="02020603050405020304" pitchFamily="18" charset="0"/>
                <a:ea typeface="宋体" panose="02010600030101010101" pitchFamily="2" charset="-122"/>
                <a:cs typeface="Times New Roman" panose="02020603050405020304" pitchFamily="18" charset="0"/>
              </a:rPr>
              <a:t>3)</a:t>
            </a:r>
            <a:r>
              <a:rPr lang="zh-CN" sz="1600" b="0" dirty="0">
                <a:latin typeface="Times New Roman" panose="02020603050405020304" pitchFamily="18" charset="0"/>
                <a:ea typeface="宋体" panose="02010600030101010101" pitchFamily="2" charset="-122"/>
              </a:rPr>
              <a:t>、将功率控制器的“</a:t>
            </a:r>
            <a:r>
              <a:rPr lang="en-US" sz="1600" b="0" dirty="0">
                <a:latin typeface="Times New Roman" panose="02020603050405020304" pitchFamily="18" charset="0"/>
                <a:ea typeface="宋体" panose="02010600030101010101" pitchFamily="2" charset="-122"/>
              </a:rPr>
              <a:t>PE</a:t>
            </a:r>
            <a:r>
              <a:rPr lang="zh-CN" sz="1600" b="0" dirty="0">
                <a:latin typeface="Times New Roman" panose="02020603050405020304" pitchFamily="18" charset="0"/>
                <a:ea typeface="宋体" panose="02010600030101010101" pitchFamily="2" charset="-122"/>
              </a:rPr>
              <a:t>”点（保护地）安全牢固接地；</a:t>
            </a:r>
            <a:endParaRPr lang="en-US" sz="1600" b="0" dirty="0">
              <a:latin typeface="Times New Roman" panose="02020603050405020304" pitchFamily="18" charset="0"/>
              <a:ea typeface="宋体" panose="02010600030101010101" pitchFamily="2" charset="-122"/>
              <a:cs typeface="Times New Roman" panose="02020603050405020304" pitchFamily="18" charset="0"/>
            </a:endParaRPr>
          </a:p>
          <a:p>
            <a:pPr indent="457200"/>
            <a:r>
              <a:rPr lang="en-US" sz="1600" b="0" dirty="0">
                <a:latin typeface="Times New Roman" panose="02020603050405020304" pitchFamily="18" charset="0"/>
                <a:ea typeface="宋体" panose="02010600030101010101" pitchFamily="2" charset="-122"/>
                <a:cs typeface="Times New Roman" panose="02020603050405020304" pitchFamily="18" charset="0"/>
              </a:rPr>
              <a:t>4)</a:t>
            </a:r>
            <a:r>
              <a:rPr lang="zh-CN" sz="1600" b="0" dirty="0">
                <a:latin typeface="Times New Roman" panose="02020603050405020304" pitchFamily="18" charset="0"/>
                <a:ea typeface="宋体" panose="02010600030101010101" pitchFamily="2" charset="-122"/>
              </a:rPr>
              <a:t>、使用多芯屏蔽电缆（或绞合线）连接控制端子，电缆屏蔽层的近端（靠功率控制器的一端）应连接到功率控制器的接地端。控制电缆应充分远离主电路和强电电路（包括电源线、电机线等），并且不能与之并行放置（可采用垂直布线），避免干扰。</a:t>
            </a:r>
            <a:endParaRPr lang="zh-CN" altLang="en-US" sz="1600" b="0" dirty="0">
              <a:latin typeface="Times New Roman" panose="02020603050405020304" pitchFamily="18" charset="0"/>
              <a:ea typeface="宋体" panose="02010600030101010101" pitchFamily="2" charset="-122"/>
            </a:endParaRPr>
          </a:p>
        </p:txBody>
      </p:sp>
      <p:sp>
        <p:nvSpPr>
          <p:cNvPr id="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调功器的安装与调试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506906" name="图片 506906"/>
          <p:cNvPicPr>
            <a:picLocks noChangeAspect="1"/>
          </p:cNvPicPr>
          <p:nvPr/>
        </p:nvPicPr>
        <p:blipFill>
          <a:blip r:embed="rId3"/>
          <a:stretch>
            <a:fillRect/>
          </a:stretch>
        </p:blipFill>
        <p:spPr>
          <a:xfrm>
            <a:off x="3553171" y="2600107"/>
            <a:ext cx="4764564" cy="3485794"/>
          </a:xfrm>
          <a:prstGeom prst="rect">
            <a:avLst/>
          </a:prstGeom>
        </p:spPr>
      </p:pic>
      <p:sp>
        <p:nvSpPr>
          <p:cNvPr id="11" name="文本框 10"/>
          <p:cNvSpPr txBox="1"/>
          <p:nvPr/>
        </p:nvSpPr>
        <p:spPr>
          <a:xfrm>
            <a:off x="4117976" y="6200875"/>
            <a:ext cx="5080000" cy="338554"/>
          </a:xfrm>
          <a:prstGeom prst="rect">
            <a:avLst/>
          </a:prstGeom>
          <a:noFill/>
          <a:ln w="9525">
            <a:noFill/>
          </a:ln>
        </p:spPr>
        <p:txBody>
          <a:bodyPr>
            <a:spAutoFit/>
          </a:bodyPr>
          <a:lstStyle/>
          <a:p>
            <a:pPr indent="0" algn="ctr"/>
            <a:r>
              <a:rPr lang="zh-CN" sz="1600" b="0">
                <a:latin typeface="Times New Roman" panose="02020603050405020304" pitchFamily="18" charset="0"/>
                <a:ea typeface="宋体" panose="02010600030101010101" pitchFamily="2" charset="-122"/>
              </a:rPr>
              <a:t>图</a:t>
            </a:r>
            <a:r>
              <a:rPr lang="en-US" sz="1600" b="0">
                <a:latin typeface="Times New Roman" panose="02020603050405020304" pitchFamily="18" charset="0"/>
                <a:ea typeface="宋体" panose="02010600030101010101" pitchFamily="2" charset="-122"/>
              </a:rPr>
              <a:t>2-3-4 </a:t>
            </a:r>
            <a:r>
              <a:rPr lang="zh-CN" sz="1600" b="0">
                <a:latin typeface="Times New Roman" panose="02020603050405020304" pitchFamily="18" charset="0"/>
                <a:ea typeface="宋体" panose="02010600030101010101" pitchFamily="2" charset="-122"/>
              </a:rPr>
              <a:t>三相基本连接图</a:t>
            </a:r>
            <a:endParaRPr lang="zh-CN" altLang="en-US" sz="16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调功器的安装与调试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9" name="文本框 108"/>
          <p:cNvSpPr txBox="1"/>
          <p:nvPr/>
        </p:nvSpPr>
        <p:spPr>
          <a:xfrm>
            <a:off x="367665" y="789940"/>
            <a:ext cx="11596370" cy="2116028"/>
          </a:xfrm>
          <a:prstGeom prst="rect">
            <a:avLst/>
          </a:prstGeom>
          <a:noFill/>
          <a:ln w="9525">
            <a:noFill/>
          </a:ln>
        </p:spPr>
        <p:txBody>
          <a:bodyPr wrap="square">
            <a:spAutoFit/>
          </a:bodyPr>
          <a:lstStyle/>
          <a:p>
            <a:pPr indent="457200">
              <a:lnSpc>
                <a:spcPct val="150000"/>
              </a:lnSpc>
            </a:pPr>
            <a:r>
              <a:rPr lang="zh-CN" b="0" dirty="0">
                <a:latin typeface="+mn-ea"/>
              </a:rPr>
              <a:t>（</a:t>
            </a:r>
            <a:r>
              <a:rPr lang="en-US" b="0" dirty="0">
                <a:latin typeface="+mn-ea"/>
                <a:cs typeface="Times New Roman" panose="02020603050405020304" pitchFamily="18" charset="0"/>
              </a:rPr>
              <a:t>3</a:t>
            </a:r>
            <a:r>
              <a:rPr lang="zh-CN" b="0" dirty="0">
                <a:latin typeface="+mn-ea"/>
              </a:rPr>
              <a:t>）、调功器的操作说明</a:t>
            </a:r>
          </a:p>
          <a:p>
            <a:pPr indent="457200">
              <a:lnSpc>
                <a:spcPct val="150000"/>
              </a:lnSpc>
            </a:pPr>
            <a:r>
              <a:rPr lang="zh-CN" b="0" dirty="0">
                <a:latin typeface="+mn-ea"/>
              </a:rPr>
              <a:t>人机界面用于功率控制器参数的设置及对监测量的实时显示。为方便主要参数的监控，</a:t>
            </a:r>
            <a:r>
              <a:rPr lang="en-US" b="0" dirty="0">
                <a:latin typeface="+mn-ea"/>
                <a:cs typeface="Times New Roman" panose="02020603050405020304" pitchFamily="18" charset="0"/>
              </a:rPr>
              <a:t>OLED </a:t>
            </a:r>
            <a:r>
              <a:rPr lang="zh-CN" b="0" dirty="0">
                <a:latin typeface="+mn-ea"/>
              </a:rPr>
              <a:t>液晶显示屏显示以下参数：设定值 </a:t>
            </a:r>
            <a:r>
              <a:rPr lang="en-US" b="0" dirty="0">
                <a:latin typeface="+mn-ea"/>
              </a:rPr>
              <a:t>SP</a:t>
            </a:r>
            <a:r>
              <a:rPr lang="zh-CN" b="0" dirty="0">
                <a:latin typeface="+mn-ea"/>
              </a:rPr>
              <a:t>、输出值 </a:t>
            </a:r>
            <a:r>
              <a:rPr lang="en-US" b="0" dirty="0">
                <a:latin typeface="+mn-ea"/>
              </a:rPr>
              <a:t>PV</a:t>
            </a:r>
            <a:r>
              <a:rPr lang="zh-CN" b="0" dirty="0">
                <a:latin typeface="+mn-ea"/>
              </a:rPr>
              <a:t>、输入电压 </a:t>
            </a:r>
            <a:r>
              <a:rPr lang="en-US" b="0" dirty="0" err="1">
                <a:latin typeface="+mn-ea"/>
              </a:rPr>
              <a:t>Ui</a:t>
            </a:r>
            <a:r>
              <a:rPr lang="zh-CN" b="0" dirty="0">
                <a:latin typeface="+mn-ea"/>
              </a:rPr>
              <a:t>、输出 </a:t>
            </a:r>
            <a:r>
              <a:rPr lang="en-US" b="0" dirty="0">
                <a:latin typeface="+mn-ea"/>
              </a:rPr>
              <a:t>AB </a:t>
            </a:r>
            <a:r>
              <a:rPr lang="zh-CN" b="0" dirty="0">
                <a:latin typeface="+mn-ea"/>
              </a:rPr>
              <a:t>线电压、输出 </a:t>
            </a:r>
            <a:r>
              <a:rPr lang="en-US" b="0" dirty="0">
                <a:latin typeface="+mn-ea"/>
              </a:rPr>
              <a:t>BC </a:t>
            </a:r>
            <a:r>
              <a:rPr lang="zh-CN" b="0" dirty="0">
                <a:latin typeface="+mn-ea"/>
              </a:rPr>
              <a:t>线电压、输出 </a:t>
            </a:r>
            <a:r>
              <a:rPr lang="en-US" b="0" dirty="0">
                <a:latin typeface="+mn-ea"/>
              </a:rPr>
              <a:t>AC </a:t>
            </a:r>
            <a:r>
              <a:rPr lang="zh-CN" b="0" dirty="0">
                <a:latin typeface="+mn-ea"/>
              </a:rPr>
              <a:t>线电压、</a:t>
            </a:r>
            <a:r>
              <a:rPr lang="en-US" b="0" dirty="0">
                <a:latin typeface="+mn-ea"/>
              </a:rPr>
              <a:t>A </a:t>
            </a:r>
            <a:r>
              <a:rPr lang="zh-CN" b="0" dirty="0">
                <a:latin typeface="+mn-ea"/>
              </a:rPr>
              <a:t>线电流、</a:t>
            </a:r>
            <a:r>
              <a:rPr lang="en-US" b="0" dirty="0">
                <a:latin typeface="+mn-ea"/>
              </a:rPr>
              <a:t>B </a:t>
            </a:r>
            <a:r>
              <a:rPr lang="zh-CN" b="0" dirty="0">
                <a:latin typeface="+mn-ea"/>
              </a:rPr>
              <a:t>线电流、</a:t>
            </a:r>
            <a:r>
              <a:rPr lang="en-US" b="0" dirty="0">
                <a:latin typeface="+mn-ea"/>
              </a:rPr>
              <a:t>C </a:t>
            </a:r>
            <a:r>
              <a:rPr lang="zh-CN" b="0" dirty="0">
                <a:latin typeface="+mn-ea"/>
              </a:rPr>
              <a:t>线电流、输出功率 </a:t>
            </a:r>
            <a:r>
              <a:rPr lang="en-US" b="0" dirty="0">
                <a:latin typeface="+mn-ea"/>
              </a:rPr>
              <a:t>P</a:t>
            </a:r>
            <a:r>
              <a:rPr lang="zh-CN" b="0" dirty="0">
                <a:latin typeface="+mn-ea"/>
              </a:rPr>
              <a:t>、电源频率 </a:t>
            </a:r>
            <a:r>
              <a:rPr lang="en-US" b="0" dirty="0">
                <a:latin typeface="+mn-ea"/>
              </a:rPr>
              <a:t>F</a:t>
            </a:r>
            <a:r>
              <a:rPr lang="zh-CN" b="0" dirty="0">
                <a:latin typeface="+mn-ea"/>
              </a:rPr>
              <a:t>、散热器温度 </a:t>
            </a:r>
            <a:r>
              <a:rPr lang="en-US" b="0" dirty="0">
                <a:latin typeface="+mn-ea"/>
              </a:rPr>
              <a:t>T</a:t>
            </a:r>
            <a:r>
              <a:rPr lang="zh-CN" b="0" dirty="0">
                <a:latin typeface="+mn-ea"/>
              </a:rPr>
              <a:t>。</a:t>
            </a:r>
          </a:p>
          <a:p>
            <a:pPr indent="457200">
              <a:lnSpc>
                <a:spcPct val="150000"/>
              </a:lnSpc>
            </a:pPr>
            <a:r>
              <a:rPr lang="zh-CN" b="0" dirty="0">
                <a:latin typeface="+mn-ea"/>
              </a:rPr>
              <a:t>人机界面由三个部分组成，分别为</a:t>
            </a:r>
            <a:r>
              <a:rPr lang="en-US" b="0" dirty="0">
                <a:latin typeface="+mn-ea"/>
                <a:cs typeface="Times New Roman" panose="02020603050405020304" pitchFamily="18" charset="0"/>
              </a:rPr>
              <a:t> OLED </a:t>
            </a:r>
            <a:r>
              <a:rPr lang="zh-CN" b="0" dirty="0">
                <a:latin typeface="+mn-ea"/>
              </a:rPr>
              <a:t>液晶显示屏、</a:t>
            </a:r>
            <a:r>
              <a:rPr lang="en-US" b="0" dirty="0">
                <a:latin typeface="+mn-ea"/>
              </a:rPr>
              <a:t>LED </a:t>
            </a:r>
            <a:r>
              <a:rPr lang="zh-CN" b="0" dirty="0">
                <a:latin typeface="+mn-ea"/>
              </a:rPr>
              <a:t>指示灯、面膜键盘。如图</a:t>
            </a:r>
            <a:r>
              <a:rPr lang="en-US" b="0" dirty="0">
                <a:latin typeface="+mn-ea"/>
              </a:rPr>
              <a:t>2</a:t>
            </a:r>
            <a:r>
              <a:rPr lang="en-US" b="0" dirty="0">
                <a:latin typeface="+mn-ea"/>
                <a:cs typeface="Times New Roman" panose="02020603050405020304" pitchFamily="18" charset="0"/>
              </a:rPr>
              <a:t>-</a:t>
            </a:r>
            <a:r>
              <a:rPr lang="en-US" b="0" dirty="0">
                <a:latin typeface="+mn-ea"/>
              </a:rPr>
              <a:t>3</a:t>
            </a:r>
            <a:r>
              <a:rPr lang="en-US" b="0" dirty="0">
                <a:latin typeface="+mn-ea"/>
                <a:cs typeface="Times New Roman" panose="02020603050405020304" pitchFamily="18" charset="0"/>
              </a:rPr>
              <a:t>-</a:t>
            </a:r>
            <a:r>
              <a:rPr lang="en-US" b="0" dirty="0">
                <a:latin typeface="+mn-ea"/>
              </a:rPr>
              <a:t>5</a:t>
            </a:r>
            <a:r>
              <a:rPr lang="zh-CN" b="0" dirty="0">
                <a:latin typeface="+mn-ea"/>
              </a:rPr>
              <a:t>所示。</a:t>
            </a:r>
            <a:endParaRPr lang="zh-CN" altLang="en-US" b="0" dirty="0">
              <a:latin typeface="+mn-ea"/>
            </a:endParaRPr>
          </a:p>
        </p:txBody>
      </p:sp>
      <p:pic>
        <p:nvPicPr>
          <p:cNvPr id="506911" name="图片 506911"/>
          <p:cNvPicPr>
            <a:picLocks noChangeAspect="1"/>
          </p:cNvPicPr>
          <p:nvPr/>
        </p:nvPicPr>
        <p:blipFill>
          <a:blip r:embed="rId3"/>
          <a:stretch>
            <a:fillRect/>
          </a:stretch>
        </p:blipFill>
        <p:spPr>
          <a:xfrm>
            <a:off x="3982595" y="2905968"/>
            <a:ext cx="4366509" cy="3266900"/>
          </a:xfrm>
          <a:prstGeom prst="rect">
            <a:avLst/>
          </a:prstGeom>
        </p:spPr>
      </p:pic>
      <p:sp>
        <p:nvSpPr>
          <p:cNvPr id="11" name="文本框 10"/>
          <p:cNvSpPr txBox="1"/>
          <p:nvPr/>
        </p:nvSpPr>
        <p:spPr>
          <a:xfrm>
            <a:off x="4970781" y="6172868"/>
            <a:ext cx="5080000" cy="369332"/>
          </a:xfrm>
          <a:prstGeom prst="rect">
            <a:avLst/>
          </a:prstGeom>
          <a:noFill/>
          <a:ln w="9525">
            <a:noFill/>
          </a:ln>
        </p:spPr>
        <p:txBody>
          <a:bodyPr>
            <a:spAutoFit/>
          </a:bodyPr>
          <a:lstStyle/>
          <a:p>
            <a:pPr indent="127000"/>
            <a:r>
              <a:rPr lang="zh-CN" b="0" dirty="0">
                <a:latin typeface="+mn-ea"/>
              </a:rPr>
              <a:t>图</a:t>
            </a:r>
            <a:r>
              <a:rPr lang="en-US" b="0" dirty="0">
                <a:latin typeface="+mn-ea"/>
              </a:rPr>
              <a:t>2-3-5 </a:t>
            </a:r>
            <a:r>
              <a:rPr lang="zh-CN" b="0" dirty="0">
                <a:latin typeface="+mn-ea"/>
              </a:rPr>
              <a:t>面板功能介绍</a:t>
            </a:r>
            <a:endParaRPr lang="zh-CN" altLang="en-US" b="0" dirty="0">
              <a:latin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9" name="文本框 108"/>
          <p:cNvSpPr txBox="1"/>
          <p:nvPr/>
        </p:nvSpPr>
        <p:spPr>
          <a:xfrm>
            <a:off x="600879" y="716501"/>
            <a:ext cx="5080000" cy="584775"/>
          </a:xfrm>
          <a:prstGeom prst="rect">
            <a:avLst/>
          </a:prstGeom>
          <a:noFill/>
          <a:ln w="9525">
            <a:noFill/>
          </a:ln>
        </p:spPr>
        <p:txBody>
          <a:bodyPr>
            <a:spAutoFit/>
          </a:bodyPr>
          <a:lstStyle/>
          <a:p>
            <a:pPr indent="266700"/>
            <a:r>
              <a:rPr lang="en-US" altLang="zh-CN" sz="1600" dirty="0"/>
              <a:t>1</a:t>
            </a:r>
            <a:r>
              <a:rPr lang="zh-CN" altLang="zh-CN" sz="1600" dirty="0"/>
              <a:t>）、监控界面显示信息说明</a:t>
            </a:r>
            <a:r>
              <a:rPr lang="zh-CN" altLang="zh-CN" sz="1600" dirty="0" smtClean="0"/>
              <a:t>。</a:t>
            </a:r>
            <a:endParaRPr lang="en-US" altLang="zh-CN" sz="1600" b="0" dirty="0" smtClean="0">
              <a:latin typeface="Calibri" panose="020F0502020204030204" pitchFamily="34" charset="0"/>
              <a:ea typeface="宋体" panose="02010600030101010101" pitchFamily="2" charset="-122"/>
            </a:endParaRPr>
          </a:p>
          <a:p>
            <a:pPr indent="266700"/>
            <a:r>
              <a:rPr lang="zh-CN" sz="1600" b="0" dirty="0" smtClean="0">
                <a:latin typeface="Calibri" panose="020F0502020204030204" pitchFamily="34" charset="0"/>
                <a:ea typeface="宋体" panose="02010600030101010101" pitchFamily="2" charset="-122"/>
              </a:rPr>
              <a:t>表</a:t>
            </a:r>
            <a:r>
              <a:rPr lang="en-US" sz="1600" b="0" dirty="0">
                <a:latin typeface="Calibri" panose="020F0502020204030204" pitchFamily="34" charset="0"/>
                <a:ea typeface="宋体" panose="02010600030101010101" pitchFamily="2" charset="-122"/>
                <a:cs typeface="Times New Roman" panose="02020603050405020304" pitchFamily="18" charset="0"/>
              </a:rPr>
              <a:t>2-3-1</a:t>
            </a:r>
            <a:r>
              <a:rPr lang="zh-CN" sz="1600" b="0" dirty="0">
                <a:latin typeface="Calibri" panose="020F0502020204030204" pitchFamily="34" charset="0"/>
                <a:ea typeface="宋体" panose="02010600030101010101" pitchFamily="2" charset="-122"/>
              </a:rPr>
              <a:t>为监控界面显示信息的说明</a:t>
            </a:r>
            <a:endParaRPr lang="zh-CN" altLang="en-US" sz="1600" b="0" dirty="0">
              <a:latin typeface="Calibri" panose="020F0502020204030204" pitchFamily="34" charset="0"/>
              <a:ea typeface="宋体" panose="02010600030101010101" pitchFamily="2" charset="-122"/>
            </a:endParaRPr>
          </a:p>
        </p:txBody>
      </p:sp>
      <p:graphicFrame>
        <p:nvGraphicFramePr>
          <p:cNvPr id="2" name="表格 1"/>
          <p:cNvGraphicFramePr/>
          <p:nvPr>
            <p:custDataLst>
              <p:tags r:id="rId1"/>
            </p:custDataLst>
            <p:extLst>
              <p:ext uri="{D42A27DB-BD31-4B8C-83A1-F6EECF244321}">
                <p14:modId xmlns:p14="http://schemas.microsoft.com/office/powerpoint/2010/main" val="3178928091"/>
              </p:ext>
            </p:extLst>
          </p:nvPr>
        </p:nvGraphicFramePr>
        <p:xfrm>
          <a:off x="334328" y="1338549"/>
          <a:ext cx="11497788" cy="5097091"/>
        </p:xfrm>
        <a:graphic>
          <a:graphicData uri="http://schemas.openxmlformats.org/drawingml/2006/table">
            <a:tbl>
              <a:tblPr firstRow="1" bandRow="1">
                <a:tableStyleId>{5940675A-B579-460E-94D1-54222C63F5DA}</a:tableStyleId>
              </a:tblPr>
              <a:tblGrid>
                <a:gridCol w="3217207"/>
                <a:gridCol w="8280581"/>
              </a:tblGrid>
              <a:tr h="165100">
                <a:tc>
                  <a:txBody>
                    <a:bodyPr/>
                    <a:lstStyle/>
                    <a:p>
                      <a:pPr indent="0" algn="ctr">
                        <a:buNone/>
                      </a:pPr>
                      <a:r>
                        <a:rPr lang="en-US" sz="1600" b="0" dirty="0" err="1">
                          <a:latin typeface="+mn-ea"/>
                          <a:ea typeface="+mn-ea"/>
                          <a:cs typeface="宋体" panose="02010600030101010101" pitchFamily="2" charset="-122"/>
                        </a:rPr>
                        <a:t>按键</a:t>
                      </a:r>
                      <a:endParaRPr lang="en-US" altLang="en-US" sz="1600" b="0" dirty="0">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mn-ea"/>
                          <a:ea typeface="+mn-ea"/>
                          <a:cs typeface="宋体" panose="02010600030101010101" pitchFamily="2" charset="-122"/>
                        </a:rPr>
                        <a:t>作用</a:t>
                      </a:r>
                      <a:endParaRPr lang="en-US" altLang="en-US" sz="1600" b="0">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marL="0" indent="0" algn="ctr" defTabSz="914400" rtl="0" eaLnBrk="1" latinLnBrk="0" hangingPunct="1">
                        <a:buNone/>
                      </a:pPr>
                      <a:r>
                        <a:rPr lang="en-US" sz="1600" b="0" kern="1200" dirty="0" err="1">
                          <a:solidFill>
                            <a:schemeClr val="tx1"/>
                          </a:solidFill>
                          <a:latin typeface="+mn-ea"/>
                          <a:ea typeface="+mn-ea"/>
                          <a:cs typeface="宋体" panose="02010600030101010101" pitchFamily="2" charset="-122"/>
                        </a:rPr>
                        <a:t>电源指示灯</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系统控制电源上电后该指示灯亮</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marL="0" indent="0" algn="ctr" defTabSz="914400" rtl="0" eaLnBrk="1" latinLnBrk="0" hangingPunct="1">
                        <a:buNone/>
                      </a:pPr>
                      <a:r>
                        <a:rPr lang="en-US" sz="1600" b="0" kern="1200" dirty="0" err="1">
                          <a:solidFill>
                            <a:schemeClr val="tx1"/>
                          </a:solidFill>
                          <a:latin typeface="+mn-ea"/>
                          <a:ea typeface="+mn-ea"/>
                          <a:cs typeface="宋体" panose="02010600030101010101" pitchFamily="2" charset="-122"/>
                        </a:rPr>
                        <a:t>运行指示灯</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停止状态、故障状态时该灯熄灭；运行状态，为闪烁</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5445">
                <a:tc>
                  <a:txBody>
                    <a:bodyPr/>
                    <a:lstStyle/>
                    <a:p>
                      <a:pPr marL="0" indent="0" algn="ctr" defTabSz="914400" rtl="0" eaLnBrk="1" latinLnBrk="0" hangingPunct="1">
                        <a:buNone/>
                      </a:pPr>
                      <a:r>
                        <a:rPr lang="en-US" sz="1600" b="0" kern="1200" dirty="0" err="1">
                          <a:solidFill>
                            <a:schemeClr val="tx1"/>
                          </a:solidFill>
                          <a:latin typeface="+mn-ea"/>
                          <a:ea typeface="+mn-ea"/>
                          <a:cs typeface="宋体" panose="02010600030101010101" pitchFamily="2" charset="-122"/>
                        </a:rPr>
                        <a:t>故障指示灯</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当系统处于保护或故障状态，该指示灯亮；其他状态该灯熄灭</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080">
                <a:tc>
                  <a:txBody>
                    <a:bodyPr/>
                    <a:lstStyle/>
                    <a:p>
                      <a:pPr marL="0" indent="0" algn="ctr" defTabSz="914400" rtl="0" eaLnBrk="1" latinLnBrk="0" hangingPunct="1">
                        <a:buNone/>
                      </a:pPr>
                      <a:r>
                        <a:rPr lang="en-US" sz="1600" b="0" kern="1200">
                          <a:solidFill>
                            <a:schemeClr val="tx1"/>
                          </a:solidFill>
                          <a:latin typeface="+mn-ea"/>
                          <a:ea typeface="+mn-ea"/>
                          <a:cs typeface="宋体" panose="02010600030101010101" pitchFamily="2" charset="-122"/>
                        </a:rPr>
                        <a:t>通讯地址</a:t>
                      </a:r>
                      <a:endParaRPr lang="en-US" altLang="en-US" sz="1600" b="0" kern="120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显示机器通讯地址，该地址是指外接端子</a:t>
                      </a:r>
                      <a:r>
                        <a:rPr lang="en-US" sz="1600" b="0" kern="1200" dirty="0">
                          <a:solidFill>
                            <a:schemeClr val="tx1"/>
                          </a:solidFill>
                          <a:latin typeface="+mn-ea"/>
                          <a:ea typeface="+mn-ea"/>
                          <a:cs typeface="宋体" panose="02010600030101010101" pitchFamily="2" charset="-122"/>
                        </a:rPr>
                        <a:t>(X1.8/9/10)</a:t>
                      </a:r>
                      <a:r>
                        <a:rPr lang="en-US" sz="1600" b="0" kern="1200" dirty="0" err="1">
                          <a:solidFill>
                            <a:schemeClr val="tx1"/>
                          </a:solidFill>
                          <a:latin typeface="+mn-ea"/>
                          <a:ea typeface="+mn-ea"/>
                          <a:cs typeface="宋体" panose="02010600030101010101" pitchFamily="2" charset="-122"/>
                        </a:rPr>
                        <a:t>上的地址</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marL="0" indent="0" algn="ctr" defTabSz="914400" rtl="0" eaLnBrk="1" latinLnBrk="0" hangingPunct="1">
                        <a:buNone/>
                      </a:pPr>
                      <a:r>
                        <a:rPr lang="en-US" sz="1600" b="0" kern="1200">
                          <a:solidFill>
                            <a:schemeClr val="tx1"/>
                          </a:solidFill>
                          <a:latin typeface="+mn-ea"/>
                          <a:ea typeface="+mn-ea"/>
                          <a:cs typeface="宋体" panose="02010600030101010101" pitchFamily="2" charset="-122"/>
                        </a:rPr>
                        <a:t>菜单编辑</a:t>
                      </a:r>
                      <a:endParaRPr lang="en-US" altLang="en-US" sz="1600" b="0" kern="120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进入菜单编辑，可对功率控制器参数进行修改和确认等</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67076">
                <a:tc>
                  <a:txBody>
                    <a:bodyPr/>
                    <a:lstStyle/>
                    <a:p>
                      <a:pPr marL="0" indent="0" algn="ctr" defTabSz="914400" rtl="0" eaLnBrk="1" latinLnBrk="0" hangingPunct="1">
                        <a:buNone/>
                      </a:pPr>
                      <a:r>
                        <a:rPr lang="en-US" sz="1600" b="0" kern="1200">
                          <a:solidFill>
                            <a:schemeClr val="tx1"/>
                          </a:solidFill>
                          <a:latin typeface="+mn-ea"/>
                          <a:ea typeface="+mn-ea"/>
                          <a:cs typeface="宋体" panose="02010600030101010101" pitchFamily="2" charset="-122"/>
                        </a:rPr>
                        <a:t>显示量 1</a:t>
                      </a:r>
                      <a:endParaRPr lang="en-US" altLang="en-US" sz="1600" b="0" kern="120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显示控制方式</a:t>
                      </a:r>
                      <a:r>
                        <a:rPr lang="en-US" sz="1600" b="0" kern="1200" dirty="0">
                          <a:solidFill>
                            <a:schemeClr val="tx1"/>
                          </a:solidFill>
                          <a:latin typeface="+mn-ea"/>
                          <a:ea typeface="+mn-ea"/>
                          <a:cs typeface="宋体" panose="02010600030101010101" pitchFamily="2" charset="-122"/>
                        </a:rPr>
                        <a:t> </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K’ </a:t>
                      </a:r>
                      <a:r>
                        <a:rPr lang="en-US" sz="1600" b="0" kern="1200" dirty="0" err="1">
                          <a:solidFill>
                            <a:schemeClr val="tx1"/>
                          </a:solidFill>
                          <a:latin typeface="+mn-ea"/>
                          <a:ea typeface="+mn-ea"/>
                          <a:cs typeface="宋体" panose="02010600030101010101" pitchFamily="2" charset="-122"/>
                        </a:rPr>
                        <a:t>表示“开环控制</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U’ </a:t>
                      </a:r>
                      <a:r>
                        <a:rPr lang="en-US" sz="1600" b="0" kern="1200" dirty="0" err="1">
                          <a:solidFill>
                            <a:schemeClr val="tx1"/>
                          </a:solidFill>
                          <a:latin typeface="+mn-ea"/>
                          <a:ea typeface="+mn-ea"/>
                          <a:cs typeface="宋体" panose="02010600030101010101" pitchFamily="2" charset="-122"/>
                        </a:rPr>
                        <a:t>表示“恒压U</a:t>
                      </a:r>
                      <a:r>
                        <a:rPr lang="en-US" sz="1600" b="0" kern="1200" dirty="0">
                          <a:solidFill>
                            <a:schemeClr val="tx1"/>
                          </a:solidFill>
                          <a:latin typeface="+mn-ea"/>
                          <a:ea typeface="+mn-ea"/>
                          <a:cs typeface="宋体" panose="02010600030101010101" pitchFamily="2" charset="-122"/>
                        </a:rPr>
                        <a:t> </a:t>
                      </a:r>
                      <a:r>
                        <a:rPr lang="en-US" sz="1600" b="0" kern="1200" dirty="0" err="1">
                          <a:solidFill>
                            <a:schemeClr val="tx1"/>
                          </a:solidFill>
                          <a:latin typeface="+mn-ea"/>
                          <a:ea typeface="+mn-ea"/>
                          <a:cs typeface="宋体" panose="02010600030101010101" pitchFamily="2" charset="-122"/>
                        </a:rPr>
                        <a:t>反馈模式</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‘U2表示</a:t>
                      </a:r>
                      <a:r>
                        <a:rPr lang="en-US" sz="1600" b="0" kern="1200" dirty="0">
                          <a:solidFill>
                            <a:schemeClr val="tx1"/>
                          </a:solidFill>
                          <a:latin typeface="+mn-ea"/>
                          <a:ea typeface="+mn-ea"/>
                          <a:cs typeface="宋体" panose="02010600030101010101" pitchFamily="2" charset="-122"/>
                        </a:rPr>
                        <a:t>“恒压U2 </a:t>
                      </a:r>
                      <a:r>
                        <a:rPr lang="en-US" sz="1600" b="0" kern="1200" dirty="0" err="1">
                          <a:solidFill>
                            <a:schemeClr val="tx1"/>
                          </a:solidFill>
                          <a:latin typeface="+mn-ea"/>
                          <a:ea typeface="+mn-ea"/>
                          <a:cs typeface="宋体" panose="02010600030101010101" pitchFamily="2" charset="-122"/>
                        </a:rPr>
                        <a:t>反馈模式</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I’  </a:t>
                      </a:r>
                      <a:r>
                        <a:rPr lang="en-US" sz="1600" b="0" kern="1200" dirty="0" err="1">
                          <a:solidFill>
                            <a:schemeClr val="tx1"/>
                          </a:solidFill>
                          <a:latin typeface="+mn-ea"/>
                          <a:ea typeface="+mn-ea"/>
                          <a:cs typeface="宋体" panose="02010600030101010101" pitchFamily="2" charset="-122"/>
                        </a:rPr>
                        <a:t>表示“恒流I</a:t>
                      </a:r>
                      <a:r>
                        <a:rPr lang="en-US" sz="1600" b="0" kern="1200" dirty="0">
                          <a:solidFill>
                            <a:schemeClr val="tx1"/>
                          </a:solidFill>
                          <a:latin typeface="+mn-ea"/>
                          <a:ea typeface="+mn-ea"/>
                          <a:cs typeface="宋体" panose="02010600030101010101" pitchFamily="2" charset="-122"/>
                        </a:rPr>
                        <a:t> </a:t>
                      </a:r>
                      <a:r>
                        <a:rPr lang="en-US" sz="1600" b="0" kern="1200" dirty="0" err="1">
                          <a:solidFill>
                            <a:schemeClr val="tx1"/>
                          </a:solidFill>
                          <a:latin typeface="+mn-ea"/>
                          <a:ea typeface="+mn-ea"/>
                          <a:cs typeface="宋体" panose="02010600030101010101" pitchFamily="2" charset="-122"/>
                        </a:rPr>
                        <a:t>反馈模式</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I2’ 表示“恒流I2 </a:t>
                      </a:r>
                      <a:r>
                        <a:rPr lang="en-US" sz="1600" b="0" kern="1200" dirty="0" err="1">
                          <a:solidFill>
                            <a:schemeClr val="tx1"/>
                          </a:solidFill>
                          <a:latin typeface="+mn-ea"/>
                          <a:ea typeface="+mn-ea"/>
                          <a:cs typeface="宋体" panose="02010600030101010101" pitchFamily="2" charset="-122"/>
                        </a:rPr>
                        <a:t>反馈模式</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P’ </a:t>
                      </a:r>
                      <a:r>
                        <a:rPr lang="en-US" sz="1600" b="0" kern="1200" dirty="0" err="1">
                          <a:solidFill>
                            <a:schemeClr val="tx1"/>
                          </a:solidFill>
                          <a:latin typeface="+mn-ea"/>
                          <a:ea typeface="+mn-ea"/>
                          <a:cs typeface="宋体" panose="02010600030101010101" pitchFamily="2" charset="-122"/>
                        </a:rPr>
                        <a:t>表示“恒功模式</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D’ </a:t>
                      </a:r>
                      <a:r>
                        <a:rPr lang="en-US" sz="1600" b="0" kern="1200" dirty="0" err="1">
                          <a:solidFill>
                            <a:schemeClr val="tx1"/>
                          </a:solidFill>
                          <a:latin typeface="+mn-ea"/>
                          <a:ea typeface="+mn-ea"/>
                          <a:cs typeface="宋体" panose="02010600030101010101" pitchFamily="2" charset="-122"/>
                        </a:rPr>
                        <a:t>表示“定周波模式</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B’ </a:t>
                      </a:r>
                      <a:r>
                        <a:rPr lang="en-US" sz="1600" b="0" kern="1200" dirty="0" err="1">
                          <a:solidFill>
                            <a:schemeClr val="tx1"/>
                          </a:solidFill>
                          <a:latin typeface="+mn-ea"/>
                          <a:ea typeface="+mn-ea"/>
                          <a:cs typeface="宋体" panose="02010600030101010101" pitchFamily="2" charset="-122"/>
                        </a:rPr>
                        <a:t>表示“变周波模式</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U+’</a:t>
                      </a:r>
                      <a:r>
                        <a:rPr lang="en-US" sz="1600" b="0" kern="1200" dirty="0" err="1">
                          <a:solidFill>
                            <a:schemeClr val="tx1"/>
                          </a:solidFill>
                          <a:latin typeface="+mn-ea"/>
                          <a:ea typeface="+mn-ea"/>
                          <a:cs typeface="宋体" panose="02010600030101010101" pitchFamily="2" charset="-122"/>
                        </a:rPr>
                        <a:t>表示“恒压+周波控制</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I+’ </a:t>
                      </a:r>
                      <a:r>
                        <a:rPr lang="en-US" sz="1600" b="0" kern="1200" dirty="0" err="1">
                          <a:solidFill>
                            <a:schemeClr val="tx1"/>
                          </a:solidFill>
                          <a:latin typeface="+mn-ea"/>
                          <a:ea typeface="+mn-ea"/>
                          <a:cs typeface="宋体" panose="02010600030101010101" pitchFamily="2" charset="-122"/>
                        </a:rPr>
                        <a:t>表示“恒流+周波控制</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P+’ </a:t>
                      </a:r>
                      <a:r>
                        <a:rPr lang="en-US" sz="1600" b="0" kern="1200" dirty="0" err="1">
                          <a:solidFill>
                            <a:schemeClr val="tx1"/>
                          </a:solidFill>
                          <a:latin typeface="+mn-ea"/>
                          <a:ea typeface="+mn-ea"/>
                          <a:cs typeface="宋体" panose="02010600030101010101" pitchFamily="2" charset="-122"/>
                        </a:rPr>
                        <a:t>表示“恒功+周波控制</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r>
                        <a:rPr lang="en-US" sz="1600" b="0" kern="1200" dirty="0" smtClean="0">
                          <a:solidFill>
                            <a:schemeClr val="tx1"/>
                          </a:solidFill>
                          <a:latin typeface="+mn-ea"/>
                          <a:ea typeface="+mn-ea"/>
                          <a:cs typeface="宋体" panose="02010600030101010101" pitchFamily="2" charset="-122"/>
                        </a:rPr>
                        <a:t>‘</a:t>
                      </a:r>
                      <a:r>
                        <a:rPr lang="en-US" sz="1600" b="0" kern="1200" dirty="0">
                          <a:solidFill>
                            <a:schemeClr val="tx1"/>
                          </a:solidFill>
                          <a:latin typeface="+mn-ea"/>
                          <a:ea typeface="+mn-ea"/>
                          <a:cs typeface="宋体" panose="02010600030101010101" pitchFamily="2" charset="-122"/>
                        </a:rPr>
                        <a:t>A’ </a:t>
                      </a:r>
                      <a:r>
                        <a:rPr lang="en-US" sz="1600" b="0" kern="1200" dirty="0" err="1">
                          <a:solidFill>
                            <a:schemeClr val="tx1"/>
                          </a:solidFill>
                          <a:latin typeface="+mn-ea"/>
                          <a:ea typeface="+mn-ea"/>
                          <a:cs typeface="宋体" panose="02010600030101010101" pitchFamily="2" charset="-122"/>
                        </a:rPr>
                        <a:t>表示“功率自动分配</a:t>
                      </a:r>
                      <a:r>
                        <a:rPr lang="en-US" sz="1600" b="0" kern="1200" dirty="0" smtClean="0">
                          <a:solidFill>
                            <a:schemeClr val="tx1"/>
                          </a:solidFill>
                          <a:latin typeface="+mn-ea"/>
                          <a:ea typeface="+mn-ea"/>
                          <a:cs typeface="宋体" panose="02010600030101010101" pitchFamily="2" charset="-122"/>
                        </a:rPr>
                        <a:t>”</a:t>
                      </a:r>
                      <a:r>
                        <a:rPr lang="zh-CN" altLang="en-US" sz="1600" b="0" kern="1200" dirty="0" smtClean="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marL="0" indent="0" algn="ctr" defTabSz="914400" rtl="0" eaLnBrk="1" latinLnBrk="0" hangingPunct="1">
                        <a:buNone/>
                      </a:pPr>
                      <a:r>
                        <a:rPr lang="en-US" sz="1600" b="0" kern="1200">
                          <a:solidFill>
                            <a:schemeClr val="tx1"/>
                          </a:solidFill>
                          <a:latin typeface="+mn-ea"/>
                          <a:ea typeface="+mn-ea"/>
                          <a:cs typeface="宋体" panose="02010600030101010101" pitchFamily="2" charset="-122"/>
                        </a:rPr>
                        <a:t>显示量 2</a:t>
                      </a:r>
                      <a:endParaRPr lang="en-US" altLang="en-US" sz="1600" b="0" kern="120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给定值，均可在运行或者停止状态进行设定</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lstStyle/>
                    <a:p>
                      <a:pPr marL="0" indent="0" algn="ctr" defTabSz="914400" rtl="0" eaLnBrk="1" latinLnBrk="0" hangingPunct="1">
                        <a:buNone/>
                      </a:pPr>
                      <a:r>
                        <a:rPr lang="en-US" sz="1600" b="0" kern="1200">
                          <a:solidFill>
                            <a:schemeClr val="tx1"/>
                          </a:solidFill>
                          <a:latin typeface="+mn-ea"/>
                          <a:ea typeface="+mn-ea"/>
                          <a:cs typeface="宋体" panose="02010600030101010101" pitchFamily="2" charset="-122"/>
                        </a:rPr>
                        <a:t>显示量 3</a:t>
                      </a:r>
                      <a:endParaRPr lang="en-US" altLang="en-US" sz="1600" b="0" kern="120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可显示以下值：输出值PV、输入电压Ui、输出电压UAB、UBC、UAC、输出电流I、输出功率P、电源频率F</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lstStyle/>
                    <a:p>
                      <a:pPr marL="0" indent="0" algn="ctr" defTabSz="914400" rtl="0" eaLnBrk="1" latinLnBrk="0" hangingPunct="1">
                        <a:buNone/>
                      </a:pPr>
                      <a:r>
                        <a:rPr lang="en-US" sz="1600" b="0" kern="1200">
                          <a:solidFill>
                            <a:schemeClr val="tx1"/>
                          </a:solidFill>
                          <a:latin typeface="+mn-ea"/>
                          <a:ea typeface="+mn-ea"/>
                          <a:cs typeface="宋体" panose="02010600030101010101" pitchFamily="2" charset="-122"/>
                        </a:rPr>
                        <a:t>显示量 4</a:t>
                      </a:r>
                      <a:endParaRPr lang="en-US" altLang="en-US" sz="1600" b="0" kern="120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运行状态时，循环显示以下量：Ui、UAB、UBC、UAC、I、P、F、T</a:t>
                      </a:r>
                      <a:r>
                        <a:rPr lang="en-US" sz="1600" b="0" kern="1200" dirty="0">
                          <a:solidFill>
                            <a:schemeClr val="tx1"/>
                          </a:solidFill>
                          <a:latin typeface="+mn-ea"/>
                          <a:ea typeface="+mn-ea"/>
                          <a:cs typeface="宋体" panose="02010600030101010101" pitchFamily="2" charset="-122"/>
                        </a:rPr>
                        <a:t>； </a:t>
                      </a:r>
                      <a:r>
                        <a:rPr lang="en-US" sz="1600" b="0" kern="1200" dirty="0" err="1">
                          <a:solidFill>
                            <a:schemeClr val="tx1"/>
                          </a:solidFill>
                          <a:latin typeface="+mn-ea"/>
                          <a:ea typeface="+mn-ea"/>
                          <a:cs typeface="宋体" panose="02010600030101010101" pitchFamily="2" charset="-122"/>
                        </a:rPr>
                        <a:t>停止状态时，仅显示散热器温度T</a:t>
                      </a:r>
                      <a:r>
                        <a:rPr lang="en-US" sz="1600" b="0" kern="1200" dirty="0">
                          <a:solidFill>
                            <a:schemeClr val="tx1"/>
                          </a:solidFill>
                          <a:latin typeface="+mn-ea"/>
                          <a:ea typeface="+mn-ea"/>
                          <a:cs typeface="宋体" panose="02010600030101010101" pitchFamily="2" charset="-122"/>
                        </a:rPr>
                        <a:t>。</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3930">
                <a:tc gridSpan="2">
                  <a:txBody>
                    <a:bodyPr/>
                    <a:lstStyle/>
                    <a:p>
                      <a:pPr marL="0" indent="0" algn="l" defTabSz="914400" rtl="0" eaLnBrk="1" latinLnBrk="0" hangingPunct="1">
                        <a:buNone/>
                      </a:pPr>
                      <a:r>
                        <a:rPr lang="en-US" sz="1600" b="0" kern="1200" dirty="0" err="1">
                          <a:solidFill>
                            <a:schemeClr val="tx1"/>
                          </a:solidFill>
                          <a:latin typeface="+mn-ea"/>
                          <a:ea typeface="+mn-ea"/>
                          <a:cs typeface="宋体" panose="02010600030101010101" pitchFamily="2" charset="-122"/>
                        </a:rPr>
                        <a:t>注意</a:t>
                      </a:r>
                      <a:r>
                        <a:rPr lang="en-US" sz="1600" b="0" kern="1200" dirty="0" err="1" smtClean="0">
                          <a:solidFill>
                            <a:schemeClr val="tx1"/>
                          </a:solidFill>
                          <a:latin typeface="+mn-ea"/>
                          <a:ea typeface="+mn-ea"/>
                          <a:cs typeface="宋体" panose="02010600030101010101" pitchFamily="2" charset="-122"/>
                        </a:rPr>
                        <a:t>：确认键功能</a:t>
                      </a:r>
                      <a:r>
                        <a:rPr lang="en-US" sz="1600" b="0" kern="1200" dirty="0" err="1">
                          <a:solidFill>
                            <a:schemeClr val="tx1"/>
                          </a:solidFill>
                          <a:latin typeface="+mn-ea"/>
                          <a:ea typeface="+mn-ea"/>
                          <a:cs typeface="宋体" panose="02010600030101010101" pitchFamily="2" charset="-122"/>
                        </a:rPr>
                        <a:t>（左键功能</a:t>
                      </a:r>
                      <a:r>
                        <a:rPr lang="en-US" sz="1600" b="0" kern="1200" dirty="0">
                          <a:solidFill>
                            <a:schemeClr val="tx1"/>
                          </a:solidFill>
                          <a:latin typeface="+mn-ea"/>
                          <a:ea typeface="+mn-ea"/>
                          <a:cs typeface="宋体" panose="02010600030101010101" pitchFamily="2" charset="-122"/>
                        </a:rPr>
                        <a:t>），</a:t>
                      </a:r>
                      <a:r>
                        <a:rPr lang="en-US" sz="1600" b="0" kern="1200" dirty="0" err="1">
                          <a:solidFill>
                            <a:schemeClr val="tx1"/>
                          </a:solidFill>
                          <a:latin typeface="+mn-ea"/>
                          <a:ea typeface="+mn-ea"/>
                          <a:cs typeface="宋体" panose="02010600030101010101" pitchFamily="2" charset="-122"/>
                        </a:rPr>
                        <a:t>可以实现显示量</a:t>
                      </a:r>
                      <a:r>
                        <a:rPr lang="en-US" sz="1600" b="0" kern="1200" dirty="0">
                          <a:solidFill>
                            <a:schemeClr val="tx1"/>
                          </a:solidFill>
                          <a:latin typeface="+mn-ea"/>
                          <a:ea typeface="+mn-ea"/>
                          <a:cs typeface="宋体" panose="02010600030101010101" pitchFamily="2" charset="-122"/>
                        </a:rPr>
                        <a:t> 1、显示量 2、显示量 3 </a:t>
                      </a:r>
                      <a:r>
                        <a:rPr lang="en-US" sz="1600" b="0" kern="1200" dirty="0" err="1">
                          <a:solidFill>
                            <a:schemeClr val="tx1"/>
                          </a:solidFill>
                          <a:latin typeface="+mn-ea"/>
                          <a:ea typeface="+mn-ea"/>
                          <a:cs typeface="宋体" panose="02010600030101010101" pitchFamily="2" charset="-122"/>
                        </a:rPr>
                        <a:t>之间的切换（功率控制器停止、运行状态均可实现</a:t>
                      </a:r>
                      <a:r>
                        <a:rPr lang="en-US" sz="1600" b="0" kern="1200" dirty="0" err="1" smtClean="0">
                          <a:solidFill>
                            <a:schemeClr val="tx1"/>
                          </a:solidFill>
                          <a:latin typeface="+mn-ea"/>
                          <a:ea typeface="+mn-ea"/>
                          <a:cs typeface="宋体" panose="02010600030101010101" pitchFamily="2" charset="-122"/>
                        </a:rPr>
                        <a:t>）在监控界面</a:t>
                      </a:r>
                      <a:r>
                        <a:rPr lang="en-US" sz="1600" b="0" kern="1200" dirty="0" err="1">
                          <a:solidFill>
                            <a:schemeClr val="tx1"/>
                          </a:solidFill>
                          <a:latin typeface="+mn-ea"/>
                          <a:ea typeface="+mn-ea"/>
                          <a:cs typeface="宋体" panose="02010600030101010101" pitchFamily="2" charset="-122"/>
                        </a:rPr>
                        <a:t>，若</a:t>
                      </a:r>
                      <a:r>
                        <a:rPr lang="en-US" sz="1600" b="0" kern="1200" dirty="0">
                          <a:solidFill>
                            <a:schemeClr val="tx1"/>
                          </a:solidFill>
                          <a:latin typeface="+mn-ea"/>
                          <a:ea typeface="+mn-ea"/>
                          <a:cs typeface="宋体" panose="02010600030101010101" pitchFamily="2" charset="-122"/>
                        </a:rPr>
                        <a:t> 15 </a:t>
                      </a:r>
                      <a:r>
                        <a:rPr lang="en-US" sz="1600" b="0" kern="1200" dirty="0" err="1">
                          <a:solidFill>
                            <a:schemeClr val="tx1"/>
                          </a:solidFill>
                          <a:latin typeface="+mn-ea"/>
                          <a:ea typeface="+mn-ea"/>
                          <a:cs typeface="宋体" panose="02010600030101010101" pitchFamily="2" charset="-122"/>
                        </a:rPr>
                        <a:t>分钟没有操作，OLED</a:t>
                      </a:r>
                      <a:r>
                        <a:rPr lang="en-US" sz="1600" b="0" kern="1200" dirty="0">
                          <a:solidFill>
                            <a:schemeClr val="tx1"/>
                          </a:solidFill>
                          <a:latin typeface="+mn-ea"/>
                          <a:ea typeface="+mn-ea"/>
                          <a:cs typeface="宋体" panose="02010600030101010101" pitchFamily="2" charset="-122"/>
                        </a:rPr>
                        <a:t> </a:t>
                      </a:r>
                      <a:r>
                        <a:rPr lang="en-US" sz="1600" b="0" kern="1200" dirty="0" err="1">
                          <a:solidFill>
                            <a:schemeClr val="tx1"/>
                          </a:solidFill>
                          <a:latin typeface="+mn-ea"/>
                          <a:ea typeface="+mn-ea"/>
                          <a:cs typeface="宋体" panose="02010600030101010101" pitchFamily="2" charset="-122"/>
                        </a:rPr>
                        <a:t>液晶显示屏自动进入屏保状态（屏幕关闭</a:t>
                      </a:r>
                      <a:r>
                        <a:rPr lang="en-US" sz="1600" b="0" kern="1200" dirty="0" smtClean="0">
                          <a:solidFill>
                            <a:schemeClr val="tx1"/>
                          </a:solidFill>
                          <a:latin typeface="+mn-ea"/>
                          <a:ea typeface="+mn-ea"/>
                          <a:cs typeface="宋体" panose="02010600030101010101" pitchFamily="2" charset="-122"/>
                        </a:rPr>
                        <a:t>）。</a:t>
                      </a:r>
                    </a:p>
                    <a:p>
                      <a:pPr marL="0" indent="0" algn="l" defTabSz="914400" rtl="0" eaLnBrk="1" latinLnBrk="0" hangingPunct="1">
                        <a:buNone/>
                      </a:pPr>
                      <a:r>
                        <a:rPr lang="en-US" sz="1600" b="0" kern="1200" dirty="0" smtClean="0">
                          <a:solidFill>
                            <a:schemeClr val="tx1"/>
                          </a:solidFill>
                          <a:latin typeface="+mn-ea"/>
                          <a:ea typeface="+mn-ea"/>
                          <a:cs typeface="宋体" panose="02010600030101010101" pitchFamily="2" charset="-122"/>
                        </a:rPr>
                        <a:t>当进入菜单状态</a:t>
                      </a:r>
                      <a:r>
                        <a:rPr lang="en-US" sz="1600" b="0" kern="1200" dirty="0">
                          <a:solidFill>
                            <a:schemeClr val="tx1"/>
                          </a:solidFill>
                          <a:latin typeface="+mn-ea"/>
                          <a:ea typeface="+mn-ea"/>
                          <a:cs typeface="宋体" panose="02010600030101010101" pitchFamily="2" charset="-122"/>
                        </a:rPr>
                        <a:t>，5 分钟无操作时，将自动返回上级菜单，直至退回监控界面。此时，已修改而未做保存的参数将无效。</a:t>
                      </a:r>
                      <a:endParaRPr lang="en-US" altLang="en-US" sz="1600" b="0" kern="1200" dirty="0">
                        <a:solidFill>
                          <a:schemeClr val="tx1"/>
                        </a:solidFill>
                        <a:latin typeface="+mn-ea"/>
                        <a:ea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1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调功器的安装与调试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9" name="文本框 108"/>
          <p:cNvSpPr txBox="1"/>
          <p:nvPr/>
        </p:nvSpPr>
        <p:spPr>
          <a:xfrm>
            <a:off x="915375" y="764503"/>
            <a:ext cx="5080000" cy="1023422"/>
          </a:xfrm>
          <a:prstGeom prst="rect">
            <a:avLst/>
          </a:prstGeom>
          <a:noFill/>
          <a:ln w="9525">
            <a:noFill/>
          </a:ln>
        </p:spPr>
        <p:txBody>
          <a:bodyPr>
            <a:spAutoFit/>
          </a:bodyPr>
          <a:lstStyle/>
          <a:p>
            <a:pPr>
              <a:lnSpc>
                <a:spcPct val="150000"/>
              </a:lnSpc>
              <a:spcBef>
                <a:spcPts val="600"/>
              </a:spcBef>
              <a:spcAft>
                <a:spcPts val="600"/>
              </a:spcAft>
            </a:pPr>
            <a:r>
              <a:rPr lang="en-US" altLang="zh-CN" dirty="0">
                <a:latin typeface="+mn-ea"/>
              </a:rPr>
              <a:t>2</a:t>
            </a:r>
            <a:r>
              <a:rPr lang="zh-CN" altLang="zh-CN" dirty="0">
                <a:latin typeface="+mn-ea"/>
              </a:rPr>
              <a:t>）、按键功能说明。</a:t>
            </a:r>
          </a:p>
          <a:p>
            <a:pPr indent="0">
              <a:lnSpc>
                <a:spcPct val="150000"/>
              </a:lnSpc>
              <a:spcBef>
                <a:spcPts val="600"/>
              </a:spcBef>
              <a:spcAft>
                <a:spcPts val="600"/>
              </a:spcAft>
            </a:pPr>
            <a:r>
              <a:rPr lang="zh-CN" b="0" dirty="0" smtClean="0">
                <a:latin typeface="+mn-ea"/>
              </a:rPr>
              <a:t>表</a:t>
            </a:r>
            <a:r>
              <a:rPr lang="en-US" b="0" dirty="0">
                <a:latin typeface="+mn-ea"/>
                <a:cs typeface="Times New Roman" panose="02020603050405020304" pitchFamily="18" charset="0"/>
              </a:rPr>
              <a:t>2-</a:t>
            </a:r>
            <a:r>
              <a:rPr lang="en-US" b="0" dirty="0">
                <a:latin typeface="+mn-ea"/>
              </a:rPr>
              <a:t>3</a:t>
            </a:r>
            <a:r>
              <a:rPr lang="en-US" b="0" dirty="0">
                <a:latin typeface="+mn-ea"/>
                <a:cs typeface="Times New Roman" panose="02020603050405020304" pitchFamily="18" charset="0"/>
              </a:rPr>
              <a:t>-</a:t>
            </a:r>
            <a:r>
              <a:rPr lang="en-US" b="0" dirty="0">
                <a:latin typeface="+mn-ea"/>
              </a:rPr>
              <a:t>2</a:t>
            </a:r>
            <a:r>
              <a:rPr lang="zh-CN" b="0" dirty="0">
                <a:latin typeface="+mn-ea"/>
              </a:rPr>
              <a:t>为按键操作的功能说明</a:t>
            </a:r>
            <a:endParaRPr lang="zh-CN" altLang="en-US" b="0" dirty="0">
              <a:latin typeface="+mn-ea"/>
            </a:endParaRPr>
          </a:p>
        </p:txBody>
      </p:sp>
      <p:graphicFrame>
        <p:nvGraphicFramePr>
          <p:cNvPr id="12" name="表格 11"/>
          <p:cNvGraphicFramePr/>
          <p:nvPr>
            <p:custDataLst>
              <p:tags r:id="rId1"/>
            </p:custDataLst>
            <p:extLst>
              <p:ext uri="{D42A27DB-BD31-4B8C-83A1-F6EECF244321}">
                <p14:modId xmlns:p14="http://schemas.microsoft.com/office/powerpoint/2010/main" val="3658503150"/>
              </p:ext>
            </p:extLst>
          </p:nvPr>
        </p:nvGraphicFramePr>
        <p:xfrm>
          <a:off x="1132765" y="1994104"/>
          <a:ext cx="9782886" cy="3377539"/>
        </p:xfrm>
        <a:graphic>
          <a:graphicData uri="http://schemas.openxmlformats.org/drawingml/2006/table">
            <a:tbl>
              <a:tblPr firstRow="1" bandRow="1">
                <a:tableStyleId>{5940675A-B579-460E-94D1-54222C63F5DA}</a:tableStyleId>
              </a:tblPr>
              <a:tblGrid>
                <a:gridCol w="4891443"/>
                <a:gridCol w="4891443"/>
              </a:tblGrid>
              <a:tr h="307049">
                <a:tc>
                  <a:txBody>
                    <a:bodyPr/>
                    <a:lstStyle/>
                    <a:p>
                      <a:pPr indent="0" algn="ctr">
                        <a:buNone/>
                      </a:pPr>
                      <a:r>
                        <a:rPr lang="en-US" sz="1600" b="1" dirty="0" err="1">
                          <a:latin typeface="+mn-ea"/>
                          <a:ea typeface="+mn-ea"/>
                          <a:cs typeface="Microsoft JhengHei" panose="020B0604030504040204" charset="-120"/>
                        </a:rPr>
                        <a:t>名称</a:t>
                      </a:r>
                      <a:endParaRPr lang="en-US" altLang="en-US" sz="1600" b="1" dirty="0">
                        <a:latin typeface="+mn-ea"/>
                        <a:ea typeface="+mn-ea"/>
                        <a:cs typeface="Microsoft JhengHei" panose="020B0604030504040204" charset="-12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latin typeface="+mn-ea"/>
                          <a:ea typeface="+mn-ea"/>
                          <a:cs typeface="Microsoft JhengHei" panose="020B0604030504040204" charset="-120"/>
                        </a:rPr>
                        <a:t>功能说明</a:t>
                      </a:r>
                      <a:endParaRPr lang="en-US" altLang="en-US" sz="1600" b="1">
                        <a:latin typeface="+mn-ea"/>
                        <a:ea typeface="+mn-ea"/>
                        <a:cs typeface="Microsoft JhengHei" panose="020B0604030504040204" charset="-12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4098">
                <a:tc>
                  <a:txBody>
                    <a:bodyPr/>
                    <a:lstStyle/>
                    <a:p>
                      <a:pPr indent="0" algn="ctr">
                        <a:buNone/>
                      </a:pPr>
                      <a:r>
                        <a:rPr lang="en-US" sz="1600" b="0">
                          <a:latin typeface="+mn-ea"/>
                          <a:ea typeface="+mn-ea"/>
                          <a:cs typeface="Calibri" panose="020F0502020204030204" pitchFamily="34" charset="0"/>
                        </a:rPr>
                        <a:t>确认键</a:t>
                      </a:r>
                      <a:endParaRPr lang="en-US" altLang="en-US" sz="1600" b="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mn-ea"/>
                          <a:ea typeface="+mn-ea"/>
                          <a:cs typeface="Calibri" panose="020F0502020204030204" pitchFamily="34" charset="0"/>
                        </a:rPr>
                        <a:t>进入参数、提取数据、修改确认</a:t>
                      </a:r>
                      <a:endParaRPr lang="en-US" altLang="en-US" sz="1600" b="0" dirty="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4098">
                <a:tc>
                  <a:txBody>
                    <a:bodyPr/>
                    <a:lstStyle/>
                    <a:p>
                      <a:pPr indent="0" algn="ctr">
                        <a:buNone/>
                      </a:pPr>
                      <a:r>
                        <a:rPr lang="en-US" sz="1600" b="0">
                          <a:latin typeface="+mn-ea"/>
                          <a:ea typeface="+mn-ea"/>
                          <a:cs typeface="Calibri" panose="020F0502020204030204" pitchFamily="34" charset="0"/>
                        </a:rPr>
                        <a:t>返回键</a:t>
                      </a:r>
                      <a:endParaRPr lang="en-US" altLang="en-US" sz="1600" b="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mn-ea"/>
                          <a:ea typeface="+mn-ea"/>
                          <a:cs typeface="Calibri" panose="020F0502020204030204" pitchFamily="34" charset="0"/>
                        </a:rPr>
                        <a:t>不保存退出；出现故障后，复位故障</a:t>
                      </a:r>
                      <a:endParaRPr lang="en-US" altLang="en-US" sz="1600" b="0" dirty="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049">
                <a:tc>
                  <a:txBody>
                    <a:bodyPr/>
                    <a:lstStyle/>
                    <a:p>
                      <a:pPr indent="0" algn="ctr">
                        <a:buNone/>
                      </a:pPr>
                      <a:r>
                        <a:rPr lang="en-US" sz="1600" b="0">
                          <a:latin typeface="+mn-ea"/>
                          <a:ea typeface="+mn-ea"/>
                          <a:cs typeface="Calibri" panose="020F0502020204030204" pitchFamily="34" charset="0"/>
                        </a:rPr>
                        <a:t>上翻键</a:t>
                      </a:r>
                      <a:endParaRPr lang="en-US" altLang="en-US" sz="1600" b="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mn-ea"/>
                          <a:ea typeface="+mn-ea"/>
                          <a:cs typeface="Calibri" panose="020F0502020204030204" pitchFamily="34" charset="0"/>
                        </a:rPr>
                        <a:t>参数项或数据的递增</a:t>
                      </a:r>
                      <a:endParaRPr lang="en-US" altLang="en-US" sz="1600" b="0" dirty="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049">
                <a:tc>
                  <a:txBody>
                    <a:bodyPr/>
                    <a:lstStyle/>
                    <a:p>
                      <a:pPr indent="0" algn="ctr">
                        <a:buNone/>
                      </a:pPr>
                      <a:r>
                        <a:rPr lang="en-US" sz="1600" b="0">
                          <a:latin typeface="+mn-ea"/>
                          <a:ea typeface="+mn-ea"/>
                          <a:cs typeface="Calibri" panose="020F0502020204030204" pitchFamily="34" charset="0"/>
                        </a:rPr>
                        <a:t>下翻键</a:t>
                      </a:r>
                      <a:endParaRPr lang="en-US" altLang="en-US" sz="1600" b="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mn-ea"/>
                          <a:ea typeface="+mn-ea"/>
                          <a:cs typeface="Calibri" panose="020F0502020204030204" pitchFamily="34" charset="0"/>
                        </a:rPr>
                        <a:t>参数项或数据的递减</a:t>
                      </a:r>
                      <a:endParaRPr lang="en-US" altLang="en-US" sz="1600" b="0" dirty="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4098">
                <a:tc>
                  <a:txBody>
                    <a:bodyPr/>
                    <a:lstStyle/>
                    <a:p>
                      <a:pPr indent="0" algn="ctr">
                        <a:buNone/>
                      </a:pPr>
                      <a:r>
                        <a:rPr lang="en-US" sz="1600" b="0">
                          <a:latin typeface="+mn-ea"/>
                          <a:ea typeface="+mn-ea"/>
                          <a:cs typeface="Calibri" panose="020F0502020204030204" pitchFamily="34" charset="0"/>
                        </a:rPr>
                        <a:t>运行键</a:t>
                      </a:r>
                      <a:endParaRPr lang="en-US" altLang="en-US" sz="1600" b="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mn-ea"/>
                          <a:ea typeface="+mn-ea"/>
                          <a:cs typeface="Calibri" panose="020F0502020204030204" pitchFamily="34" charset="0"/>
                        </a:rPr>
                        <a:t>只在监控界面起作用，起动功率控制器</a:t>
                      </a:r>
                      <a:endParaRPr lang="en-US" altLang="en-US" sz="1600" b="0" dirty="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4098">
                <a:tc>
                  <a:txBody>
                    <a:bodyPr/>
                    <a:lstStyle/>
                    <a:p>
                      <a:pPr indent="0" algn="ctr">
                        <a:buNone/>
                      </a:pPr>
                      <a:r>
                        <a:rPr lang="en-US" sz="1600" b="0" dirty="0" err="1">
                          <a:latin typeface="+mn-ea"/>
                          <a:ea typeface="+mn-ea"/>
                          <a:cs typeface="Calibri" panose="020F0502020204030204" pitchFamily="34" charset="0"/>
                        </a:rPr>
                        <a:t>停止键</a:t>
                      </a:r>
                      <a:endParaRPr lang="en-US" altLang="en-US" sz="1600" b="0" dirty="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mn-ea"/>
                          <a:ea typeface="+mn-ea"/>
                          <a:cs typeface="Calibri" panose="020F0502020204030204" pitchFamily="34" charset="0"/>
                        </a:rPr>
                        <a:t>只在监控界面起作用，停止功率控制器</a:t>
                      </a:r>
                      <a:endParaRPr lang="en-US" altLang="en-US" sz="1600" b="0" dirty="0">
                        <a:latin typeface="+mn-ea"/>
                        <a:ea typeface="+mn-ea"/>
                        <a:cs typeface="Calibri" panose="020F050202020403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7"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调功器的安装与调试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4" name="文本框 113"/>
          <p:cNvSpPr txBox="1"/>
          <p:nvPr/>
        </p:nvSpPr>
        <p:spPr>
          <a:xfrm>
            <a:off x="490494" y="918638"/>
            <a:ext cx="5080000" cy="1077218"/>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en-US" altLang="zh-CN" dirty="0"/>
              <a:t>3</a:t>
            </a:r>
            <a:r>
              <a:rPr lang="zh-CN" altLang="en-US" dirty="0"/>
              <a:t>）</a:t>
            </a:r>
            <a:r>
              <a:rPr lang="zh-CN" dirty="0"/>
              <a:t>菜单</a:t>
            </a:r>
            <a:r>
              <a:rPr lang="zh-CN" dirty="0"/>
              <a:t>说明</a:t>
            </a:r>
          </a:p>
          <a:p>
            <a:r>
              <a:rPr lang="zh-CN" dirty="0"/>
              <a:t>主菜单主要包括以下几个子菜单。</a:t>
            </a:r>
            <a:endParaRPr lang="zh-CN" altLang="en-US" dirty="0"/>
          </a:p>
        </p:txBody>
      </p:sp>
      <p:pic>
        <p:nvPicPr>
          <p:cNvPr id="242" name="图片 242"/>
          <p:cNvPicPr>
            <a:picLocks noChangeAspect="1"/>
          </p:cNvPicPr>
          <p:nvPr/>
        </p:nvPicPr>
        <p:blipFill>
          <a:blip r:embed="rId3"/>
          <a:stretch>
            <a:fillRect/>
          </a:stretch>
        </p:blipFill>
        <p:spPr>
          <a:xfrm>
            <a:off x="1349303" y="2414154"/>
            <a:ext cx="2513738" cy="1619998"/>
          </a:xfrm>
          <a:prstGeom prst="rect">
            <a:avLst/>
          </a:prstGeom>
        </p:spPr>
      </p:pic>
      <p:sp>
        <p:nvSpPr>
          <p:cNvPr id="13" name="文本框 12"/>
          <p:cNvSpPr txBox="1"/>
          <p:nvPr/>
        </p:nvSpPr>
        <p:spPr>
          <a:xfrm>
            <a:off x="702934" y="4644304"/>
            <a:ext cx="5002848" cy="1273875"/>
          </a:xfrm>
          <a:prstGeom prst="rect">
            <a:avLst/>
          </a:prstGeom>
          <a:noFill/>
          <a:ln w="9525">
            <a:noFill/>
          </a:ln>
        </p:spPr>
        <p:txBody>
          <a:bodyPr wrap="square">
            <a:spAutoFit/>
          </a:bodyPr>
          <a:lstStyle>
            <a:defPPr>
              <a:defRPr lang="zh-CN"/>
            </a:defPPr>
            <a:lvl1pPr indent="0">
              <a:defRPr b="0">
                <a:latin typeface="+mn-ea"/>
              </a:defRPr>
            </a:lvl1pPr>
          </a:lstStyle>
          <a:p>
            <a:pPr indent="457200">
              <a:lnSpc>
                <a:spcPct val="150000"/>
              </a:lnSpc>
              <a:spcBef>
                <a:spcPts val="600"/>
              </a:spcBef>
              <a:spcAft>
                <a:spcPts val="600"/>
              </a:spcAft>
            </a:pPr>
            <a:r>
              <a:rPr lang="zh-CN" dirty="0"/>
              <a:t>进入菜单编辑状态，将会看到</a:t>
            </a:r>
            <a:r>
              <a:rPr lang="en-US" dirty="0"/>
              <a:t> A.</a:t>
            </a:r>
            <a:r>
              <a:rPr lang="zh-CN" dirty="0"/>
              <a:t>控制参数，</a:t>
            </a:r>
            <a:r>
              <a:rPr lang="en-US" dirty="0"/>
              <a:t>B.</a:t>
            </a:r>
            <a:r>
              <a:rPr lang="zh-CN" dirty="0"/>
              <a:t>显示参数，</a:t>
            </a:r>
            <a:r>
              <a:rPr lang="en-US" dirty="0"/>
              <a:t>C.</a:t>
            </a:r>
            <a:r>
              <a:rPr lang="zh-CN" dirty="0"/>
              <a:t>保护参数，</a:t>
            </a:r>
            <a:r>
              <a:rPr lang="en-US" dirty="0"/>
              <a:t>D.</a:t>
            </a:r>
            <a:r>
              <a:rPr lang="zh-CN" dirty="0"/>
              <a:t>高级参数。查询或修改相应的参数项，对应相应的参数菜单。</a:t>
            </a:r>
            <a:endParaRPr lang="zh-CN" altLang="en-US" dirty="0"/>
          </a:p>
        </p:txBody>
      </p:sp>
      <p:sp>
        <p:nvSpPr>
          <p:cNvPr id="14" name="文本框 13"/>
          <p:cNvSpPr txBox="1"/>
          <p:nvPr/>
        </p:nvSpPr>
        <p:spPr>
          <a:xfrm>
            <a:off x="6025516" y="1539962"/>
            <a:ext cx="3068955" cy="455894"/>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en-US" dirty="0"/>
              <a:t>①</a:t>
            </a:r>
            <a:r>
              <a:rPr lang="zh-CN" dirty="0"/>
              <a:t>、控制参数</a:t>
            </a:r>
            <a:r>
              <a:rPr lang="en-US" dirty="0"/>
              <a:t>A</a:t>
            </a:r>
            <a:endParaRPr lang="en-US" altLang="en-US" dirty="0"/>
          </a:p>
        </p:txBody>
      </p:sp>
      <p:pic>
        <p:nvPicPr>
          <p:cNvPr id="245" name="图片 245"/>
          <p:cNvPicPr>
            <a:picLocks noChangeAspect="1"/>
          </p:cNvPicPr>
          <p:nvPr/>
        </p:nvPicPr>
        <p:blipFill>
          <a:blip r:embed="rId4"/>
          <a:stretch>
            <a:fillRect/>
          </a:stretch>
        </p:blipFill>
        <p:spPr>
          <a:xfrm>
            <a:off x="6657976" y="2173704"/>
            <a:ext cx="3785700" cy="4132967"/>
          </a:xfrm>
          <a:prstGeom prst="rect">
            <a:avLst/>
          </a:prstGeom>
        </p:spPr>
      </p:pic>
      <p:sp>
        <p:nvSpPr>
          <p:cNvPr id="17"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调功器的安装与调试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96431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文本框 14"/>
          <p:cNvSpPr txBox="1"/>
          <p:nvPr/>
        </p:nvSpPr>
        <p:spPr>
          <a:xfrm>
            <a:off x="410845" y="819150"/>
            <a:ext cx="5080000" cy="50783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en-US" dirty="0"/>
              <a:t>②</a:t>
            </a:r>
            <a:r>
              <a:rPr lang="zh-CN" dirty="0"/>
              <a:t>、显示参数</a:t>
            </a:r>
            <a:r>
              <a:rPr lang="en-US" dirty="0"/>
              <a:t>B</a:t>
            </a:r>
            <a:r>
              <a:rPr lang="zh-CN" dirty="0"/>
              <a:t>。</a:t>
            </a:r>
            <a:endParaRPr lang="zh-CN" altLang="en-US" dirty="0"/>
          </a:p>
        </p:txBody>
      </p:sp>
      <p:pic>
        <p:nvPicPr>
          <p:cNvPr id="246" name="图片 246"/>
          <p:cNvPicPr>
            <a:picLocks noChangeAspect="1"/>
          </p:cNvPicPr>
          <p:nvPr/>
        </p:nvPicPr>
        <p:blipFill>
          <a:blip r:embed="rId3"/>
          <a:stretch>
            <a:fillRect/>
          </a:stretch>
        </p:blipFill>
        <p:spPr>
          <a:xfrm>
            <a:off x="658867" y="1895229"/>
            <a:ext cx="3600000" cy="2169613"/>
          </a:xfrm>
          <a:prstGeom prst="rect">
            <a:avLst/>
          </a:prstGeom>
        </p:spPr>
      </p:pic>
      <p:sp>
        <p:nvSpPr>
          <p:cNvPr id="16" name="文本框 15"/>
          <p:cNvSpPr txBox="1"/>
          <p:nvPr/>
        </p:nvSpPr>
        <p:spPr>
          <a:xfrm>
            <a:off x="4406900" y="973455"/>
            <a:ext cx="2370418" cy="50783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en-US" dirty="0"/>
              <a:t>③</a:t>
            </a:r>
            <a:r>
              <a:rPr lang="zh-CN" dirty="0"/>
              <a:t>、保护参数</a:t>
            </a:r>
            <a:r>
              <a:rPr lang="en-US" dirty="0"/>
              <a:t> C</a:t>
            </a:r>
            <a:endParaRPr lang="en-US" altLang="en-US" dirty="0"/>
          </a:p>
        </p:txBody>
      </p:sp>
      <p:pic>
        <p:nvPicPr>
          <p:cNvPr id="247" name="图片 247"/>
          <p:cNvPicPr>
            <a:picLocks noChangeAspect="1"/>
          </p:cNvPicPr>
          <p:nvPr/>
        </p:nvPicPr>
        <p:blipFill>
          <a:blip r:embed="rId4"/>
          <a:stretch>
            <a:fillRect/>
          </a:stretch>
        </p:blipFill>
        <p:spPr>
          <a:xfrm>
            <a:off x="4516219" y="1903130"/>
            <a:ext cx="3600000" cy="2793650"/>
          </a:xfrm>
          <a:prstGeom prst="rect">
            <a:avLst/>
          </a:prstGeom>
        </p:spPr>
      </p:pic>
      <p:sp>
        <p:nvSpPr>
          <p:cNvPr id="17" name="文本框 16"/>
          <p:cNvSpPr txBox="1"/>
          <p:nvPr/>
        </p:nvSpPr>
        <p:spPr>
          <a:xfrm>
            <a:off x="8138160" y="1072515"/>
            <a:ext cx="2476500" cy="455894"/>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en-US"/>
              <a:t>④</a:t>
            </a:r>
            <a:r>
              <a:rPr lang="zh-CN"/>
              <a:t>、高级参数</a:t>
            </a:r>
            <a:r>
              <a:rPr lang="en-US"/>
              <a:t> D</a:t>
            </a:r>
            <a:endParaRPr lang="en-US" altLang="en-US"/>
          </a:p>
        </p:txBody>
      </p:sp>
      <p:pic>
        <p:nvPicPr>
          <p:cNvPr id="248" name="图片 248"/>
          <p:cNvPicPr>
            <a:picLocks noChangeAspect="1"/>
          </p:cNvPicPr>
          <p:nvPr/>
        </p:nvPicPr>
        <p:blipFill>
          <a:blip r:embed="rId5"/>
          <a:stretch>
            <a:fillRect/>
          </a:stretch>
        </p:blipFill>
        <p:spPr>
          <a:xfrm>
            <a:off x="8116219" y="1878206"/>
            <a:ext cx="3600000" cy="3051981"/>
          </a:xfrm>
          <a:prstGeom prst="rect">
            <a:avLst/>
          </a:prstGeom>
        </p:spPr>
      </p:pic>
      <p:sp>
        <p:nvSpPr>
          <p:cNvPr id="18" name="文本框 17"/>
          <p:cNvSpPr txBox="1"/>
          <p:nvPr/>
        </p:nvSpPr>
        <p:spPr>
          <a:xfrm>
            <a:off x="915374" y="5352031"/>
            <a:ext cx="9699285" cy="50783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en-US" dirty="0"/>
              <a:t>H </a:t>
            </a:r>
            <a:r>
              <a:rPr lang="zh-CN" dirty="0"/>
              <a:t>系列三相功率控制器的详细参数说明请参考生产厂家的使用手册，在此不再赘述。</a:t>
            </a:r>
            <a:endParaRPr lang="zh-CN" altLang="en-US" dirty="0"/>
          </a:p>
        </p:txBody>
      </p:sp>
      <p:sp>
        <p:nvSpPr>
          <p:cNvPr id="19"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调功器的安装与调试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4. 调功器故障的排除</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388303" y="817766"/>
            <a:ext cx="11344910" cy="1285032"/>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en-US" dirty="0"/>
              <a:t>H</a:t>
            </a:r>
            <a:r>
              <a:rPr lang="zh-CN" dirty="0"/>
              <a:t>系列三相功率控制器具有多种故障保护功能。出现故障时，会自动保护，同时显示相应故障名称；用户可以根据故障名称确定故障范围，作相应处理对策。如显示板无显示，首先检查控制板，再检查各控制板之间的连接线缆。表</a:t>
            </a:r>
            <a:r>
              <a:rPr lang="en-US" dirty="0"/>
              <a:t>2-3-3</a:t>
            </a:r>
            <a:r>
              <a:rPr lang="zh-CN" dirty="0"/>
              <a:t>为调功器可能出现的故障。</a:t>
            </a:r>
            <a:endParaRPr lang="zh-CN" altLang="en-US" dirty="0"/>
          </a:p>
        </p:txBody>
      </p:sp>
      <p:sp>
        <p:nvSpPr>
          <p:cNvPr id="2" name="文本框 1"/>
          <p:cNvSpPr txBox="1"/>
          <p:nvPr/>
        </p:nvSpPr>
        <p:spPr>
          <a:xfrm>
            <a:off x="3709483" y="6183630"/>
            <a:ext cx="5080000" cy="369332"/>
          </a:xfrm>
          <a:prstGeom prst="rect">
            <a:avLst/>
          </a:prstGeom>
          <a:noFill/>
          <a:ln w="9525">
            <a:noFill/>
          </a:ln>
        </p:spPr>
        <p:txBody>
          <a:bodyPr>
            <a:spAutoFit/>
          </a:bodyPr>
          <a:lstStyle/>
          <a:p>
            <a:pPr indent="0" algn="ctr"/>
            <a:r>
              <a:rPr lang="zh-CN" b="0" dirty="0">
                <a:solidFill>
                  <a:srgbClr val="000000"/>
                </a:solidFill>
                <a:latin typeface="Times New Roman" panose="02020603050405020304" pitchFamily="18" charset="0"/>
                <a:ea typeface="宋体" panose="02010600030101010101" pitchFamily="2" charset="-122"/>
              </a:rPr>
              <a:t>表</a:t>
            </a:r>
            <a:r>
              <a:rPr lang="en-US"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b="0" dirty="0">
                <a:solidFill>
                  <a:srgbClr val="000000"/>
                </a:solidFill>
                <a:latin typeface="Times New Roman" panose="02020603050405020304" pitchFamily="18" charset="0"/>
                <a:ea typeface="宋体" panose="02010600030101010101" pitchFamily="2" charset="-122"/>
              </a:rPr>
              <a:t>3</a:t>
            </a:r>
            <a:r>
              <a:rPr lang="en-US"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b="0" dirty="0">
                <a:solidFill>
                  <a:srgbClr val="000000"/>
                </a:solidFill>
                <a:latin typeface="Times New Roman" panose="02020603050405020304" pitchFamily="18" charset="0"/>
                <a:ea typeface="宋体" panose="02010600030101010101" pitchFamily="2" charset="-122"/>
              </a:rPr>
              <a:t>3 </a:t>
            </a:r>
            <a:r>
              <a:rPr lang="zh-CN" b="0" dirty="0">
                <a:solidFill>
                  <a:srgbClr val="000000"/>
                </a:solidFill>
                <a:latin typeface="Times New Roman" panose="02020603050405020304" pitchFamily="18" charset="0"/>
                <a:ea typeface="宋体" panose="02010600030101010101" pitchFamily="2" charset="-122"/>
              </a:rPr>
              <a:t>故障排查表</a:t>
            </a:r>
            <a:endParaRPr lang="zh-CN" altLang="en-US" b="0" dirty="0">
              <a:solidFill>
                <a:srgbClr val="000000"/>
              </a:solidFill>
              <a:latin typeface="Times New Roman" panose="02020603050405020304" pitchFamily="18" charset="0"/>
              <a:ea typeface="宋体" panose="02010600030101010101" pitchFamily="2" charset="-122"/>
            </a:endParaRPr>
          </a:p>
        </p:txBody>
      </p:sp>
      <p:graphicFrame>
        <p:nvGraphicFramePr>
          <p:cNvPr id="11" name="表格 10"/>
          <p:cNvGraphicFramePr/>
          <p:nvPr>
            <p:custDataLst>
              <p:tags r:id="rId1"/>
            </p:custDataLst>
            <p:extLst>
              <p:ext uri="{D42A27DB-BD31-4B8C-83A1-F6EECF244321}">
                <p14:modId xmlns:p14="http://schemas.microsoft.com/office/powerpoint/2010/main" val="2800051088"/>
              </p:ext>
            </p:extLst>
          </p:nvPr>
        </p:nvGraphicFramePr>
        <p:xfrm>
          <a:off x="779929" y="2225510"/>
          <a:ext cx="10784543" cy="3957453"/>
        </p:xfrm>
        <a:graphic>
          <a:graphicData uri="http://schemas.openxmlformats.org/drawingml/2006/table">
            <a:tbl>
              <a:tblPr firstRow="1" bandRow="1">
                <a:tableStyleId>{5940675A-B579-460E-94D1-54222C63F5DA}</a:tableStyleId>
              </a:tblPr>
              <a:tblGrid>
                <a:gridCol w="2461348"/>
                <a:gridCol w="8323195"/>
              </a:tblGrid>
              <a:tr h="463902">
                <a:tc>
                  <a:txBody>
                    <a:bodyPr/>
                    <a:lstStyle/>
                    <a:p>
                      <a:pPr indent="0" algn="ctr">
                        <a:buNone/>
                      </a:pPr>
                      <a:r>
                        <a:rPr lang="en-US" sz="1600" b="1" dirty="0" err="1">
                          <a:latin typeface="+mn-ea"/>
                          <a:ea typeface="+mn-ea"/>
                          <a:cs typeface="宋体" panose="02010600030101010101" pitchFamily="2" charset="-122"/>
                        </a:rPr>
                        <a:t>故障名称</a:t>
                      </a:r>
                      <a:endParaRPr lang="en-US" altLang="en-US" sz="1600" b="1" dirty="0">
                        <a:latin typeface="+mn-ea"/>
                        <a:ea typeface="+mn-ea"/>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600" b="1" dirty="0" err="1">
                          <a:latin typeface="+mn-ea"/>
                          <a:ea typeface="+mn-ea"/>
                          <a:cs typeface="宋体" panose="02010600030101010101" pitchFamily="2" charset="-122"/>
                        </a:rPr>
                        <a:t>故障原因、处理办法</a:t>
                      </a:r>
                      <a:endParaRPr lang="en-US" altLang="en-US" sz="1600" b="1" dirty="0">
                        <a:latin typeface="+mn-ea"/>
                        <a:ea typeface="+mn-ea"/>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3778">
                <a:tc>
                  <a:txBody>
                    <a:bodyPr/>
                    <a:lstStyle/>
                    <a:p>
                      <a:pPr indent="0" algn="ctr">
                        <a:buNone/>
                      </a:pPr>
                      <a:r>
                        <a:rPr lang="en-US" sz="1600" b="0" dirty="0" err="1">
                          <a:latin typeface="Times New Roman" panose="02020603050405020304" pitchFamily="18" charset="0"/>
                          <a:cs typeface="Times New Roman" panose="02020603050405020304" pitchFamily="18" charset="0"/>
                        </a:rPr>
                        <a:t>电源欠压</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Times New Roman" panose="02020603050405020304" pitchFamily="18" charset="0"/>
                          <a:cs typeface="Times New Roman" panose="02020603050405020304" pitchFamily="18" charset="0"/>
                        </a:rPr>
                        <a:t>检查电网输入电压是否低于最低门限电压，或者是否缺相</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1983">
                <a:tc>
                  <a:txBody>
                    <a:bodyPr/>
                    <a:lstStyle/>
                    <a:p>
                      <a:pPr indent="0" algn="ctr">
                        <a:buNone/>
                      </a:pPr>
                      <a:r>
                        <a:rPr lang="en-US" sz="1600" b="0" dirty="0" err="1">
                          <a:latin typeface="Times New Roman" panose="02020603050405020304" pitchFamily="18" charset="0"/>
                          <a:cs typeface="Times New Roman" panose="02020603050405020304" pitchFamily="18" charset="0"/>
                        </a:rPr>
                        <a:t>电源过压</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Times New Roman" panose="02020603050405020304" pitchFamily="18" charset="0"/>
                          <a:cs typeface="Times New Roman" panose="02020603050405020304" pitchFamily="18" charset="0"/>
                        </a:rPr>
                        <a:t>检查电网输入电压是否高于过压门限值</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7103">
                <a:tc>
                  <a:txBody>
                    <a:bodyPr/>
                    <a:lstStyle/>
                    <a:p>
                      <a:pPr indent="0" algn="ctr">
                        <a:buNone/>
                      </a:pPr>
                      <a:r>
                        <a:rPr lang="en-US" sz="1600" b="0" dirty="0" err="1">
                          <a:latin typeface="Times New Roman" panose="02020603050405020304" pitchFamily="18" charset="0"/>
                          <a:cs typeface="Times New Roman" panose="02020603050405020304" pitchFamily="18" charset="0"/>
                        </a:rPr>
                        <a:t>缺相保护</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Times New Roman" panose="02020603050405020304" pitchFamily="18" charset="0"/>
                          <a:cs typeface="Times New Roman" panose="02020603050405020304" pitchFamily="18" charset="0"/>
                        </a:rPr>
                        <a:t>检查电网输入是否缺相，或者是否电压过低</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741">
                <a:tc>
                  <a:txBody>
                    <a:bodyPr/>
                    <a:lstStyle/>
                    <a:p>
                      <a:pPr indent="0" algn="ctr">
                        <a:buNone/>
                      </a:pPr>
                      <a:r>
                        <a:rPr lang="en-US" sz="1600" b="0" dirty="0" err="1">
                          <a:latin typeface="Times New Roman" panose="02020603050405020304" pitchFamily="18" charset="0"/>
                          <a:cs typeface="Times New Roman" panose="02020603050405020304" pitchFamily="18" charset="0"/>
                        </a:rPr>
                        <a:t>相电流不平衡</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Times New Roman" panose="02020603050405020304" pitchFamily="18" charset="0"/>
                          <a:cs typeface="Times New Roman" panose="02020603050405020304" pitchFamily="18" charset="0"/>
                        </a:rPr>
                        <a:t>检查电网输入电压是否压差过大，检查三相负载是否平衡（只针对三相</a:t>
                      </a:r>
                      <a:r>
                        <a:rPr lang="en-US" sz="1600" b="0" dirty="0">
                          <a:latin typeface="Times New Roman" panose="02020603050405020304" pitchFamily="18" charset="0"/>
                          <a:cs typeface="Times New Roman" panose="02020603050405020304" pitchFamily="18" charset="0"/>
                        </a:rPr>
                        <a:t>）</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740">
                <a:tc>
                  <a:txBody>
                    <a:bodyPr/>
                    <a:lstStyle/>
                    <a:p>
                      <a:pPr indent="0" algn="ctr">
                        <a:buNone/>
                      </a:pPr>
                      <a:r>
                        <a:rPr lang="en-US" sz="1600" b="0" dirty="0" err="1">
                          <a:latin typeface="Times New Roman" panose="02020603050405020304" pitchFamily="18" charset="0"/>
                          <a:cs typeface="Times New Roman" panose="02020603050405020304" pitchFamily="18" charset="0"/>
                        </a:rPr>
                        <a:t>过流保护</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Times New Roman" panose="02020603050405020304" pitchFamily="18" charset="0"/>
                          <a:cs typeface="Times New Roman" panose="02020603050405020304" pitchFamily="18" charset="0"/>
                        </a:rPr>
                        <a:t>负载过大或短路</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6862">
                <a:tc>
                  <a:txBody>
                    <a:bodyPr/>
                    <a:lstStyle/>
                    <a:p>
                      <a:pPr indent="0" algn="ctr">
                        <a:buNone/>
                      </a:pPr>
                      <a:r>
                        <a:rPr lang="en-US" sz="1600" b="0" dirty="0" err="1">
                          <a:latin typeface="Times New Roman" panose="02020603050405020304" pitchFamily="18" charset="0"/>
                          <a:cs typeface="Times New Roman" panose="02020603050405020304" pitchFamily="18" charset="0"/>
                        </a:rPr>
                        <a:t>晶闸管过热保护</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a:latin typeface="宋体" panose="02010600030101010101" pitchFamily="2" charset="-122"/>
                          <a:ea typeface="宋体" panose="02010600030101010101" pitchFamily="2" charset="-122"/>
                          <a:cs typeface="宋体" panose="02010600030101010101" pitchFamily="2" charset="-122"/>
                        </a:rPr>
                        <a:t>（1）</a:t>
                      </a:r>
                      <a:r>
                        <a:rPr lang="en-US" sz="1600" b="0" dirty="0">
                          <a:latin typeface="Times New Roman" panose="02020603050405020304" pitchFamily="18" charset="0"/>
                          <a:cs typeface="Times New Roman" panose="02020603050405020304" pitchFamily="18" charset="0"/>
                        </a:rPr>
                        <a:t>散热风机损坏，风道堵塞；</a:t>
                      </a:r>
                      <a:r>
                        <a:rPr lang="en-US" sz="1600" b="0" dirty="0">
                          <a:latin typeface="宋体" panose="02010600030101010101" pitchFamily="2" charset="-122"/>
                          <a:ea typeface="宋体" panose="02010600030101010101" pitchFamily="2" charset="-122"/>
                          <a:cs typeface="宋体" panose="02010600030101010101" pitchFamily="2" charset="-122"/>
                        </a:rPr>
                        <a:t>（2）</a:t>
                      </a:r>
                      <a:r>
                        <a:rPr lang="en-US" sz="1600" b="0" dirty="0">
                          <a:latin typeface="Times New Roman" panose="02020603050405020304" pitchFamily="18" charset="0"/>
                          <a:cs typeface="Times New Roman" panose="02020603050405020304" pitchFamily="18" charset="0"/>
                        </a:rPr>
                        <a:t>环境温度过高；</a:t>
                      </a:r>
                      <a:r>
                        <a:rPr lang="en-US" sz="1600" b="0" dirty="0">
                          <a:latin typeface="宋体" panose="02010600030101010101" pitchFamily="2" charset="-122"/>
                          <a:ea typeface="宋体" panose="02010600030101010101" pitchFamily="2" charset="-122"/>
                          <a:cs typeface="宋体" panose="02010600030101010101" pitchFamily="2" charset="-122"/>
                        </a:rPr>
                        <a:t>（3）</a:t>
                      </a:r>
                      <a:r>
                        <a:rPr lang="en-US" sz="1600" b="0" dirty="0">
                          <a:latin typeface="Times New Roman" panose="02020603050405020304" pitchFamily="18" charset="0"/>
                          <a:cs typeface="Times New Roman" panose="02020603050405020304" pitchFamily="18" charset="0"/>
                        </a:rPr>
                        <a:t>负载过重。</a:t>
                      </a:r>
                      <a:endParaRPr lang="en-US" altLang="en-US" sz="16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7103">
                <a:tc>
                  <a:txBody>
                    <a:bodyPr/>
                    <a:lstStyle/>
                    <a:p>
                      <a:pPr indent="0" algn="ctr">
                        <a:buNone/>
                      </a:pPr>
                      <a:r>
                        <a:rPr lang="en-US" sz="1600" b="0" dirty="0" err="1">
                          <a:latin typeface="Times New Roman" panose="02020603050405020304" pitchFamily="18" charset="0"/>
                          <a:cs typeface="Times New Roman" panose="02020603050405020304" pitchFamily="18" charset="0"/>
                        </a:rPr>
                        <a:t>晶闸管故障保护</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Times New Roman" panose="02020603050405020304" pitchFamily="18" charset="0"/>
                          <a:cs typeface="Times New Roman" panose="02020603050405020304" pitchFamily="18" charset="0"/>
                        </a:rPr>
                        <a:t>检查晶闸管是否损坏</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6379">
                <a:tc>
                  <a:txBody>
                    <a:bodyPr/>
                    <a:lstStyle/>
                    <a:p>
                      <a:pPr indent="0" algn="ctr">
                        <a:buNone/>
                      </a:pPr>
                      <a:r>
                        <a:rPr lang="en-US" sz="1600" b="0" dirty="0" err="1">
                          <a:latin typeface="Times New Roman" panose="02020603050405020304" pitchFamily="18" charset="0"/>
                          <a:cs typeface="Times New Roman" panose="02020603050405020304" pitchFamily="18" charset="0"/>
                        </a:rPr>
                        <a:t>频率保护</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a:latin typeface="宋体" panose="02010600030101010101" pitchFamily="2" charset="-122"/>
                          <a:ea typeface="宋体" panose="02010600030101010101" pitchFamily="2" charset="-122"/>
                          <a:cs typeface="宋体" panose="02010600030101010101" pitchFamily="2" charset="-122"/>
                        </a:rPr>
                        <a:t>（1）</a:t>
                      </a:r>
                      <a:r>
                        <a:rPr lang="en-US" sz="1600" b="0" dirty="0">
                          <a:latin typeface="Times New Roman" panose="02020603050405020304" pitchFamily="18" charset="0"/>
                          <a:cs typeface="Times New Roman" panose="02020603050405020304" pitchFamily="18" charset="0"/>
                        </a:rPr>
                        <a:t>电源频率超出要求范围(42～68Hz)；</a:t>
                      </a:r>
                      <a:r>
                        <a:rPr lang="en-US" sz="1600" b="0" dirty="0">
                          <a:latin typeface="宋体" panose="02010600030101010101" pitchFamily="2" charset="-122"/>
                          <a:ea typeface="宋体" panose="02010600030101010101" pitchFamily="2" charset="-122"/>
                          <a:cs typeface="宋体" panose="02010600030101010101" pitchFamily="2" charset="-122"/>
                        </a:rPr>
                        <a:t>（2）</a:t>
                      </a:r>
                      <a:r>
                        <a:rPr lang="en-US" sz="1600" b="0" dirty="0">
                          <a:latin typeface="Times New Roman" panose="02020603050405020304" pitchFamily="18" charset="0"/>
                          <a:cs typeface="Times New Roman" panose="02020603050405020304" pitchFamily="18" charset="0"/>
                        </a:rPr>
                        <a:t>电源回路开路，引起监测线路不正常工作。</a:t>
                      </a:r>
                      <a:endParaRPr lang="en-US" altLang="en-US" sz="16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6862">
                <a:tc>
                  <a:txBody>
                    <a:bodyPr/>
                    <a:lstStyle/>
                    <a:p>
                      <a:pPr indent="0" algn="ctr">
                        <a:buNone/>
                      </a:pPr>
                      <a:r>
                        <a:rPr lang="en-US" sz="1600" b="0" dirty="0" err="1">
                          <a:latin typeface="Times New Roman" panose="02020603050405020304" pitchFamily="18" charset="0"/>
                          <a:cs typeface="Times New Roman" panose="02020603050405020304" pitchFamily="18" charset="0"/>
                        </a:rPr>
                        <a:t>温度传感器故障</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buNone/>
                      </a:pPr>
                      <a:r>
                        <a:rPr lang="en-US" sz="1600" b="0" dirty="0" err="1">
                          <a:latin typeface="Times New Roman" panose="02020603050405020304" pitchFamily="18" charset="0"/>
                          <a:cs typeface="Times New Roman" panose="02020603050405020304" pitchFamily="18" charset="0"/>
                        </a:rPr>
                        <a:t>检查温度传感器</a:t>
                      </a:r>
                      <a:endParaRPr lang="en-US" altLang="en-US" sz="16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038725" y="4140670"/>
            <a:ext cx="4859022" cy="646331"/>
          </a:xfrm>
          <a:prstGeom prst="rect">
            <a:avLst/>
          </a:prstGeom>
        </p:spPr>
        <p:txBody>
          <a:bodyPr wrap="none">
            <a:spAutoFit/>
          </a:bodyPr>
          <a:lstStyle/>
          <a:p>
            <a:pPr marL="285750" indent="-285750">
              <a:lnSpc>
                <a:spcPct val="200000"/>
              </a:lnSpc>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rPr>
              <a:t>能够需求对调功器设置正确的参数以及操作</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4" name="文本框 113"/>
          <p:cNvSpPr txBox="1"/>
          <p:nvPr/>
        </p:nvSpPr>
        <p:spPr>
          <a:xfrm>
            <a:off x="490220" y="864235"/>
            <a:ext cx="11224895" cy="1700530"/>
          </a:xfrm>
          <a:prstGeom prst="rect">
            <a:avLst/>
          </a:prstGeom>
          <a:noFill/>
          <a:ln w="9525">
            <a:noFill/>
          </a:ln>
        </p:spPr>
        <p:txBody>
          <a:bodyPr wrap="square">
            <a:spAutoFit/>
          </a:bodyPr>
          <a:lstStyle/>
          <a:p>
            <a:pPr indent="457200">
              <a:lnSpc>
                <a:spcPct val="150000"/>
              </a:lnSpc>
            </a:pPr>
            <a:r>
              <a:rPr lang="zh-CN" b="1" dirty="0">
                <a:latin typeface="+mn-ea"/>
              </a:rPr>
              <a:t>任务（</a:t>
            </a:r>
            <a:r>
              <a:rPr lang="zh-CN" b="1" dirty="0">
                <a:latin typeface="+mn-ea"/>
                <a:cs typeface="Times New Roman" panose="02020603050405020304" pitchFamily="18" charset="0"/>
              </a:rPr>
              <a:t>1）：</a:t>
            </a:r>
            <a:r>
              <a:rPr lang="zh-CN" b="1" dirty="0">
                <a:latin typeface="+mn-ea"/>
              </a:rPr>
              <a:t>现在需要对西安西驰电气股份有限公司生产的</a:t>
            </a:r>
            <a:r>
              <a:rPr lang="zh-CN" b="1" dirty="0">
                <a:latin typeface="+mn-ea"/>
                <a:cs typeface="Times New Roman" panose="02020603050405020304" pitchFamily="18" charset="0"/>
              </a:rPr>
              <a:t> H 系列三相功率调功器的启停选择设置为开机自启动，请写出操作步骤。</a:t>
            </a:r>
            <a:endParaRPr lang="zh-CN" b="1" dirty="0">
              <a:latin typeface="+mn-ea"/>
            </a:endParaRPr>
          </a:p>
          <a:p>
            <a:pPr indent="457200">
              <a:lnSpc>
                <a:spcPct val="150000"/>
              </a:lnSpc>
            </a:pPr>
            <a:r>
              <a:rPr lang="zh-CN" b="1" dirty="0">
                <a:latin typeface="+mn-ea"/>
              </a:rPr>
              <a:t>答</a:t>
            </a:r>
            <a:r>
              <a:rPr lang="zh-CN" b="0" dirty="0">
                <a:latin typeface="+mn-ea"/>
              </a:rPr>
              <a:t>：由表</a:t>
            </a:r>
            <a:r>
              <a:rPr lang="en-US" b="0" dirty="0">
                <a:latin typeface="+mn-ea"/>
                <a:cs typeface="Times New Roman" panose="02020603050405020304" pitchFamily="18" charset="0"/>
              </a:rPr>
              <a:t>2-3-4</a:t>
            </a:r>
            <a:r>
              <a:rPr lang="zh-CN" b="0" dirty="0">
                <a:latin typeface="+mn-ea"/>
              </a:rPr>
              <a:t>可知，参数</a:t>
            </a:r>
            <a:r>
              <a:rPr lang="en-US" b="0" dirty="0">
                <a:latin typeface="+mn-ea"/>
                <a:cs typeface="Times New Roman" panose="02020603050405020304" pitchFamily="18" charset="0"/>
              </a:rPr>
              <a:t>A00</a:t>
            </a:r>
            <a:r>
              <a:rPr lang="zh-CN" b="0" dirty="0">
                <a:latin typeface="+mn-ea"/>
              </a:rPr>
              <a:t>为</a:t>
            </a:r>
            <a:r>
              <a:rPr lang="zh-CN" b="0" dirty="0">
                <a:latin typeface="+mn-ea"/>
                <a:cs typeface="Times New Roman" panose="02020603050405020304" pitchFamily="18" charset="0"/>
              </a:rPr>
              <a:t>2时，调功器为开机自启动，因此可通过按键选择依次进入“菜单”-</a:t>
            </a:r>
            <a:r>
              <a:rPr lang="en-US" b="0" dirty="0">
                <a:latin typeface="+mn-ea"/>
                <a:cs typeface="Times New Roman" panose="02020603050405020304" pitchFamily="18" charset="0"/>
              </a:rPr>
              <a:t>&gt;“A.</a:t>
            </a:r>
            <a:r>
              <a:rPr lang="zh-CN" b="0" dirty="0">
                <a:latin typeface="+mn-ea"/>
              </a:rPr>
              <a:t>控制参数</a:t>
            </a:r>
            <a:r>
              <a:rPr lang="en-US" b="0" dirty="0">
                <a:latin typeface="+mn-ea"/>
                <a:cs typeface="Times New Roman" panose="02020603050405020304" pitchFamily="18" charset="0"/>
              </a:rPr>
              <a:t>” -&gt;“A00</a:t>
            </a:r>
            <a:r>
              <a:rPr lang="zh-CN" b="0" dirty="0">
                <a:latin typeface="+mn-ea"/>
                <a:cs typeface="Times New Roman" panose="02020603050405020304" pitchFamily="18" charset="0"/>
              </a:rPr>
              <a:t>”，在功率控制器停止状态按键操作使选择参数2，即可设置开机自启动。</a:t>
            </a:r>
            <a:endParaRPr lang="zh-CN" altLang="en-US" b="0" dirty="0">
              <a:latin typeface="+mn-ea"/>
              <a:cs typeface="Times New Roman" panose="02020603050405020304" pitchFamily="18" charset="0"/>
            </a:endParaRPr>
          </a:p>
        </p:txBody>
      </p:sp>
      <p:sp>
        <p:nvSpPr>
          <p:cNvPr id="2" name="文本框 1"/>
          <p:cNvSpPr txBox="1"/>
          <p:nvPr/>
        </p:nvSpPr>
        <p:spPr>
          <a:xfrm>
            <a:off x="490220" y="2879092"/>
            <a:ext cx="5080000" cy="507831"/>
          </a:xfrm>
          <a:prstGeom prst="rect">
            <a:avLst/>
          </a:prstGeom>
          <a:noFill/>
          <a:ln w="9525">
            <a:noFill/>
          </a:ln>
        </p:spPr>
        <p:txBody>
          <a:bodyPr wrap="square">
            <a:spAutoFit/>
          </a:bodyPr>
          <a:lstStyle>
            <a:defPPr>
              <a:defRPr lang="zh-CN"/>
            </a:defPPr>
            <a:lvl1pPr indent="457200">
              <a:lnSpc>
                <a:spcPct val="150000"/>
              </a:lnSpc>
              <a:defRPr b="1">
                <a:latin typeface="+mn-ea"/>
              </a:defRPr>
            </a:lvl1pPr>
          </a:lstStyle>
          <a:p>
            <a:r>
              <a:rPr lang="zh-CN" b="0" dirty="0"/>
              <a:t>表</a:t>
            </a:r>
            <a:r>
              <a:rPr lang="en-US" b="0" dirty="0"/>
              <a:t>2-3-4 </a:t>
            </a:r>
            <a:r>
              <a:rPr lang="zh-CN" b="0" dirty="0"/>
              <a:t>启停选择表</a:t>
            </a:r>
            <a:endParaRPr lang="zh-CN" altLang="en-US" b="0" dirty="0"/>
          </a:p>
        </p:txBody>
      </p:sp>
      <p:graphicFrame>
        <p:nvGraphicFramePr>
          <p:cNvPr id="12" name="表格 11"/>
          <p:cNvGraphicFramePr/>
          <p:nvPr>
            <p:custDataLst>
              <p:tags r:id="rId1"/>
            </p:custDataLst>
            <p:extLst>
              <p:ext uri="{D42A27DB-BD31-4B8C-83A1-F6EECF244321}">
                <p14:modId xmlns:p14="http://schemas.microsoft.com/office/powerpoint/2010/main" val="2696719555"/>
              </p:ext>
            </p:extLst>
          </p:nvPr>
        </p:nvGraphicFramePr>
        <p:xfrm>
          <a:off x="1121260" y="3570605"/>
          <a:ext cx="6583905" cy="2346101"/>
        </p:xfrm>
        <a:graphic>
          <a:graphicData uri="http://schemas.openxmlformats.org/drawingml/2006/table">
            <a:tbl>
              <a:tblPr firstRow="1" bandRow="1">
                <a:tableStyleId>{5940675A-B579-460E-94D1-54222C63F5DA}</a:tableStyleId>
              </a:tblPr>
              <a:tblGrid>
                <a:gridCol w="822888"/>
                <a:gridCol w="1983432"/>
                <a:gridCol w="3777585"/>
              </a:tblGrid>
              <a:tr h="701351">
                <a:tc>
                  <a:txBody>
                    <a:bodyPr/>
                    <a:lstStyle/>
                    <a:p>
                      <a:pPr indent="0" algn="ctr">
                        <a:buNone/>
                      </a:pPr>
                      <a:r>
                        <a:rPr lang="en-US" sz="1800" b="0" dirty="0" err="1">
                          <a:latin typeface="楷体" panose="02010609060101010101" charset="-122"/>
                          <a:ea typeface="楷体" panose="02010609060101010101" charset="-122"/>
                          <a:cs typeface="楷体" panose="02010609060101010101" charset="-122"/>
                        </a:rPr>
                        <a:t>参数</a:t>
                      </a: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楷体" panose="02010609060101010101" charset="-122"/>
                          <a:ea typeface="楷体" panose="02010609060101010101" charset="-122"/>
                          <a:cs typeface="楷体" panose="02010609060101010101" charset="-122"/>
                        </a:rPr>
                        <a:t>功能</a:t>
                      </a:r>
                      <a:endParaRPr lang="en-US" altLang="en-US" sz="18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dirty="0" err="1">
                          <a:latin typeface="楷体" panose="02010609060101010101" charset="-122"/>
                          <a:ea typeface="楷体" panose="02010609060101010101" charset="-122"/>
                          <a:cs typeface="楷体" panose="02010609060101010101" charset="-122"/>
                        </a:rPr>
                        <a:t>说明</a:t>
                      </a: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5538">
                <a:tc rowSpan="3">
                  <a:txBody>
                    <a:bodyPr/>
                    <a:lstStyle/>
                    <a:p>
                      <a:pPr indent="0" algn="ctr">
                        <a:buNone/>
                      </a:pPr>
                      <a:r>
                        <a:rPr lang="en-US" sz="1800" b="0" dirty="0">
                          <a:latin typeface="楷体" panose="02010609060101010101" charset="-122"/>
                          <a:ea typeface="楷体" panose="02010609060101010101" charset="-122"/>
                          <a:cs typeface="楷体" panose="02010609060101010101" charset="-122"/>
                        </a:rPr>
                        <a:t>A00</a:t>
                      </a:r>
                      <a:endParaRPr lang="en-US" altLang="en-US" sz="1800" b="0" dirty="0">
                        <a:latin typeface="楷体" panose="02010609060101010101" charset="-122"/>
                        <a:ea typeface="楷体" panose="02010609060101010101" charset="-122"/>
                        <a:cs typeface="楷体" panose="02010609060101010101" charset="-122"/>
                      </a:endParaRPr>
                    </a:p>
                    <a:p>
                      <a:pPr indent="0" algn="ctr">
                        <a:buNone/>
                      </a:pPr>
                      <a:r>
                        <a:rPr lang="en-US" sz="1800" b="0" dirty="0">
                          <a:latin typeface="楷体" panose="02010609060101010101" charset="-122"/>
                          <a:ea typeface="楷体" panose="02010609060101010101" charset="-122"/>
                          <a:cs typeface="楷体" panose="02010609060101010101" charset="-122"/>
                        </a:rPr>
                        <a:t> </a:t>
                      </a:r>
                      <a:endParaRPr lang="en-US" altLang="en-US" sz="1800" b="0" dirty="0">
                        <a:latin typeface="楷体" panose="02010609060101010101" charset="-122"/>
                        <a:ea typeface="楷体" panose="02010609060101010101" charset="-122"/>
                        <a:cs typeface="楷体" panose="02010609060101010101" charset="-122"/>
                      </a:endParaRPr>
                    </a:p>
                    <a:p>
                      <a:pPr indent="0" algn="ctr">
                        <a:buNone/>
                      </a:pPr>
                      <a:r>
                        <a:rPr lang="en-US" sz="1800" b="0" dirty="0">
                          <a:latin typeface="楷体" panose="02010609060101010101" charset="-122"/>
                          <a:ea typeface="楷体" panose="02010609060101010101" charset="-122"/>
                          <a:cs typeface="楷体" panose="02010609060101010101" charset="-122"/>
                        </a:rPr>
                        <a:t> </a:t>
                      </a: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rowSpan="3">
                  <a:txBody>
                    <a:bodyPr/>
                    <a:lstStyle/>
                    <a:p>
                      <a:pPr indent="0" algn="ctr">
                        <a:buNone/>
                      </a:pPr>
                      <a:r>
                        <a:rPr lang="en-US" sz="1800" b="0" dirty="0" err="1">
                          <a:latin typeface="楷体" panose="02010609060101010101" charset="-122"/>
                          <a:ea typeface="楷体" panose="02010609060101010101" charset="-122"/>
                          <a:cs typeface="楷体" panose="02010609060101010101" charset="-122"/>
                        </a:rPr>
                        <a:t>启停选择</a:t>
                      </a:r>
                      <a:endParaRPr lang="en-US" altLang="en-US" sz="1800" b="0" dirty="0">
                        <a:latin typeface="楷体" panose="02010609060101010101" charset="-122"/>
                        <a:ea typeface="楷体" panose="02010609060101010101" charset="-122"/>
                        <a:cs typeface="楷体" panose="02010609060101010101" charset="-122"/>
                      </a:endParaRPr>
                    </a:p>
                    <a:p>
                      <a:pPr indent="0" algn="ctr">
                        <a:buNone/>
                      </a:pPr>
                      <a:r>
                        <a:rPr lang="en-US" sz="1800" b="0" dirty="0">
                          <a:latin typeface="楷体" panose="02010609060101010101" charset="-122"/>
                          <a:ea typeface="楷体" panose="02010609060101010101" charset="-122"/>
                          <a:cs typeface="楷体" panose="02010609060101010101" charset="-122"/>
                        </a:rPr>
                        <a:t> </a:t>
                      </a:r>
                      <a:endParaRPr lang="en-US" altLang="en-US" sz="1800" b="0" dirty="0">
                        <a:latin typeface="楷体" panose="02010609060101010101" charset="-122"/>
                        <a:ea typeface="楷体" panose="02010609060101010101" charset="-122"/>
                        <a:cs typeface="楷体" panose="02010609060101010101" charset="-122"/>
                      </a:endParaRPr>
                    </a:p>
                    <a:p>
                      <a:pPr indent="0" algn="ctr">
                        <a:buNone/>
                      </a:pPr>
                      <a:r>
                        <a:rPr lang="en-US" sz="1800" b="0" dirty="0">
                          <a:latin typeface="楷体" panose="02010609060101010101" charset="-122"/>
                          <a:ea typeface="楷体" panose="02010609060101010101" charset="-122"/>
                          <a:cs typeface="楷体" panose="02010609060101010101" charset="-122"/>
                        </a:rPr>
                        <a:t> </a:t>
                      </a: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sz="1800" b="0" dirty="0">
                          <a:latin typeface="楷体" panose="02010609060101010101" charset="-122"/>
                          <a:ea typeface="楷体" panose="02010609060101010101" charset="-122"/>
                          <a:cs typeface="楷体" panose="02010609060101010101" charset="-122"/>
                        </a:rPr>
                        <a:t>0、端子</a:t>
                      </a: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4435">
                <a:tc vMerge="1">
                  <a:txBody>
                    <a:bodyPr/>
                    <a:lstStyle/>
                    <a:p>
                      <a:pPr indent="0" algn="ctr">
                        <a:buNone/>
                      </a:pPr>
                      <a:endParaRPr lang="en-US" altLang="en-US" sz="18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pPr indent="0" algn="ctr">
                        <a:buNone/>
                      </a:pP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dirty="0">
                          <a:latin typeface="楷体" panose="02010609060101010101" charset="-122"/>
                          <a:ea typeface="楷体" panose="02010609060101010101" charset="-122"/>
                          <a:cs typeface="楷体" panose="02010609060101010101" charset="-122"/>
                        </a:rPr>
                        <a:t>1、通讯</a:t>
                      </a: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4777">
                <a:tc vMerge="1">
                  <a:txBody>
                    <a:bodyPr/>
                    <a:lstStyle/>
                    <a:p>
                      <a:pPr indent="0" algn="ctr">
                        <a:buNone/>
                      </a:pP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pPr indent="0" algn="ctr">
                        <a:buNone/>
                      </a:pP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dirty="0">
                          <a:latin typeface="楷体" panose="02010609060101010101" charset="-122"/>
                          <a:ea typeface="楷体" panose="02010609060101010101" charset="-122"/>
                          <a:cs typeface="楷体" panose="02010609060101010101" charset="-122"/>
                        </a:rPr>
                        <a:t>2、开机自启动</a:t>
                      </a:r>
                      <a:endParaRPr lang="en-US" altLang="en-US" sz="1800" b="0" dirty="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4" name="矩形 13"/>
          <p:cNvSpPr/>
          <p:nvPr/>
        </p:nvSpPr>
        <p:spPr>
          <a:xfrm>
            <a:off x="915375" y="44068"/>
            <a:ext cx="4083169" cy="510524"/>
          </a:xfrm>
          <a:prstGeom prst="rect">
            <a:avLst/>
          </a:prstGeom>
        </p:spPr>
        <p:txBody>
          <a:bodyPr wrap="none">
            <a:spAutoFit/>
          </a:bodyPr>
          <a:lstStyle/>
          <a:p>
            <a:pPr>
              <a:lnSpc>
                <a:spcPct val="200000"/>
              </a:lnSpc>
            </a:pPr>
            <a:r>
              <a:rPr lang="zh-CN" altLang="en-US" sz="1600" b="1" dirty="0">
                <a:solidFill>
                  <a:schemeClr val="bg1"/>
                </a:solidFill>
                <a:latin typeface="微软雅黑" panose="020B0503020204020204" pitchFamily="34" charset="-122"/>
                <a:ea typeface="微软雅黑" panose="020B0503020204020204" pitchFamily="34" charset="-122"/>
              </a:rPr>
              <a:t>能够需求对调功器设置正确的参数以及操作</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4" name="文本框 113"/>
          <p:cNvSpPr txBox="1"/>
          <p:nvPr/>
        </p:nvSpPr>
        <p:spPr>
          <a:xfrm>
            <a:off x="490494" y="998631"/>
            <a:ext cx="10278745" cy="3616375"/>
          </a:xfrm>
          <a:prstGeom prst="rect">
            <a:avLst/>
          </a:prstGeom>
          <a:noFill/>
          <a:ln w="9525">
            <a:noFill/>
          </a:ln>
        </p:spPr>
        <p:txBody>
          <a:bodyPr wrap="square">
            <a:spAutoFit/>
          </a:bodyPr>
          <a:lstStyle/>
          <a:p>
            <a:pPr indent="457200">
              <a:lnSpc>
                <a:spcPct val="150000"/>
              </a:lnSpc>
              <a:spcBef>
                <a:spcPts val="600"/>
              </a:spcBef>
              <a:spcAft>
                <a:spcPts val="600"/>
              </a:spcAft>
            </a:pPr>
            <a:r>
              <a:rPr lang="zh-CN" b="1" dirty="0">
                <a:latin typeface="+mn-ea"/>
              </a:rPr>
              <a:t>任务（</a:t>
            </a:r>
            <a:r>
              <a:rPr lang="en-US" b="1" dirty="0">
                <a:latin typeface="+mn-ea"/>
              </a:rPr>
              <a:t>2</a:t>
            </a:r>
            <a:r>
              <a:rPr lang="zh-CN" b="1" dirty="0">
                <a:latin typeface="+mn-ea"/>
              </a:rPr>
              <a:t>）：调功器出现了晶闸管过热保护问题，请你对该故障进行排查。</a:t>
            </a:r>
          </a:p>
          <a:p>
            <a:pPr indent="457200">
              <a:lnSpc>
                <a:spcPct val="150000"/>
              </a:lnSpc>
              <a:spcBef>
                <a:spcPts val="600"/>
              </a:spcBef>
              <a:spcAft>
                <a:spcPts val="600"/>
              </a:spcAft>
            </a:pPr>
            <a:r>
              <a:rPr lang="zh-CN" b="1" dirty="0">
                <a:latin typeface="+mn-ea"/>
              </a:rPr>
              <a:t>答：</a:t>
            </a:r>
            <a:endParaRPr lang="zh-CN" b="0" dirty="0">
              <a:latin typeface="+mn-ea"/>
            </a:endParaRPr>
          </a:p>
          <a:p>
            <a:pPr indent="457200">
              <a:lnSpc>
                <a:spcPct val="150000"/>
              </a:lnSpc>
              <a:spcBef>
                <a:spcPts val="600"/>
              </a:spcBef>
              <a:spcAft>
                <a:spcPts val="600"/>
              </a:spcAft>
            </a:pPr>
            <a:r>
              <a:rPr lang="zh-CN" b="0" dirty="0">
                <a:latin typeface="+mn-ea"/>
              </a:rPr>
              <a:t>（</a:t>
            </a:r>
            <a:r>
              <a:rPr lang="zh-CN" b="0" dirty="0">
                <a:latin typeface="+mn-ea"/>
                <a:cs typeface="Times New Roman" panose="02020603050405020304" pitchFamily="18" charset="0"/>
              </a:rPr>
              <a:t>1）检查环境温度是否过高，周边是否存在热源影响，应当保持环境通风；</a:t>
            </a:r>
            <a:endParaRPr lang="zh-CN" b="0" dirty="0">
              <a:latin typeface="+mn-ea"/>
            </a:endParaRPr>
          </a:p>
          <a:p>
            <a:pPr indent="457200">
              <a:lnSpc>
                <a:spcPct val="150000"/>
              </a:lnSpc>
              <a:spcBef>
                <a:spcPts val="600"/>
              </a:spcBef>
              <a:spcAft>
                <a:spcPts val="600"/>
              </a:spcAft>
            </a:pPr>
            <a:r>
              <a:rPr lang="zh-CN" b="0" dirty="0">
                <a:latin typeface="+mn-ea"/>
              </a:rPr>
              <a:t>（</a:t>
            </a:r>
            <a:r>
              <a:rPr lang="zh-CN" b="0" dirty="0">
                <a:latin typeface="+mn-ea"/>
                <a:cs typeface="Times New Roman" panose="02020603050405020304" pitchFamily="18" charset="0"/>
              </a:rPr>
              <a:t>2）、检查散热风机是否损坏，风道是否堵塞。如果风道堵塞，则清理干净，风机损坏则进行维修或者换新的散热风机。</a:t>
            </a:r>
            <a:endParaRPr lang="zh-CN" b="0" dirty="0">
              <a:latin typeface="+mn-ea"/>
            </a:endParaRPr>
          </a:p>
          <a:p>
            <a:pPr indent="457200">
              <a:lnSpc>
                <a:spcPct val="150000"/>
              </a:lnSpc>
              <a:spcBef>
                <a:spcPts val="600"/>
              </a:spcBef>
              <a:spcAft>
                <a:spcPts val="600"/>
              </a:spcAft>
            </a:pPr>
            <a:r>
              <a:rPr lang="zh-CN" b="0" dirty="0">
                <a:latin typeface="+mn-ea"/>
              </a:rPr>
              <a:t>（</a:t>
            </a:r>
            <a:r>
              <a:rPr lang="zh-CN" b="0" dirty="0">
                <a:latin typeface="+mn-ea"/>
                <a:cs typeface="Times New Roman" panose="02020603050405020304" pitchFamily="18" charset="0"/>
              </a:rPr>
              <a:t>3）检查是否负载过重，负载超重会造成电路的相关元件温度上升，从而引发过热保护，确保负载在一定的范围内才能正常工作。</a:t>
            </a:r>
            <a:endParaRPr lang="zh-CN" altLang="en-US" b="0" dirty="0">
              <a:latin typeface="+mn-ea"/>
              <a:cs typeface="Times New Roman" panose="02020603050405020304" pitchFamily="18" charset="0"/>
            </a:endParaRPr>
          </a:p>
        </p:txBody>
      </p:sp>
      <p:sp>
        <p:nvSpPr>
          <p:cNvPr id="11" name="矩形 10"/>
          <p:cNvSpPr/>
          <p:nvPr/>
        </p:nvSpPr>
        <p:spPr>
          <a:xfrm>
            <a:off x="915375" y="44068"/>
            <a:ext cx="4083169" cy="510524"/>
          </a:xfrm>
          <a:prstGeom prst="rect">
            <a:avLst/>
          </a:prstGeom>
        </p:spPr>
        <p:txBody>
          <a:bodyPr wrap="none">
            <a:spAutoFit/>
          </a:bodyPr>
          <a:lstStyle/>
          <a:p>
            <a:pPr>
              <a:lnSpc>
                <a:spcPct val="200000"/>
              </a:lnSpc>
            </a:pPr>
            <a:r>
              <a:rPr lang="zh-CN" altLang="en-US" sz="1600" b="1" dirty="0">
                <a:solidFill>
                  <a:schemeClr val="bg1"/>
                </a:solidFill>
                <a:latin typeface="微软雅黑" panose="020B0503020204020204" pitchFamily="34" charset="-122"/>
                <a:ea typeface="微软雅黑" panose="020B0503020204020204" pitchFamily="34" charset="-122"/>
              </a:rPr>
              <a:t>能够需求对调功器设置正确的参数以及操作</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229986" y="998015"/>
            <a:ext cx="7720012" cy="1286891"/>
          </a:xfrm>
          <a:prstGeom prst="rect">
            <a:avLst/>
          </a:prstGeom>
          <a:noFill/>
        </p:spPr>
        <p:txBody>
          <a:bodyPr wrap="square" rtlCol="0">
            <a:spAutoFit/>
          </a:bodyPr>
          <a:lstStyle/>
          <a:p>
            <a:pPr fontAlgn="auto">
              <a:lnSpc>
                <a:spcPct val="150000"/>
              </a:lnSpc>
              <a:spcAft>
                <a:spcPts val="0"/>
              </a:spcAft>
            </a:pPr>
            <a:r>
              <a:rPr altLang="zh-CN" dirty="0">
                <a:ea typeface="微软雅黑" panose="020B0503020204020204" pitchFamily="34" charset="-122"/>
              </a:rPr>
              <a:t>1</a:t>
            </a:r>
            <a:r>
              <a:rPr altLang="zh-CN" dirty="0" smtClean="0">
                <a:ea typeface="微软雅黑" panose="020B0503020204020204" pitchFamily="34" charset="-122"/>
              </a:rPr>
              <a:t>、调功器的工作原理</a:t>
            </a:r>
            <a:r>
              <a:rPr altLang="zh-CN" dirty="0">
                <a:ea typeface="微软雅黑" panose="020B0503020204020204" pitchFamily="34" charset="-122"/>
              </a:rPr>
              <a:t>。</a:t>
            </a:r>
          </a:p>
          <a:p>
            <a:pPr fontAlgn="auto">
              <a:lnSpc>
                <a:spcPct val="150000"/>
              </a:lnSpc>
              <a:spcAft>
                <a:spcPts val="0"/>
              </a:spcAft>
            </a:pPr>
            <a:r>
              <a:rPr altLang="zh-CN" dirty="0">
                <a:ea typeface="微软雅黑" panose="020B0503020204020204" pitchFamily="34" charset="-122"/>
              </a:rPr>
              <a:t>2</a:t>
            </a:r>
            <a:r>
              <a:rPr altLang="zh-CN" dirty="0" smtClean="0">
                <a:ea typeface="微软雅黑" panose="020B0503020204020204" pitchFamily="34" charset="-122"/>
              </a:rPr>
              <a:t>、过零触发控制电路的工作原理</a:t>
            </a:r>
            <a:r>
              <a:rPr altLang="zh-CN" dirty="0">
                <a:ea typeface="微软雅黑" panose="020B0503020204020204" pitchFamily="34" charset="-122"/>
              </a:rPr>
              <a:t>。</a:t>
            </a:r>
          </a:p>
          <a:p>
            <a:pPr fontAlgn="auto">
              <a:lnSpc>
                <a:spcPct val="150000"/>
              </a:lnSpc>
              <a:spcAft>
                <a:spcPts val="0"/>
              </a:spcAft>
            </a:pPr>
            <a:r>
              <a:rPr altLang="zh-CN" dirty="0">
                <a:ea typeface="微软雅黑" panose="020B0503020204020204" pitchFamily="34" charset="-122"/>
              </a:rPr>
              <a:t>3</a:t>
            </a:r>
            <a:r>
              <a:rPr altLang="zh-CN" dirty="0" smtClean="0">
                <a:ea typeface="微软雅黑" panose="020B0503020204020204" pitchFamily="34" charset="-122"/>
              </a:rPr>
              <a:t>、调功器的安装</a:t>
            </a:r>
            <a:r>
              <a:rPr altLang="zh-CN" dirty="0">
                <a:ea typeface="微软雅黑" panose="020B0503020204020204" pitchFamily="34" charset="-122"/>
              </a:rPr>
              <a:t>、调试以及故障排除。</a:t>
            </a:r>
            <a:endParaRPr lang="zh-CN" altLang="zh-CN" dirty="0">
              <a:ea typeface="微软雅黑" panose="020B0503020204020204" pitchFamily="34" charset="-122"/>
            </a:endParaRPr>
          </a:p>
        </p:txBody>
      </p:sp>
      <p:graphicFrame>
        <p:nvGraphicFramePr>
          <p:cNvPr id="14" name="表格 13"/>
          <p:cNvGraphicFramePr>
            <a:graphicFrameLocks noGrp="1"/>
          </p:cNvGraphicFramePr>
          <p:nvPr>
            <p:custDataLst>
              <p:tags r:id="rId1"/>
            </p:custDataLst>
            <p:extLst>
              <p:ext uri="{D42A27DB-BD31-4B8C-83A1-F6EECF244321}">
                <p14:modId xmlns:p14="http://schemas.microsoft.com/office/powerpoint/2010/main" val="2804872597"/>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gridCol w="1610537"/>
                <a:gridCol w="3622712"/>
                <a:gridCol w="879475"/>
                <a:gridCol w="1219072"/>
                <a:gridCol w="1219072"/>
              </a:tblGrid>
              <a:tr h="808432">
                <a:tc gridSpan="2">
                  <a:txBody>
                    <a:bodyPr/>
                    <a:lstStyle/>
                    <a:p>
                      <a:pPr indent="0" algn="ctr">
                        <a:buNone/>
                      </a:pPr>
                      <a:r>
                        <a:rPr lang="en-US" sz="1600" b="1" dirty="0" err="1">
                          <a:solidFill>
                            <a:srgbClr val="000000"/>
                          </a:solidFill>
                          <a:latin typeface="Times New Roman" panose="02020603050405020304" pitchFamily="18" charset="0"/>
                          <a:cs typeface="Times New Roman" panose="02020603050405020304" pitchFamily="18" charset="0"/>
                        </a:rPr>
                        <a:t>评价主体</a:t>
                      </a:r>
                      <a:endParaRPr lang="en-US" alt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评分标准</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分值</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学生评价</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教师评价</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r>
              <a:tr h="1140646">
                <a:tc rowSpan="2">
                  <a:txBody>
                    <a:bodyPr/>
                    <a:lstStyle/>
                    <a:p>
                      <a:pPr indent="0" algn="l">
                        <a:buNone/>
                      </a:pPr>
                      <a:r>
                        <a:rPr lang="en-US" sz="1600" b="0" dirty="0">
                          <a:solidFill>
                            <a:srgbClr val="000000"/>
                          </a:solidFill>
                          <a:latin typeface="+mn-ea"/>
                          <a:ea typeface="+mn-ea"/>
                          <a:cs typeface="Times New Roman" panose="02020603050405020304" pitchFamily="18" charset="0"/>
                        </a:rPr>
                        <a:t>任务</a:t>
                      </a:r>
                      <a:r>
                        <a:rPr lang="en-US" sz="1600" b="0" dirty="0">
                          <a:solidFill>
                            <a:srgbClr val="000000"/>
                          </a:solidFill>
                          <a:latin typeface="+mn-ea"/>
                          <a:ea typeface="+mn-ea"/>
                          <a:cs typeface="宋体" panose="02010600030101010101" pitchFamily="2" charset="-122"/>
                        </a:rPr>
                        <a:t>2</a:t>
                      </a:r>
                      <a:r>
                        <a:rPr lang="en-US" sz="1600" b="0" dirty="0">
                          <a:solidFill>
                            <a:srgbClr val="000000"/>
                          </a:solidFill>
                          <a:latin typeface="+mn-ea"/>
                          <a:ea typeface="+mn-ea"/>
                          <a:cs typeface="Times New Roman" panose="02020603050405020304" pitchFamily="18" charset="0"/>
                        </a:rPr>
                        <a:t>.3</a:t>
                      </a:r>
                      <a:r>
                        <a:rPr lang="en-US" sz="1600" b="0" dirty="0" smtClean="0">
                          <a:solidFill>
                            <a:srgbClr val="000000"/>
                          </a:solidFill>
                          <a:latin typeface="+mn-ea"/>
                          <a:ea typeface="+mn-ea"/>
                          <a:cs typeface="宋体" panose="02010600030101010101" pitchFamily="2" charset="-122"/>
                        </a:rPr>
                        <a:t>调功器装调维修</a:t>
                      </a:r>
                      <a:endParaRPr lang="en-US" altLang="en-US" sz="1600" b="0" dirty="0">
                        <a:solidFill>
                          <a:srgbClr val="000000"/>
                        </a:solidFill>
                        <a:latin typeface="+mn-ea"/>
                        <a:ea typeface="+mn-ea"/>
                        <a:cs typeface="宋体" panose="02010600030101010101" pitchFamily="2" charset="-122"/>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操作评价</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marL="0" indent="0" algn="l" defTabSz="914400" rtl="0" eaLnBrk="1" latinLnBrk="0" hangingPunct="1">
                        <a:buNone/>
                      </a:pPr>
                      <a:r>
                        <a:rPr lang="en-US" sz="1600" b="0" kern="1200" dirty="0">
                          <a:solidFill>
                            <a:srgbClr val="000000"/>
                          </a:solidFill>
                          <a:latin typeface="+mn-ea"/>
                          <a:ea typeface="+mn-ea"/>
                          <a:cs typeface="Times New Roman" panose="02020603050405020304" pitchFamily="18" charset="0"/>
                        </a:rPr>
                        <a:t>1.能够对调功器进行安装接线</a:t>
                      </a:r>
                      <a:r>
                        <a:rPr lang="en-US" sz="1600" b="0" kern="1200" dirty="0" smtClean="0">
                          <a:solidFill>
                            <a:srgbClr val="000000"/>
                          </a:solidFill>
                          <a:latin typeface="+mn-ea"/>
                          <a:ea typeface="+mn-ea"/>
                          <a:cs typeface="Times New Roman" panose="02020603050405020304" pitchFamily="18" charset="0"/>
                        </a:rPr>
                        <a:t>。</a:t>
                      </a:r>
                    </a:p>
                    <a:p>
                      <a:pPr marL="0" indent="0" algn="l" defTabSz="914400" rtl="0" eaLnBrk="1" latinLnBrk="0" hangingPunct="1">
                        <a:buNone/>
                      </a:pPr>
                      <a:r>
                        <a:rPr lang="en-US" sz="1600" b="0" kern="1200" dirty="0" smtClean="0">
                          <a:solidFill>
                            <a:srgbClr val="000000"/>
                          </a:solidFill>
                          <a:latin typeface="+mn-ea"/>
                          <a:ea typeface="+mn-ea"/>
                          <a:cs typeface="Times New Roman" panose="02020603050405020304" pitchFamily="18" charset="0"/>
                        </a:rPr>
                        <a:t>2</a:t>
                      </a:r>
                      <a:r>
                        <a:rPr lang="en-US" sz="1600" b="0" kern="1200" dirty="0">
                          <a:solidFill>
                            <a:srgbClr val="000000"/>
                          </a:solidFill>
                          <a:latin typeface="+mn-ea"/>
                          <a:ea typeface="+mn-ea"/>
                          <a:cs typeface="Times New Roman" panose="02020603050405020304" pitchFamily="18" charset="0"/>
                        </a:rPr>
                        <a:t>.能够对调功器故障进行检测排除。</a:t>
                      </a:r>
                      <a:endParaRPr lang="en-US" altLang="en-US" sz="1600" b="0" kern="1200" dirty="0">
                        <a:solidFill>
                          <a:srgbClr val="000000"/>
                        </a:solidFill>
                        <a:latin typeface="+mn-ea"/>
                        <a:ea typeface="+mn-ea"/>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50</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r>
              <a:tr h="1021590">
                <a:tc vMerge="1">
                  <a:txBody>
                    <a:bodyPr/>
                    <a:lstStyle/>
                    <a:p>
                      <a:pPr indent="0" algn="ctr">
                        <a:buNone/>
                      </a:pPr>
                      <a:endParaRPr lang="en-US" altLang="en-US" sz="16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indent="0" algn="ctr" defTabSz="914400" rtl="0" eaLnBrk="1" latinLnBrk="0" hangingPunct="1">
                        <a:buNone/>
                      </a:pPr>
                      <a:r>
                        <a:rPr lang="en-US" sz="1600" b="0" kern="1200" dirty="0" err="1">
                          <a:solidFill>
                            <a:srgbClr val="000000"/>
                          </a:solidFill>
                          <a:latin typeface="+mn-ea"/>
                          <a:ea typeface="+mn-ea"/>
                          <a:cs typeface="Times New Roman" panose="02020603050405020304" pitchFamily="18" charset="0"/>
                        </a:rPr>
                        <a:t>成果评价</a:t>
                      </a:r>
                      <a:endParaRPr lang="en-US" altLang="en-US" sz="1600" b="0" kern="1200" dirty="0">
                        <a:solidFill>
                          <a:srgbClr val="000000"/>
                        </a:solidFill>
                        <a:latin typeface="+mn-ea"/>
                        <a:ea typeface="+mn-ea"/>
                        <a:cs typeface="Times New Roman" panose="02020603050405020304" pitchFamily="18" charset="0"/>
                      </a:endParaRPr>
                    </a:p>
                  </a:txBody>
                  <a:tcPr marL="68580" marR="68580" marT="0" marB="0" anchor="ctr">
                    <a:solidFill>
                      <a:schemeClr val="bg1"/>
                    </a:solidFill>
                  </a:tcPr>
                </a:tc>
                <a:tc>
                  <a:txBody>
                    <a:bodyPr/>
                    <a:lstStyle/>
                    <a:p>
                      <a:pPr marL="0" indent="0" algn="l" defTabSz="914400" rtl="0" eaLnBrk="1" latinLnBrk="0" hangingPunct="1">
                        <a:buNone/>
                      </a:pPr>
                      <a:r>
                        <a:rPr lang="en-US" sz="1600" b="0" kern="1200" dirty="0">
                          <a:solidFill>
                            <a:srgbClr val="000000"/>
                          </a:solidFill>
                          <a:latin typeface="+mn-ea"/>
                          <a:ea typeface="+mn-ea"/>
                          <a:cs typeface="Times New Roman" panose="02020603050405020304" pitchFamily="18" charset="0"/>
                        </a:rPr>
                        <a:t>1.</a:t>
                      </a:r>
                      <a:r>
                        <a:rPr lang="en-US" sz="1600" b="0" kern="1200" dirty="0" smtClean="0">
                          <a:solidFill>
                            <a:srgbClr val="000000"/>
                          </a:solidFill>
                          <a:latin typeface="+mn-ea"/>
                          <a:ea typeface="+mn-ea"/>
                          <a:cs typeface="Times New Roman" panose="02020603050405020304" pitchFamily="18" charset="0"/>
                        </a:rPr>
                        <a:t>能够理解调功器的工作原理</a:t>
                      </a:r>
                    </a:p>
                    <a:p>
                      <a:pPr marL="0" indent="0" algn="l" defTabSz="914400" rtl="0" eaLnBrk="1" latinLnBrk="0" hangingPunct="1">
                        <a:buNone/>
                      </a:pPr>
                      <a:r>
                        <a:rPr lang="en-US" sz="1600" b="0" kern="1200" dirty="0" smtClean="0">
                          <a:solidFill>
                            <a:srgbClr val="000000"/>
                          </a:solidFill>
                          <a:latin typeface="+mn-ea"/>
                          <a:ea typeface="+mn-ea"/>
                          <a:cs typeface="Times New Roman" panose="02020603050405020304" pitchFamily="18" charset="0"/>
                        </a:rPr>
                        <a:t>2</a:t>
                      </a:r>
                      <a:r>
                        <a:rPr lang="en-US" sz="1600" b="0" kern="1200" dirty="0">
                          <a:solidFill>
                            <a:srgbClr val="000000"/>
                          </a:solidFill>
                          <a:latin typeface="+mn-ea"/>
                          <a:ea typeface="+mn-ea"/>
                          <a:cs typeface="Times New Roman" panose="02020603050405020304" pitchFamily="18" charset="0"/>
                        </a:rPr>
                        <a:t>.理解过零触发控制电路的工作原理。3.能够需求对调功器设置正确的参数以及操作。</a:t>
                      </a:r>
                      <a:endParaRPr lang="en-US" altLang="en-US" sz="1600" b="0" kern="1200" dirty="0">
                        <a:solidFill>
                          <a:srgbClr val="000000"/>
                        </a:solidFill>
                        <a:latin typeface="+mn-ea"/>
                        <a:ea typeface="+mn-ea"/>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50</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r>
              <a:tr h="571131">
                <a:tc gridSpan="2">
                  <a:txBody>
                    <a:bodyPr/>
                    <a:lstStyle/>
                    <a:p>
                      <a:pPr indent="0" algn="ctr">
                        <a:buNone/>
                      </a:pPr>
                      <a:r>
                        <a:rPr lang="en-US" sz="1600" b="1">
                          <a:solidFill>
                            <a:srgbClr val="000000"/>
                          </a:solidFill>
                          <a:latin typeface="Times New Roman" panose="02020603050405020304" pitchFamily="18" charset="0"/>
                          <a:cs typeface="Times New Roman" panose="02020603050405020304" pitchFamily="18" charset="0"/>
                        </a:rPr>
                        <a:t>合计（满分100分）</a:t>
                      </a:r>
                      <a:endParaRPr lang="en-US" altLang="en-US" sz="1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p>
                  </a:txBody>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100</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tcPr>
                </a:tc>
                <a:tc>
                  <a:txBody>
                    <a:bodyPr/>
                    <a:lstStyle/>
                    <a:p>
                      <a:pPr indent="0" algn="ctr">
                        <a:buNone/>
                      </a:pPr>
                      <a:r>
                        <a:rPr lang="en-US" sz="1600" b="0">
                          <a:solidFill>
                            <a:srgbClr val="000000"/>
                          </a:solidFill>
                          <a:latin typeface="Times New Roman" panose="02020603050405020304" pitchFamily="18" charset="0"/>
                          <a:cs typeface="Times New Roman" panose="02020603050405020304" pitchFamily="18" charset="0"/>
                        </a:rPr>
                        <a:t> </a:t>
                      </a:r>
                      <a:endParaRPr lang="en-US" altLang="en-US" sz="16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0" algn="ctr">
                        <a:buNone/>
                      </a:pPr>
                      <a:endParaRPr lang="en-US" altLang="en-US" sz="16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599440" y="815975"/>
            <a:ext cx="11189335" cy="3081613"/>
          </a:xfrm>
          <a:prstGeom prst="rect">
            <a:avLst/>
          </a:prstGeom>
          <a:noFill/>
          <a:ln w="9525">
            <a:noFill/>
          </a:ln>
        </p:spPr>
        <p:txBody>
          <a:bodyPr wrap="square">
            <a:spAutoFit/>
          </a:bodyPr>
          <a:lstStyle/>
          <a:p>
            <a:pPr indent="457200">
              <a:lnSpc>
                <a:spcPct val="150000"/>
              </a:lnSpc>
              <a:spcBef>
                <a:spcPts val="600"/>
              </a:spcBef>
              <a:spcAft>
                <a:spcPts val="600"/>
              </a:spcAft>
            </a:pPr>
            <a:r>
              <a:rPr lang="zh-CN" sz="1600" b="1" dirty="0">
                <a:latin typeface="+mn-ea"/>
              </a:rPr>
              <a:t>当调功器的输出接变压器时，变压器为感性负载，常见的问题有：</a:t>
            </a:r>
            <a:endParaRPr lang="en-US" sz="1600" b="1" dirty="0">
              <a:latin typeface="+mn-ea"/>
              <a:cs typeface="Times New Roman" panose="02020603050405020304" pitchFamily="18" charset="0"/>
            </a:endParaRPr>
          </a:p>
          <a:p>
            <a:pPr indent="457200">
              <a:lnSpc>
                <a:spcPct val="150000"/>
              </a:lnSpc>
              <a:spcBef>
                <a:spcPts val="600"/>
              </a:spcBef>
              <a:spcAft>
                <a:spcPts val="600"/>
              </a:spcAft>
            </a:pPr>
            <a:r>
              <a:rPr lang="en-US" sz="1600" b="1" dirty="0">
                <a:latin typeface="+mn-ea"/>
                <a:cs typeface="Times New Roman" panose="02020603050405020304" pitchFamily="18" charset="0"/>
              </a:rPr>
              <a:t>a)</a:t>
            </a:r>
            <a:r>
              <a:rPr lang="zh-CN" sz="1600" b="1" dirty="0">
                <a:latin typeface="+mn-ea"/>
              </a:rPr>
              <a:t>、变压器设计容量不足。造成当电流增加到一定程度时变压器铁芯饱和，导致电流剧增、波形畸变、损坏器件。需要新设计变压器，或加负载最大电流限制功能。</a:t>
            </a:r>
            <a:endParaRPr lang="en-US" sz="1600" b="1" dirty="0">
              <a:latin typeface="+mn-ea"/>
              <a:cs typeface="Times New Roman" panose="02020603050405020304" pitchFamily="18" charset="0"/>
            </a:endParaRPr>
          </a:p>
          <a:p>
            <a:pPr indent="457200">
              <a:lnSpc>
                <a:spcPct val="150000"/>
              </a:lnSpc>
              <a:spcBef>
                <a:spcPts val="600"/>
              </a:spcBef>
              <a:spcAft>
                <a:spcPts val="600"/>
              </a:spcAft>
            </a:pPr>
            <a:r>
              <a:rPr lang="en-US" sz="1600" b="1" dirty="0">
                <a:latin typeface="+mn-ea"/>
                <a:cs typeface="Times New Roman" panose="02020603050405020304" pitchFamily="18" charset="0"/>
              </a:rPr>
              <a:t>b)</a:t>
            </a:r>
            <a:r>
              <a:rPr lang="zh-CN" sz="1600" b="1" dirty="0">
                <a:latin typeface="+mn-ea"/>
              </a:rPr>
              <a:t>、运行过程瞬间断电后又上电等，造成上电时的磁通极性与剩磁极性（固有剩磁和瞬间断电正在衰减的磁场）的“撞车”，产生危害性冲击电压、电流。</a:t>
            </a:r>
          </a:p>
          <a:p>
            <a:pPr indent="457200">
              <a:lnSpc>
                <a:spcPct val="150000"/>
              </a:lnSpc>
              <a:spcBef>
                <a:spcPts val="600"/>
              </a:spcBef>
              <a:spcAft>
                <a:spcPts val="600"/>
              </a:spcAft>
            </a:pPr>
            <a:r>
              <a:rPr lang="zh-CN" sz="1600" b="1" dirty="0">
                <a:latin typeface="+mn-ea"/>
              </a:rPr>
              <a:t>所以电感负载尤其是变压器，应采用上电缓启动，逐步顺磁和缓关断逐步衰减磁场。接线图如图</a:t>
            </a:r>
            <a:r>
              <a:rPr lang="en-US" sz="1600" b="1" dirty="0">
                <a:latin typeface="+mn-ea"/>
                <a:cs typeface="Times New Roman" panose="02020603050405020304" pitchFamily="18" charset="0"/>
              </a:rPr>
              <a:t>2-</a:t>
            </a:r>
            <a:r>
              <a:rPr lang="en-US" sz="1600" b="1" dirty="0">
                <a:latin typeface="+mn-ea"/>
              </a:rPr>
              <a:t>3</a:t>
            </a:r>
            <a:r>
              <a:rPr lang="en-US" sz="1600" b="1" dirty="0">
                <a:latin typeface="+mn-ea"/>
                <a:cs typeface="Times New Roman" panose="02020603050405020304" pitchFamily="18" charset="0"/>
              </a:rPr>
              <a:t>-</a:t>
            </a:r>
            <a:r>
              <a:rPr lang="en-US" sz="1600" b="1" dirty="0">
                <a:latin typeface="+mn-ea"/>
              </a:rPr>
              <a:t>6</a:t>
            </a:r>
            <a:r>
              <a:rPr lang="zh-CN" sz="1600" b="1" dirty="0">
                <a:latin typeface="+mn-ea"/>
              </a:rPr>
              <a:t>所示，请写出调功器的设置参数以及操作步骤。</a:t>
            </a:r>
            <a:endParaRPr lang="zh-CN" altLang="en-US" sz="1600" b="1" dirty="0">
              <a:latin typeface="+mn-ea"/>
            </a:endParaRPr>
          </a:p>
        </p:txBody>
      </p:sp>
      <p:pic>
        <p:nvPicPr>
          <p:cNvPr id="249" name="图片 249"/>
          <p:cNvPicPr>
            <a:picLocks noChangeAspect="1"/>
          </p:cNvPicPr>
          <p:nvPr/>
        </p:nvPicPr>
        <p:blipFill>
          <a:blip r:embed="rId3"/>
          <a:stretch>
            <a:fillRect/>
          </a:stretch>
        </p:blipFill>
        <p:spPr>
          <a:xfrm>
            <a:off x="4924426" y="3646805"/>
            <a:ext cx="3615073" cy="2543623"/>
          </a:xfrm>
          <a:prstGeom prst="rect">
            <a:avLst/>
          </a:prstGeom>
        </p:spPr>
      </p:pic>
      <p:sp>
        <p:nvSpPr>
          <p:cNvPr id="2" name="文本框 1"/>
          <p:cNvSpPr txBox="1"/>
          <p:nvPr/>
        </p:nvSpPr>
        <p:spPr>
          <a:xfrm>
            <a:off x="4191962" y="6190428"/>
            <a:ext cx="5080000" cy="338554"/>
          </a:xfrm>
          <a:prstGeom prst="rect">
            <a:avLst/>
          </a:prstGeom>
          <a:noFill/>
          <a:ln w="9525">
            <a:noFill/>
          </a:ln>
        </p:spPr>
        <p:txBody>
          <a:bodyPr>
            <a:spAutoFit/>
          </a:bodyPr>
          <a:lstStyle/>
          <a:p>
            <a:pPr indent="0" algn="ctr"/>
            <a:r>
              <a:rPr lang="zh-CN" sz="1600" b="0" dirty="0">
                <a:latin typeface="+mn-ea"/>
              </a:rPr>
              <a:t>图</a:t>
            </a:r>
            <a:r>
              <a:rPr lang="en-US" sz="1600" b="0" dirty="0">
                <a:latin typeface="+mn-ea"/>
                <a:cs typeface="Times New Roman" panose="02020603050405020304" pitchFamily="18" charset="0"/>
              </a:rPr>
              <a:t>2-3-6 </a:t>
            </a:r>
            <a:r>
              <a:rPr lang="zh-CN" sz="1600" b="0" dirty="0">
                <a:latin typeface="+mn-ea"/>
              </a:rPr>
              <a:t>变压器负载控制接线图</a:t>
            </a:r>
            <a:endParaRPr lang="zh-CN" altLang="en-US" sz="1600" dirty="0">
              <a:latin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380050" y="689708"/>
            <a:ext cx="11388090" cy="5928995"/>
          </a:xfrm>
          <a:prstGeom prst="rect">
            <a:avLst/>
          </a:prstGeom>
          <a:noFill/>
          <a:ln w="9525">
            <a:noFill/>
          </a:ln>
        </p:spPr>
        <p:txBody>
          <a:bodyPr wrap="square">
            <a:spAutoFit/>
          </a:bodyPr>
          <a:lstStyle/>
          <a:p>
            <a:pPr indent="457200">
              <a:lnSpc>
                <a:spcPct val="130000"/>
              </a:lnSpc>
              <a:spcBef>
                <a:spcPts val="300"/>
              </a:spcBef>
              <a:spcAft>
                <a:spcPts val="300"/>
              </a:spcAft>
            </a:pPr>
            <a:r>
              <a:rPr lang="zh-CN" b="0" dirty="0">
                <a:latin typeface="+mn-ea"/>
              </a:rPr>
              <a:t>答：</a:t>
            </a:r>
            <a:endParaRPr lang="en-US" b="0" dirty="0">
              <a:latin typeface="+mn-ea"/>
            </a:endParaRPr>
          </a:p>
          <a:p>
            <a:pPr indent="457200">
              <a:lnSpc>
                <a:spcPct val="130000"/>
              </a:lnSpc>
              <a:spcBef>
                <a:spcPts val="300"/>
              </a:spcBef>
              <a:spcAft>
                <a:spcPts val="300"/>
              </a:spcAft>
            </a:pPr>
            <a:r>
              <a:rPr lang="en-US" b="0" dirty="0">
                <a:latin typeface="+mn-ea"/>
              </a:rPr>
              <a:t>1</a:t>
            </a:r>
            <a:r>
              <a:rPr lang="zh-CN" b="0" dirty="0">
                <a:latin typeface="+mn-ea"/>
              </a:rPr>
              <a:t>）、设置控制信号类型。</a:t>
            </a:r>
          </a:p>
          <a:p>
            <a:pPr indent="457200">
              <a:lnSpc>
                <a:spcPct val="130000"/>
              </a:lnSpc>
              <a:spcBef>
                <a:spcPts val="300"/>
              </a:spcBef>
              <a:spcAft>
                <a:spcPts val="300"/>
              </a:spcAft>
            </a:pPr>
            <a:r>
              <a:rPr lang="zh-CN" b="0" dirty="0">
                <a:latin typeface="+mn-ea"/>
              </a:rPr>
              <a:t>模拟输入：将</a:t>
            </a:r>
            <a:r>
              <a:rPr lang="en-US" b="0" dirty="0">
                <a:latin typeface="+mn-ea"/>
              </a:rPr>
              <a:t>A01</a:t>
            </a:r>
            <a:r>
              <a:rPr lang="zh-CN" b="0" dirty="0">
                <a:latin typeface="+mn-ea"/>
              </a:rPr>
              <a:t>设置为【</a:t>
            </a:r>
            <a:r>
              <a:rPr lang="en-US" b="0" dirty="0">
                <a:latin typeface="+mn-ea"/>
              </a:rPr>
              <a:t>0</a:t>
            </a:r>
            <a:r>
              <a:rPr lang="zh-CN" b="0" dirty="0">
                <a:latin typeface="+mn-ea"/>
              </a:rPr>
              <a:t>、端子</a:t>
            </a:r>
            <a:r>
              <a:rPr lang="en-US" b="0" dirty="0">
                <a:latin typeface="+mn-ea"/>
              </a:rPr>
              <a:t>1</a:t>
            </a:r>
            <a:r>
              <a:rPr lang="zh-CN" b="0" dirty="0">
                <a:latin typeface="+mn-ea"/>
              </a:rPr>
              <a:t>】、</a:t>
            </a:r>
            <a:r>
              <a:rPr lang="en-US" b="0" dirty="0">
                <a:latin typeface="+mn-ea"/>
              </a:rPr>
              <a:t>B00</a:t>
            </a:r>
            <a:r>
              <a:rPr lang="zh-CN" b="0" dirty="0">
                <a:latin typeface="+mn-ea"/>
              </a:rPr>
              <a:t>设置为【</a:t>
            </a:r>
            <a:r>
              <a:rPr lang="en-US" b="0" dirty="0">
                <a:latin typeface="+mn-ea"/>
              </a:rPr>
              <a:t>2</a:t>
            </a:r>
            <a:r>
              <a:rPr lang="zh-CN" b="0" dirty="0">
                <a:latin typeface="+mn-ea"/>
              </a:rPr>
              <a:t>、</a:t>
            </a:r>
            <a:r>
              <a:rPr lang="en-US" b="0" dirty="0">
                <a:latin typeface="+mn-ea"/>
              </a:rPr>
              <a:t>4-20mA</a:t>
            </a:r>
            <a:r>
              <a:rPr lang="zh-CN" b="0" dirty="0">
                <a:latin typeface="+mn-ea"/>
              </a:rPr>
              <a:t>（</a:t>
            </a:r>
            <a:r>
              <a:rPr lang="en-US" b="0" dirty="0">
                <a:latin typeface="+mn-ea"/>
              </a:rPr>
              <a:t>1-5V</a:t>
            </a:r>
            <a:r>
              <a:rPr lang="zh-CN" b="0" dirty="0">
                <a:latin typeface="+mn-ea"/>
              </a:rPr>
              <a:t>）正逻辑】， 即端子</a:t>
            </a:r>
            <a:r>
              <a:rPr lang="en-US" b="0" dirty="0">
                <a:latin typeface="+mn-ea"/>
              </a:rPr>
              <a:t>1</a:t>
            </a:r>
            <a:r>
              <a:rPr lang="zh-CN" b="0" dirty="0">
                <a:latin typeface="+mn-ea"/>
              </a:rPr>
              <a:t>电流给定。</a:t>
            </a:r>
          </a:p>
          <a:p>
            <a:pPr indent="457200">
              <a:lnSpc>
                <a:spcPct val="130000"/>
              </a:lnSpc>
              <a:spcBef>
                <a:spcPts val="300"/>
              </a:spcBef>
              <a:spcAft>
                <a:spcPts val="300"/>
              </a:spcAft>
            </a:pPr>
            <a:r>
              <a:rPr lang="zh-CN" b="0" dirty="0">
                <a:latin typeface="+mn-ea"/>
              </a:rPr>
              <a:t>起停控制：将</a:t>
            </a:r>
            <a:r>
              <a:rPr lang="en-US" b="0" dirty="0">
                <a:latin typeface="+mn-ea"/>
              </a:rPr>
              <a:t>A00</a:t>
            </a:r>
            <a:r>
              <a:rPr lang="zh-CN" b="0" dirty="0">
                <a:latin typeface="+mn-ea"/>
              </a:rPr>
              <a:t>设置为【</a:t>
            </a:r>
            <a:r>
              <a:rPr lang="en-US" b="0" dirty="0">
                <a:latin typeface="+mn-ea"/>
              </a:rPr>
              <a:t>1</a:t>
            </a:r>
            <a:r>
              <a:rPr lang="zh-CN" b="0" dirty="0">
                <a:latin typeface="+mn-ea"/>
              </a:rPr>
              <a:t>、通讯】，即通讯控制起停。</a:t>
            </a:r>
            <a:endParaRPr lang="en-US" b="0" dirty="0">
              <a:latin typeface="+mn-ea"/>
              <a:cs typeface="Times New Roman" panose="02020603050405020304" pitchFamily="18" charset="0"/>
            </a:endParaRPr>
          </a:p>
          <a:p>
            <a:pPr indent="457200">
              <a:lnSpc>
                <a:spcPct val="130000"/>
              </a:lnSpc>
              <a:spcBef>
                <a:spcPts val="300"/>
              </a:spcBef>
              <a:spcAft>
                <a:spcPts val="300"/>
              </a:spcAft>
            </a:pPr>
            <a:r>
              <a:rPr lang="en-US" b="0" dirty="0">
                <a:latin typeface="+mn-ea"/>
                <a:cs typeface="Times New Roman" panose="02020603050405020304" pitchFamily="18" charset="0"/>
              </a:rPr>
              <a:t>2</a:t>
            </a:r>
            <a:r>
              <a:rPr lang="zh-CN" b="0" dirty="0">
                <a:latin typeface="+mn-ea"/>
              </a:rPr>
              <a:t>）、参数设置</a:t>
            </a:r>
          </a:p>
          <a:p>
            <a:pPr indent="457200">
              <a:lnSpc>
                <a:spcPct val="130000"/>
              </a:lnSpc>
              <a:spcBef>
                <a:spcPts val="300"/>
              </a:spcBef>
              <a:spcAft>
                <a:spcPts val="300"/>
              </a:spcAft>
            </a:pPr>
            <a:r>
              <a:rPr lang="zh-CN" b="0" dirty="0">
                <a:latin typeface="+mn-ea"/>
              </a:rPr>
              <a:t>控制方式选择：</a:t>
            </a:r>
            <a:r>
              <a:rPr lang="en-US" b="0" dirty="0">
                <a:latin typeface="+mn-ea"/>
              </a:rPr>
              <a:t>A08 </a:t>
            </a:r>
            <a:r>
              <a:rPr lang="zh-CN" b="0" dirty="0">
                <a:latin typeface="+mn-ea"/>
              </a:rPr>
              <a:t>控制方式中的【</a:t>
            </a:r>
            <a:r>
              <a:rPr lang="en-US" b="0" dirty="0">
                <a:latin typeface="+mn-ea"/>
              </a:rPr>
              <a:t>1</a:t>
            </a:r>
            <a:r>
              <a:rPr lang="zh-CN" b="0" dirty="0">
                <a:latin typeface="+mn-ea"/>
              </a:rPr>
              <a:t>、恒压模式 </a:t>
            </a:r>
            <a:r>
              <a:rPr lang="en-US" b="0" dirty="0">
                <a:latin typeface="+mn-ea"/>
              </a:rPr>
              <a:t>(U </a:t>
            </a:r>
            <a:r>
              <a:rPr lang="zh-CN" b="0" dirty="0">
                <a:latin typeface="+mn-ea"/>
              </a:rPr>
              <a:t>反馈</a:t>
            </a:r>
            <a:r>
              <a:rPr lang="en-US" b="0" dirty="0">
                <a:latin typeface="+mn-ea"/>
              </a:rPr>
              <a:t>)</a:t>
            </a:r>
            <a:r>
              <a:rPr lang="zh-CN" b="0" dirty="0">
                <a:latin typeface="+mn-ea"/>
              </a:rPr>
              <a:t>】。</a:t>
            </a:r>
          </a:p>
          <a:p>
            <a:pPr indent="457200">
              <a:lnSpc>
                <a:spcPct val="130000"/>
              </a:lnSpc>
              <a:spcBef>
                <a:spcPts val="300"/>
              </a:spcBef>
              <a:spcAft>
                <a:spcPts val="300"/>
              </a:spcAft>
            </a:pPr>
            <a:r>
              <a:rPr lang="zh-CN" b="0" dirty="0">
                <a:latin typeface="+mn-ea"/>
              </a:rPr>
              <a:t>限制信号选择：</a:t>
            </a:r>
            <a:r>
              <a:rPr lang="en-US" b="0" dirty="0">
                <a:latin typeface="+mn-ea"/>
              </a:rPr>
              <a:t>A13</a:t>
            </a:r>
            <a:r>
              <a:rPr lang="zh-CN" b="0" dirty="0">
                <a:latin typeface="+mn-ea"/>
              </a:rPr>
              <a:t>【电流限制】设定电流的极值。</a:t>
            </a:r>
            <a:endParaRPr lang="en-US" b="0" dirty="0">
              <a:latin typeface="+mn-ea"/>
              <a:cs typeface="Times New Roman" panose="02020603050405020304" pitchFamily="18" charset="0"/>
            </a:endParaRPr>
          </a:p>
          <a:p>
            <a:pPr indent="457200">
              <a:lnSpc>
                <a:spcPct val="130000"/>
              </a:lnSpc>
              <a:spcBef>
                <a:spcPts val="300"/>
              </a:spcBef>
              <a:spcAft>
                <a:spcPts val="300"/>
              </a:spcAft>
            </a:pPr>
            <a:r>
              <a:rPr lang="en-US" b="0" dirty="0">
                <a:latin typeface="+mn-ea"/>
                <a:cs typeface="Times New Roman" panose="02020603050405020304" pitchFamily="18" charset="0"/>
              </a:rPr>
              <a:t>3</a:t>
            </a:r>
            <a:r>
              <a:rPr lang="zh-CN" b="0" dirty="0">
                <a:latin typeface="+mn-ea"/>
              </a:rPr>
              <a:t>）、操作</a:t>
            </a:r>
          </a:p>
          <a:p>
            <a:pPr indent="457200">
              <a:lnSpc>
                <a:spcPct val="130000"/>
              </a:lnSpc>
              <a:spcBef>
                <a:spcPts val="300"/>
              </a:spcBef>
              <a:spcAft>
                <a:spcPts val="300"/>
              </a:spcAft>
            </a:pPr>
            <a:r>
              <a:rPr lang="zh-CN" b="0" dirty="0">
                <a:latin typeface="+mn-ea"/>
              </a:rPr>
              <a:t>拨码开关</a:t>
            </a:r>
            <a:r>
              <a:rPr lang="en-US" b="0" dirty="0">
                <a:latin typeface="+mn-ea"/>
              </a:rPr>
              <a:t>1</a:t>
            </a:r>
            <a:r>
              <a:rPr lang="zh-CN" b="0" dirty="0">
                <a:latin typeface="+mn-ea"/>
              </a:rPr>
              <a:t>拨至</a:t>
            </a:r>
            <a:r>
              <a:rPr lang="en-US" b="0" dirty="0">
                <a:latin typeface="+mn-ea"/>
              </a:rPr>
              <a:t>“ON”</a:t>
            </a:r>
            <a:r>
              <a:rPr lang="zh-CN" b="0" dirty="0">
                <a:latin typeface="+mn-ea"/>
              </a:rPr>
              <a:t>端（电流输入）；</a:t>
            </a:r>
          </a:p>
          <a:p>
            <a:pPr indent="457200">
              <a:lnSpc>
                <a:spcPct val="130000"/>
              </a:lnSpc>
              <a:spcBef>
                <a:spcPts val="300"/>
              </a:spcBef>
              <a:spcAft>
                <a:spcPts val="300"/>
              </a:spcAft>
            </a:pPr>
            <a:r>
              <a:rPr lang="zh-CN" b="0" dirty="0">
                <a:latin typeface="+mn-ea"/>
              </a:rPr>
              <a:t>按下显示板上的启动键，系统运行，运行过程中通过键盘可查阅给定、控制方式、输出电流、输出电压、输出功率等参数，通过外部输入电流的大小可改变给定值；</a:t>
            </a:r>
          </a:p>
          <a:p>
            <a:pPr indent="457200">
              <a:lnSpc>
                <a:spcPct val="130000"/>
              </a:lnSpc>
              <a:spcBef>
                <a:spcPts val="300"/>
              </a:spcBef>
              <a:spcAft>
                <a:spcPts val="300"/>
              </a:spcAft>
            </a:pPr>
            <a:r>
              <a:rPr lang="zh-CN" b="0" dirty="0">
                <a:latin typeface="+mn-ea"/>
              </a:rPr>
              <a:t>故障时，控制器停止运行，</a:t>
            </a:r>
            <a:r>
              <a:rPr lang="en-US" b="0" dirty="0">
                <a:latin typeface="+mn-ea"/>
              </a:rPr>
              <a:t>OLED</a:t>
            </a:r>
            <a:r>
              <a:rPr lang="zh-CN" b="0" dirty="0">
                <a:latin typeface="+mn-ea"/>
              </a:rPr>
              <a:t>显示屏显示故障名称，故障指示灯亮。检查故障原因，故障解除后可根据显示屏提示，按确认键进行复位；</a:t>
            </a:r>
          </a:p>
          <a:p>
            <a:pPr indent="457200">
              <a:lnSpc>
                <a:spcPct val="130000"/>
              </a:lnSpc>
              <a:spcBef>
                <a:spcPts val="300"/>
              </a:spcBef>
              <a:spcAft>
                <a:spcPts val="300"/>
              </a:spcAft>
            </a:pPr>
            <a:r>
              <a:rPr lang="zh-CN" b="0" dirty="0">
                <a:latin typeface="+mn-ea"/>
              </a:rPr>
              <a:t>按显示板上的停止键，进入停机状态，等待下一次运行启动</a:t>
            </a:r>
            <a:endParaRPr lang="zh-CN" altLang="en-US" b="0" dirty="0">
              <a:latin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134101" y="2251826"/>
            <a:ext cx="5376143" cy="2476500"/>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学生：能够优化电能的使用率、节约电能的设备有哪些？</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教师：调压器、调功器均可，其中调功器具有效率高、无机械噪声和磨损、响应速度快、体积小、重量轻等诸多优点，被广泛应用。</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26" name="Picture 2" descr="https://gimg2.baidu.com/image_search/src=http%3A%2F%2Fcbu01.alicdn.com%2Fimg%2Fibank%2F2015%2F994%2F566%2F1974665499_364074275.jpg%3F__r__%3D1432174662652&amp;refer=http%3A%2F%2Fcbu01.alicdn.com&amp;app=2002&amp;size=f9999,10000&amp;q=a80&amp;n=0&amp;g=0n&amp;fmt=jpeg?sec=1617157094&amp;t=731e1464114bf6e8fc7202158ea73ac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8238" y="1525685"/>
            <a:ext cx="3928783" cy="39287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直流电路基础知识</a:t>
            </a:r>
          </a:p>
        </p:txBody>
      </p:sp>
      <p:grpSp>
        <p:nvGrpSpPr>
          <p:cNvPr id="11" name="组合 1"/>
          <p:cNvGrpSpPr/>
          <p:nvPr/>
        </p:nvGrpSpPr>
        <p:grpSpPr bwMode="auto">
          <a:xfrm>
            <a:off x="1325563" y="1713896"/>
            <a:ext cx="5743575" cy="1060657"/>
            <a:chOff x="859536" y="1549889"/>
            <a:chExt cx="5742745" cy="1059816"/>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5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rgbClr val="000000"/>
                  </a:solidFill>
                  <a:latin typeface="微软雅黑" panose="020B0503020204020204" pitchFamily="34" charset="-122"/>
                  <a:ea typeface="微软雅黑" panose="020B0503020204020204" pitchFamily="34" charset="-122"/>
                </a:rPr>
                <a:t>1.能够对调功器进行安装接线。</a:t>
              </a:r>
            </a:p>
            <a:p>
              <a:r>
                <a:rPr lang="zh-CN" altLang="en-US" sz="1400" dirty="0">
                  <a:solidFill>
                    <a:srgbClr val="000000"/>
                  </a:solidFill>
                  <a:latin typeface="微软雅黑" panose="020B0503020204020204" pitchFamily="34" charset="-122"/>
                  <a:ea typeface="微软雅黑" panose="020B0503020204020204" pitchFamily="34" charset="-122"/>
                </a:rPr>
                <a:t>2.能够对调功器故障进行检测排除。</a:t>
              </a:r>
            </a:p>
          </p:txBody>
        </p:sp>
      </p:grpSp>
      <p:grpSp>
        <p:nvGrpSpPr>
          <p:cNvPr id="19" name="组合 9"/>
          <p:cNvGrpSpPr/>
          <p:nvPr/>
        </p:nvGrpSpPr>
        <p:grpSpPr bwMode="auto">
          <a:xfrm>
            <a:off x="1325563" y="3661322"/>
            <a:ext cx="5743575" cy="1275922"/>
            <a:chOff x="859536" y="1549889"/>
            <a:chExt cx="5742745" cy="1274910"/>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773097" cy="7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smtClean="0">
                  <a:solidFill>
                    <a:srgbClr val="000000"/>
                  </a:solidFill>
                  <a:latin typeface="微软雅黑" panose="020B0503020204020204" pitchFamily="34" charset="-122"/>
                  <a:ea typeface="微软雅黑" panose="020B0503020204020204" pitchFamily="34" charset="-122"/>
                </a:rPr>
                <a:t>1.能够理解调功器的工作原理</a:t>
              </a:r>
            </a:p>
            <a:p>
              <a:r>
                <a:rPr lang="zh-CN" altLang="en-US" sz="1400" dirty="0" smtClean="0">
                  <a:solidFill>
                    <a:srgbClr val="000000"/>
                  </a:solidFill>
                  <a:latin typeface="微软雅黑" panose="020B0503020204020204" pitchFamily="34" charset="-122"/>
                  <a:ea typeface="微软雅黑" panose="020B0503020204020204" pitchFamily="34" charset="-122"/>
                </a:rPr>
                <a:t>2.理解过零触发控制电路的工作原理。</a:t>
              </a:r>
            </a:p>
            <a:p>
              <a:r>
                <a:rPr lang="zh-CN" altLang="en-US" sz="1400" dirty="0" smtClean="0">
                  <a:solidFill>
                    <a:srgbClr val="000000"/>
                  </a:solidFill>
                  <a:latin typeface="微软雅黑" panose="020B0503020204020204" pitchFamily="34" charset="-122"/>
                  <a:ea typeface="微软雅黑" panose="020B0503020204020204" pitchFamily="34" charset="-122"/>
                </a:rPr>
                <a:t>3.能够需求对调功器设置正确的参数以及操作。</a:t>
              </a:r>
            </a:p>
          </p:txBody>
        </p:sp>
      </p:grpSp>
      <p:pic>
        <p:nvPicPr>
          <p:cNvPr id="2050" name="Picture 2" descr="https://gimg2.baidu.com/image_search/src=http%3A%2F%2Fimg1.bmlink.com%2Fbig%2Fsupply%2F2013%2F5%2F22%2F16%2F482762653139775.jpg&amp;refer=http%3A%2F%2Fimg1.bmlink.com&amp;app=2002&amp;size=f9999,10000&amp;q=a80&amp;n=0&amp;g=0n&amp;fmt=jpeg?sec=1617157094&amp;t=88651ee36b9e2a2a057a7230941ca25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9224" y="1713896"/>
            <a:ext cx="4527867" cy="33959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5179214" y="4225485"/>
            <a:ext cx="4144083" cy="1116781"/>
          </a:xfrm>
          <a:prstGeom prst="rect">
            <a:avLst/>
          </a:prstGeom>
        </p:spPr>
        <p:txBody>
          <a:bodyPr wrap="none">
            <a:spAutoFit/>
          </a:bodyPr>
          <a:lstStyle/>
          <a:p>
            <a:pPr marL="285750" indent="-285750" algn="l">
              <a:lnSpc>
                <a:spcPct val="200000"/>
              </a:lnSpc>
              <a:buClrTx/>
              <a:buSzTx/>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sym typeface="+mn-ea"/>
              </a:rPr>
              <a:t>1.能够对调功器进行安装接线。</a:t>
            </a:r>
            <a:endParaRPr lang="zh-CN" altLang="en-US" b="1" dirty="0">
              <a:solidFill>
                <a:schemeClr val="bg1"/>
              </a:solidFill>
              <a:latin typeface="微软雅黑" panose="020B0503020204020204" pitchFamily="34" charset="-122"/>
              <a:ea typeface="微软雅黑" panose="020B0503020204020204" pitchFamily="34" charset="-122"/>
            </a:endParaRPr>
          </a:p>
          <a:p>
            <a:pPr marL="285750" indent="-285750" algn="l">
              <a:lnSpc>
                <a:spcPct val="200000"/>
              </a:lnSpc>
              <a:buClrTx/>
              <a:buSzTx/>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sym typeface="+mn-ea"/>
              </a:rPr>
              <a:t>2.能够对调功器故障进行检测排除。</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调功器的工作原理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44818" y="986653"/>
            <a:ext cx="11378565" cy="1675715"/>
          </a:xfrm>
          <a:prstGeom prst="rect">
            <a:avLst/>
          </a:prstGeom>
          <a:noFill/>
          <a:ln w="9525">
            <a:noFill/>
          </a:ln>
        </p:spPr>
        <p:txBody>
          <a:bodyPr wrap="square">
            <a:spAutoFit/>
          </a:bodyPr>
          <a:lstStyle/>
          <a:p>
            <a:pPr indent="457200">
              <a:lnSpc>
                <a:spcPct val="150000"/>
              </a:lnSpc>
              <a:spcBef>
                <a:spcPts val="600"/>
              </a:spcBef>
              <a:spcAft>
                <a:spcPts val="600"/>
              </a:spcAft>
            </a:pPr>
            <a:r>
              <a:rPr lang="zh-CN" sz="1600" b="0" dirty="0">
                <a:latin typeface="+mn-ea"/>
              </a:rPr>
              <a:t>调功器是应用晶闸管（又称可控硅）及其触发控制电路用于调整负载功率的盘装功率调整单元。在电子设备中起重要作用的晶闸管（也称可控硅，英文缩写</a:t>
            </a:r>
            <a:r>
              <a:rPr lang="en-US" sz="1600" b="0" dirty="0">
                <a:latin typeface="+mn-ea"/>
                <a:cs typeface="Times New Roman" panose="02020603050405020304" pitchFamily="18" charset="0"/>
              </a:rPr>
              <a:t>SCR</a:t>
            </a:r>
            <a:r>
              <a:rPr lang="zh-CN" sz="1600" b="0" dirty="0">
                <a:latin typeface="+mn-ea"/>
              </a:rPr>
              <a:t>）被广泛用于各类生产部门，正在成为自动化、高效化不可缺少的装置。</a:t>
            </a:r>
          </a:p>
          <a:p>
            <a:pPr indent="457200">
              <a:lnSpc>
                <a:spcPct val="150000"/>
              </a:lnSpc>
              <a:spcBef>
                <a:spcPts val="600"/>
              </a:spcBef>
              <a:spcAft>
                <a:spcPts val="600"/>
              </a:spcAft>
            </a:pPr>
            <a:r>
              <a:rPr lang="zh-CN" sz="1600" b="0" dirty="0">
                <a:latin typeface="+mn-ea"/>
              </a:rPr>
              <a:t>晶闸管交流调功器的主电路与交流调压器完全相同，由三组反并联的晶闸管或三个双向晶闸管构成，三条支路的</a:t>
            </a:r>
            <a:r>
              <a:rPr lang="en-US" sz="1600" b="0" dirty="0">
                <a:latin typeface="+mn-ea"/>
                <a:cs typeface="Times New Roman" panose="02020603050405020304" pitchFamily="18" charset="0"/>
              </a:rPr>
              <a:t> 6 </a:t>
            </a:r>
            <a:r>
              <a:rPr lang="zh-CN" sz="1600" b="0" dirty="0">
                <a:latin typeface="+mn-ea"/>
              </a:rPr>
              <a:t>个端子可与外电路连接成不同的形式，图 </a:t>
            </a:r>
            <a:r>
              <a:rPr lang="en-US" sz="1600" b="0" dirty="0">
                <a:latin typeface="+mn-ea"/>
              </a:rPr>
              <a:t>2-3-1</a:t>
            </a:r>
            <a:r>
              <a:rPr lang="en-US" sz="1600" b="0" dirty="0">
                <a:latin typeface="+mn-ea"/>
                <a:cs typeface="Times New Roman" panose="02020603050405020304" pitchFamily="18" charset="0"/>
              </a:rPr>
              <a:t>(a)</a:t>
            </a:r>
            <a:r>
              <a:rPr lang="zh-CN" sz="1600" b="0" dirty="0">
                <a:latin typeface="+mn-ea"/>
              </a:rPr>
              <a:t>为调功器与三相负载接成星型；，图</a:t>
            </a:r>
            <a:r>
              <a:rPr lang="en-US" sz="1600" b="0" dirty="0">
                <a:latin typeface="+mn-ea"/>
              </a:rPr>
              <a:t>2-3-1</a:t>
            </a:r>
            <a:r>
              <a:rPr lang="en-US" sz="1600" b="0" dirty="0">
                <a:latin typeface="+mn-ea"/>
                <a:cs typeface="Times New Roman" panose="02020603050405020304" pitchFamily="18" charset="0"/>
              </a:rPr>
              <a:t> (b)</a:t>
            </a:r>
            <a:r>
              <a:rPr lang="zh-CN" sz="1600" b="0" dirty="0">
                <a:latin typeface="+mn-ea"/>
              </a:rPr>
              <a:t>为调功器与三相负载接成三角型。</a:t>
            </a:r>
            <a:endParaRPr lang="zh-CN" altLang="en-US" sz="1600" b="0" dirty="0">
              <a:latin typeface="+mn-ea"/>
            </a:endParaRPr>
          </a:p>
        </p:txBody>
      </p:sp>
      <p:pic>
        <p:nvPicPr>
          <p:cNvPr id="180" name="图片 1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884430" y="3168514"/>
            <a:ext cx="3202568" cy="2356212"/>
          </a:xfrm>
          <a:prstGeom prst="rect">
            <a:avLst/>
          </a:prstGeom>
          <a:noFill/>
        </p:spPr>
      </p:pic>
      <p:pic>
        <p:nvPicPr>
          <p:cNvPr id="50177" name="图片 501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048002" y="3219312"/>
            <a:ext cx="2871970" cy="2305414"/>
          </a:xfrm>
          <a:prstGeom prst="rect">
            <a:avLst/>
          </a:prstGeom>
          <a:noFill/>
        </p:spPr>
      </p:pic>
      <p:sp>
        <p:nvSpPr>
          <p:cNvPr id="2" name="文本框 1"/>
          <p:cNvSpPr txBox="1"/>
          <p:nvPr/>
        </p:nvSpPr>
        <p:spPr>
          <a:xfrm>
            <a:off x="4148166" y="5528036"/>
            <a:ext cx="826770" cy="369332"/>
          </a:xfrm>
          <a:prstGeom prst="rect">
            <a:avLst/>
          </a:prstGeom>
          <a:noFill/>
          <a:ln w="9525">
            <a:noFill/>
          </a:ln>
        </p:spPr>
        <p:txBody>
          <a:bodyPr wrap="square">
            <a:spAutoFit/>
          </a:bodyPr>
          <a:lstStyle/>
          <a:p>
            <a:pPr indent="127000"/>
            <a:r>
              <a:rPr lang="zh-CN" b="0" dirty="0">
                <a:latin typeface="Calibri" panose="020F0502020204030204" pitchFamily="34" charset="0"/>
                <a:ea typeface="宋体" panose="02010600030101010101" pitchFamily="2" charset="-122"/>
              </a:rPr>
              <a:t>（</a:t>
            </a:r>
            <a:r>
              <a:rPr lang="en-US" b="0" dirty="0">
                <a:latin typeface="Calibri" panose="020F0502020204030204" pitchFamily="34" charset="0"/>
                <a:ea typeface="宋体" panose="02010600030101010101" pitchFamily="2" charset="-122"/>
                <a:cs typeface="Times New Roman" panose="02020603050405020304" pitchFamily="18" charset="0"/>
              </a:rPr>
              <a:t>a</a:t>
            </a:r>
            <a:r>
              <a:rPr lang="zh-CN" b="0" dirty="0">
                <a:latin typeface="Calibri" panose="020F0502020204030204" pitchFamily="34" charset="0"/>
                <a:ea typeface="宋体" panose="02010600030101010101" pitchFamily="2" charset="-122"/>
              </a:rPr>
              <a:t>） </a:t>
            </a:r>
            <a:endParaRPr lang="zh-CN" altLang="en-US" dirty="0"/>
          </a:p>
        </p:txBody>
      </p:sp>
      <p:sp>
        <p:nvSpPr>
          <p:cNvPr id="11" name="文本框 10"/>
          <p:cNvSpPr txBox="1"/>
          <p:nvPr/>
        </p:nvSpPr>
        <p:spPr>
          <a:xfrm>
            <a:off x="8138161" y="5588829"/>
            <a:ext cx="989330" cy="369332"/>
          </a:xfrm>
          <a:prstGeom prst="rect">
            <a:avLst/>
          </a:prstGeom>
          <a:noFill/>
          <a:ln w="9525">
            <a:noFill/>
          </a:ln>
        </p:spPr>
        <p:txBody>
          <a:bodyPr wrap="square">
            <a:spAutoFit/>
          </a:bodyPr>
          <a:lstStyle/>
          <a:p>
            <a:pPr indent="127000"/>
            <a:r>
              <a:rPr lang="en-US" b="0" dirty="0">
                <a:latin typeface="Calibri" panose="020F0502020204030204" pitchFamily="34" charset="0"/>
                <a:ea typeface="宋体" panose="02010600030101010101" pitchFamily="2" charset="-122"/>
                <a:cs typeface="Times New Roman" panose="02020603050405020304" pitchFamily="18" charset="0"/>
              </a:rPr>
              <a:t> </a:t>
            </a:r>
            <a:r>
              <a:rPr lang="zh-CN" b="0" dirty="0">
                <a:latin typeface="Calibri" panose="020F0502020204030204" pitchFamily="34" charset="0"/>
                <a:ea typeface="宋体" panose="02010600030101010101" pitchFamily="2" charset="-122"/>
              </a:rPr>
              <a:t>（</a:t>
            </a:r>
            <a:r>
              <a:rPr lang="en-US" b="0" dirty="0">
                <a:latin typeface="Calibri" panose="020F0502020204030204" pitchFamily="34" charset="0"/>
                <a:ea typeface="宋体" panose="02010600030101010101" pitchFamily="2" charset="-122"/>
                <a:cs typeface="Times New Roman" panose="02020603050405020304" pitchFamily="18" charset="0"/>
              </a:rPr>
              <a:t>b</a:t>
            </a:r>
            <a:r>
              <a:rPr lang="zh-CN" b="0" dirty="0">
                <a:latin typeface="Calibri" panose="020F0502020204030204" pitchFamily="34" charset="0"/>
                <a:ea typeface="宋体" panose="02010600030101010101" pitchFamily="2" charset="-122"/>
              </a:rPr>
              <a:t>）</a:t>
            </a:r>
            <a:endParaRPr lang="zh-CN" altLang="en-US" dirty="0"/>
          </a:p>
        </p:txBody>
      </p:sp>
      <p:sp>
        <p:nvSpPr>
          <p:cNvPr id="15" name="文本框 14"/>
          <p:cNvSpPr txBox="1"/>
          <p:nvPr/>
        </p:nvSpPr>
        <p:spPr>
          <a:xfrm>
            <a:off x="4008530" y="6030872"/>
            <a:ext cx="5080000" cy="337185"/>
          </a:xfrm>
          <a:prstGeom prst="rect">
            <a:avLst/>
          </a:prstGeom>
          <a:noFill/>
          <a:ln w="9525">
            <a:noFill/>
          </a:ln>
        </p:spPr>
        <p:txBody>
          <a:bodyPr>
            <a:spAutoFit/>
          </a:bodyPr>
          <a:lstStyle/>
          <a:p>
            <a:pPr indent="266700" algn="ctr"/>
            <a:r>
              <a:rPr lang="zh-CN" sz="1600" b="0" dirty="0">
                <a:ea typeface="楷体" panose="02010609060101010101" charset="-122"/>
              </a:rPr>
              <a:t>图</a:t>
            </a:r>
            <a:r>
              <a:rPr lang="en-US" sz="1600" b="0" dirty="0">
                <a:latin typeface="楷体" panose="02010609060101010101" charset="-122"/>
                <a:cs typeface="Times New Roman" panose="02020603050405020304" pitchFamily="18" charset="0"/>
              </a:rPr>
              <a:t> 2-3-1 </a:t>
            </a:r>
            <a:r>
              <a:rPr lang="zh-CN" sz="1600" b="0" dirty="0">
                <a:ea typeface="楷体" panose="02010609060101010101" charset="-122"/>
              </a:rPr>
              <a:t>交流调功器的主电路</a:t>
            </a:r>
            <a:endParaRPr lang="zh-CN" altLang="en-US" sz="1600" b="0" dirty="0">
              <a:ea typeface="楷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调功器的工作原理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114155" y="1170124"/>
            <a:ext cx="10076359" cy="2554545"/>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mn-ea"/>
              </a:defRPr>
            </a:lvl1pPr>
          </a:lstStyle>
          <a:p>
            <a:pPr>
              <a:lnSpc>
                <a:spcPct val="200000"/>
              </a:lnSpc>
            </a:pPr>
            <a:r>
              <a:rPr lang="zh-CN" dirty="0" smtClean="0"/>
              <a:t>交流调功器与相控式交流调压器的区别在于两者的控制方式不同。调功器采用通断式控制方式，各支路的晶闸管连续导通几个周期后又持续截止一段时间。在晶闸管导通期间，</a:t>
            </a:r>
            <a:r>
              <a:rPr lang="en-US" dirty="0" smtClean="0"/>
              <a:t> </a:t>
            </a:r>
            <a:r>
              <a:rPr lang="zh-CN" dirty="0" smtClean="0"/>
              <a:t>负载电压与电源电压相同，晶闸管截止时各相负载电压为</a:t>
            </a:r>
            <a:r>
              <a:rPr lang="en-US" dirty="0" smtClean="0"/>
              <a:t> 0</a:t>
            </a:r>
            <a:r>
              <a:rPr lang="zh-CN" dirty="0" smtClean="0"/>
              <a:t>。通过晶闸管周期性地通断可以调节负载的功率。设交流电源电压的周期为 </a:t>
            </a:r>
            <a:r>
              <a:rPr lang="en-US" dirty="0" smtClean="0"/>
              <a:t>T</a:t>
            </a:r>
            <a:r>
              <a:rPr lang="zh-CN" dirty="0" smtClean="0"/>
              <a:t>，晶闸管的通断周期为</a:t>
            </a:r>
            <a:r>
              <a:rPr lang="en-US" dirty="0" smtClean="0"/>
              <a:t> TC</a:t>
            </a:r>
            <a:r>
              <a:rPr lang="zh-CN" dirty="0" smtClean="0"/>
              <a:t>，其中共包含</a:t>
            </a:r>
            <a:r>
              <a:rPr lang="en-US" dirty="0" smtClean="0"/>
              <a:t> N </a:t>
            </a:r>
            <a:r>
              <a:rPr lang="zh-CN" dirty="0" smtClean="0"/>
              <a:t>个交流电周期，即</a:t>
            </a:r>
            <a:r>
              <a:rPr lang="en-US" dirty="0" smtClean="0"/>
              <a:t> TC=NT</a:t>
            </a:r>
            <a:r>
              <a:rPr lang="zh-CN" dirty="0" smtClean="0"/>
              <a:t>。在每个</a:t>
            </a:r>
            <a:r>
              <a:rPr lang="en-US" dirty="0" smtClean="0"/>
              <a:t> TC </a:t>
            </a:r>
            <a:r>
              <a:rPr lang="zh-CN" dirty="0" smtClean="0"/>
              <a:t>中晶闸管有</a:t>
            </a:r>
            <a:r>
              <a:rPr lang="en-US" dirty="0" smtClean="0"/>
              <a:t> n </a:t>
            </a:r>
            <a:r>
              <a:rPr lang="zh-CN" dirty="0" smtClean="0"/>
              <a:t>个交流电周期为导通状态，负载得到的电压有效值</a:t>
            </a:r>
            <a:r>
              <a:rPr lang="en-US" dirty="0" smtClean="0"/>
              <a:t> UO </a:t>
            </a:r>
            <a:r>
              <a:rPr lang="zh-CN" dirty="0" smtClean="0"/>
              <a:t>为</a:t>
            </a:r>
            <a:endParaRPr lang="zh-CN" dirty="0"/>
          </a:p>
        </p:txBody>
      </p:sp>
      <mc:AlternateContent xmlns:mc="http://schemas.openxmlformats.org/markup-compatibility/2006">
        <mc:Choice xmlns:a14="http://schemas.microsoft.com/office/drawing/2010/main" Requires="a14">
          <p:sp>
            <p:nvSpPr>
              <p:cNvPr id="2" name="矩形 1"/>
              <p:cNvSpPr/>
              <p:nvPr/>
            </p:nvSpPr>
            <p:spPr>
              <a:xfrm>
                <a:off x="2921086" y="4063231"/>
                <a:ext cx="5395599" cy="1176425"/>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sSub>
                        <m:sSubPr>
                          <m:ctrlPr>
                            <a:rPr lang="zh-CN" altLang="en-US">
                              <a:latin typeface="Cambria Math" panose="02040503050406030204" pitchFamily="18" charset="0"/>
                            </a:rPr>
                          </m:ctrlPr>
                        </m:sSubPr>
                        <m:e>
                          <m:r>
                            <a:rPr lang="zh-CN" altLang="en-US" i="1">
                              <a:latin typeface="Cambria Math" panose="02040503050406030204" pitchFamily="18" charset="0"/>
                            </a:rPr>
                            <m:t>𝑈</m:t>
                          </m:r>
                        </m:e>
                        <m:sub>
                          <m:r>
                            <a:rPr lang="zh-CN" altLang="en-US" i="1">
                              <a:latin typeface="Cambria Math" panose="02040503050406030204" pitchFamily="18" charset="0"/>
                            </a:rPr>
                            <m:t>𝑂</m:t>
                          </m:r>
                        </m:sub>
                      </m:sSub>
                      <m:r>
                        <a:rPr lang="zh-CN" altLang="en-US" i="0">
                          <a:latin typeface="Cambria Math" panose="02040503050406030204" pitchFamily="18" charset="0"/>
                        </a:rPr>
                        <m:t>=</m:t>
                      </m:r>
                      <m:rad>
                        <m:radPr>
                          <m:degHide m:val="on"/>
                          <m:ctrlPr>
                            <a:rPr lang="zh-CN" altLang="en-US" i="1">
                              <a:latin typeface="Cambria Math" panose="02040503050406030204" pitchFamily="18" charset="0"/>
                            </a:rPr>
                          </m:ctrlPr>
                        </m:radPr>
                        <m:deg/>
                        <m:e>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𝑇</m:t>
                                  </m:r>
                                </m:e>
                                <m:sub>
                                  <m:r>
                                    <a:rPr lang="zh-CN" altLang="en-US" i="1">
                                      <a:latin typeface="Cambria Math" panose="02040503050406030204" pitchFamily="18" charset="0"/>
                                    </a:rPr>
                                    <m:t>𝐶</m:t>
                                  </m:r>
                                </m:sub>
                              </m:sSub>
                            </m:den>
                          </m:f>
                          <m:nary>
                            <m:naryPr>
                              <m:limLoc m:val="undOvr"/>
                              <m:ctrlPr>
                                <a:rPr lang="zh-CN" altLang="en-US" i="1">
                                  <a:latin typeface="Cambria Math" panose="02040503050406030204" pitchFamily="18" charset="0"/>
                                </a:rPr>
                              </m:ctrlPr>
                            </m:naryPr>
                            <m:sub>
                              <m:r>
                                <a:rPr lang="zh-CN" altLang="en-US" i="0">
                                  <a:latin typeface="Cambria Math" panose="02040503050406030204" pitchFamily="18" charset="0"/>
                                </a:rPr>
                                <m:t>0</m:t>
                              </m:r>
                            </m:sub>
                            <m:sup>
                              <m:r>
                                <a:rPr lang="zh-CN" altLang="en-US" i="1">
                                  <a:latin typeface="Cambria Math" panose="02040503050406030204" pitchFamily="18" charset="0"/>
                                </a:rPr>
                                <m:t>𝑛𝑇</m:t>
                              </m:r>
                            </m:sup>
                            <m:e>
                              <m:sSup>
                                <m:sSupPr>
                                  <m:ctrlPr>
                                    <a:rPr lang="zh-CN" altLang="en-US" i="1">
                                      <a:latin typeface="Cambria Math" panose="02040503050406030204" pitchFamily="18" charset="0"/>
                                    </a:rPr>
                                  </m:ctrlPr>
                                </m:sSupPr>
                                <m:e>
                                  <m:r>
                                    <a:rPr lang="zh-CN" altLang="en-US" i="1">
                                      <a:latin typeface="Cambria Math" panose="02040503050406030204" pitchFamily="18" charset="0"/>
                                    </a:rPr>
                                    <m:t>𝑈</m:t>
                                  </m:r>
                                </m:e>
                                <m:sup>
                                  <m:r>
                                    <a:rPr lang="zh-CN" altLang="en-US" i="0">
                                      <a:latin typeface="Cambria Math" panose="02040503050406030204" pitchFamily="18" charset="0"/>
                                    </a:rPr>
                                    <m:t>2</m:t>
                                  </m:r>
                                </m:sup>
                              </m:sSup>
                              <m:r>
                                <a:rPr lang="zh-CN" altLang="en-US" i="1">
                                  <a:latin typeface="Cambria Math" panose="02040503050406030204" pitchFamily="18" charset="0"/>
                                </a:rPr>
                                <m:t>𝑑𝑡</m:t>
                              </m:r>
                            </m:e>
                          </m:nary>
                        </m:e>
                      </m:rad>
                      <m:r>
                        <a:rPr lang="zh-CN" altLang="en-US" i="0">
                          <a:latin typeface="Cambria Math" panose="02040503050406030204" pitchFamily="18" charset="0"/>
                        </a:rPr>
                        <m:t>=</m:t>
                      </m:r>
                      <m:r>
                        <a:rPr lang="zh-CN" altLang="en-US" i="1">
                          <a:latin typeface="Cambria Math" panose="02040503050406030204" pitchFamily="18" charset="0"/>
                        </a:rPr>
                        <m:t>𝑈</m:t>
                      </m:r>
                      <m:rad>
                        <m:radPr>
                          <m:degHide m:val="on"/>
                          <m:ctrlPr>
                            <a:rPr lang="zh-CN" altLang="en-US" i="1">
                              <a:latin typeface="Cambria Math" panose="02040503050406030204" pitchFamily="18" charset="0"/>
                            </a:rPr>
                          </m:ctrlPr>
                        </m:radPr>
                        <m:deg/>
                        <m:e>
                          <m:f>
                            <m:fPr>
                              <m:ctrlPr>
                                <a:rPr lang="zh-CN" altLang="en-US" i="1">
                                  <a:latin typeface="Cambria Math" panose="02040503050406030204" pitchFamily="18" charset="0"/>
                                </a:rPr>
                              </m:ctrlPr>
                            </m:fPr>
                            <m:num>
                              <m:r>
                                <a:rPr lang="zh-CN" altLang="en-US" i="1">
                                  <a:latin typeface="Cambria Math" panose="02040503050406030204" pitchFamily="18" charset="0"/>
                                </a:rPr>
                                <m:t>𝑛</m:t>
                              </m:r>
                            </m:num>
                            <m:den>
                              <m:r>
                                <a:rPr lang="zh-CN" altLang="en-US" i="1">
                                  <a:latin typeface="Cambria Math" panose="02040503050406030204" pitchFamily="18" charset="0"/>
                                </a:rPr>
                                <m:t>𝑁</m:t>
                              </m:r>
                            </m:den>
                          </m:f>
                        </m:e>
                      </m:rad>
                    </m:oMath>
                  </m:oMathPara>
                </a14:m>
                <a:endParaRPr lang="zh-CN" altLang="en-US" dirty="0"/>
              </a:p>
            </p:txBody>
          </p:sp>
        </mc:Choice>
        <mc:Fallback>
          <p:sp>
            <p:nvSpPr>
              <p:cNvPr id="2" name="矩形 1"/>
              <p:cNvSpPr>
                <a:spLocks noRot="1" noChangeAspect="1" noMove="1" noResize="1" noEditPoints="1" noAdjustHandles="1" noChangeArrowheads="1" noChangeShapeType="1" noTextEdit="1"/>
              </p:cNvSpPr>
              <p:nvPr/>
            </p:nvSpPr>
            <p:spPr>
              <a:xfrm>
                <a:off x="2921086" y="4063231"/>
                <a:ext cx="5395599" cy="1176425"/>
              </a:xfrm>
              <a:prstGeom prst="rect">
                <a:avLst/>
              </a:prstGeom>
              <a:blipFill rotWithShape="0">
                <a:blip r:embed="rId3"/>
                <a:stretch>
                  <a:fillRect/>
                </a:stretch>
              </a:blipFill>
            </p:spPr>
            <p:txBody>
              <a:bodyPr/>
              <a:lstStyle/>
              <a:p>
                <a:r>
                  <a:rPr lang="zh-CN" altLang="en-US">
                    <a:noFill/>
                  </a:rPr>
                  <a:t> </a:t>
                </a:r>
              </a:p>
            </p:txBody>
          </p:sp>
        </mc:Fallback>
      </mc:AlternateContent>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82c8a10c-87a2-4a99-afda-1d4503af1423}"/>
</p:tagLst>
</file>

<file path=ppt/tags/tag11.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9a5a61d8-3a2f-4add-b9b7-b40e48a1ea46}"/>
</p:tagLst>
</file>

<file path=ppt/tags/tag1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14.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3a09009f-f34b-4464-af2d-fce322e3994d}"/>
  <p:tag name="TABLE_ENDDRAG_ORIGIN_RECT" val="866*390"/>
  <p:tag name="TABLE_ENDDRAG_RECT" val="35*101*866*39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5405f0a5-73c6-47d3-836a-9504dd6c872d}"/>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714067a7-aa7a-497a-a2a3-1bb7db0c04a9}"/>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TotalTime>
  <Words>2930</Words>
  <Application>Microsoft Office PowerPoint</Application>
  <PresentationFormat>宽屏</PresentationFormat>
  <Paragraphs>360</Paragraphs>
  <Slides>28</Slides>
  <Notes>28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Arial Unicode MS</vt:lpstr>
      <vt:lpstr>Microsoft JhengHei</vt:lpstr>
      <vt:lpstr>Open Sans</vt:lpstr>
      <vt:lpstr>等线</vt:lpstr>
      <vt:lpstr>等线 Light</vt:lpstr>
      <vt:lpstr>华康俪金黑W8(P)</vt:lpstr>
      <vt:lpstr>楷体</vt:lpstr>
      <vt:lpstr>宋体</vt:lpstr>
      <vt:lpstr>微软雅黑</vt:lpstr>
      <vt:lpstr>Arial</vt:lpstr>
      <vt:lpstr>Calibri</vt:lpstr>
      <vt:lpstr>Cambria Math</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52</cp:revision>
  <dcterms:created xsi:type="dcterms:W3CDTF">2020-10-28T01:48:00Z</dcterms:created>
  <dcterms:modified xsi:type="dcterms:W3CDTF">2021-03-01T03:08:52Z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