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6.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7.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8.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9.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258" r:id="rId3"/>
    <p:sldId id="260" r:id="rId4"/>
    <p:sldId id="256" r:id="rId5"/>
    <p:sldId id="261" r:id="rId6"/>
    <p:sldId id="259" r:id="rId7"/>
    <p:sldId id="262" r:id="rId8"/>
    <p:sldId id="266" r:id="rId9"/>
    <p:sldId id="285" r:id="rId10"/>
    <p:sldId id="286" r:id="rId11"/>
    <p:sldId id="287" r:id="rId12"/>
    <p:sldId id="307" r:id="rId13"/>
    <p:sldId id="288" r:id="rId14"/>
    <p:sldId id="290" r:id="rId15"/>
    <p:sldId id="289" r:id="rId16"/>
    <p:sldId id="291" r:id="rId17"/>
    <p:sldId id="292" r:id="rId18"/>
    <p:sldId id="293" r:id="rId19"/>
    <p:sldId id="294" r:id="rId20"/>
    <p:sldId id="313" r:id="rId21"/>
    <p:sldId id="296" r:id="rId22"/>
    <p:sldId id="311" r:id="rId23"/>
    <p:sldId id="298" r:id="rId24"/>
    <p:sldId id="299" r:id="rId25"/>
    <p:sldId id="300" r:id="rId26"/>
    <p:sldId id="309" r:id="rId27"/>
    <p:sldId id="301" r:id="rId28"/>
    <p:sldId id="310" r:id="rId29"/>
    <p:sldId id="302" r:id="rId30"/>
    <p:sldId id="303" r:id="rId31"/>
    <p:sldId id="263" r:id="rId32"/>
    <p:sldId id="268" r:id="rId33"/>
    <p:sldId id="304" r:id="rId34"/>
    <p:sldId id="305" r:id="rId35"/>
    <p:sldId id="306" r:id="rId36"/>
    <p:sldId id="264" r:id="rId37"/>
    <p:sldId id="276" r:id="rId38"/>
    <p:sldId id="265" r:id="rId39"/>
    <p:sldId id="270" r:id="rId40"/>
    <p:sldId id="280"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4" d="100"/>
          <a:sy n="74" d="100"/>
        </p:scale>
        <p:origin x="59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7.wmf"/><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743704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66808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863996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63996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292407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444998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1778046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1925948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27820699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518747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3021628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2780140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780140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004927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5968390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6168353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616835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611690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2684955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2684955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8037306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336133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2.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6.wmf"/><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3.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6.w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4.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6.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9.wmf"/></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5.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12.bin"/><Relationship Id="rId5" Type="http://schemas.openxmlformats.org/officeDocument/2006/relationships/image" Target="../media/image6.wmf"/><Relationship Id="rId4" Type="http://schemas.openxmlformats.org/officeDocument/2006/relationships/oleObject" Target="../embeddings/oleObject11.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4.bin"/><Relationship Id="rId5" Type="http://schemas.openxmlformats.org/officeDocument/2006/relationships/image" Target="../media/image6.wmf"/><Relationship Id="rId4" Type="http://schemas.openxmlformats.org/officeDocument/2006/relationships/oleObject" Target="../embeddings/oleObject13.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6.bin"/><Relationship Id="rId5" Type="http://schemas.openxmlformats.org/officeDocument/2006/relationships/image" Target="../media/image6.wmf"/><Relationship Id="rId4" Type="http://schemas.openxmlformats.org/officeDocument/2006/relationships/oleObject" Target="../embeddings/oleObject15.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8.bin"/><Relationship Id="rId5" Type="http://schemas.openxmlformats.org/officeDocument/2006/relationships/image" Target="../media/image6.wmf"/><Relationship Id="rId4" Type="http://schemas.openxmlformats.org/officeDocument/2006/relationships/oleObject" Target="../embeddings/oleObject17.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20.bin"/><Relationship Id="rId5" Type="http://schemas.openxmlformats.org/officeDocument/2006/relationships/image" Target="../media/image6.wmf"/><Relationship Id="rId4" Type="http://schemas.openxmlformats.org/officeDocument/2006/relationships/oleObject" Target="../embeddings/oleObject19.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22.bin"/><Relationship Id="rId5" Type="http://schemas.openxmlformats.org/officeDocument/2006/relationships/image" Target="../media/image6.wmf"/><Relationship Id="rId4" Type="http://schemas.openxmlformats.org/officeDocument/2006/relationships/oleObject" Target="../embeddings/oleObject21.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oleObject" Target="../embeddings/oleObject24.bin"/><Relationship Id="rId5" Type="http://schemas.openxmlformats.org/officeDocument/2006/relationships/image" Target="../media/image6.wmf"/><Relationship Id="rId4" Type="http://schemas.openxmlformats.org/officeDocument/2006/relationships/oleObject" Target="../embeddings/oleObject23.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6.bin"/><Relationship Id="rId5" Type="http://schemas.openxmlformats.org/officeDocument/2006/relationships/image" Target="../media/image6.wmf"/><Relationship Id="rId4" Type="http://schemas.openxmlformats.org/officeDocument/2006/relationships/oleObject" Target="../embeddings/oleObject2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28.bin"/><Relationship Id="rId5" Type="http://schemas.openxmlformats.org/officeDocument/2006/relationships/image" Target="../media/image6.wmf"/><Relationship Id="rId4" Type="http://schemas.openxmlformats.org/officeDocument/2006/relationships/oleObject" Target="../embeddings/oleObject27.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30.bin"/><Relationship Id="rId5" Type="http://schemas.openxmlformats.org/officeDocument/2006/relationships/image" Target="../media/image6.wmf"/><Relationship Id="rId4" Type="http://schemas.openxmlformats.org/officeDocument/2006/relationships/oleObject" Target="../embeddings/oleObject29.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32.bin"/><Relationship Id="rId5" Type="http://schemas.openxmlformats.org/officeDocument/2006/relationships/image" Target="../media/image6.wmf"/><Relationship Id="rId4" Type="http://schemas.openxmlformats.org/officeDocument/2006/relationships/oleObject" Target="../embeddings/oleObject31.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oleObject" Target="../embeddings/oleObject34.bin"/><Relationship Id="rId5" Type="http://schemas.openxmlformats.org/officeDocument/2006/relationships/image" Target="../media/image6.wmf"/><Relationship Id="rId4" Type="http://schemas.openxmlformats.org/officeDocument/2006/relationships/oleObject" Target="../embeddings/oleObject33.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oleObject" Target="../embeddings/oleObject36.bin"/><Relationship Id="rId5" Type="http://schemas.openxmlformats.org/officeDocument/2006/relationships/image" Target="../media/image6.wmf"/><Relationship Id="rId4" Type="http://schemas.openxmlformats.org/officeDocument/2006/relationships/oleObject" Target="../embeddings/oleObject35.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oleObject" Target="../embeddings/oleObject38.bin"/><Relationship Id="rId5" Type="http://schemas.openxmlformats.org/officeDocument/2006/relationships/image" Target="../media/image6.wmf"/><Relationship Id="rId4" Type="http://schemas.openxmlformats.org/officeDocument/2006/relationships/oleObject" Target="../embeddings/oleObject37.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40.bin"/><Relationship Id="rId5" Type="http://schemas.openxmlformats.org/officeDocument/2006/relationships/image" Target="../media/image6.wmf"/><Relationship Id="rId4" Type="http://schemas.openxmlformats.org/officeDocument/2006/relationships/oleObject" Target="../embeddings/oleObject39.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7.wmf"/><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oleObject" Target="../embeddings/oleObject42.bin"/><Relationship Id="rId5" Type="http://schemas.openxmlformats.org/officeDocument/2006/relationships/image" Target="../media/image6.wmf"/><Relationship Id="rId4" Type="http://schemas.openxmlformats.org/officeDocument/2006/relationships/oleObject" Target="../embeddings/oleObject41.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1440329" y="1708542"/>
            <a:ext cx="10341293" cy="1107996"/>
          </a:xfrm>
          <a:prstGeom prst="rect">
            <a:avLst/>
          </a:prstGeom>
          <a:noFill/>
        </p:spPr>
        <p:txBody>
          <a:bodyPr wrap="none" rtlCol="0">
            <a:spAutoFit/>
          </a:bodyPr>
          <a:lstStyle/>
          <a:p>
            <a:r>
              <a:rPr lang="zh-CN" altLang="zh-CN"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继电器控制电路装调维修</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3578468" y="3520795"/>
            <a:ext cx="4547438" cy="936104"/>
            <a:chOff x="4328610" y="4016474"/>
            <a:chExt cx="3528310"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11" name="文本框 10">
            <a:extLst>
              <a:ext uri="{FF2B5EF4-FFF2-40B4-BE49-F238E27FC236}">
                <a16:creationId xmlns="" xmlns:a16="http://schemas.microsoft.com/office/drawing/2014/main" id="{BB180118-9C02-4413-B5BC-1E092A0FF93B}"/>
              </a:ext>
            </a:extLst>
          </p:cNvPr>
          <p:cNvSpPr txBox="1"/>
          <p:nvPr/>
        </p:nvSpPr>
        <p:spPr>
          <a:xfrm>
            <a:off x="3676358" y="3501745"/>
            <a:ext cx="6108568" cy="581057"/>
          </a:xfrm>
          <a:prstGeom prst="rect">
            <a:avLst/>
          </a:prstGeom>
          <a:noFill/>
        </p:spPr>
        <p:txBody>
          <a:bodyPr wrap="square">
            <a:spAutoFit/>
          </a:bodyPr>
          <a:lstStyle/>
          <a:p>
            <a:pPr>
              <a:lnSpc>
                <a:spcPct val="150000"/>
              </a:lnSpc>
              <a:spcAft>
                <a:spcPts val="600"/>
              </a:spcAft>
            </a:pPr>
            <a:r>
              <a:rPr lang="en-US" altLang="zh-CN" sz="1800" b="1" dirty="0">
                <a:effectLst/>
                <a:latin typeface="Times New Roman" panose="02020603050405020304" pitchFamily="18" charset="0"/>
                <a:ea typeface="宋体" panose="02010600030101010101" pitchFamily="2" charset="-122"/>
              </a:rPr>
              <a:t> </a:t>
            </a:r>
            <a:r>
              <a:rPr lang="zh-CN" altLang="zh-CN" sz="2400" b="1" dirty="0">
                <a:solidFill>
                  <a:schemeClr val="bg1"/>
                </a:solidFill>
                <a:latin typeface="微软雅黑" panose="020B0503020204020204" pitchFamily="34" charset="-122"/>
                <a:ea typeface="微软雅黑" panose="020B0503020204020204" pitchFamily="34" charset="-122"/>
              </a:rPr>
              <a:t>临时供用电设备的安装与维护</a:t>
            </a:r>
          </a:p>
        </p:txBody>
      </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47759" y="1173626"/>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用电负荷计算</a:t>
            </a:r>
          </a:p>
        </p:txBody>
      </p:sp>
      <p:sp>
        <p:nvSpPr>
          <p:cNvPr id="18" name="文本框 17">
            <a:extLst>
              <a:ext uri="{FF2B5EF4-FFF2-40B4-BE49-F238E27FC236}">
                <a16:creationId xmlns="" xmlns:a16="http://schemas.microsoft.com/office/drawing/2014/main" id="{3AC6C316-2B4B-40E1-8ABD-4E5C8AD27D51}"/>
              </a:ext>
            </a:extLst>
          </p:cNvPr>
          <p:cNvSpPr txBox="1"/>
          <p:nvPr/>
        </p:nvSpPr>
        <p:spPr>
          <a:xfrm>
            <a:off x="644802" y="1674143"/>
            <a:ext cx="11025582" cy="4734629"/>
          </a:xfrm>
          <a:prstGeom prst="rect">
            <a:avLst/>
          </a:prstGeom>
          <a:noFill/>
        </p:spPr>
        <p:txBody>
          <a:bodyPr wrap="square">
            <a:spAutoFit/>
          </a:bodyPr>
          <a:lstStyle/>
          <a:p>
            <a:pPr algn="just">
              <a:lnSpc>
                <a:spcPts val="1900"/>
              </a:lnSpc>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）的确定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设备容量（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）是指换算到规定工作制下的设备额定容量，它不包括备用设备的额定容量。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建筑供电系统中各用电设备的额定工作条件不同，有的可直接相加，但有的在计算中就不能简单的把铭牌上规定的额定功率直接相加，必须首先把额定功率换算到统一规定的工作制下的功率后才能相加。换算到统一规定的工作制下的额定功率称为“设备容量”，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表示。用电设备按工作制可分为三种：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①</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、长期连续工作制</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长期连续工作制指在规定环境温度下连续运行，设备任何部分的温度和温升均不超过允许值，如通风机、水泵、电炉、照明灯具等。这类设备的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值就是其铭牌的额定容量（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、短时工作制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短时工作制是指运行时间短而停歇时间长，设备在工作时间内的温升不足以达到稳定温升而在间歇时间内足以是温升冷却到环境温度。这类用电设备容量就是其铭牌上标明的额定值）即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③</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、反复短时工作制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9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反复短时工作制指设备以断续方式反复进行工作，工作时间与停歇时间相互交替重复。如电焊机、起重设备等。这些用电设备容量就是将设备在某一暂载率下的铭牌统一换算到一个标准暂载率下的功率。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786797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95983" y="1173626"/>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a:t>
            </a:r>
            <a:r>
              <a:rPr lang="en-US" altLang="zh-CN" sz="2000" b="1" dirty="0">
                <a:solidFill>
                  <a:schemeClr val="accent2">
                    <a:lumMod val="50000"/>
                  </a:schemeClr>
                </a:solidFill>
                <a:latin typeface="微软雅黑" pitchFamily="34" charset="-122"/>
                <a:ea typeface="微软雅黑" pitchFamily="34" charset="-122"/>
              </a:rPr>
              <a:t> </a:t>
            </a:r>
            <a:r>
              <a:rPr lang="en-US"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sp>
        <p:nvSpPr>
          <p:cNvPr id="13" name="文本框 12">
            <a:extLst>
              <a:ext uri="{FF2B5EF4-FFF2-40B4-BE49-F238E27FC236}">
                <a16:creationId xmlns="" xmlns:a16="http://schemas.microsoft.com/office/drawing/2014/main" id="{8864FC95-2970-4A1A-B931-0C13994B194B}"/>
              </a:ext>
            </a:extLst>
          </p:cNvPr>
          <p:cNvSpPr txBox="1"/>
          <p:nvPr/>
        </p:nvSpPr>
        <p:spPr>
          <a:xfrm>
            <a:off x="703441" y="1672791"/>
            <a:ext cx="4207226" cy="4124206"/>
          </a:xfrm>
          <a:prstGeom prst="rect">
            <a:avLst/>
          </a:prstGeom>
          <a:noFill/>
        </p:spPr>
        <p:txBody>
          <a:bodyPr wrap="square">
            <a:spAutoFit/>
          </a:bodyPr>
          <a:lstStyle/>
          <a:p>
            <a:pPr indent="266700" algn="just">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）、需要系数的确定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计算负荷的确定方法较多，目前我国常采用的方法有需要系数法。需要系数法一般适用于计算用电设备组中设备容量相差不大的情况。需要系数法就是用电设备组在最大负荷时需要的有功功率与其设备容量的比值。实际上需要系数与用电设备的工作性质、设备效率和线路损耗等因素有关。它是一个综合系数。难以准确计算，实用中常采用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1-3-1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所示确定需要系数。此表只作为需要系数法计算过程中的参考，实际需要系数的确定应根据施工现场施工工序，施工工期的长短、紧迫程度等具体而定。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 name="表格 1">
            <a:extLst>
              <a:ext uri="{FF2B5EF4-FFF2-40B4-BE49-F238E27FC236}">
                <a16:creationId xmlns="" xmlns:a16="http://schemas.microsoft.com/office/drawing/2014/main" id="{8E748294-5521-4CD3-8B4F-7628F36D6CBE}"/>
              </a:ext>
            </a:extLst>
          </p:cNvPr>
          <p:cNvGraphicFramePr>
            <a:graphicFrameLocks noGrp="1"/>
          </p:cNvGraphicFramePr>
          <p:nvPr>
            <p:extLst>
              <p:ext uri="{D42A27DB-BD31-4B8C-83A1-F6EECF244321}">
                <p14:modId xmlns:p14="http://schemas.microsoft.com/office/powerpoint/2010/main" val="1562215560"/>
              </p:ext>
            </p:extLst>
          </p:nvPr>
        </p:nvGraphicFramePr>
        <p:xfrm>
          <a:off x="5359941" y="1027522"/>
          <a:ext cx="6316304" cy="5179856"/>
        </p:xfrm>
        <a:graphic>
          <a:graphicData uri="http://schemas.openxmlformats.org/drawingml/2006/table">
            <a:tbl>
              <a:tblPr>
                <a:tableStyleId>{5940675A-B579-460E-94D1-54222C63F5DA}</a:tableStyleId>
              </a:tblPr>
              <a:tblGrid>
                <a:gridCol w="1511644">
                  <a:extLst>
                    <a:ext uri="{9D8B030D-6E8A-4147-A177-3AD203B41FA5}">
                      <a16:colId xmlns="" xmlns:a16="http://schemas.microsoft.com/office/drawing/2014/main" val="4161438120"/>
                    </a:ext>
                  </a:extLst>
                </a:gridCol>
                <a:gridCol w="1569110">
                  <a:extLst>
                    <a:ext uri="{9D8B030D-6E8A-4147-A177-3AD203B41FA5}">
                      <a16:colId xmlns="" xmlns:a16="http://schemas.microsoft.com/office/drawing/2014/main" val="2064248476"/>
                    </a:ext>
                  </a:extLst>
                </a:gridCol>
                <a:gridCol w="1075392">
                  <a:extLst>
                    <a:ext uri="{9D8B030D-6E8A-4147-A177-3AD203B41FA5}">
                      <a16:colId xmlns="" xmlns:a16="http://schemas.microsoft.com/office/drawing/2014/main" val="340746831"/>
                    </a:ext>
                  </a:extLst>
                </a:gridCol>
                <a:gridCol w="1163344">
                  <a:extLst>
                    <a:ext uri="{9D8B030D-6E8A-4147-A177-3AD203B41FA5}">
                      <a16:colId xmlns="" xmlns:a16="http://schemas.microsoft.com/office/drawing/2014/main" val="4046354555"/>
                    </a:ext>
                  </a:extLst>
                </a:gridCol>
                <a:gridCol w="996814">
                  <a:extLst>
                    <a:ext uri="{9D8B030D-6E8A-4147-A177-3AD203B41FA5}">
                      <a16:colId xmlns="" xmlns:a16="http://schemas.microsoft.com/office/drawing/2014/main" val="4216623538"/>
                    </a:ext>
                  </a:extLst>
                </a:gridCol>
              </a:tblGrid>
              <a:tr h="323006">
                <a:tc gridSpan="2">
                  <a:txBody>
                    <a:bodyPr/>
                    <a:lstStyle/>
                    <a:p>
                      <a:pPr indent="228600" algn="ctr">
                        <a:lnSpc>
                          <a:spcPts val="2000"/>
                        </a:lnSpc>
                        <a:tabLst>
                          <a:tab pos="1590675" algn="l"/>
                        </a:tabLst>
                      </a:pPr>
                      <a:r>
                        <a:rPr lang="zh-CN" sz="1100" kern="100" dirty="0">
                          <a:effectLst/>
                        </a:rPr>
                        <a:t>用电设备组名称</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8843" marR="88843" marT="44422" marB="44422" anchor="ctr"/>
                </a:tc>
                <a:tc hMerge="1">
                  <a:txBody>
                    <a:bodyPr/>
                    <a:lstStyle/>
                    <a:p>
                      <a:endParaRPr lang="zh-CN" altLang="en-US"/>
                    </a:p>
                  </a:txBody>
                  <a:tcPr/>
                </a:tc>
                <a:tc>
                  <a:txBody>
                    <a:bodyPr/>
                    <a:lstStyle/>
                    <a:p>
                      <a:pPr indent="127000" algn="just">
                        <a:lnSpc>
                          <a:spcPts val="2000"/>
                        </a:lnSpc>
                        <a:tabLst>
                          <a:tab pos="1590675" algn="l"/>
                        </a:tabLst>
                      </a:pPr>
                      <a:r>
                        <a:rPr lang="en-US" sz="1100" kern="100">
                          <a:effectLst/>
                        </a:rPr>
                        <a:t>K</a:t>
                      </a:r>
                      <a:r>
                        <a:rPr lang="en-US" sz="1100" kern="100" baseline="-25000">
                          <a:effectLst/>
                        </a:rPr>
                        <a:t>X</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cos </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tg </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911856004"/>
                  </a:ext>
                </a:extLst>
              </a:tr>
              <a:tr h="565160">
                <a:tc>
                  <a:txBody>
                    <a:bodyPr/>
                    <a:lstStyle/>
                    <a:p>
                      <a:pPr indent="127000" algn="just">
                        <a:lnSpc>
                          <a:spcPts val="2000"/>
                        </a:lnSpc>
                        <a:tabLst>
                          <a:tab pos="1590675" algn="l"/>
                        </a:tabLst>
                      </a:pPr>
                      <a:r>
                        <a:rPr lang="en-US" sz="1100" kern="100" dirty="0">
                          <a:effectLst/>
                        </a:rPr>
                        <a:t>I</a:t>
                      </a:r>
                      <a:r>
                        <a:rPr lang="zh-CN" sz="1100" kern="100" dirty="0">
                          <a:effectLst/>
                        </a:rPr>
                        <a:t>类电动机组</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dirty="0">
                          <a:effectLst/>
                        </a:rPr>
                        <a:t>10</a:t>
                      </a:r>
                      <a:r>
                        <a:rPr lang="zh-CN" sz="1100" kern="100" dirty="0">
                          <a:effectLst/>
                        </a:rPr>
                        <a:t>台以下</a:t>
                      </a:r>
                    </a:p>
                    <a:p>
                      <a:pPr indent="127000" algn="just">
                        <a:lnSpc>
                          <a:spcPts val="2000"/>
                        </a:lnSpc>
                        <a:tabLst>
                          <a:tab pos="1590675" algn="l"/>
                        </a:tabLst>
                      </a:pPr>
                      <a:r>
                        <a:rPr lang="en-US" sz="1100" kern="100" dirty="0">
                          <a:effectLst/>
                        </a:rPr>
                        <a:t>10</a:t>
                      </a:r>
                      <a:r>
                        <a:rPr lang="zh-CN" sz="1100" kern="100" dirty="0">
                          <a:effectLst/>
                        </a:rPr>
                        <a:t>台以上</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0.85</a:t>
                      </a:r>
                      <a:endParaRPr lang="zh-CN" sz="1100" kern="100">
                        <a:effectLst/>
                      </a:endParaRPr>
                    </a:p>
                    <a:p>
                      <a:pPr indent="127000" algn="just">
                        <a:lnSpc>
                          <a:spcPts val="2000"/>
                        </a:lnSpc>
                        <a:tabLst>
                          <a:tab pos="1590675" algn="l"/>
                        </a:tabLst>
                      </a:pPr>
                      <a:r>
                        <a:rPr lang="en-US" sz="1100" kern="100">
                          <a:effectLst/>
                        </a:rPr>
                        <a:t>0.75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0.82</a:t>
                      </a:r>
                      <a:endParaRPr lang="zh-CN" sz="1100" kern="100">
                        <a:effectLst/>
                      </a:endParaRPr>
                    </a:p>
                    <a:p>
                      <a:pPr indent="127000" algn="just">
                        <a:lnSpc>
                          <a:spcPts val="2000"/>
                        </a:lnSpc>
                        <a:tabLst>
                          <a:tab pos="1590675" algn="l"/>
                        </a:tabLst>
                      </a:pPr>
                      <a:r>
                        <a:rPr lang="en-US" sz="1100" kern="100">
                          <a:effectLst/>
                        </a:rPr>
                        <a:t>0.78</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0.70</a:t>
                      </a:r>
                      <a:endParaRPr lang="zh-CN" sz="1100" kern="100">
                        <a:effectLst/>
                      </a:endParaRPr>
                    </a:p>
                    <a:p>
                      <a:pPr indent="127000" algn="just">
                        <a:lnSpc>
                          <a:spcPts val="2000"/>
                        </a:lnSpc>
                        <a:tabLst>
                          <a:tab pos="1590675" algn="l"/>
                        </a:tabLst>
                      </a:pPr>
                      <a:r>
                        <a:rPr lang="en-US" sz="1100" kern="100">
                          <a:effectLst/>
                        </a:rPr>
                        <a:t>0.80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3995388101"/>
                  </a:ext>
                </a:extLst>
              </a:tr>
              <a:tr h="565160">
                <a:tc>
                  <a:txBody>
                    <a:bodyPr/>
                    <a:lstStyle/>
                    <a:p>
                      <a:pPr indent="127000" algn="just">
                        <a:lnSpc>
                          <a:spcPts val="2000"/>
                        </a:lnSpc>
                        <a:tabLst>
                          <a:tab pos="1590675" algn="l"/>
                        </a:tabLst>
                      </a:pPr>
                      <a:r>
                        <a:rPr lang="en-US" sz="1100" kern="100" dirty="0">
                          <a:effectLst/>
                        </a:rPr>
                        <a:t>II</a:t>
                      </a:r>
                      <a:r>
                        <a:rPr lang="zh-CN" sz="1100" kern="100" dirty="0">
                          <a:effectLst/>
                        </a:rPr>
                        <a:t>类电动机组</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a:t>
                      </a:r>
                      <a:r>
                        <a:rPr lang="zh-CN" sz="1100" kern="100">
                          <a:effectLst/>
                        </a:rPr>
                        <a:t>台以下</a:t>
                      </a:r>
                    </a:p>
                    <a:p>
                      <a:pPr indent="127000" algn="just">
                        <a:lnSpc>
                          <a:spcPts val="2000"/>
                        </a:lnSpc>
                        <a:tabLst>
                          <a:tab pos="1590675" algn="l"/>
                        </a:tabLst>
                      </a:pPr>
                      <a:r>
                        <a:rPr lang="en-US" sz="1100" kern="100">
                          <a:effectLst/>
                        </a:rPr>
                        <a:t>10</a:t>
                      </a:r>
                      <a:r>
                        <a:rPr lang="zh-CN" sz="1100" kern="100">
                          <a:effectLst/>
                        </a:rPr>
                        <a:t>台以上</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pPr>
                      <a:r>
                        <a:rPr lang="en-US" sz="1100" kern="100">
                          <a:effectLst/>
                        </a:rPr>
                        <a:t>0.70</a:t>
                      </a:r>
                      <a:endParaRPr lang="zh-CN" sz="1100" kern="100">
                        <a:effectLst/>
                      </a:endParaRPr>
                    </a:p>
                    <a:p>
                      <a:pPr indent="127000" algn="just">
                        <a:lnSpc>
                          <a:spcPts val="2000"/>
                        </a:lnSpc>
                      </a:pPr>
                      <a:r>
                        <a:rPr lang="en-US" sz="1100" kern="100">
                          <a:effectLst/>
                        </a:rPr>
                        <a:t>0.65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0.78</a:t>
                      </a:r>
                      <a:endParaRPr lang="zh-CN" sz="1100" kern="100">
                        <a:effectLst/>
                      </a:endParaRPr>
                    </a:p>
                    <a:p>
                      <a:pPr indent="127000" algn="just">
                        <a:lnSpc>
                          <a:spcPts val="2000"/>
                        </a:lnSpc>
                        <a:tabLst>
                          <a:tab pos="1590675" algn="l"/>
                        </a:tabLst>
                      </a:pPr>
                      <a:r>
                        <a:rPr lang="en-US" sz="1100" kern="100">
                          <a:effectLst/>
                        </a:rPr>
                        <a:t>0.75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0.80</a:t>
                      </a:r>
                      <a:endParaRPr lang="zh-CN" sz="1100" kern="100">
                        <a:effectLst/>
                      </a:endParaRPr>
                    </a:p>
                    <a:p>
                      <a:pPr indent="127000" algn="just">
                        <a:lnSpc>
                          <a:spcPts val="2000"/>
                        </a:lnSpc>
                        <a:tabLst>
                          <a:tab pos="1590675" algn="l"/>
                        </a:tabLst>
                      </a:pPr>
                      <a:r>
                        <a:rPr lang="en-US" sz="1100" kern="100">
                          <a:effectLst/>
                        </a:rPr>
                        <a:t>0.88</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2978505711"/>
                  </a:ext>
                </a:extLst>
              </a:tr>
              <a:tr h="565160">
                <a:tc>
                  <a:txBody>
                    <a:bodyPr/>
                    <a:lstStyle/>
                    <a:p>
                      <a:pPr indent="127000" algn="just">
                        <a:lnSpc>
                          <a:spcPts val="2000"/>
                        </a:lnSpc>
                        <a:tabLst>
                          <a:tab pos="1590675" algn="l"/>
                        </a:tabLst>
                      </a:pPr>
                      <a:r>
                        <a:rPr lang="en-US" sz="1100" kern="100">
                          <a:effectLst/>
                        </a:rPr>
                        <a:t>III</a:t>
                      </a:r>
                      <a:r>
                        <a:rPr lang="zh-CN" sz="1100" kern="100">
                          <a:effectLst/>
                        </a:rPr>
                        <a:t>类电动机组</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a:t>
                      </a:r>
                      <a:r>
                        <a:rPr lang="zh-CN" sz="1100" kern="100">
                          <a:effectLst/>
                        </a:rPr>
                        <a:t>台以下</a:t>
                      </a:r>
                    </a:p>
                    <a:p>
                      <a:pPr indent="127000" algn="just">
                        <a:lnSpc>
                          <a:spcPts val="2000"/>
                        </a:lnSpc>
                        <a:tabLst>
                          <a:tab pos="1590675" algn="l"/>
                        </a:tabLst>
                      </a:pPr>
                      <a:r>
                        <a:rPr lang="en-US" sz="1100" kern="100">
                          <a:effectLst/>
                        </a:rPr>
                        <a:t>10</a:t>
                      </a:r>
                      <a:r>
                        <a:rPr lang="zh-CN" sz="1100" kern="100">
                          <a:effectLst/>
                        </a:rPr>
                        <a:t>台以上</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0.60</a:t>
                      </a:r>
                      <a:endParaRPr lang="zh-CN" sz="1100" kern="100">
                        <a:effectLst/>
                      </a:endParaRPr>
                    </a:p>
                    <a:p>
                      <a:pPr indent="127000" algn="just">
                        <a:lnSpc>
                          <a:spcPts val="2000"/>
                        </a:lnSpc>
                        <a:tabLst>
                          <a:tab pos="1590675" algn="l"/>
                        </a:tabLst>
                      </a:pPr>
                      <a:r>
                        <a:rPr lang="en-US" sz="1100" kern="100">
                          <a:effectLst/>
                        </a:rPr>
                        <a:t>0.50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0.73</a:t>
                      </a:r>
                      <a:endParaRPr lang="zh-CN" sz="1100" kern="100">
                        <a:effectLst/>
                      </a:endParaRPr>
                    </a:p>
                    <a:p>
                      <a:pPr indent="127000" algn="just">
                        <a:lnSpc>
                          <a:spcPts val="2000"/>
                        </a:lnSpc>
                        <a:tabLst>
                          <a:tab pos="1590675" algn="l"/>
                        </a:tabLst>
                      </a:pPr>
                      <a:r>
                        <a:rPr lang="en-US" sz="1100" kern="100">
                          <a:effectLst/>
                        </a:rPr>
                        <a:t>0.70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0.94</a:t>
                      </a:r>
                      <a:endParaRPr lang="zh-CN" sz="1100" kern="100">
                        <a:effectLst/>
                      </a:endParaRPr>
                    </a:p>
                    <a:p>
                      <a:pPr indent="127000" algn="just">
                        <a:lnSpc>
                          <a:spcPts val="2000"/>
                        </a:lnSpc>
                        <a:tabLst>
                          <a:tab pos="1590675" algn="l"/>
                        </a:tabLst>
                      </a:pPr>
                      <a:r>
                        <a:rPr lang="en-US" sz="1100" kern="100">
                          <a:effectLst/>
                        </a:rPr>
                        <a:t>1.02</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614470219"/>
                  </a:ext>
                </a:extLst>
              </a:tr>
              <a:tr h="565160">
                <a:tc>
                  <a:txBody>
                    <a:bodyPr/>
                    <a:lstStyle/>
                    <a:p>
                      <a:pPr indent="127000" algn="just">
                        <a:lnSpc>
                          <a:spcPts val="2000"/>
                        </a:lnSpc>
                        <a:tabLst>
                          <a:tab pos="1590675" algn="l"/>
                        </a:tabLst>
                      </a:pPr>
                      <a:r>
                        <a:rPr lang="en-US" sz="1100" kern="100">
                          <a:effectLst/>
                        </a:rPr>
                        <a:t>IV</a:t>
                      </a:r>
                      <a:r>
                        <a:rPr lang="zh-CN" sz="1100" kern="100">
                          <a:effectLst/>
                        </a:rPr>
                        <a:t>类电动机组</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a:t>
                      </a:r>
                      <a:r>
                        <a:rPr lang="zh-CN" sz="1100" kern="100">
                          <a:effectLst/>
                        </a:rPr>
                        <a:t>台以下</a:t>
                      </a:r>
                    </a:p>
                    <a:p>
                      <a:pPr indent="127000" algn="just">
                        <a:lnSpc>
                          <a:spcPts val="2000"/>
                        </a:lnSpc>
                        <a:tabLst>
                          <a:tab pos="1590675" algn="l"/>
                        </a:tabLst>
                      </a:pPr>
                      <a:r>
                        <a:rPr lang="en-US" sz="1100" kern="100">
                          <a:effectLst/>
                        </a:rPr>
                        <a:t>10</a:t>
                      </a:r>
                      <a:r>
                        <a:rPr lang="zh-CN" sz="1100" kern="100">
                          <a:effectLst/>
                        </a:rPr>
                        <a:t>台以上</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dirty="0">
                          <a:effectLst/>
                        </a:rPr>
                        <a:t>0.50</a:t>
                      </a:r>
                      <a:endParaRPr lang="zh-CN" sz="1100" kern="100" dirty="0">
                        <a:effectLst/>
                      </a:endParaRPr>
                    </a:p>
                    <a:p>
                      <a:pPr indent="127000" algn="just">
                        <a:lnSpc>
                          <a:spcPts val="2000"/>
                        </a:lnSpc>
                        <a:tabLst>
                          <a:tab pos="1590675" algn="l"/>
                        </a:tabLst>
                      </a:pPr>
                      <a:r>
                        <a:rPr lang="en-US" sz="1100" kern="100" dirty="0">
                          <a:effectLst/>
                        </a:rPr>
                        <a:t>0.40</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0.70</a:t>
                      </a:r>
                      <a:endParaRPr lang="zh-CN" sz="1100" kern="100">
                        <a:effectLst/>
                      </a:endParaRPr>
                    </a:p>
                    <a:p>
                      <a:pPr indent="127000" algn="just">
                        <a:lnSpc>
                          <a:spcPts val="2000"/>
                        </a:lnSpc>
                        <a:tabLst>
                          <a:tab pos="1590675" algn="l"/>
                        </a:tabLst>
                      </a:pPr>
                      <a:r>
                        <a:rPr lang="en-US" sz="1100" kern="100">
                          <a:effectLst/>
                        </a:rPr>
                        <a:t>0.67</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1.02</a:t>
                      </a:r>
                      <a:endParaRPr lang="zh-CN" sz="1100" kern="100">
                        <a:effectLst/>
                      </a:endParaRPr>
                    </a:p>
                    <a:p>
                      <a:pPr indent="127000" algn="just">
                        <a:lnSpc>
                          <a:spcPts val="2000"/>
                        </a:lnSpc>
                        <a:tabLst>
                          <a:tab pos="1590675" algn="l"/>
                        </a:tabLst>
                      </a:pPr>
                      <a:r>
                        <a:rPr lang="en-US" sz="1100" kern="100">
                          <a:effectLst/>
                        </a:rPr>
                        <a:t>1.11</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3909369291"/>
                  </a:ext>
                </a:extLst>
              </a:tr>
              <a:tr h="565160">
                <a:tc>
                  <a:txBody>
                    <a:bodyPr/>
                    <a:lstStyle/>
                    <a:p>
                      <a:pPr indent="127000" algn="just">
                        <a:lnSpc>
                          <a:spcPts val="2000"/>
                        </a:lnSpc>
                        <a:tabLst>
                          <a:tab pos="1590675" algn="l"/>
                        </a:tabLst>
                      </a:pPr>
                      <a:r>
                        <a:rPr lang="en-US" sz="1100" kern="100">
                          <a:effectLst/>
                        </a:rPr>
                        <a:t>V</a:t>
                      </a:r>
                      <a:r>
                        <a:rPr lang="zh-CN" sz="1100" kern="100">
                          <a:effectLst/>
                        </a:rPr>
                        <a:t>类电动机组</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a:t>
                      </a:r>
                      <a:r>
                        <a:rPr lang="zh-CN" sz="1100" kern="100">
                          <a:effectLst/>
                        </a:rPr>
                        <a:t>台以下</a:t>
                      </a:r>
                    </a:p>
                    <a:p>
                      <a:pPr indent="127000" algn="just">
                        <a:lnSpc>
                          <a:spcPts val="2000"/>
                        </a:lnSpc>
                        <a:tabLst>
                          <a:tab pos="1590675" algn="l"/>
                        </a:tabLst>
                      </a:pPr>
                      <a:r>
                        <a:rPr lang="en-US" sz="1100" kern="100">
                          <a:effectLst/>
                        </a:rPr>
                        <a:t>10</a:t>
                      </a:r>
                      <a:r>
                        <a:rPr lang="zh-CN" sz="1100" kern="100">
                          <a:effectLst/>
                        </a:rPr>
                        <a:t>台以上</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0.30</a:t>
                      </a:r>
                      <a:endParaRPr lang="zh-CN" sz="1100" kern="100">
                        <a:effectLst/>
                      </a:endParaRPr>
                    </a:p>
                    <a:p>
                      <a:pPr indent="127000" algn="just">
                        <a:lnSpc>
                          <a:spcPts val="2000"/>
                        </a:lnSpc>
                        <a:tabLst>
                          <a:tab pos="1590675" algn="l"/>
                        </a:tabLst>
                      </a:pPr>
                      <a:r>
                        <a:rPr lang="en-US" sz="1100" kern="100">
                          <a:effectLst/>
                        </a:rPr>
                        <a:t>0.20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0.70</a:t>
                      </a:r>
                      <a:endParaRPr lang="zh-CN" sz="1100" kern="100">
                        <a:effectLst/>
                      </a:endParaRPr>
                    </a:p>
                    <a:p>
                      <a:pPr indent="127000" algn="just">
                        <a:lnSpc>
                          <a:spcPts val="2000"/>
                        </a:lnSpc>
                        <a:tabLst>
                          <a:tab pos="1590675" algn="l"/>
                        </a:tabLst>
                      </a:pPr>
                      <a:r>
                        <a:rPr lang="en-US" sz="1100" kern="100">
                          <a:effectLst/>
                        </a:rPr>
                        <a:t>0.65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1.02</a:t>
                      </a:r>
                      <a:endParaRPr lang="zh-CN" sz="1100" kern="100">
                        <a:effectLst/>
                      </a:endParaRPr>
                    </a:p>
                    <a:p>
                      <a:pPr indent="127000" algn="just">
                        <a:lnSpc>
                          <a:spcPts val="2000"/>
                        </a:lnSpc>
                        <a:tabLst>
                          <a:tab pos="1590675" algn="l"/>
                        </a:tabLst>
                      </a:pPr>
                      <a:r>
                        <a:rPr lang="en-US" sz="1100" kern="100">
                          <a:effectLst/>
                        </a:rPr>
                        <a:t>1.17</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3381470365"/>
                  </a:ext>
                </a:extLst>
              </a:tr>
              <a:tr h="565160">
                <a:tc>
                  <a:txBody>
                    <a:bodyPr/>
                    <a:lstStyle/>
                    <a:p>
                      <a:pPr indent="127000" algn="just">
                        <a:lnSpc>
                          <a:spcPts val="2000"/>
                        </a:lnSpc>
                        <a:tabLst>
                          <a:tab pos="1590675" algn="l"/>
                        </a:tabLst>
                      </a:pPr>
                      <a:r>
                        <a:rPr lang="en-US" sz="1100" kern="100">
                          <a:effectLst/>
                        </a:rPr>
                        <a:t>I</a:t>
                      </a:r>
                      <a:r>
                        <a:rPr lang="zh-CN" sz="1100" kern="100">
                          <a:effectLst/>
                        </a:rPr>
                        <a:t>类电焊机组</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a:t>
                      </a:r>
                      <a:r>
                        <a:rPr lang="zh-CN" sz="1100" kern="100">
                          <a:effectLst/>
                        </a:rPr>
                        <a:t>台以下</a:t>
                      </a:r>
                    </a:p>
                    <a:p>
                      <a:pPr indent="127000" algn="just">
                        <a:lnSpc>
                          <a:spcPts val="2000"/>
                        </a:lnSpc>
                        <a:tabLst>
                          <a:tab pos="1590675" algn="l"/>
                        </a:tabLst>
                      </a:pPr>
                      <a:r>
                        <a:rPr lang="en-US" sz="1100" kern="100">
                          <a:effectLst/>
                        </a:rPr>
                        <a:t>10</a:t>
                      </a:r>
                      <a:r>
                        <a:rPr lang="zh-CN" sz="1100" kern="100">
                          <a:effectLst/>
                        </a:rPr>
                        <a:t>台一上</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0.45</a:t>
                      </a:r>
                      <a:endParaRPr lang="zh-CN" sz="1100" kern="100">
                        <a:effectLst/>
                      </a:endParaRPr>
                    </a:p>
                    <a:p>
                      <a:pPr indent="127000" algn="just">
                        <a:lnSpc>
                          <a:spcPts val="2000"/>
                        </a:lnSpc>
                        <a:tabLst>
                          <a:tab pos="1590675" algn="l"/>
                        </a:tabLst>
                      </a:pPr>
                      <a:r>
                        <a:rPr lang="en-US" sz="1100" kern="100">
                          <a:effectLst/>
                        </a:rPr>
                        <a:t>0.35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0.47</a:t>
                      </a:r>
                      <a:endParaRPr lang="zh-CN" sz="1100" kern="100">
                        <a:effectLst/>
                      </a:endParaRPr>
                    </a:p>
                    <a:p>
                      <a:pPr indent="127000" algn="just">
                        <a:lnSpc>
                          <a:spcPts val="2000"/>
                        </a:lnSpc>
                        <a:tabLst>
                          <a:tab pos="1590675" algn="l"/>
                        </a:tabLst>
                      </a:pPr>
                      <a:r>
                        <a:rPr lang="en-US" sz="1100" kern="100">
                          <a:effectLst/>
                        </a:rPr>
                        <a:t>0.43</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1.88</a:t>
                      </a:r>
                      <a:endParaRPr lang="zh-CN" sz="1100" kern="100">
                        <a:effectLst/>
                      </a:endParaRPr>
                    </a:p>
                    <a:p>
                      <a:pPr indent="127000" algn="just">
                        <a:lnSpc>
                          <a:spcPts val="2000"/>
                        </a:lnSpc>
                        <a:tabLst>
                          <a:tab pos="1590675" algn="l"/>
                        </a:tabLst>
                      </a:pPr>
                      <a:r>
                        <a:rPr lang="en-US" sz="1100" kern="100">
                          <a:effectLst/>
                        </a:rPr>
                        <a:t>2.10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493600247"/>
                  </a:ext>
                </a:extLst>
              </a:tr>
              <a:tr h="565160">
                <a:tc>
                  <a:txBody>
                    <a:bodyPr/>
                    <a:lstStyle/>
                    <a:p>
                      <a:pPr indent="127000" algn="just">
                        <a:lnSpc>
                          <a:spcPts val="2000"/>
                        </a:lnSpc>
                        <a:tabLst>
                          <a:tab pos="1590675" algn="l"/>
                        </a:tabLst>
                      </a:pPr>
                      <a:r>
                        <a:rPr lang="en-US" sz="1100" kern="100">
                          <a:effectLst/>
                        </a:rPr>
                        <a:t>II</a:t>
                      </a:r>
                      <a:r>
                        <a:rPr lang="zh-CN" sz="1100" kern="100">
                          <a:effectLst/>
                        </a:rPr>
                        <a:t>类电焊机组</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10</a:t>
                      </a:r>
                      <a:r>
                        <a:rPr lang="zh-CN" sz="1100" kern="100">
                          <a:effectLst/>
                        </a:rPr>
                        <a:t>台以下</a:t>
                      </a:r>
                    </a:p>
                    <a:p>
                      <a:pPr indent="127000" algn="just">
                        <a:lnSpc>
                          <a:spcPts val="2000"/>
                        </a:lnSpc>
                        <a:tabLst>
                          <a:tab pos="1590675" algn="l"/>
                        </a:tabLst>
                      </a:pPr>
                      <a:r>
                        <a:rPr lang="en-US" sz="1100" kern="100">
                          <a:effectLst/>
                        </a:rPr>
                        <a:t>10</a:t>
                      </a:r>
                      <a:r>
                        <a:rPr lang="zh-CN" sz="1100" kern="100">
                          <a:effectLst/>
                        </a:rPr>
                        <a:t>台一上</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pPr>
                      <a:r>
                        <a:rPr lang="en-US" sz="1100" kern="100">
                          <a:effectLst/>
                        </a:rPr>
                        <a:t>0.45</a:t>
                      </a:r>
                      <a:endParaRPr lang="zh-CN" sz="1100" kern="100">
                        <a:effectLst/>
                      </a:endParaRPr>
                    </a:p>
                    <a:p>
                      <a:pPr indent="127000" algn="just">
                        <a:lnSpc>
                          <a:spcPts val="2000"/>
                        </a:lnSpc>
                        <a:tabLst>
                          <a:tab pos="1590675" algn="l"/>
                        </a:tabLst>
                      </a:pPr>
                      <a:r>
                        <a:rPr lang="en-US" sz="1100" kern="100">
                          <a:effectLst/>
                        </a:rPr>
                        <a:t>0.35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0.65</a:t>
                      </a:r>
                      <a:endParaRPr lang="zh-CN" sz="1100" kern="100">
                        <a:effectLst/>
                      </a:endParaRPr>
                    </a:p>
                    <a:p>
                      <a:pPr indent="127000" algn="just">
                        <a:lnSpc>
                          <a:spcPts val="2000"/>
                        </a:lnSpc>
                        <a:tabLst>
                          <a:tab pos="1590675" algn="l"/>
                        </a:tabLst>
                      </a:pPr>
                      <a:r>
                        <a:rPr lang="en-US" sz="1100" kern="100">
                          <a:effectLst/>
                        </a:rPr>
                        <a:t>0.60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1.17</a:t>
                      </a:r>
                      <a:endParaRPr lang="zh-CN" sz="1100" kern="100">
                        <a:effectLst/>
                      </a:endParaRPr>
                    </a:p>
                    <a:p>
                      <a:pPr indent="127000" algn="just">
                        <a:lnSpc>
                          <a:spcPts val="2000"/>
                        </a:lnSpc>
                        <a:tabLst>
                          <a:tab pos="1590675" algn="l"/>
                        </a:tabLst>
                      </a:pPr>
                      <a:r>
                        <a:rPr lang="en-US" sz="1100" kern="100">
                          <a:effectLst/>
                        </a:rPr>
                        <a:t>1.33</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147104773"/>
                  </a:ext>
                </a:extLst>
              </a:tr>
              <a:tr h="880892">
                <a:tc>
                  <a:txBody>
                    <a:bodyPr/>
                    <a:lstStyle/>
                    <a:p>
                      <a:pPr indent="127000" algn="just">
                        <a:lnSpc>
                          <a:spcPts val="2000"/>
                        </a:lnSpc>
                        <a:tabLst>
                          <a:tab pos="1590675" algn="l"/>
                        </a:tabLst>
                      </a:pPr>
                      <a:r>
                        <a:rPr lang="zh-CN" sz="1100" kern="100">
                          <a:effectLst/>
                        </a:rPr>
                        <a:t>生活用电及照明组</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zh-CN" sz="1100" kern="100">
                          <a:effectLst/>
                        </a:rPr>
                        <a:t>综合</a:t>
                      </a:r>
                    </a:p>
                    <a:p>
                      <a:pPr indent="127000" algn="just">
                        <a:lnSpc>
                          <a:spcPts val="2000"/>
                        </a:lnSpc>
                        <a:tabLst>
                          <a:tab pos="1590675" algn="l"/>
                        </a:tabLst>
                      </a:pPr>
                      <a:r>
                        <a:rPr lang="zh-CN" sz="1100" kern="100">
                          <a:effectLst/>
                        </a:rPr>
                        <a:t>室内</a:t>
                      </a:r>
                    </a:p>
                    <a:p>
                      <a:pPr indent="127000" algn="just">
                        <a:lnSpc>
                          <a:spcPts val="2000"/>
                        </a:lnSpc>
                        <a:tabLst>
                          <a:tab pos="1590675" algn="l"/>
                        </a:tabLst>
                      </a:pPr>
                      <a:r>
                        <a:rPr lang="zh-CN" sz="1100" kern="100">
                          <a:effectLst/>
                        </a:rPr>
                        <a:t>室外</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0.90</a:t>
                      </a:r>
                      <a:endParaRPr lang="zh-CN" sz="1100" kern="100">
                        <a:effectLst/>
                      </a:endParaRPr>
                    </a:p>
                    <a:p>
                      <a:pPr indent="127000" algn="just">
                        <a:lnSpc>
                          <a:spcPts val="2000"/>
                        </a:lnSpc>
                        <a:tabLst>
                          <a:tab pos="1590675" algn="l"/>
                        </a:tabLst>
                      </a:pPr>
                      <a:r>
                        <a:rPr lang="en-US" sz="1100" kern="100">
                          <a:effectLst/>
                        </a:rPr>
                        <a:t>0.80</a:t>
                      </a:r>
                      <a:endParaRPr lang="zh-CN" sz="1100" kern="100">
                        <a:effectLst/>
                      </a:endParaRPr>
                    </a:p>
                    <a:p>
                      <a:pPr indent="127000" algn="just">
                        <a:lnSpc>
                          <a:spcPts val="2000"/>
                        </a:lnSpc>
                        <a:tabLst>
                          <a:tab pos="1590675" algn="l"/>
                        </a:tabLst>
                      </a:pPr>
                      <a:r>
                        <a:rPr lang="en-US" sz="1100" kern="100">
                          <a:effectLst/>
                        </a:rPr>
                        <a:t>1.00</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a:effectLst/>
                        </a:rPr>
                        <a:t>0.90</a:t>
                      </a:r>
                      <a:endParaRPr lang="zh-CN" sz="1100" kern="100">
                        <a:effectLst/>
                      </a:endParaRPr>
                    </a:p>
                    <a:p>
                      <a:pPr indent="127000" algn="just">
                        <a:lnSpc>
                          <a:spcPts val="2000"/>
                        </a:lnSpc>
                        <a:tabLst>
                          <a:tab pos="1590675" algn="l"/>
                        </a:tabLst>
                      </a:pPr>
                      <a:r>
                        <a:rPr lang="en-US" sz="1100" kern="100">
                          <a:effectLst/>
                        </a:rPr>
                        <a:t>0.95</a:t>
                      </a:r>
                      <a:endParaRPr lang="zh-CN" sz="1100" kern="100">
                        <a:effectLst/>
                      </a:endParaRPr>
                    </a:p>
                    <a:p>
                      <a:pPr indent="127000" algn="just">
                        <a:lnSpc>
                          <a:spcPts val="2000"/>
                        </a:lnSpc>
                        <a:tabLst>
                          <a:tab pos="1590675" algn="l"/>
                        </a:tabLst>
                      </a:pPr>
                      <a:r>
                        <a:rPr lang="en-US" sz="1100" kern="100">
                          <a:effectLst/>
                        </a:rPr>
                        <a:t>0.85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tc>
                  <a:txBody>
                    <a:bodyPr/>
                    <a:lstStyle/>
                    <a:p>
                      <a:pPr indent="127000" algn="just">
                        <a:lnSpc>
                          <a:spcPts val="2000"/>
                        </a:lnSpc>
                        <a:tabLst>
                          <a:tab pos="1590675" algn="l"/>
                        </a:tabLst>
                      </a:pPr>
                      <a:r>
                        <a:rPr lang="en-US" sz="1100" kern="100" dirty="0">
                          <a:effectLst/>
                        </a:rPr>
                        <a:t>0.48</a:t>
                      </a:r>
                      <a:endParaRPr lang="zh-CN" sz="1100" kern="100" dirty="0">
                        <a:effectLst/>
                      </a:endParaRPr>
                    </a:p>
                    <a:p>
                      <a:pPr indent="127000" algn="just">
                        <a:lnSpc>
                          <a:spcPts val="2000"/>
                        </a:lnSpc>
                        <a:tabLst>
                          <a:tab pos="1590675" algn="l"/>
                        </a:tabLst>
                      </a:pPr>
                      <a:r>
                        <a:rPr lang="en-US" sz="1100" kern="100" dirty="0">
                          <a:effectLst/>
                        </a:rPr>
                        <a:t>0.33</a:t>
                      </a:r>
                      <a:endParaRPr lang="zh-CN" sz="1100" kern="100" dirty="0">
                        <a:effectLst/>
                      </a:endParaRPr>
                    </a:p>
                    <a:p>
                      <a:pPr indent="127000" algn="just">
                        <a:lnSpc>
                          <a:spcPts val="2000"/>
                        </a:lnSpc>
                        <a:tabLst>
                          <a:tab pos="1590675" algn="l"/>
                        </a:tabLst>
                      </a:pPr>
                      <a:r>
                        <a:rPr lang="en-US" sz="1100" kern="100" dirty="0">
                          <a:effectLst/>
                        </a:rPr>
                        <a:t>0.62</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6915" marR="26915" marT="0" marB="0" anchor="ctr"/>
                </a:tc>
                <a:extLst>
                  <a:ext uri="{0D108BD9-81ED-4DB2-BD59-A6C34878D82A}">
                    <a16:rowId xmlns="" xmlns:a16="http://schemas.microsoft.com/office/drawing/2014/main" val="477354192"/>
                  </a:ext>
                </a:extLst>
              </a:tr>
            </a:tbl>
          </a:graphicData>
        </a:graphic>
      </p:graphicFrame>
      <p:graphicFrame>
        <p:nvGraphicFramePr>
          <p:cNvPr id="11" name="对象 10">
            <a:extLst>
              <a:ext uri="{FF2B5EF4-FFF2-40B4-BE49-F238E27FC236}">
                <a16:creationId xmlns="" xmlns:a16="http://schemas.microsoft.com/office/drawing/2014/main" id="{F9F5094D-B797-42D9-8368-7D0629E0B0E2}"/>
              </a:ext>
            </a:extLst>
          </p:cNvPr>
          <p:cNvGraphicFramePr>
            <a:graphicFrameLocks noChangeAspect="1"/>
          </p:cNvGraphicFramePr>
          <p:nvPr>
            <p:extLst>
              <p:ext uri="{D42A27DB-BD31-4B8C-83A1-F6EECF244321}">
                <p14:modId xmlns:p14="http://schemas.microsoft.com/office/powerpoint/2010/main" val="2005473764"/>
              </p:ext>
            </p:extLst>
          </p:nvPr>
        </p:nvGraphicFramePr>
        <p:xfrm>
          <a:off x="5413375" y="-344488"/>
          <a:ext cx="565964" cy="168275"/>
        </p:xfrm>
        <a:graphic>
          <a:graphicData uri="http://schemas.openxmlformats.org/presentationml/2006/ole">
            <mc:AlternateContent xmlns:mc="http://schemas.openxmlformats.org/markup-compatibility/2006">
              <mc:Choice xmlns:v="urn:schemas-microsoft-com:vml" Requires="v">
                <p:oleObj spid="_x0000_s2082" r:id="rId4" imgW="140615" imgH="166182" progId="Equation.3">
                  <p:embed/>
                </p:oleObj>
              </mc:Choice>
              <mc:Fallback>
                <p:oleObj r:id="rId4" imgW="140615" imgH="166182"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5" y="-344488"/>
                        <a:ext cx="565964"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9390452-4376-4464-A686-8B8A4D77135E}"/>
              </a:ext>
            </a:extLst>
          </p:cNvPr>
          <p:cNvGraphicFramePr>
            <a:graphicFrameLocks noChangeAspect="1"/>
          </p:cNvGraphicFramePr>
          <p:nvPr>
            <p:extLst>
              <p:ext uri="{D42A27DB-BD31-4B8C-83A1-F6EECF244321}">
                <p14:modId xmlns:p14="http://schemas.microsoft.com/office/powerpoint/2010/main" val="2364125827"/>
              </p:ext>
            </p:extLst>
          </p:nvPr>
        </p:nvGraphicFramePr>
        <p:xfrm>
          <a:off x="5413375" y="-344488"/>
          <a:ext cx="565964" cy="168275"/>
        </p:xfrm>
        <a:graphic>
          <a:graphicData uri="http://schemas.openxmlformats.org/presentationml/2006/ole">
            <mc:AlternateContent xmlns:mc="http://schemas.openxmlformats.org/markup-compatibility/2006">
              <mc:Choice xmlns:v="urn:schemas-microsoft-com:vml" Requires="v">
                <p:oleObj spid="_x0000_s2083" r:id="rId6" imgW="140677" imgH="166255" progId="Equation.3">
                  <p:embed/>
                </p:oleObj>
              </mc:Choice>
              <mc:Fallback>
                <p:oleObj r:id="rId6" imgW="140677" imgH="166255"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5" y="-344488"/>
                        <a:ext cx="565964" cy="168275"/>
                      </a:xfrm>
                      <a:prstGeom prst="rect">
                        <a:avLst/>
                      </a:prstGeom>
                      <a:noFill/>
                    </p:spPr>
                  </p:pic>
                </p:oleObj>
              </mc:Fallback>
            </mc:AlternateContent>
          </a:graphicData>
        </a:graphic>
      </p:graphicFrame>
      <p:sp>
        <p:nvSpPr>
          <p:cNvPr id="17" name="文本框 16">
            <a:extLst>
              <a:ext uri="{FF2B5EF4-FFF2-40B4-BE49-F238E27FC236}">
                <a16:creationId xmlns="" xmlns:a16="http://schemas.microsoft.com/office/drawing/2014/main" id="{83F9C329-AC01-411B-9B3B-9F3520414053}"/>
              </a:ext>
            </a:extLst>
          </p:cNvPr>
          <p:cNvSpPr txBox="1"/>
          <p:nvPr/>
        </p:nvSpPr>
        <p:spPr>
          <a:xfrm>
            <a:off x="5359941" y="6187540"/>
            <a:ext cx="6094428" cy="348813"/>
          </a:xfrm>
          <a:prstGeom prst="rect">
            <a:avLst/>
          </a:prstGeom>
          <a:noFill/>
        </p:spPr>
        <p:txBody>
          <a:bodyPr wrap="square">
            <a:spAutoFit/>
          </a:bodyPr>
          <a:lstStyle/>
          <a:p>
            <a:pPr indent="2286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1-3-1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需要系数表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393090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95983" y="1167516"/>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extLst>
              <p:ext uri="{D42A27DB-BD31-4B8C-83A1-F6EECF244321}">
                <p14:modId xmlns:p14="http://schemas.microsoft.com/office/powerpoint/2010/main" val="1727553410"/>
              </p:ext>
            </p:extLst>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9476" r:id="rId4" imgW="140615" imgH="166182" progId="Equation.3">
                  <p:embed/>
                </p:oleObj>
              </mc:Choice>
              <mc:Fallback>
                <p:oleObj r:id="rId4" imgW="140615" imgH="16618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extLst>
              <p:ext uri="{D42A27DB-BD31-4B8C-83A1-F6EECF244321}">
                <p14:modId xmlns:p14="http://schemas.microsoft.com/office/powerpoint/2010/main" val="1574945081"/>
              </p:ext>
            </p:extLst>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9477" r:id="rId6" imgW="140677" imgH="166255" progId="Equation.3">
                  <p:embed/>
                </p:oleObj>
              </mc:Choice>
              <mc:Fallback>
                <p:oleObj r:id="rId6" imgW="140677" imgH="16625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8" name="文本框 17">
            <a:extLst>
              <a:ext uri="{FF2B5EF4-FFF2-40B4-BE49-F238E27FC236}">
                <a16:creationId xmlns:mc="http://schemas.openxmlformats.org/markup-compatibility/2006" xmlns:a14="http://schemas.microsoft.com/office/drawing/2010/main" xmlns="" xmlns:a16="http://schemas.microsoft.com/office/drawing/2014/main" id="{9416FBC8-5AD3-4647-9D54-8BA474A089EF}"/>
              </a:ext>
            </a:extLst>
          </p:cNvPr>
          <p:cNvSpPr txBox="1"/>
          <p:nvPr/>
        </p:nvSpPr>
        <p:spPr>
          <a:xfrm>
            <a:off x="245095" y="1536916"/>
            <a:ext cx="10919616" cy="2492990"/>
          </a:xfrm>
          <a:prstGeom prst="rect">
            <a:avLst/>
          </a:prstGeom>
          <a:noFill/>
        </p:spPr>
        <p:txBody>
          <a:bodyPr wrap="square">
            <a:spAutoFit/>
          </a:bodyPr>
          <a:lstStyle/>
          <a:p>
            <a:pPr indent="266700" algn="just">
              <a:lnSpc>
                <a:spcPct val="150000"/>
              </a:lnSpc>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）、按需要系数法确定计算负荷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①</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、单台用电设备的计算负荷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对长期连续工作的单台用电设备，设备容量即为计算负荷。但对单台电动机及其他需计及效率的单台用电设备计算负荷应为：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00050" algn="just">
              <a:spcBef>
                <a:spcPts val="600"/>
              </a:spcBef>
              <a:spcAft>
                <a:spcPts val="600"/>
              </a:spcAft>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矩形 1"/>
              <p:cNvSpPr/>
              <p:nvPr/>
            </p:nvSpPr>
            <p:spPr>
              <a:xfrm>
                <a:off x="2735925" y="3433669"/>
                <a:ext cx="6096000" cy="3010440"/>
              </a:xfrm>
              <a:prstGeom prst="rect">
                <a:avLst/>
              </a:prstGeom>
            </p:spPr>
            <p:txBody>
              <a:bodyPr>
                <a:spAutoFit/>
              </a:bodyPr>
              <a:lstStyle/>
              <a:p>
                <a:pPr indent="2667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P</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j1</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𝑃</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𝑒</m:t>
                            </m:r>
                          </m:sub>
                        </m:sSub>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𝜂</m:t>
                        </m:r>
                      </m:den>
                    </m:f>
                  </m:oMath>
                </a14:m>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式中：</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0005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P</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j1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：用电设备的有功计算负荷（</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KW</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P</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e</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：用电设备的设备容量（</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KW</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𝜂</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：用电设备的效率。</a:t>
                </a:r>
                <a:endParaRPr lang="zh-CN" altLang="en-US" dirty="0"/>
              </a:p>
            </p:txBody>
          </p:sp>
        </mc:Choice>
        <mc:Fallback xmlns="">
          <p:sp>
            <p:nvSpPr>
              <p:cNvPr id="2" name="矩形 1"/>
              <p:cNvSpPr>
                <a:spLocks noRot="1" noChangeAspect="1" noMove="1" noResize="1" noEditPoints="1" noAdjustHandles="1" noChangeArrowheads="1" noChangeShapeType="1" noTextEdit="1"/>
              </p:cNvSpPr>
              <p:nvPr/>
            </p:nvSpPr>
            <p:spPr>
              <a:xfrm>
                <a:off x="2735925" y="3433669"/>
                <a:ext cx="6096000" cy="3010440"/>
              </a:xfrm>
              <a:prstGeom prst="rect">
                <a:avLst/>
              </a:prstGeom>
              <a:blipFill rotWithShape="1">
                <a:blip r:embed="rId8"/>
                <a:stretch>
                  <a:fillRect/>
                </a:stretch>
              </a:blipFill>
            </p:spPr>
            <p:txBody>
              <a:bodyPr/>
              <a:lstStyle/>
              <a:p>
                <a:r>
                  <a:rPr lang="zh-CN" altLang="en-US">
                    <a:noFill/>
                  </a:rPr>
                  <a:t> </a:t>
                </a:r>
              </a:p>
            </p:txBody>
          </p:sp>
        </mc:Fallback>
      </mc:AlternateContent>
      <p:sp>
        <p:nvSpPr>
          <p:cNvPr id="15"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4140314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15375" y="789597"/>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a:t>
            </a:r>
            <a:r>
              <a:rPr lang="en-US" altLang="zh-CN" sz="2000" b="1" dirty="0">
                <a:solidFill>
                  <a:schemeClr val="accent2">
                    <a:lumMod val="50000"/>
                  </a:schemeClr>
                </a:solidFill>
                <a:latin typeface="微软雅黑" pitchFamily="34" charset="-122"/>
                <a:ea typeface="微软雅黑" pitchFamily="34" charset="-122"/>
              </a:rPr>
              <a:t> </a:t>
            </a:r>
            <a:r>
              <a:rPr lang="en-US"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extLst>
              <p:ext uri="{D42A27DB-BD31-4B8C-83A1-F6EECF244321}">
                <p14:modId xmlns:p14="http://schemas.microsoft.com/office/powerpoint/2010/main" val="3868132351"/>
              </p:ext>
            </p:extLst>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3106" r:id="rId4" imgW="140615" imgH="166182" progId="Equation.3">
                  <p:embed/>
                </p:oleObj>
              </mc:Choice>
              <mc:Fallback>
                <p:oleObj r:id="rId4" imgW="140615" imgH="166182"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extLst>
              <p:ext uri="{D42A27DB-BD31-4B8C-83A1-F6EECF244321}">
                <p14:modId xmlns:p14="http://schemas.microsoft.com/office/powerpoint/2010/main" val="1485959371"/>
              </p:ext>
            </p:extLst>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3107" r:id="rId6" imgW="140677" imgH="166255" progId="Equation.3">
                  <p:embed/>
                </p:oleObj>
              </mc:Choice>
              <mc:Fallback>
                <p:oleObj r:id="rId6" imgW="140677" imgH="166255"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19" name="文本框 18">
                <a:extLst>
                  <a:ext uri="{FF2B5EF4-FFF2-40B4-BE49-F238E27FC236}">
                    <a16:creationId xmlns="" xmlns:a16="http://schemas.microsoft.com/office/drawing/2014/main" id="{2DFCA099-16EE-498A-B7EB-A293A3012877}"/>
                  </a:ext>
                </a:extLst>
              </p:cNvPr>
              <p:cNvSpPr txBox="1"/>
              <p:nvPr/>
            </p:nvSpPr>
            <p:spPr>
              <a:xfrm>
                <a:off x="915375" y="1340048"/>
                <a:ext cx="7687712" cy="4996240"/>
              </a:xfrm>
              <a:prstGeom prst="rect">
                <a:avLst/>
              </a:prstGeom>
              <a:noFill/>
            </p:spPr>
            <p:txBody>
              <a:bodyPr wrap="square">
                <a:spAutoFit/>
              </a:bodyPr>
              <a:lstStyle/>
              <a:p>
                <a:pPr algn="just">
                  <a:lnSpc>
                    <a:spcPts val="236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、各用电设备组的计算负荷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有功功率计算：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js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无功功率计算：</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Q</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js</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tg</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𝜙</m:t>
                    </m:r>
                  </m:oMath>
                </a14:m>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视在功率计算：</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rad>
                      <m:radPr>
                        <m:degHide m:val="on"/>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radPr>
                      <m:deg/>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𝑃</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𝑗𝑠</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𝑄</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𝑗𝑠</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e>
                    </m:rad>
                  </m:oMath>
                </a14:m>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js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：用电设备组的有功计算负荷（</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Q</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：用电设备组的无功计算负荷（</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Kvar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：用电设备组的视在计算负荷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：用电设备组的设备容量总和，但不包括备用设备容量（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：用电设备组的需要系数，可参照表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1-3-1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360"/>
                  </a:lnSpc>
                  <a:spcBef>
                    <a:spcPts val="600"/>
                  </a:spcBef>
                  <a:spcAft>
                    <a:spcPts val="600"/>
                  </a:spcAft>
                </a:pP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tg</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𝜙</m:t>
                    </m:r>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：与功率因数角相对应的正切值，可参照表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1-3-1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mc:Choice>
        <mc:Fallback>
          <p:sp>
            <p:nvSpPr>
              <p:cNvPr id="19" name="文本框 18">
                <a:extLst>
                  <a:ext uri="{FF2B5EF4-FFF2-40B4-BE49-F238E27FC236}">
                    <a16:creationId xmlns="" xmlns:a16="http://schemas.microsoft.com/office/drawing/2014/main" xmlns:a14="http://schemas.microsoft.com/office/drawing/2010/main" id="{2DFCA099-16EE-498A-B7EB-A293A3012877}"/>
                  </a:ext>
                </a:extLst>
              </p:cNvPr>
              <p:cNvSpPr txBox="1">
                <a:spLocks noRot="1" noChangeAspect="1" noMove="1" noResize="1" noEditPoints="1" noAdjustHandles="1" noChangeArrowheads="1" noChangeShapeType="1" noTextEdit="1"/>
              </p:cNvSpPr>
              <p:nvPr/>
            </p:nvSpPr>
            <p:spPr>
              <a:xfrm>
                <a:off x="915375" y="1340048"/>
                <a:ext cx="7687712" cy="4996240"/>
              </a:xfrm>
              <a:prstGeom prst="rect">
                <a:avLst/>
              </a:prstGeom>
              <a:blipFill rotWithShape="0">
                <a:blip r:embed="rId8"/>
                <a:stretch>
                  <a:fillRect l="-634" t="-855" b="-1099"/>
                </a:stretch>
              </a:blipFill>
            </p:spPr>
            <p:txBody>
              <a:bodyPr/>
              <a:lstStyle/>
              <a:p>
                <a:r>
                  <a:rPr lang="zh-CN" altLang="en-US">
                    <a:noFill/>
                  </a:rPr>
                  <a:t> </a:t>
                </a:r>
              </a:p>
            </p:txBody>
          </p:sp>
        </mc:Fallback>
      </mc:AlternateContent>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41264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15375" y="908490"/>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4162"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4163"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3" name="Rectangle 2">
            <a:extLst>
              <a:ext uri="{FF2B5EF4-FFF2-40B4-BE49-F238E27FC236}">
                <a16:creationId xmlns="" xmlns:a16="http://schemas.microsoft.com/office/drawing/2014/main" id="{B462B872-9C86-4D64-A9C3-8D370DEFC648}"/>
              </a:ext>
            </a:extLst>
          </p:cNvPr>
          <p:cNvSpPr>
            <a:spLocks noChangeArrowheads="1"/>
          </p:cNvSpPr>
          <p:nvPr/>
        </p:nvSpPr>
        <p:spPr bwMode="auto">
          <a:xfrm>
            <a:off x="463543" y="1257303"/>
            <a:ext cx="11359263" cy="270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ts val="1960"/>
              </a:lnSpc>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）总的计算负荷</a:t>
            </a:r>
          </a:p>
          <a:p>
            <a:pPr indent="0">
              <a:lnSpc>
                <a:spcPts val="1960"/>
              </a:lnSpc>
              <a:spcBef>
                <a:spcPts val="600"/>
              </a:spcBef>
              <a:spcAft>
                <a:spcPts val="600"/>
              </a:spcAft>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将各用电设备族的计算负荷相加，然后乘以最大负荷的同期系数（或最大负荷的混合系数，或称参差系数）</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有功负荷的同期系数</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KQ</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（无功负荷的同期系数</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，即可得该配电系统的计算负荷</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Pjz</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Qjz</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a:lnSpc>
                <a:spcPts val="1960"/>
              </a:lnSpc>
              <a:spcBef>
                <a:spcPts val="600"/>
              </a:spcBef>
              <a:spcAft>
                <a:spcPts val="600"/>
              </a:spcAft>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Pjz</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Kp∑Pjs</a:t>
            </a: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96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Qjz</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KQ∑Qjs</a:t>
            </a: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nSpc>
                <a:spcPts val="1960"/>
              </a:lnSpc>
              <a:spcBef>
                <a:spcPts val="600"/>
              </a:spcBef>
              <a:spcAft>
                <a:spcPts val="600"/>
              </a:spcAft>
            </a:pP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Sjz</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=(Pjz2+Qjz2)</a:t>
            </a:r>
          </a:p>
          <a:p>
            <a:pPr marL="0" marR="0" lvl="0" indent="266700" algn="l" defTabSz="914400" rtl="0" eaLnBrk="0" fontAlgn="base" latinLnBrk="0" hangingPunct="0">
              <a:lnSpc>
                <a:spcPts val="1960"/>
              </a:lnSpc>
              <a:spcBef>
                <a:spcPts val="600"/>
              </a:spcBef>
              <a:spcAft>
                <a:spcPts val="600"/>
              </a:spcAft>
              <a:buClrTx/>
              <a:buSzTx/>
              <a:buFontTx/>
              <a:buNone/>
              <a:tabLst/>
            </a:pPr>
            <a:r>
              <a:rPr kumimoji="0" lang="en-US"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I=</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graphicFrame>
        <p:nvGraphicFramePr>
          <p:cNvPr id="14" name="对象 13">
            <a:extLst>
              <a:ext uri="{FF2B5EF4-FFF2-40B4-BE49-F238E27FC236}">
                <a16:creationId xmlns="" xmlns:a16="http://schemas.microsoft.com/office/drawing/2014/main" id="{FAC4EF31-B44F-4C1D-8E3E-F313FAAAC71F}"/>
              </a:ext>
            </a:extLst>
          </p:cNvPr>
          <p:cNvGraphicFramePr>
            <a:graphicFrameLocks noChangeAspect="1"/>
          </p:cNvGraphicFramePr>
          <p:nvPr/>
        </p:nvGraphicFramePr>
        <p:xfrm>
          <a:off x="0" y="457200"/>
          <a:ext cx="114300" cy="212725"/>
        </p:xfrm>
        <a:graphic>
          <a:graphicData uri="http://schemas.openxmlformats.org/presentationml/2006/ole">
            <mc:AlternateContent xmlns:mc="http://schemas.openxmlformats.org/markup-compatibility/2006">
              <mc:Choice xmlns:v="urn:schemas-microsoft-com:vml" Requires="v">
                <p:oleObj spid="_x0000_s4164" r:id="rId8" imgW="114449" imgH="216181" progId="Equation.3">
                  <p:embed/>
                </p:oleObj>
              </mc:Choice>
              <mc:Fallback>
                <p:oleObj r:id="rId8" imgW="114449" imgH="216181" progId="Equation.3">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457200"/>
                        <a:ext cx="114300"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3">
            <a:extLst>
              <a:ext uri="{FF2B5EF4-FFF2-40B4-BE49-F238E27FC236}">
                <a16:creationId xmlns="" xmlns:a16="http://schemas.microsoft.com/office/drawing/2014/main" id="{F3E198C7-779C-4645-89BE-69005C9A11CC}"/>
              </a:ext>
            </a:extLst>
          </p:cNvPr>
          <p:cNvSpPr>
            <a:spLocks noChangeArrowheads="1"/>
          </p:cNvSpPr>
          <p:nvPr/>
        </p:nvSpPr>
        <p:spPr bwMode="auto">
          <a:xfrm>
            <a:off x="915375" y="3780541"/>
            <a:ext cx="6806225" cy="272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ts val="2260"/>
              </a:lnSpc>
              <a:spcBef>
                <a:spcPct val="0"/>
              </a:spcBef>
              <a:spcAft>
                <a:spcPct val="0"/>
              </a:spcAft>
              <a:buClrTx/>
              <a:buSzTx/>
              <a:buFontTx/>
              <a:buNone/>
              <a:tabLs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sjz3`UN</a:t>
            </a:r>
          </a:p>
          <a:p>
            <a:pPr marL="0" marR="0" lvl="0" indent="266700" algn="l" defTabSz="914400" rtl="0" eaLnBrk="0" fontAlgn="base" latinLnBrk="0" hangingPunct="0">
              <a:lnSpc>
                <a:spcPts val="2260"/>
              </a:lnSpc>
              <a:spcBef>
                <a:spcPct val="0"/>
              </a:spcBef>
              <a:spcAft>
                <a:spcPct val="0"/>
              </a:spcAft>
              <a:buClrTx/>
              <a:buSzTx/>
              <a:buFontTx/>
              <a:buNone/>
              <a:tabLst/>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式中：</a:t>
            </a:r>
          </a:p>
          <a:p>
            <a:pPr marL="0" marR="0" lvl="0" indent="266700" algn="l" defTabSz="914400" rtl="0" eaLnBrk="0" fontAlgn="base" latinLnBrk="0" hangingPunct="0">
              <a:lnSpc>
                <a:spcPts val="2260"/>
              </a:lnSpc>
              <a:spcBef>
                <a:spcPct val="0"/>
              </a:spcBef>
              <a:spcAft>
                <a:spcPct val="0"/>
              </a:spcAft>
              <a:buClrTx/>
              <a:buSzTx/>
              <a:buFontTx/>
              <a:buNone/>
              <a:tabLst/>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Pjs</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：各种用电设备的有功计算负荷的总和（</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KW</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marL="0" marR="0" lvl="0" indent="266700" algn="l" defTabSz="914400" rtl="0" eaLnBrk="0" fontAlgn="base" latinLnBrk="0" hangingPunct="0">
              <a:lnSpc>
                <a:spcPts val="2260"/>
              </a:lnSpc>
              <a:spcBef>
                <a:spcPct val="0"/>
              </a:spcBef>
              <a:spcAft>
                <a:spcPct val="0"/>
              </a:spcAft>
              <a:buClrTx/>
              <a:buSzTx/>
              <a:buFontTx/>
              <a:buNone/>
              <a:tabLst/>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Qjs</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：各用电设备组的无功计算负荷的总和（</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Kvar</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marL="0" marR="0" lvl="0" indent="266700" algn="l" defTabSz="914400" rtl="0" eaLnBrk="0" fontAlgn="base" latinLnBrk="0" hangingPunct="0">
              <a:lnSpc>
                <a:spcPts val="2260"/>
              </a:lnSpc>
              <a:spcBef>
                <a:spcPct val="0"/>
              </a:spcBef>
              <a:spcAft>
                <a:spcPct val="0"/>
              </a:spcAft>
              <a:buClrTx/>
              <a:buSzTx/>
              <a:buFontTx/>
              <a:buNone/>
              <a:tabLst/>
            </a:pP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Pjz</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：各用电设备组的有功计算负荷的总和（</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KW</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marL="0" marR="0" lvl="0" indent="266700" algn="l" defTabSz="914400" rtl="0" eaLnBrk="0" fontAlgn="base" latinLnBrk="0" hangingPunct="0">
              <a:lnSpc>
                <a:spcPts val="2260"/>
              </a:lnSpc>
              <a:spcBef>
                <a:spcPct val="0"/>
              </a:spcBef>
              <a:spcAft>
                <a:spcPct val="0"/>
              </a:spcAft>
              <a:buClrTx/>
              <a:buSzTx/>
              <a:buFontTx/>
              <a:buNone/>
              <a:tabLst/>
            </a:pP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Qjz</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：各用电设备组的无功计算负荷的总和（</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Kvar</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marL="0" marR="0" lvl="0" indent="266700" algn="l" defTabSz="914400" rtl="0" eaLnBrk="0" fontAlgn="base" latinLnBrk="0" hangingPunct="0">
              <a:lnSpc>
                <a:spcPts val="2260"/>
              </a:lnSpc>
              <a:spcBef>
                <a:spcPct val="0"/>
              </a:spcBef>
              <a:spcAft>
                <a:spcPct val="0"/>
              </a:spcAft>
              <a:buClrTx/>
              <a:buSzTx/>
              <a:buFontTx/>
              <a:buNone/>
              <a:tabLst/>
            </a:pP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Sjz</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：各用电设备组的有功、视在计算负荷的总和（</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KV·A</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marL="0" marR="0" lvl="0" indent="266700" algn="l" defTabSz="914400" rtl="0" eaLnBrk="0" fontAlgn="base" latinLnBrk="0" hangingPunct="0">
              <a:lnSpc>
                <a:spcPts val="2260"/>
              </a:lnSpc>
              <a:spcBef>
                <a:spcPct val="0"/>
              </a:spcBef>
              <a:spcAft>
                <a:spcPct val="0"/>
              </a:spcAft>
              <a:buClrTx/>
              <a:buSzTx/>
              <a:buFontTx/>
              <a:buNone/>
              <a:tabLs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I</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：各用电设备组的总计算电流（</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p>
          <a:p>
            <a:pPr marL="0" marR="0" lvl="0" indent="266700" algn="l" defTabSz="914400" rtl="0" eaLnBrk="0" fontAlgn="base" latinLnBrk="0" hangingPunct="0">
              <a:lnSpc>
                <a:spcPts val="2260"/>
              </a:lnSpc>
              <a:spcBef>
                <a:spcPct val="0"/>
              </a:spcBef>
              <a:spcAft>
                <a:spcPct val="0"/>
              </a:spcAft>
              <a:buClrTx/>
              <a:buSzTx/>
              <a:buFontTx/>
              <a:buNone/>
              <a:tabLst/>
            </a:pP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Kp</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：各用电设备组最大负荷不会同时出现的同期系数</a:t>
            </a:r>
          </a:p>
        </p:txBody>
      </p:sp>
      <p:graphicFrame>
        <p:nvGraphicFramePr>
          <p:cNvPr id="19" name="对象 18">
            <a:extLst>
              <a:ext uri="{FF2B5EF4-FFF2-40B4-BE49-F238E27FC236}">
                <a16:creationId xmlns="" xmlns:a16="http://schemas.microsoft.com/office/drawing/2014/main" id="{F8DBA0C9-14F3-4FED-BF70-AA4146B36DB8}"/>
              </a:ext>
            </a:extLst>
          </p:cNvPr>
          <p:cNvGraphicFramePr>
            <a:graphicFrameLocks noChangeAspect="1"/>
          </p:cNvGraphicFramePr>
          <p:nvPr/>
        </p:nvGraphicFramePr>
        <p:xfrm>
          <a:off x="0" y="457200"/>
          <a:ext cx="114300" cy="212725"/>
        </p:xfrm>
        <a:graphic>
          <a:graphicData uri="http://schemas.openxmlformats.org/presentationml/2006/ole">
            <mc:AlternateContent xmlns:mc="http://schemas.openxmlformats.org/markup-compatibility/2006">
              <mc:Choice xmlns:v="urn:schemas-microsoft-com:vml" Requires="v">
                <p:oleObj spid="_x0000_s4165" r:id="rId10" imgW="114449" imgH="216181" progId="Equation.3">
                  <p:embed/>
                </p:oleObj>
              </mc:Choice>
              <mc:Fallback>
                <p:oleObj r:id="rId10" imgW="114449" imgH="216181" progId="Equation.3">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457200"/>
                        <a:ext cx="114300"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4202712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694367" y="787447"/>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5156"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5157"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8" name="文本框 17">
                <a:extLst>
                  <a:ext uri="{FF2B5EF4-FFF2-40B4-BE49-F238E27FC236}">
                    <a16:creationId xmlns="" xmlns:a16="http://schemas.microsoft.com/office/drawing/2014/main" id="{31F484EE-B2FB-4158-B495-D1138F302347}"/>
                  </a:ext>
                </a:extLst>
              </p:cNvPr>
              <p:cNvSpPr txBox="1"/>
              <p:nvPr/>
            </p:nvSpPr>
            <p:spPr>
              <a:xfrm>
                <a:off x="694366" y="1153200"/>
                <a:ext cx="10879467" cy="5350183"/>
              </a:xfrm>
              <a:prstGeom prst="rect">
                <a:avLst/>
              </a:prstGeom>
              <a:noFill/>
            </p:spPr>
            <p:txBody>
              <a:bodyPr wrap="square">
                <a:spAutoFit/>
              </a:bodyPr>
              <a:lstStyle/>
              <a:p>
                <a:pPr algn="just">
                  <a:lnSpc>
                    <a:spcPts val="1860"/>
                  </a:lnSpc>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）、按经验公式计算负荷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根据某些施工现场的经验，一个施工现场的总视在负荷（俗称总用电量）也可按下述简化公式估算，即</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=1.05~1.1(K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nary>
                          <m:naryPr>
                            <m:chr m:val="∑"/>
                            <m:subHide m:val="on"/>
                            <m:supHide m:val="on"/>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sup/>
                          <m:e>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𝑃</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sub>
                            </m:sSub>
                          </m:e>
                        </m:nary>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𝐶𝑂𝑆</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𝜙</m:t>
                        </m:r>
                      </m:den>
                    </m:f>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式中：</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j</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总视在计算负荷或供电设备总需要容量（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KVA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电动机额定总容量（为全部电动机额定总量之和）（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电焊机额定总容量（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KVA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——室内照明容量（含电热设备）（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KVA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——室外照明容量（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KVA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COS</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𝜙</m:t>
                    </m:r>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——用电设备的平均功率因数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——需要系数。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1.05~1.1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为余量系数，施工现场或分干线有冲击性负荷（单台三相鼠笼式异步电动机容量在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30KW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及以上，且拖动全负荷启动），计算时取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，否则取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一般来说按经验公式确定计算负荷要比实际值偏大，总负荷要作为施工现场变压器的校核。</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mc:Choice>
        <mc:Fallback xmlns="">
          <p:sp>
            <p:nvSpPr>
              <p:cNvPr id="18" name="文本框 17">
                <a:extLst>
                  <a:ext uri="{FF2B5EF4-FFF2-40B4-BE49-F238E27FC236}">
                    <a16:creationId xmlns:a16="http://schemas.microsoft.com/office/drawing/2014/main" xmlns="" xmlns:a14="http://schemas.microsoft.com/office/drawing/2010/main" id="{31F484EE-B2FB-4158-B495-D1138F302347}"/>
                  </a:ext>
                </a:extLst>
              </p:cNvPr>
              <p:cNvSpPr txBox="1">
                <a:spLocks noRot="1" noChangeAspect="1" noMove="1" noResize="1" noEditPoints="1" noAdjustHandles="1" noChangeArrowheads="1" noChangeShapeType="1" noTextEdit="1"/>
              </p:cNvSpPr>
              <p:nvPr/>
            </p:nvSpPr>
            <p:spPr>
              <a:xfrm>
                <a:off x="694366" y="1153200"/>
                <a:ext cx="10879467" cy="5350183"/>
              </a:xfrm>
              <a:prstGeom prst="rect">
                <a:avLst/>
              </a:prstGeom>
              <a:blipFill rotWithShape="1">
                <a:blip r:embed="rId8"/>
                <a:stretch>
                  <a:fillRect l="-504" t="-1595" r="-448" b="-456"/>
                </a:stretch>
              </a:blipFill>
            </p:spPr>
            <p:txBody>
              <a:bodyPr/>
              <a:lstStyle/>
              <a:p>
                <a:r>
                  <a:rPr lang="zh-CN" altLang="en-US">
                    <a:noFill/>
                  </a:rPr>
                  <a:t> </a:t>
                </a:r>
              </a:p>
            </p:txBody>
          </p:sp>
        </mc:Fallback>
      </mc:AlternateContent>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473153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47759" y="1173626"/>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a:t>
            </a:r>
            <a:r>
              <a:rPr lang="en-US" altLang="zh-CN" sz="2000" b="1" dirty="0">
                <a:solidFill>
                  <a:schemeClr val="accent2">
                    <a:lumMod val="50000"/>
                  </a:schemeClr>
                </a:solidFill>
                <a:latin typeface="微软雅黑" pitchFamily="34" charset="-122"/>
                <a:ea typeface="微软雅黑" pitchFamily="34" charset="-122"/>
              </a:rPr>
              <a:t> </a:t>
            </a:r>
            <a:r>
              <a:rPr lang="en-US"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6180"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6181"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5" name="文本框 14">
            <a:extLst>
              <a:ext uri="{FF2B5EF4-FFF2-40B4-BE49-F238E27FC236}">
                <a16:creationId xmlns="" xmlns:a16="http://schemas.microsoft.com/office/drawing/2014/main" id="{97E273CD-B51E-4AF3-A1DB-ECC0AD728B76}"/>
              </a:ext>
            </a:extLst>
          </p:cNvPr>
          <p:cNvSpPr txBox="1"/>
          <p:nvPr/>
        </p:nvSpPr>
        <p:spPr>
          <a:xfrm>
            <a:off x="702933" y="1639896"/>
            <a:ext cx="10863756" cy="3888244"/>
          </a:xfrm>
          <a:prstGeom prst="rect">
            <a:avLst/>
          </a:prstGeom>
          <a:noFill/>
        </p:spPr>
        <p:txBody>
          <a:bodyPr wrap="square">
            <a:spAutoFit/>
          </a:bodyPr>
          <a:lstStyle/>
          <a:p>
            <a:pPr indent="266700" algn="just">
              <a:lnSpc>
                <a:spcPct val="20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）、支路的负荷计算</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20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各支路的负荷可根据上述公式进行计算，但需要注意的是在计算过程中，支路设备的设备容量是经过换算后的设备容量，不能简单看作是设备铭牌上的额定容量。支路负荷计算后可得出该线路的计算电流，通过计算电流就可选择相应的电线、电缆及电器设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20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建设工程施工现场用组织设计编制过程中，关于支路负荷计算常采用经验公式进行计算。在需要系数的选择上，应该根据施工现场实际情况（即实际的工序、进工期等）进行选择确定，这样才能准确的计算出支路的负荷容量，对电线电缆选型和电器选型做好准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539446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835683"/>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1.3  </a:t>
            </a:r>
            <a:r>
              <a:rPr lang="zh-CN" altLang="zh-CN" sz="2000" b="1" dirty="0">
                <a:solidFill>
                  <a:schemeClr val="accent2">
                    <a:lumMod val="50000"/>
                  </a:schemeClr>
                </a:solidFill>
                <a:latin typeface="微软雅黑" pitchFamily="34" charset="-122"/>
                <a:ea typeface="微软雅黑" pitchFamily="34" charset="-122"/>
              </a:rPr>
              <a:t>临时供电、用电设备业务。</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7204"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7205"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7" name="文本框 16">
            <a:extLst>
              <a:ext uri="{FF2B5EF4-FFF2-40B4-BE49-F238E27FC236}">
                <a16:creationId xmlns="" xmlns:a16="http://schemas.microsoft.com/office/drawing/2014/main" id="{7FFC16A4-4C4C-485F-9803-9C379114AD7E}"/>
              </a:ext>
            </a:extLst>
          </p:cNvPr>
          <p:cNvSpPr txBox="1"/>
          <p:nvPr/>
        </p:nvSpPr>
        <p:spPr>
          <a:xfrm>
            <a:off x="490494" y="1246687"/>
            <a:ext cx="11138748"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由于施工机械化程度的提高，工地上用电量越来越多，临时供电业务显得更为重要。临时供电业务的的组成包括以下内容：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 xmlns:a16="http://schemas.microsoft.com/office/drawing/2014/main" id="{684E72E8-FE9E-4B4D-8946-A25D8A35FF48}"/>
              </a:ext>
            </a:extLst>
          </p:cNvPr>
          <p:cNvSpPr txBox="1"/>
          <p:nvPr/>
        </p:nvSpPr>
        <p:spPr>
          <a:xfrm>
            <a:off x="5196247" y="1863378"/>
            <a:ext cx="2262433" cy="4053674"/>
          </a:xfrm>
          <a:prstGeom prst="rect">
            <a:avLst/>
          </a:prstGeom>
          <a:noFill/>
        </p:spPr>
        <p:txBody>
          <a:bodyPr wrap="square">
            <a:spAutoFit/>
          </a:bodyPr>
          <a:lstStyle/>
          <a:p>
            <a:pPr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）选择电源及确定变压器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建筑施工的电力来源，可以利用施工现场附近已有的电网。如附近无电网，或供电不足时则需自备发电设备。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临时变压器的设置地点，取决于负荷中心的位置和工地的大小与形状。当分区设置时应按区计算用电量。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文本框 20">
            <a:extLst>
              <a:ext uri="{FF2B5EF4-FFF2-40B4-BE49-F238E27FC236}">
                <a16:creationId xmlns="" xmlns:a16="http://schemas.microsoft.com/office/drawing/2014/main" id="{781B9BC8-4A6E-499A-A1F9-12BAF47CD9A7}"/>
              </a:ext>
            </a:extLst>
          </p:cNvPr>
          <p:cNvSpPr txBox="1"/>
          <p:nvPr/>
        </p:nvSpPr>
        <p:spPr>
          <a:xfrm>
            <a:off x="490494" y="1851981"/>
            <a:ext cx="4533062" cy="4555093"/>
          </a:xfrm>
          <a:prstGeom prst="rect">
            <a:avLst/>
          </a:prstGeom>
          <a:noFill/>
        </p:spPr>
        <p:txBody>
          <a:bodyPr wrap="square">
            <a:spAutoFit/>
          </a:bodyPr>
          <a:lstStyle/>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）用电需要量的确定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工地上临时供电，包括施工用电和照明用电。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①施工用电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土木工程施工用电通常包括土建用电及设备安装工程和部分设备试运转用电。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②照明用电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照明用电是指施工现场和生活区的室内外照明用电。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最大电力负荷量，是按施工用电量与照明用电量之和计算的。当单班制工作时，则不考虑照明用电，此时最大电力负荷量等于施工用电量。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文本框 22">
            <a:extLst>
              <a:ext uri="{FF2B5EF4-FFF2-40B4-BE49-F238E27FC236}">
                <a16:creationId xmlns="" xmlns:a16="http://schemas.microsoft.com/office/drawing/2014/main" id="{108DB419-97C6-4E4D-95B1-C9B82115A8AF}"/>
              </a:ext>
            </a:extLst>
          </p:cNvPr>
          <p:cNvSpPr txBox="1"/>
          <p:nvPr/>
        </p:nvSpPr>
        <p:spPr>
          <a:xfrm>
            <a:off x="8046721" y="1868394"/>
            <a:ext cx="3437267" cy="3785652"/>
          </a:xfrm>
          <a:prstGeom prst="rect">
            <a:avLst/>
          </a:prstGeom>
          <a:noFill/>
        </p:spPr>
        <p:txBody>
          <a:bodyPr wrap="square">
            <a:spAutoFit/>
          </a:bodyPr>
          <a:lstStyle/>
          <a:p>
            <a:pPr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）布置配电线路与导线截面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配电线路的布置与给水管网相似，亦可分为枝式、环式及混合式。其优缺点与给水管网相似。工地电力网，一般</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10kV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的高压线路采用环式；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380/220V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的低压线采用枝式。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配电线路的计算及导线截面的选择，应满足机械强度及安全电流强度的要求。安全电流是指导线本身温度不超过规定值的最大负荷电流。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774090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15375" y="1119853"/>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1.4</a:t>
            </a:r>
            <a:r>
              <a:rPr lang="en-US" altLang="zh-CN" sz="2000" b="1" dirty="0">
                <a:solidFill>
                  <a:schemeClr val="accent2">
                    <a:lumMod val="50000"/>
                  </a:schemeClr>
                </a:solidFill>
                <a:latin typeface="微软雅黑" pitchFamily="34" charset="-122"/>
                <a:ea typeface="微软雅黑" pitchFamily="34" charset="-122"/>
              </a:rPr>
              <a:t> </a:t>
            </a:r>
            <a:r>
              <a:rPr lang="en-US"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接地装置施工、验收规范</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8226"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8227"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9" name="文本框 18">
            <a:extLst>
              <a:ext uri="{FF2B5EF4-FFF2-40B4-BE49-F238E27FC236}">
                <a16:creationId xmlns="" xmlns:a16="http://schemas.microsoft.com/office/drawing/2014/main" id="{5540C2A7-A84C-4EE7-92C5-9192FDBC18E0}"/>
              </a:ext>
            </a:extLst>
          </p:cNvPr>
          <p:cNvSpPr txBox="1"/>
          <p:nvPr/>
        </p:nvSpPr>
        <p:spPr>
          <a:xfrm>
            <a:off x="702934" y="1803777"/>
            <a:ext cx="9006674"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本小节内容详情请参考《接地装置施工验收规范》附件文档，本文不再赘述。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2259809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47759" y="1173626"/>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1.5  </a:t>
            </a:r>
            <a:r>
              <a:rPr lang="zh-CN" altLang="zh-CN" sz="2000" b="1" dirty="0" smtClean="0">
                <a:solidFill>
                  <a:schemeClr val="accent2">
                    <a:lumMod val="50000"/>
                  </a:schemeClr>
                </a:solidFill>
                <a:latin typeface="微软雅黑" pitchFamily="34" charset="-122"/>
                <a:ea typeface="微软雅黑" pitchFamily="34" charset="-122"/>
              </a:rPr>
              <a:t>施工</a:t>
            </a:r>
            <a:r>
              <a:rPr lang="zh-CN" altLang="zh-CN" sz="2000" b="1" dirty="0">
                <a:solidFill>
                  <a:schemeClr val="accent2">
                    <a:lumMod val="50000"/>
                  </a:schemeClr>
                </a:solidFill>
                <a:latin typeface="微软雅黑" pitchFamily="34" charset="-122"/>
                <a:ea typeface="微软雅黑" pitchFamily="34" charset="-122"/>
              </a:rPr>
              <a:t>现场临时用电安全技术规范。</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9250"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9251"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5" name="文本框 14">
            <a:extLst>
              <a:ext uri="{FF2B5EF4-FFF2-40B4-BE49-F238E27FC236}">
                <a16:creationId xmlns="" xmlns:a16="http://schemas.microsoft.com/office/drawing/2014/main" id="{8088AD81-0076-466F-933C-4A0EE3226D7B}"/>
              </a:ext>
            </a:extLst>
          </p:cNvPr>
          <p:cNvSpPr txBox="1"/>
          <p:nvPr/>
        </p:nvSpPr>
        <p:spPr>
          <a:xfrm>
            <a:off x="406089" y="1651419"/>
            <a:ext cx="11033437" cy="4431983"/>
          </a:xfrm>
          <a:prstGeom prst="rect">
            <a:avLst/>
          </a:prstGeom>
          <a:noFill/>
        </p:spPr>
        <p:txBody>
          <a:bodyPr wrap="square">
            <a:spAutoFit/>
          </a:bodyPr>
          <a:lstStyle/>
          <a:p>
            <a:pPr indent="4572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《施工现场临时用电安全技术规范》</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(JGJ46-2005)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20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、关于临时用电电气产品管理和电工测试仪器、工具的配备</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20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、施工现场临时用电工程所使用的电气设备、装置、元器件和电线、电缆等电气产品必须按照国家和省有关规定经国家“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”认证和省建设工业产品登记备案。使用单位相关人员应当对购买的电气设备、装置、元器件和电线、电缆质量进行核查，不合格产品不得用于临时用电工程。</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20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、施工单位必须按照有关规定为电工配备劳动防护用品和电工工具，并应配齐万用表、兆欧表、接地电阻测试仪、漏电保护器检测仪。</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657910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674712" y="775022"/>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1.5  </a:t>
            </a:r>
            <a:r>
              <a:rPr lang="zh-CN" altLang="zh-CN" sz="2000" b="1" dirty="0" smtClean="0">
                <a:solidFill>
                  <a:schemeClr val="accent2">
                    <a:lumMod val="50000"/>
                  </a:schemeClr>
                </a:solidFill>
                <a:latin typeface="微软雅黑" pitchFamily="34" charset="-122"/>
                <a:ea typeface="微软雅黑" pitchFamily="34" charset="-122"/>
              </a:rPr>
              <a:t>施工</a:t>
            </a:r>
            <a:r>
              <a:rPr lang="zh-CN" altLang="zh-CN" sz="2000" b="1" dirty="0">
                <a:solidFill>
                  <a:schemeClr val="accent2">
                    <a:lumMod val="50000"/>
                  </a:schemeClr>
                </a:solidFill>
                <a:latin typeface="微软雅黑" pitchFamily="34" charset="-122"/>
                <a:ea typeface="微软雅黑" pitchFamily="34" charset="-122"/>
              </a:rPr>
              <a:t>现场临时用电安全技术规范。</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3572" r:id="rId4" imgW="140615" imgH="166182" progId="Equation.3">
                  <p:embed/>
                </p:oleObj>
              </mc:Choice>
              <mc:Fallback>
                <p:oleObj r:id="rId4" imgW="140615" imgH="16618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3573" r:id="rId6" imgW="140677" imgH="166255" progId="Equation.3">
                  <p:embed/>
                </p:oleObj>
              </mc:Choice>
              <mc:Fallback>
                <p:oleObj r:id="rId6" imgW="140677" imgH="16625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8" name="文本框 17">
            <a:extLst>
              <a:ext uri="{FF2B5EF4-FFF2-40B4-BE49-F238E27FC236}">
                <a16:creationId xmlns="" xmlns:a16="http://schemas.microsoft.com/office/drawing/2014/main" id="{E26FDAA6-89D2-4744-AE08-19A9AD314B60}"/>
              </a:ext>
            </a:extLst>
          </p:cNvPr>
          <p:cNvSpPr txBox="1"/>
          <p:nvPr/>
        </p:nvSpPr>
        <p:spPr>
          <a:xfrm>
            <a:off x="573465" y="1130884"/>
            <a:ext cx="11389936" cy="5821081"/>
          </a:xfrm>
          <a:prstGeom prst="rect">
            <a:avLst/>
          </a:prstGeom>
          <a:noFill/>
        </p:spPr>
        <p:txBody>
          <a:bodyPr wrap="square">
            <a:spAutoFit/>
          </a:bodyPr>
          <a:lstStyle/>
          <a:p>
            <a:pPr algn="just">
              <a:lnSpc>
                <a:spcPts val="2200"/>
              </a:lnSpc>
              <a:spcBef>
                <a:spcPts val="600"/>
              </a:spcBef>
              <a:spcAft>
                <a:spcPts val="600"/>
              </a:spcAft>
            </a:pPr>
            <a:r>
              <a:rPr lang="en-US" altLang="zh-CN" sz="16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、关于施工现场临时用电的供配电</a:t>
            </a:r>
            <a:r>
              <a:rPr lang="zh-CN" altLang="zh-CN" sz="16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、施工现场临时用电工程的电源中性点直接接地</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220/380V</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三相四线制低压电力系统，必须符合</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TN</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接零保护、三级配电、两级漏电保护和动照分设、压缩配电间距和环境安全的原则。同一台变压器或发电机的各用电系统中，接地保护的型式必须保持一致。</a:t>
            </a:r>
            <a:r>
              <a:rPr lang="zh-CN" altLang="zh-CN" sz="16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、施工现场临时用电工程配电方式</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从一级总配电箱</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配电柜</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向二级分配电箱配电可以分路。即</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当采用电缆配线时，总配电箱</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配电柜</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可以分若干分路向若干分配电箱配电</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当采用绝缘导线架空配线时，每一架空分路也可支接若干分配电箱。从二级分配电箱向三级开关箱配电，当采用电缆配线时，一个分配电箱可以分若干分路向若干开关箱配电。</a:t>
            </a:r>
            <a:r>
              <a:rPr lang="zh-CN" altLang="zh-CN" sz="16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altLang="zh-CN" sz="1600" kern="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ts val="2200"/>
              </a:lnSpc>
              <a:spcBef>
                <a:spcPts val="600"/>
              </a:spcBef>
              <a:spcAft>
                <a:spcPts val="600"/>
              </a:spcAft>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、施工现场供配电线路宜选用电缆，电缆的类型、电缆芯线及截面、电缆的敷设等应符合规范要求。</a:t>
            </a:r>
            <a:r>
              <a:rPr lang="zh-CN" altLang="zh-CN" sz="1600" kern="100" dirty="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600" kern="100" dirty="0">
                <a:latin typeface="Calibri" panose="020F0502020204030204" pitchFamily="34" charset="0"/>
                <a:ea typeface="宋体" panose="02010600030101010101" pitchFamily="2" charset="-122"/>
                <a:cs typeface="Times New Roman" panose="02020603050405020304" pitchFamily="18" charset="0"/>
              </a:rPr>
              <a:t>①</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总配电箱</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配电柜</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至分配电箱必须使用五芯电缆。</a:t>
            </a:r>
            <a:r>
              <a:rPr lang="zh-CN" altLang="zh-CN" sz="1600" kern="100" dirty="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600" kern="100" dirty="0">
                <a:latin typeface="Calibri" panose="020F0502020204030204" pitchFamily="34" charset="0"/>
                <a:ea typeface="宋体" panose="02010600030101010101" pitchFamily="2" charset="-122"/>
                <a:cs typeface="Times New Roman" panose="02020603050405020304" pitchFamily="18" charset="0"/>
              </a:rPr>
              <a:t>②</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分配电箱至开关箱与开关箱至用电设备的相数和线数应保持一致。动力与照明分别设置时，三相设备线路可采用四芯电缆，单相设备和一般照明线路可采用三芯电缆。</a:t>
            </a:r>
            <a:r>
              <a:rPr lang="zh-CN" altLang="zh-CN" sz="1600" kern="100" dirty="0">
                <a:latin typeface="Calibri" panose="020F0502020204030204" pitchFamily="34" charset="0"/>
                <a:ea typeface="Times New Roman" panose="02020603050405020304" pitchFamily="18" charset="0"/>
                <a:cs typeface="Times New Roman" panose="02020603050405020304" pitchFamily="18" charset="0"/>
              </a:rPr>
              <a:t> </a:t>
            </a: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600" kern="100" dirty="0" smtClean="0">
                <a:latin typeface="Calibri" panose="020F0502020204030204" pitchFamily="34" charset="0"/>
                <a:ea typeface="宋体" panose="02010600030101010101" pitchFamily="2" charset="-122"/>
                <a:cs typeface="Times New Roman" panose="02020603050405020304" pitchFamily="18" charset="0"/>
              </a:rPr>
              <a:t>③</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塔式起重机、施工电梯、物料提升机、混凝土搅拌站等大型施工机械设备的供电开关箱必须使用五芯电缆向设备配电</a:t>
            </a:r>
            <a:r>
              <a:rPr lang="zh-CN" altLang="zh-CN" sz="1600"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600" kern="100" dirty="0" smtClean="0">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en-US" altLang="zh-CN" sz="1600" dirty="0">
                <a:latin typeface="Times New Roman" panose="02020603050405020304" pitchFamily="18" charset="0"/>
                <a:ea typeface="宋体" panose="02010600030101010101" pitchFamily="2" charset="-122"/>
              </a:rPr>
              <a:t>4)</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、电缆必须包含全部工作芯线和保护零线</a:t>
            </a:r>
            <a:r>
              <a:rPr lang="en-US" altLang="zh-CN" sz="1600" dirty="0">
                <a:latin typeface="Times New Roman" panose="02020603050405020304" pitchFamily="18" charset="0"/>
                <a:ea typeface="宋体" panose="02010600030101010101" pitchFamily="2" charset="-122"/>
              </a:rPr>
              <a:t>(PE</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线</a:t>
            </a:r>
            <a:r>
              <a:rPr lang="en-US" altLang="zh-CN" sz="1600" dirty="0">
                <a:latin typeface="Times New Roman" panose="02020603050405020304" pitchFamily="18" charset="0"/>
                <a:ea typeface="宋体" panose="02010600030101010101" pitchFamily="2" charset="-122"/>
              </a:rPr>
              <a:t>)</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，五芯电缆芯线绝缘色标为绿</a:t>
            </a:r>
            <a:r>
              <a:rPr lang="en-US" altLang="zh-CN" sz="1600" dirty="0">
                <a:latin typeface="Times New Roman" panose="02020603050405020304" pitchFamily="18" charset="0"/>
                <a:ea typeface="宋体" panose="02010600030101010101" pitchFamily="2" charset="-122"/>
              </a:rPr>
              <a:t>/</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黄双色、淡蓝色、黑色、棕色、黑色或棕色，其中黑色、棕色、黑色或棕色为相线色标，淡蓝色芯线必须用作工作零线</a:t>
            </a:r>
            <a:r>
              <a:rPr lang="en-US" altLang="zh-CN" sz="1600" dirty="0">
                <a:latin typeface="Times New Roman" panose="02020603050405020304" pitchFamily="18" charset="0"/>
                <a:ea typeface="宋体" panose="02010600030101010101" pitchFamily="2" charset="-122"/>
              </a:rPr>
              <a:t>(N</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线</a:t>
            </a:r>
            <a:r>
              <a:rPr lang="en-US" altLang="zh-CN" sz="1600" dirty="0">
                <a:latin typeface="Times New Roman" panose="02020603050405020304" pitchFamily="18" charset="0"/>
                <a:ea typeface="宋体" panose="02010600030101010101" pitchFamily="2" charset="-122"/>
              </a:rPr>
              <a:t>),</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绿</a:t>
            </a:r>
            <a:r>
              <a:rPr lang="en-US" altLang="zh-CN" sz="1600" dirty="0">
                <a:latin typeface="Times New Roman" panose="02020603050405020304" pitchFamily="18" charset="0"/>
                <a:ea typeface="宋体" panose="02010600030101010101" pitchFamily="2" charset="-122"/>
              </a:rPr>
              <a:t>/</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黄双色芯线必须用作保护零线</a:t>
            </a:r>
            <a:r>
              <a:rPr lang="en-US" altLang="zh-CN" sz="1600" dirty="0">
                <a:latin typeface="Times New Roman" panose="02020603050405020304" pitchFamily="18" charset="0"/>
                <a:ea typeface="宋体" panose="02010600030101010101" pitchFamily="2" charset="-122"/>
              </a:rPr>
              <a:t>(PE</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线</a:t>
            </a:r>
            <a:r>
              <a:rPr lang="en-US" altLang="zh-CN" sz="1600" dirty="0">
                <a:latin typeface="Times New Roman" panose="02020603050405020304" pitchFamily="18" charset="0"/>
                <a:ea typeface="宋体" panose="02010600030101010101" pitchFamily="2" charset="-122"/>
              </a:rPr>
              <a:t>)</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rPr>
              <a:t>N</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线、</a:t>
            </a:r>
            <a:r>
              <a:rPr lang="en-US" altLang="zh-CN" sz="1600" dirty="0">
                <a:latin typeface="Times New Roman" panose="02020603050405020304" pitchFamily="18" charset="0"/>
                <a:ea typeface="宋体" panose="02010600030101010101" pitchFamily="2" charset="-122"/>
              </a:rPr>
              <a:t>PE</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线绝缘色标同样适用于四芯、三芯电缆。</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200"/>
              </a:lnSpc>
              <a:spcBef>
                <a:spcPts val="600"/>
              </a:spcBef>
              <a:spcAft>
                <a:spcPts val="600"/>
              </a:spcAft>
            </a:pPr>
            <a:r>
              <a:rPr lang="zh-CN" altLang="zh-CN" sz="1600" kern="100" dirty="0" smtClean="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751178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824813"/>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1.5  </a:t>
            </a:r>
            <a:r>
              <a:rPr lang="zh-CN" altLang="zh-CN" sz="2000" b="1" dirty="0" smtClean="0">
                <a:solidFill>
                  <a:schemeClr val="accent2">
                    <a:lumMod val="50000"/>
                  </a:schemeClr>
                </a:solidFill>
                <a:latin typeface="微软雅黑" pitchFamily="34" charset="-122"/>
                <a:ea typeface="微软雅黑" pitchFamily="34" charset="-122"/>
              </a:rPr>
              <a:t>施工</a:t>
            </a:r>
            <a:r>
              <a:rPr lang="zh-CN" altLang="zh-CN" sz="2000" b="1" dirty="0">
                <a:solidFill>
                  <a:schemeClr val="accent2">
                    <a:lumMod val="50000"/>
                  </a:schemeClr>
                </a:solidFill>
                <a:latin typeface="微软雅黑" pitchFamily="34" charset="-122"/>
                <a:ea typeface="微软雅黑" pitchFamily="34" charset="-122"/>
              </a:rPr>
              <a:t>现场临时用电安全技术规范。</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1302"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1303"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9" name="文本框 18">
            <a:extLst>
              <a:ext uri="{FF2B5EF4-FFF2-40B4-BE49-F238E27FC236}">
                <a16:creationId xmlns="" xmlns:a16="http://schemas.microsoft.com/office/drawing/2014/main" id="{C94AF8A8-0A15-4262-8572-EA5656D2DE53}"/>
              </a:ext>
            </a:extLst>
          </p:cNvPr>
          <p:cNvSpPr txBox="1"/>
          <p:nvPr/>
        </p:nvSpPr>
        <p:spPr>
          <a:xfrm>
            <a:off x="460990" y="1296662"/>
            <a:ext cx="11217598" cy="4839145"/>
          </a:xfrm>
          <a:prstGeom prst="rect">
            <a:avLst/>
          </a:prstGeom>
          <a:noFill/>
        </p:spPr>
        <p:txBody>
          <a:bodyPr wrap="square">
            <a:spAutoFit/>
          </a:bodyPr>
          <a:lstStyle/>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、关于重复接地及防雷接地</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、施工现场临时用电工程供电的电源中性点直接接地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220/380V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三相四线制低压电力系统，当三相四线进线的首端处未装漏电保护器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(RCD)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且现场用电系统可采用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TN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接零保护型式时，配电室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总配电箱、配电柜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电源进线零线必须作重复接地，同时引出保护零线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，保护零线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应贯穿于各分路至用电设备外露可导电部分，形成局部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接零保护系统。</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、施工现场供配电系统保护零线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的重复接地的数量不少于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2n+1(n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—代表总分路数量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，分别设置于配电系统的首端、中间、末端，重复接地连接线应选用绿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黄双色多股软铜线，其截面不小于相线截面的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，且不小于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2.5 mm2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。连接线应与配电箱、开关箱内的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端子板连接，保护零线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设置重复接地的部位可为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①</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总配电箱</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配电柜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各分路分配电箱处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③</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各分路最远端用电设备开关箱处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④</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塔式起重机、施工电梯、物料提升机、混凝土搅拌站等大型施工机械设备开关箱处。</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25876065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824813"/>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1.5  </a:t>
            </a:r>
            <a:r>
              <a:rPr lang="zh-CN" altLang="zh-CN" sz="2000" b="1" dirty="0" smtClean="0">
                <a:solidFill>
                  <a:schemeClr val="accent2">
                    <a:lumMod val="50000"/>
                  </a:schemeClr>
                </a:solidFill>
                <a:latin typeface="微软雅黑" pitchFamily="34" charset="-122"/>
                <a:ea typeface="微软雅黑" pitchFamily="34" charset="-122"/>
              </a:rPr>
              <a:t>施工</a:t>
            </a:r>
            <a:r>
              <a:rPr lang="zh-CN" altLang="zh-CN" sz="2000" b="1" dirty="0">
                <a:solidFill>
                  <a:schemeClr val="accent2">
                    <a:lumMod val="50000"/>
                  </a:schemeClr>
                </a:solidFill>
                <a:latin typeface="微软雅黑" pitchFamily="34" charset="-122"/>
                <a:ea typeface="微软雅黑" pitchFamily="34" charset="-122"/>
              </a:rPr>
              <a:t>现场临时用电安全技术规范。</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4596" r:id="rId4" imgW="140615" imgH="166182" progId="Equation.3">
                  <p:embed/>
                </p:oleObj>
              </mc:Choice>
              <mc:Fallback>
                <p:oleObj r:id="rId4" imgW="140615" imgH="16618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4597" r:id="rId6" imgW="140677" imgH="166255" progId="Equation.3">
                  <p:embed/>
                </p:oleObj>
              </mc:Choice>
              <mc:Fallback>
                <p:oleObj r:id="rId6" imgW="140677" imgH="16625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9" name="文本框 18">
            <a:extLst>
              <a:ext uri="{FF2B5EF4-FFF2-40B4-BE49-F238E27FC236}">
                <a16:creationId xmlns="" xmlns:a16="http://schemas.microsoft.com/office/drawing/2014/main" id="{C94AF8A8-0A15-4262-8572-EA5656D2DE53}"/>
              </a:ext>
            </a:extLst>
          </p:cNvPr>
          <p:cNvSpPr txBox="1"/>
          <p:nvPr/>
        </p:nvSpPr>
        <p:spPr>
          <a:xfrm>
            <a:off x="460990" y="1296662"/>
            <a:ext cx="11217598" cy="5683607"/>
          </a:xfrm>
          <a:prstGeom prst="rect">
            <a:avLst/>
          </a:prstGeom>
          <a:noFill/>
        </p:spPr>
        <p:txBody>
          <a:bodyPr wrap="square">
            <a:spAutoFit/>
          </a:bodyPr>
          <a:lstStyle/>
          <a:p>
            <a:pPr algn="just">
              <a:lnSpc>
                <a:spcPts val="2700"/>
              </a:lnSpc>
              <a:spcBef>
                <a:spcPts val="600"/>
              </a:spcBef>
              <a:spcAft>
                <a:spcPts val="600"/>
              </a:spcAft>
            </a:pP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、总配电箱</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配电柜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三相四线制电源进线工作零线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的重复接地电阻值宜与电源的电力变压器或发电机中性点直接接地的工作接地电阻值</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Ω</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保持一致。保护零线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的重复接地，每处重复接地电阻值不得大于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Ω。</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7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、塔式起重机、施工电梯、物料提升机、混凝土搅拌站的重复接地装置应对角设置不少于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根接地线，与各接地体作电气连接。震动性机械设备保护零线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连接点不得少于两处。</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altLang="zh-CN" sz="1800" kern="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ts val="27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、接地装置可充分利用钢筋混凝土基础中钢筋结构、以及直埋地下的金属井管、非燃气金属管道、铠装电缆金属外皮等自然接地体，其接地电阻值不得大于</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Ω，严禁利用不能保证电气连接和有引起爆炸危险的自然接地体和接地线。</a:t>
            </a:r>
            <a:r>
              <a:rPr lang="zh-CN" altLang="zh-CN" kern="100" dirty="0">
                <a:latin typeface="Calibri" panose="020F0502020204030204" pitchFamily="34" charset="0"/>
                <a:ea typeface="Times New Roman" panose="02020603050405020304" pitchFamily="18" charset="0"/>
                <a:cs typeface="Times New Roman" panose="02020603050405020304" pitchFamily="18" charset="0"/>
              </a:rPr>
              <a:t> </a:t>
            </a:r>
            <a:endParaRPr lang="en-US" altLang="zh-CN" kern="100" dirty="0" smtClean="0">
              <a:latin typeface="Calibri" panose="020F0502020204030204" pitchFamily="34" charset="0"/>
              <a:ea typeface="Times New Roman" panose="02020603050405020304" pitchFamily="18" charset="0"/>
              <a:cs typeface="Times New Roman" panose="02020603050405020304" pitchFamily="18" charset="0"/>
            </a:endParaRPr>
          </a:p>
          <a:p>
            <a:pPr algn="just">
              <a:lnSpc>
                <a:spcPts val="27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、无自然接地体和接地线可利用，应设置人工接地装置，人工接地体垂直敷设时，接地极相互间距不宜小于其长度的</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倍，顶部埋深一般为</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0.8m;</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水平敷设时，接地极相互间距不宜小于</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 m</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，顶部埋深一般为</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0.8m</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。每一组接地体</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若干接地极</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应采用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根扁铁或圆钢与接地体在不同点焊接，引出地面。人工接地体与接地线的材料、规格及其敷设应符合规范相关要求。</a:t>
            </a:r>
            <a:r>
              <a:rPr lang="zh-CN" altLang="zh-CN" kern="100" dirty="0">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700"/>
              </a:lnSpc>
              <a:spcBef>
                <a:spcPts val="600"/>
              </a:spcBef>
              <a:spcAft>
                <a:spcPts val="600"/>
              </a:spcAft>
            </a:pP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700"/>
              </a:lnSpc>
              <a:spcBef>
                <a:spcPts val="600"/>
              </a:spcBef>
              <a:spcAft>
                <a:spcPts val="600"/>
              </a:spcAft>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419312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637318" y="824813"/>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1.5 </a:t>
            </a:r>
            <a:r>
              <a:rPr lang="zh-CN" altLang="zh-CN" sz="2000" b="1" dirty="0" smtClean="0">
                <a:solidFill>
                  <a:schemeClr val="accent2">
                    <a:lumMod val="50000"/>
                  </a:schemeClr>
                </a:solidFill>
                <a:latin typeface="微软雅黑" pitchFamily="34" charset="-122"/>
                <a:ea typeface="微软雅黑" pitchFamily="34" charset="-122"/>
              </a:rPr>
              <a:t>施工</a:t>
            </a:r>
            <a:r>
              <a:rPr lang="zh-CN" altLang="zh-CN" sz="2000" b="1" dirty="0">
                <a:solidFill>
                  <a:schemeClr val="accent2">
                    <a:lumMod val="50000"/>
                  </a:schemeClr>
                </a:solidFill>
                <a:latin typeface="微软雅黑" pitchFamily="34" charset="-122"/>
                <a:ea typeface="微软雅黑" pitchFamily="34" charset="-122"/>
              </a:rPr>
              <a:t>现场临时用电安全技术规范。</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3346"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3347"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8" name="文本框 17">
            <a:extLst>
              <a:ext uri="{FF2B5EF4-FFF2-40B4-BE49-F238E27FC236}">
                <a16:creationId xmlns="" xmlns:a16="http://schemas.microsoft.com/office/drawing/2014/main" id="{CA0F5A6F-18DA-41BC-BE43-AEDC15267C83}"/>
              </a:ext>
            </a:extLst>
          </p:cNvPr>
          <p:cNvSpPr txBox="1"/>
          <p:nvPr/>
        </p:nvSpPr>
        <p:spPr>
          <a:xfrm>
            <a:off x="431625" y="1262795"/>
            <a:ext cx="11531776" cy="5150128"/>
          </a:xfrm>
          <a:prstGeom prst="rect">
            <a:avLst/>
          </a:prstGeom>
          <a:noFill/>
        </p:spPr>
        <p:txBody>
          <a:bodyPr wrap="square">
            <a:spAutoFit/>
          </a:bodyPr>
          <a:lstStyle/>
          <a:p>
            <a:pPr algn="just">
              <a:lnSpc>
                <a:spcPts val="2400"/>
              </a:lnSpc>
              <a:spcBef>
                <a:spcPts val="600"/>
              </a:spcBef>
              <a:spcAft>
                <a:spcPts val="600"/>
              </a:spcAft>
            </a:pPr>
            <a:r>
              <a:rPr lang="en-US" altLang="zh-CN" dirty="0" smtClean="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4)</a:t>
            </a:r>
            <a:r>
              <a:rPr lang="zh-CN" altLang="zh-CN" dirty="0">
                <a:latin typeface="Times New Roman" panose="02020603050405020304" pitchFamily="18" charset="0"/>
                <a:ea typeface="宋体" panose="02010600030101010101" pitchFamily="2" charset="-122"/>
                <a:cs typeface="Times New Roman" panose="02020603050405020304" pitchFamily="18" charset="0"/>
              </a:rPr>
              <a:t>、关于临时用电配电装置</a:t>
            </a:r>
            <a:endParaRPr lang="zh-CN" altLang="en-US" dirty="0"/>
          </a:p>
          <a:p>
            <a:pPr algn="just">
              <a:lnSpc>
                <a:spcPts val="2400"/>
              </a:lnSpc>
              <a:spcBef>
                <a:spcPts val="600"/>
              </a:spcBef>
              <a:spcAft>
                <a:spcPts val="600"/>
              </a:spcAft>
            </a:pP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施工</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现场临时用电配电装置是指总配电箱</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配电柜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、分配电箱、开关箱。总配电箱、分配电箱、开关箱箱体材质、规格、安装板、电器安装尺寸、电气配线等应符合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JGJ46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2005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规范和省施工现场临时用电配电箱评审细则有关规定要求。</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、总配电箱、分配电箱、开关箱类型应参照本说明所附的主回路示意图选择和配置主要电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器。总配电箱还应装设电压表、电流表、电度表等仪器，电流表与计费电度表不得共用一组电流互感器。另外，总配电箱、分配电箱应配置紧急停电按钮和应急照明电源。</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总开关电器的额定值、动作整定值，应与分路开关电器的额定值、动作整定值匹配。</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、可见分断点的断路器，为规范所明确的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DZ20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系列透明的塑料外壳式断路器，该断路器可以兼作隔离开关。</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漏电保护器的结构选型，优先选用无辅助电源型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产品，或选用辅助电源故障时能自动断开的辅助电源型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电子式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产品。若选用辅助电源故障时不能断开的辅助电源型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电子式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产品，必须同时设置与其相配套的缺相保护装置。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详细介绍请参阅《施工现场临时用电安全技术规范》附件文档，本文不再赘述。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3387437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815783" y="861767"/>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4372"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4373"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8" name="文本框 17">
            <a:extLst>
              <a:ext uri="{FF2B5EF4-FFF2-40B4-BE49-F238E27FC236}">
                <a16:creationId xmlns="" xmlns:a16="http://schemas.microsoft.com/office/drawing/2014/main" id="{CA0F5A6F-18DA-41BC-BE43-AEDC15267C83}"/>
              </a:ext>
            </a:extLst>
          </p:cNvPr>
          <p:cNvSpPr txBox="1"/>
          <p:nvPr/>
        </p:nvSpPr>
        <p:spPr>
          <a:xfrm>
            <a:off x="598311" y="1189669"/>
            <a:ext cx="10961512" cy="4993034"/>
          </a:xfrm>
          <a:prstGeom prst="rect">
            <a:avLst/>
          </a:prstGeom>
          <a:noFill/>
        </p:spPr>
        <p:txBody>
          <a:bodyPr wrap="square">
            <a:spAutoFit/>
          </a:bodyPr>
          <a:lstStyle/>
          <a:p>
            <a:pPr algn="just">
              <a:lnSpc>
                <a:spcPts val="25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本节主要讲解的是自备柴油发电机。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）、柴油机在正常启动前，操作人员必须对其各方面的情况进行检查，必须保证发电机的正常工作。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）、检查机油的油质和油量。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机油经过长时期使用后，油质逐渐变差，主要表现在机油粘度降低，发黑变质，较严重的，在油底壳底部形成胶块，有时甚至在机油中还会进入冷却水或柴油。在所有的各项检查中，对机油的检查占很重要的位置，如果机油出现问题，发生故障的可能性一般很大，如抱瓦、拉缸等，带来的损失也会很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）、检查柴油的存油量。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一个合格的柴油发电机组操作手，在柴油发电机启动前，必须检查柴油的存油量，否则柴油中途缺油；有可能造成机组励磁机发生故障。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）、低压油路内空气的排放。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开高压油泵放气螺钉，排除低压油箱内的空气，如果不排气而直接启动柴油机，就会造成启动困难或启动后转动不稳，影响电源的发电频率</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965421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784615"/>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5396"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5397"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5" name="文本框 14">
            <a:extLst>
              <a:ext uri="{FF2B5EF4-FFF2-40B4-BE49-F238E27FC236}">
                <a16:creationId xmlns="" xmlns:a16="http://schemas.microsoft.com/office/drawing/2014/main" id="{81F8C0E9-48AC-4528-A284-5A004EDF2C43}"/>
              </a:ext>
            </a:extLst>
          </p:cNvPr>
          <p:cNvSpPr txBox="1"/>
          <p:nvPr/>
        </p:nvSpPr>
        <p:spPr>
          <a:xfrm>
            <a:off x="490494" y="1133428"/>
            <a:ext cx="11260467" cy="5740033"/>
          </a:xfrm>
          <a:prstGeom prst="rect">
            <a:avLst/>
          </a:prstGeom>
          <a:noFill/>
        </p:spPr>
        <p:txBody>
          <a:bodyPr wrap="square">
            <a:spAutoFit/>
          </a:bodyPr>
          <a:lstStyle/>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）、检查冷却水的水量是否充足。</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水量达不到规定标准，会造成柴油机机体温度过高，严重的可冲坏缸垫等。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）、对启动系统的线路和蓄电池的接线进行检查。</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系统出现故障，汽油机比柴油机危害要大。这是因为汽油机易然烧，汽油机漏油而此时启动系统正好打火时，容易引燃汽油，烧坏汽油机附属设备。因柴油机不易燃烧，柴油发电机组损失会小些。蓄电池接触不良也会造成打火，烧坏电瓶接线柱和电瓶卡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）、发电机组控制柜内部接线的检查。</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时，励磁开关应放至关的位置，空气开关也在关的位置，有手动和自动转换的座把开关至手动位置。在供电过程中，严禁控制柜内部两相火线连接，杜绝励磁开关和空气开关放在开的位置。否则将带来重大安全隐患。</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）、检查发电机组碳刷。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37862160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784615"/>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1524" r:id="rId4" imgW="140615" imgH="166182" progId="Equation.3">
                  <p:embed/>
                </p:oleObj>
              </mc:Choice>
              <mc:Fallback>
                <p:oleObj r:id="rId4" imgW="140615" imgH="16618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1525" r:id="rId6" imgW="140677" imgH="166255" progId="Equation.3">
                  <p:embed/>
                </p:oleObj>
              </mc:Choice>
              <mc:Fallback>
                <p:oleObj r:id="rId6" imgW="140677" imgH="16625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8" name="文本框 17">
            <a:extLst>
              <a:ext uri="{FF2B5EF4-FFF2-40B4-BE49-F238E27FC236}">
                <a16:creationId xmlns="" xmlns:a16="http://schemas.microsoft.com/office/drawing/2014/main" id="{CA0F5A6F-18DA-41BC-BE43-AEDC15267C83}"/>
              </a:ext>
            </a:extLst>
          </p:cNvPr>
          <p:cNvSpPr txBox="1"/>
          <p:nvPr/>
        </p:nvSpPr>
        <p:spPr>
          <a:xfrm>
            <a:off x="654254" y="1133428"/>
            <a:ext cx="11052324" cy="5143716"/>
          </a:xfrm>
          <a:prstGeom prst="rect">
            <a:avLst/>
          </a:prstGeom>
          <a:noFill/>
        </p:spPr>
        <p:txBody>
          <a:bodyPr wrap="square">
            <a:spAutoFit/>
          </a:bodyPr>
          <a:lstStyle/>
          <a:p>
            <a:pPr algn="just">
              <a:lnSpc>
                <a:spcPts val="25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本节主要讲解的是自备柴油发电机。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）、柴油机在正常启动前，操作人员必须对其各方面的情况进行检查，必须保证发电机的正常工作。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）、检查机油的油质和油量。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机油经过长时期使用后，油质逐渐变差，主要表现在机油粘度降低，发黑变质，较严重的，在油底壳底部形成胶块，有时甚至在机油中还会进入冷却水或柴油。在所有的各项检查中，对机油的检查占很重要的位置，如果机油出现问题，发生故障的可能性一般很大，如抱瓦、拉缸等，带来的损失也会很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）、检查柴油的存油量。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一个合格的柴油发电机组操作手，在柴油发电机启动前，必须检查柴油的存油量，否则柴油中途缺油；有可能造成机组励磁机发生故障。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）、低压油路内空气的排放。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开高压油泵放气螺钉，排除低压油箱内的空气，如果不排气而直接启动柴油机，就会造成启动困难或启动后转动不稳，影响电源的发电频率。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11822745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315193" y="784614"/>
            <a:ext cx="6094428" cy="553998"/>
          </a:xfrm>
          <a:prstGeom prst="rect">
            <a:avLst/>
          </a:prstGeom>
          <a:noFill/>
        </p:spPr>
        <p:txBody>
          <a:bodyPr wrap="square">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6418"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6419"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7" name="文本框 16">
            <a:extLst>
              <a:ext uri="{FF2B5EF4-FFF2-40B4-BE49-F238E27FC236}">
                <a16:creationId xmlns="" xmlns:a16="http://schemas.microsoft.com/office/drawing/2014/main" id="{BB01798D-ABD3-4550-97EF-9046123BA814}"/>
              </a:ext>
            </a:extLst>
          </p:cNvPr>
          <p:cNvSpPr txBox="1"/>
          <p:nvPr/>
        </p:nvSpPr>
        <p:spPr>
          <a:xfrm>
            <a:off x="563548" y="1284238"/>
            <a:ext cx="10973696" cy="5450851"/>
          </a:xfrm>
          <a:prstGeom prst="rect">
            <a:avLst/>
          </a:prstGeom>
          <a:noFill/>
        </p:spPr>
        <p:txBody>
          <a:bodyPr wrap="square">
            <a:spAutoFit/>
          </a:bodyPr>
          <a:lstStyle/>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）、柴油发电机启动前的检查，是保证正常工作的基础，而柴油机组能否正常启动，则是保证正常工作的关键。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）、柴油发电机的启动条件：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柴油机在没有达到启动转速</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600r/min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左右时，缸内温度和压缩力较低，燃烧室内漏气较多，高压泵柱塞运动速度较慢，喷油器不能按规定的技术要求，以雾状对燃烧室进行喷油。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）、冬季启动柴油发电机组时的工作。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冬季启动柴油机时要做好以下工作：一是保证供油良好；二是确保蓄电池的容量和电压；三是对柴油机进行人工盘车；四是对进、排气门进行减压启动；五是对冷却水进行加热，保证柴油机的热状态；六是减少启动的阻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）、柴油发电机组启动后不能马上供电。</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在启动后到加上负载正常供电，柴油机有一个预热和润滑的过程，待此过程结后方可正常供电。在预热和润滑过程中供电，容易导致拉缸和汽缸盖产生裂纹。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1128289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784615"/>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2548" r:id="rId4" imgW="140615" imgH="166182" progId="Equation.3">
                  <p:embed/>
                </p:oleObj>
              </mc:Choice>
              <mc:Fallback>
                <p:oleObj r:id="rId4" imgW="140615" imgH="16618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22549" r:id="rId6" imgW="140677" imgH="166255" progId="Equation.3">
                  <p:embed/>
                </p:oleObj>
              </mc:Choice>
              <mc:Fallback>
                <p:oleObj r:id="rId6" imgW="140677" imgH="16625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8" name="文本框 17">
            <a:extLst>
              <a:ext uri="{FF2B5EF4-FFF2-40B4-BE49-F238E27FC236}">
                <a16:creationId xmlns="" xmlns:a16="http://schemas.microsoft.com/office/drawing/2014/main" id="{0444BAA2-6C57-43DC-8D2A-4FA1C0A702F0}"/>
              </a:ext>
            </a:extLst>
          </p:cNvPr>
          <p:cNvSpPr txBox="1"/>
          <p:nvPr/>
        </p:nvSpPr>
        <p:spPr>
          <a:xfrm>
            <a:off x="388855" y="1202749"/>
            <a:ext cx="11464478" cy="5438668"/>
          </a:xfrm>
          <a:prstGeom prst="rect">
            <a:avLst/>
          </a:prstGeom>
          <a:noFill/>
        </p:spPr>
        <p:txBody>
          <a:bodyPr wrap="square">
            <a:spAutoFit/>
          </a:bodyPr>
          <a:lstStyle/>
          <a:p>
            <a:pPr indent="266700" algn="just">
              <a:lnSpc>
                <a:spcPts val="22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）、在柴油发电机组的运转过程中，主要靠操作手的经验对其运行进得监控，以“听、摸、看、闻”等方法进行判断机组的运转和供电情况。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、听柴油发电机组的运转声音是否均匀；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、听各缸燃油燃烧声；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、听连杆、曲轴配合的撞击声是否正常；</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、听高压油泵和柴油机的传动机构有无异常；</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、听进气门和排气门有无不正常的异响。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）、摸。</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、摸各缸排气管温度；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、摸出水管的温度；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、摸柴油机和发电机的温度；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、摸燃烧室外部分机体和各自由式缸盖的温度是否相同。</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442325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784615"/>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7444"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7445"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9" name="文本框 18">
            <a:extLst>
              <a:ext uri="{FF2B5EF4-FFF2-40B4-BE49-F238E27FC236}">
                <a16:creationId xmlns="" xmlns:a16="http://schemas.microsoft.com/office/drawing/2014/main" id="{A7FDFA7E-EAC3-4762-8A02-283D232F7E7E}"/>
              </a:ext>
            </a:extLst>
          </p:cNvPr>
          <p:cNvSpPr txBox="1"/>
          <p:nvPr/>
        </p:nvSpPr>
        <p:spPr>
          <a:xfrm>
            <a:off x="915374" y="1133428"/>
            <a:ext cx="10524151" cy="5150128"/>
          </a:xfrm>
          <a:prstGeom prst="rect">
            <a:avLst/>
          </a:prstGeom>
          <a:noFill/>
        </p:spPr>
        <p:txBody>
          <a:bodyPr wrap="square">
            <a:spAutoFit/>
          </a:bodyPr>
          <a:lstStyle/>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、看排烟的颜色，排黑色、白色、蓝色均视为不正常，正常情况应为排淡灰色烟；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、看所应看的仪表，主要是指：油压表的指示是否在规定的范围；</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、看油温表的指示是否正常，一般在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60℃~85℃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之间，不在该范围视为不正常；</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、看水温表的指示是否在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65℃~85℃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之间，不在此范围内属异常；</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、看电压表的指示是否在规定的范围内，有无较大的波动，频率表的指示是否为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50Hz</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，波动范围应该在允许范围之内；</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、看励磁电流表的指示和绝缘指示是否为规定值；</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、看有无漏油、漏水等情况，如果高压油泵内及低压和高压油路漏油，都会造成机组功率不足和转速不稳。</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）、闻。</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闻柴油发电机组有无焦味、控制箱内有无焦味，有无烧机油的焦味等。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1730183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702934" y="784615"/>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1.6 </a:t>
            </a:r>
            <a:r>
              <a:rPr lang="zh-CN" altLang="zh-CN" sz="2000" b="1" dirty="0" smtClean="0">
                <a:solidFill>
                  <a:schemeClr val="accent2">
                    <a:lumMod val="50000"/>
                  </a:schemeClr>
                </a:solidFill>
                <a:latin typeface="微软雅黑" pitchFamily="34" charset="-122"/>
                <a:ea typeface="微软雅黑" pitchFamily="34" charset="-122"/>
              </a:rPr>
              <a:t>临时</a:t>
            </a:r>
            <a:r>
              <a:rPr lang="zh-CN" altLang="zh-CN" sz="2000" b="1" dirty="0">
                <a:solidFill>
                  <a:schemeClr val="accent2">
                    <a:lumMod val="50000"/>
                  </a:schemeClr>
                </a:solidFill>
                <a:latin typeface="微软雅黑" pitchFamily="34" charset="-122"/>
                <a:ea typeface="微软雅黑" pitchFamily="34" charset="-122"/>
              </a:rPr>
              <a:t>用电自备发电机使用注意事项。</a:t>
            </a:r>
          </a:p>
        </p:txBody>
      </p:sp>
      <p:graphicFrame>
        <p:nvGraphicFramePr>
          <p:cNvPr id="11" name="对象 10">
            <a:extLst>
              <a:ext uri="{FF2B5EF4-FFF2-40B4-BE49-F238E27FC236}">
                <a16:creationId xmlns="" xmlns:a16="http://schemas.microsoft.com/office/drawing/2014/main" id="{1F695F44-419B-4F2B-9E04-E413ED386AF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8466" r:id="rId4" imgW="140615" imgH="166182" progId="Equation.3">
                  <p:embed/>
                </p:oleObj>
              </mc:Choice>
              <mc:Fallback>
                <p:oleObj r:id="rId4" imgW="140615" imgH="166182" progId="Equation.3">
                  <p:embed/>
                  <p:pic>
                    <p:nvPicPr>
                      <p:cNvPr id="11" name="对象 10">
                        <a:extLst>
                          <a:ext uri="{FF2B5EF4-FFF2-40B4-BE49-F238E27FC236}">
                            <a16:creationId xmlns="" xmlns:a16="http://schemas.microsoft.com/office/drawing/2014/main" id="{1F695F44-419B-4F2B-9E04-E413ED386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graphicFrame>
        <p:nvGraphicFramePr>
          <p:cNvPr id="12" name="对象 11">
            <a:extLst>
              <a:ext uri="{FF2B5EF4-FFF2-40B4-BE49-F238E27FC236}">
                <a16:creationId xmlns="" xmlns:a16="http://schemas.microsoft.com/office/drawing/2014/main" id="{BED2CB5F-4493-4329-B36C-39CF6B693BC6}"/>
              </a:ext>
            </a:extLst>
          </p:cNvPr>
          <p:cNvGraphicFramePr>
            <a:graphicFrameLocks noChangeAspect="1"/>
          </p:cNvGraphicFramePr>
          <p:nvPr/>
        </p:nvGraphicFramePr>
        <p:xfrm>
          <a:off x="5413374" y="-344488"/>
          <a:ext cx="656415" cy="168275"/>
        </p:xfrm>
        <a:graphic>
          <a:graphicData uri="http://schemas.openxmlformats.org/presentationml/2006/ole">
            <mc:AlternateContent xmlns:mc="http://schemas.openxmlformats.org/markup-compatibility/2006">
              <mc:Choice xmlns:v="urn:schemas-microsoft-com:vml" Requires="v">
                <p:oleObj spid="_x0000_s18467" r:id="rId6" imgW="140677" imgH="166255" progId="Equation.3">
                  <p:embed/>
                </p:oleObj>
              </mc:Choice>
              <mc:Fallback>
                <p:oleObj r:id="rId6" imgW="140677" imgH="166255" progId="Equation.3">
                  <p:embed/>
                  <p:pic>
                    <p:nvPicPr>
                      <p:cNvPr id="12" name="对象 11">
                        <a:extLst>
                          <a:ext uri="{FF2B5EF4-FFF2-40B4-BE49-F238E27FC236}">
                            <a16:creationId xmlns="" xmlns:a16="http://schemas.microsoft.com/office/drawing/2014/main" id="{BED2CB5F-4493-4329-B36C-39CF6B693B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374" y="-344488"/>
                        <a:ext cx="656415" cy="168275"/>
                      </a:xfrm>
                      <a:prstGeom prst="rect">
                        <a:avLst/>
                      </a:prstGeom>
                      <a:noFill/>
                    </p:spPr>
                  </p:pic>
                </p:oleObj>
              </mc:Fallback>
            </mc:AlternateContent>
          </a:graphicData>
        </a:graphic>
      </p:graphicFrame>
      <p:sp>
        <p:nvSpPr>
          <p:cNvPr id="17" name="文本框 16">
            <a:extLst>
              <a:ext uri="{FF2B5EF4-FFF2-40B4-BE49-F238E27FC236}">
                <a16:creationId xmlns="" xmlns:a16="http://schemas.microsoft.com/office/drawing/2014/main" id="{336AA7C4-7A1D-4C3C-915C-597B3F1230D9}"/>
              </a:ext>
            </a:extLst>
          </p:cNvPr>
          <p:cNvSpPr txBox="1"/>
          <p:nvPr/>
        </p:nvSpPr>
        <p:spPr>
          <a:xfrm>
            <a:off x="702933" y="1494228"/>
            <a:ext cx="10901463" cy="1118255"/>
          </a:xfrm>
          <a:prstGeom prst="rect">
            <a:avLst/>
          </a:prstGeom>
          <a:noFill/>
        </p:spPr>
        <p:txBody>
          <a:bodyPr wrap="square">
            <a:spAutoFit/>
          </a:bodyPr>
          <a:lstStyle/>
          <a:p>
            <a:pPr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）、停机操作。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柴油</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发电机组停机前，一定要先关掉空气开关，再关断励磁按钮，逐步降低柴油发电机组的转速。在停机前，要按高、中、低的各种规定执行。在停机后，特别是在冬季要特别注意机体放水。在发电机组紧急停机后，一定要进行人工盘动柴油发电机组飞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周，以防因热应力过大而使活塞卡死现象。</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1837085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2" name="矩形 1"/>
          <p:cNvSpPr/>
          <p:nvPr/>
        </p:nvSpPr>
        <p:spPr>
          <a:xfrm>
            <a:off x="4878921" y="4374750"/>
            <a:ext cx="6096000" cy="1054135"/>
          </a:xfrm>
          <a:prstGeom prst="rect">
            <a:avLst/>
          </a:prstGeom>
        </p:spPr>
        <p:txBody>
          <a:bodyPr>
            <a:spAutoFit/>
          </a:bodyPr>
          <a:lstStyle/>
          <a:p>
            <a:pPr marL="28575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施工现场临时用电安全技术规范。</a:t>
            </a:r>
          </a:p>
          <a:p>
            <a:pPr marL="28575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临时用电自备发电机使用注意</a:t>
            </a:r>
            <a:r>
              <a:rPr lang="zh-CN" altLang="zh-CN" b="1" dirty="0" smtClean="0">
                <a:solidFill>
                  <a:schemeClr val="bg1"/>
                </a:solidFill>
                <a:latin typeface="微软雅黑" pitchFamily="34" charset="-122"/>
                <a:ea typeface="微软雅黑" pitchFamily="34" charset="-122"/>
              </a:rPr>
              <a:t>事项</a:t>
            </a:r>
            <a:endParaRPr lang="en-US" altLang="zh-CN" b="1" dirty="0" smtClean="0">
              <a:solidFill>
                <a:schemeClr val="bg1"/>
              </a:solidFill>
              <a:latin typeface="微软雅黑" pitchFamily="34" charset="-122"/>
              <a:ea typeface="微软雅黑" pitchFamily="34" charset="-122"/>
            </a:endParaRPr>
          </a:p>
          <a:p>
            <a:pPr marL="28575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接地装置施工、验收规范</a:t>
            </a:r>
            <a:r>
              <a:rPr lang="zh-CN" altLang="zh-CN" b="1" dirty="0" smtClean="0">
                <a:solidFill>
                  <a:schemeClr val="bg1"/>
                </a:solidFill>
                <a:latin typeface="微软雅黑" pitchFamily="34" charset="-122"/>
                <a:ea typeface="微软雅黑" pitchFamily="34" charset="-122"/>
              </a:rPr>
              <a:t>。</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876639" y="704333"/>
            <a:ext cx="4429418" cy="307777"/>
          </a:xfrm>
          <a:prstGeom prst="rect">
            <a:avLst/>
          </a:prstGeom>
        </p:spPr>
        <p:txBody>
          <a:bodyPr wrap="none">
            <a:spAutoFit/>
          </a:bodyPr>
          <a:lstStyle/>
          <a:p>
            <a:r>
              <a:rPr lang="zh-CN" altLang="zh-CN" sz="1400" dirty="0"/>
              <a:t>任务（</a:t>
            </a:r>
            <a:r>
              <a:rPr lang="en-US" altLang="zh-CN" sz="1400" dirty="0"/>
              <a:t>1</a:t>
            </a:r>
            <a:r>
              <a:rPr lang="zh-CN" altLang="zh-CN" sz="1400" dirty="0"/>
              <a:t>）：根据表格</a:t>
            </a:r>
            <a:r>
              <a:rPr lang="en-US" altLang="zh-CN" sz="1400" dirty="0"/>
              <a:t>1-3-2</a:t>
            </a:r>
            <a:r>
              <a:rPr lang="zh-CN" altLang="zh-CN" sz="1400" dirty="0"/>
              <a:t>，算出临时用电的总负荷。</a:t>
            </a:r>
            <a:endParaRPr lang="zh-CN" altLang="en-US" sz="1400" dirty="0"/>
          </a:p>
        </p:txBody>
      </p:sp>
      <p:graphicFrame>
        <p:nvGraphicFramePr>
          <p:cNvPr id="12" name="表格 11"/>
          <p:cNvGraphicFramePr>
            <a:graphicFrameLocks noGrp="1"/>
          </p:cNvGraphicFramePr>
          <p:nvPr>
            <p:extLst>
              <p:ext uri="{D42A27DB-BD31-4B8C-83A1-F6EECF244321}">
                <p14:modId xmlns:p14="http://schemas.microsoft.com/office/powerpoint/2010/main" val="2012570199"/>
              </p:ext>
            </p:extLst>
          </p:nvPr>
        </p:nvGraphicFramePr>
        <p:xfrm>
          <a:off x="947760" y="1039798"/>
          <a:ext cx="10713662" cy="5114632"/>
        </p:xfrm>
        <a:graphic>
          <a:graphicData uri="http://schemas.openxmlformats.org/drawingml/2006/table">
            <a:tbl>
              <a:tblPr>
                <a:tableStyleId>{5940675A-B579-460E-94D1-54222C63F5DA}</a:tableStyleId>
              </a:tblPr>
              <a:tblGrid>
                <a:gridCol w="1971849"/>
                <a:gridCol w="1775639"/>
                <a:gridCol w="2760867"/>
                <a:gridCol w="2358702"/>
                <a:gridCol w="1846605"/>
              </a:tblGrid>
              <a:tr h="204306">
                <a:tc>
                  <a:txBody>
                    <a:bodyPr/>
                    <a:lstStyle/>
                    <a:p>
                      <a:pPr indent="228600">
                        <a:lnSpc>
                          <a:spcPts val="2000"/>
                        </a:lnSpc>
                        <a:spcAft>
                          <a:spcPts val="0"/>
                        </a:spcAft>
                      </a:pPr>
                      <a:r>
                        <a:rPr lang="zh-CN" sz="1100" kern="100" dirty="0">
                          <a:effectLst/>
                        </a:rPr>
                        <a:t>用电设备名称</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zh-CN" sz="1100" kern="100" dirty="0">
                          <a:effectLst/>
                        </a:rPr>
                        <a:t>数量</a:t>
                      </a:r>
                      <a:r>
                        <a:rPr lang="en-US" sz="1100" kern="100" dirty="0">
                          <a:effectLst/>
                        </a:rPr>
                        <a:t>(</a:t>
                      </a:r>
                      <a:r>
                        <a:rPr lang="zh-CN" sz="1100" kern="100" dirty="0">
                          <a:effectLst/>
                        </a:rPr>
                        <a:t>台</a:t>
                      </a:r>
                      <a:r>
                        <a:rPr lang="en-US" sz="1100" kern="100" dirty="0">
                          <a:effectLst/>
                        </a:rPr>
                        <a:t>)</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zh-CN" sz="1100" kern="100" dirty="0">
                          <a:effectLst/>
                        </a:rPr>
                        <a:t>型号及名牌技术数据</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zh-CN" sz="1100" kern="100">
                          <a:effectLst/>
                        </a:rPr>
                        <a:t>合计功率</a:t>
                      </a:r>
                      <a:r>
                        <a:rPr lang="en-US" sz="1100" kern="100">
                          <a:effectLst/>
                        </a:rPr>
                        <a:t>Pe(Kw)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354000">
                <a:tc>
                  <a:txBody>
                    <a:bodyPr/>
                    <a:lstStyle/>
                    <a:p>
                      <a:pPr indent="228600">
                        <a:lnSpc>
                          <a:spcPts val="2000"/>
                        </a:lnSpc>
                        <a:spcAft>
                          <a:spcPts val="0"/>
                        </a:spcAft>
                      </a:pPr>
                      <a:r>
                        <a:rPr lang="zh-CN" sz="1100" kern="100" dirty="0">
                          <a:effectLst/>
                        </a:rPr>
                        <a:t>塔式起重机</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QTG-16     21.2KW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2×21.2×2×</a:t>
                      </a:r>
                      <a:endParaRPr lang="zh-CN" sz="1600" kern="100">
                        <a:effectLst/>
                      </a:endParaRPr>
                    </a:p>
                    <a:p>
                      <a:pPr indent="228600">
                        <a:lnSpc>
                          <a:spcPts val="2000"/>
                        </a:lnSpc>
                        <a:spcAft>
                          <a:spcPts val="0"/>
                        </a:spcAft>
                      </a:pPr>
                      <a:r>
                        <a:rPr lang="en-US" sz="1100" kern="100">
                          <a:effectLst/>
                        </a:rPr>
                        <a:t>√0.4=54KW</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JC=40%</a:t>
                      </a:r>
                      <a:r>
                        <a:rPr lang="zh-CN" sz="1100" kern="100">
                          <a:effectLst/>
                        </a:rPr>
                        <a:t>换算至</a:t>
                      </a:r>
                      <a:r>
                        <a:rPr lang="en-US" sz="1100" kern="100">
                          <a:effectLst/>
                        </a:rPr>
                        <a:t>25% </a:t>
                      </a:r>
                      <a:endParaRPr lang="zh-CN" sz="1600" b="1" kern="100">
                        <a:effectLst/>
                        <a:latin typeface="楷体"/>
                        <a:cs typeface="Times New Roman"/>
                      </a:endParaRPr>
                    </a:p>
                  </a:txBody>
                  <a:tcPr marL="92663" marR="92663" marT="46332" marB="46332" anchor="ctr"/>
                </a:tc>
              </a:tr>
              <a:tr h="185970">
                <a:tc>
                  <a:txBody>
                    <a:bodyPr/>
                    <a:lstStyle/>
                    <a:p>
                      <a:pPr indent="228600">
                        <a:lnSpc>
                          <a:spcPts val="2000"/>
                        </a:lnSpc>
                        <a:spcAft>
                          <a:spcPts val="0"/>
                        </a:spcAft>
                      </a:pPr>
                      <a:r>
                        <a:rPr lang="zh-CN" sz="1100" kern="100">
                          <a:effectLst/>
                        </a:rPr>
                        <a:t>混凝土搅拌机</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JG-250     7.5KW</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dirty="0">
                          <a:effectLst/>
                        </a:rPr>
                        <a:t>2×7.5=15KW</a:t>
                      </a:r>
                      <a:endParaRPr lang="zh-CN" sz="1600" b="1" kern="100" dirty="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卷扬机</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JZR-41-8   11KW</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2×11×2×√0.5=31KW</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JC=50%</a:t>
                      </a:r>
                      <a:r>
                        <a:rPr lang="zh-CN" sz="1100" kern="100">
                          <a:effectLst/>
                        </a:rPr>
                        <a:t>换算至</a:t>
                      </a:r>
                      <a:r>
                        <a:rPr lang="en-US" sz="1100" kern="100">
                          <a:effectLst/>
                        </a:rPr>
                        <a:t>25% </a:t>
                      </a:r>
                      <a:endParaRPr lang="zh-CN" sz="1600" b="1" kern="100">
                        <a:effectLst/>
                        <a:latin typeface="楷体"/>
                        <a:cs typeface="Times New Roman"/>
                      </a:endParaRPr>
                    </a:p>
                  </a:txBody>
                  <a:tcPr marL="92663" marR="92663" marT="46332" marB="46332" anchor="ctr"/>
                </a:tc>
              </a:tr>
              <a:tr h="204306">
                <a:tc>
                  <a:txBody>
                    <a:bodyPr/>
                    <a:lstStyle/>
                    <a:p>
                      <a:pPr indent="228600">
                        <a:lnSpc>
                          <a:spcPts val="2000"/>
                        </a:lnSpc>
                        <a:spcAft>
                          <a:spcPts val="0"/>
                        </a:spcAft>
                      </a:pPr>
                      <a:r>
                        <a:rPr lang="zh-CN" sz="1100" kern="100">
                          <a:effectLst/>
                        </a:rPr>
                        <a:t>钢筋调直机</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WJ40-1     2.8KW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1×2.8=2.8KW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钢筋切断机</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QJ40-1    5.5KW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1×5.5=5.5KW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dirty="0">
                          <a:effectLst/>
                        </a:rPr>
                        <a:t>钢筋弯曲机</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dirty="0">
                          <a:effectLst/>
                        </a:rPr>
                        <a:t>1</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JQ221-2   1.0KW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1×1.0=1.0KW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电刨子</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MB506B      4KW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1×4=4KW</a:t>
                      </a:r>
                      <a:endParaRPr lang="zh-CN" sz="1600" b="1" kern="100">
                        <a:effectLst/>
                        <a:latin typeface="楷体"/>
                        <a:cs typeface="Times New Roman"/>
                      </a:endParaRPr>
                    </a:p>
                  </a:txBody>
                  <a:tcPr marL="92663" marR="92663" marT="46332" marB="46332" anchor="ctr"/>
                </a:tc>
                <a:tc>
                  <a:txBody>
                    <a:bodyPr/>
                    <a:lstStyle/>
                    <a:p>
                      <a:endParaRPr lang="zh-CN" sz="1600" kern="100" dirty="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振捣棒</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6</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HZ-30     1.1KW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6×1.1=6.6KW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354000">
                <a:tc>
                  <a:txBody>
                    <a:bodyPr/>
                    <a:lstStyle/>
                    <a:p>
                      <a:pPr indent="228600">
                        <a:lnSpc>
                          <a:spcPts val="2000"/>
                        </a:lnSpc>
                        <a:spcAft>
                          <a:spcPts val="0"/>
                        </a:spcAft>
                      </a:pPr>
                      <a:r>
                        <a:rPr lang="zh-CN" sz="1100" kern="100">
                          <a:effectLst/>
                        </a:rPr>
                        <a:t>电焊机</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BX-330  cosφ=0.45   11KVA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dirty="0">
                          <a:effectLst/>
                        </a:rPr>
                        <a:t>2×11×0.45</a:t>
                      </a:r>
                      <a:r>
                        <a:rPr lang="en-US" sz="1100" kern="100" dirty="0" smtClean="0">
                          <a:effectLst/>
                        </a:rPr>
                        <a:t>×√</a:t>
                      </a:r>
                      <a:r>
                        <a:rPr lang="en-US" sz="1100" kern="100" dirty="0">
                          <a:effectLst/>
                        </a:rPr>
                        <a:t>0.5=7KW</a:t>
                      </a:r>
                      <a:endParaRPr lang="zh-CN" sz="1600" b="1" kern="100" dirty="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dirty="0">
                          <a:effectLst/>
                        </a:rPr>
                        <a:t>JC=50%</a:t>
                      </a:r>
                      <a:r>
                        <a:rPr lang="zh-CN" sz="1100" kern="100" dirty="0">
                          <a:effectLst/>
                        </a:rPr>
                        <a:t>换算至</a:t>
                      </a:r>
                      <a:r>
                        <a:rPr lang="en-US" sz="1100" kern="100" dirty="0">
                          <a:effectLst/>
                        </a:rPr>
                        <a:t>100% </a:t>
                      </a:r>
                      <a:endParaRPr lang="zh-CN" sz="1600" b="1" kern="100" dirty="0">
                        <a:effectLst/>
                        <a:latin typeface="楷体"/>
                        <a:cs typeface="Times New Roman"/>
                      </a:endParaRPr>
                    </a:p>
                  </a:txBody>
                  <a:tcPr marL="92663" marR="92663" marT="46332" marB="46332" anchor="ctr"/>
                </a:tc>
              </a:tr>
              <a:tr h="204306">
                <a:tc>
                  <a:txBody>
                    <a:bodyPr/>
                    <a:lstStyle/>
                    <a:p>
                      <a:pPr indent="228600">
                        <a:lnSpc>
                          <a:spcPts val="2000"/>
                        </a:lnSpc>
                        <a:spcAft>
                          <a:spcPts val="0"/>
                        </a:spcAft>
                      </a:pPr>
                      <a:r>
                        <a:rPr lang="zh-CN" sz="1100" kern="100">
                          <a:effectLst/>
                        </a:rPr>
                        <a:t>砂轮锯</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1KW</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2×1=2.0KW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园盘锯</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MJ104      3KW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2×3KW=6KW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蛙式打夯机</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4</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HW-60     2.8KW   </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4×2.8KW=11.2KW</a:t>
                      </a:r>
                      <a:endParaRPr lang="zh-CN" sz="1600" b="1" kern="100">
                        <a:effectLst/>
                        <a:latin typeface="楷体"/>
                        <a:cs typeface="Times New Roman"/>
                      </a:endParaRPr>
                    </a:p>
                  </a:txBody>
                  <a:tcPr marL="92663" marR="92663" marT="46332" marB="46332" anchor="ctr"/>
                </a:tc>
                <a:tc>
                  <a:txBody>
                    <a:bodyPr/>
                    <a:lstStyle/>
                    <a:p>
                      <a:endParaRPr lang="zh-CN" sz="1600" kern="100">
                        <a:effectLst/>
                        <a:latin typeface="Calibri"/>
                      </a:endParaRPr>
                    </a:p>
                  </a:txBody>
                  <a:tcPr marL="92663" marR="92663" marT="46332" marB="46332" anchor="ctr"/>
                </a:tc>
              </a:tr>
              <a:tr h="204306">
                <a:tc>
                  <a:txBody>
                    <a:bodyPr/>
                    <a:lstStyle/>
                    <a:p>
                      <a:pPr indent="228600">
                        <a:lnSpc>
                          <a:spcPts val="2000"/>
                        </a:lnSpc>
                        <a:spcAft>
                          <a:spcPts val="0"/>
                        </a:spcAft>
                      </a:pPr>
                      <a:r>
                        <a:rPr lang="zh-CN" sz="1100" kern="100">
                          <a:effectLst/>
                        </a:rPr>
                        <a:t>室内外照明</a:t>
                      </a:r>
                      <a:endParaRPr lang="zh-CN" sz="1600" b="1" kern="100">
                        <a:effectLst/>
                        <a:latin typeface="楷体"/>
                        <a:cs typeface="Times New Roman"/>
                      </a:endParaRPr>
                    </a:p>
                  </a:txBody>
                  <a:tcPr marL="92663" marR="92663" marT="46332" marB="46332" anchor="ctr"/>
                </a:tc>
                <a:tc>
                  <a:txBody>
                    <a:bodyPr/>
                    <a:lstStyle/>
                    <a:p>
                      <a:endParaRPr lang="zh-CN" sz="1600" kern="100" dirty="0">
                        <a:effectLst/>
                        <a:latin typeface="Calibri"/>
                      </a:endParaRPr>
                    </a:p>
                  </a:txBody>
                  <a:tcPr marL="92663" marR="92663" marT="46332" marB="46332" anchor="ctr"/>
                </a:tc>
                <a:tc>
                  <a:txBody>
                    <a:bodyPr/>
                    <a:lstStyle/>
                    <a:p>
                      <a:pPr indent="228600">
                        <a:lnSpc>
                          <a:spcPts val="2000"/>
                        </a:lnSpc>
                        <a:spcAft>
                          <a:spcPts val="0"/>
                        </a:spcAft>
                      </a:pPr>
                      <a:r>
                        <a:rPr lang="en-US" sz="1100" kern="100">
                          <a:effectLst/>
                        </a:rPr>
                        <a:t>10KW</a:t>
                      </a:r>
                      <a:endParaRPr lang="zh-CN" sz="1600" b="1" kern="100">
                        <a:effectLst/>
                        <a:latin typeface="楷体"/>
                        <a:cs typeface="Times New Roman"/>
                      </a:endParaRPr>
                    </a:p>
                  </a:txBody>
                  <a:tcPr marL="92663" marR="92663" marT="46332" marB="46332" anchor="ctr"/>
                </a:tc>
                <a:tc>
                  <a:txBody>
                    <a:bodyPr/>
                    <a:lstStyle/>
                    <a:p>
                      <a:pPr indent="228600">
                        <a:lnSpc>
                          <a:spcPts val="2000"/>
                        </a:lnSpc>
                        <a:spcAft>
                          <a:spcPts val="0"/>
                        </a:spcAft>
                      </a:pPr>
                      <a:r>
                        <a:rPr lang="en-US" sz="1100" kern="100">
                          <a:effectLst/>
                        </a:rPr>
                        <a:t>10KW</a:t>
                      </a:r>
                      <a:endParaRPr lang="zh-CN" sz="1600" b="1" kern="100">
                        <a:effectLst/>
                        <a:latin typeface="楷体"/>
                        <a:cs typeface="Times New Roman"/>
                      </a:endParaRPr>
                    </a:p>
                  </a:txBody>
                  <a:tcPr marL="92663" marR="92663" marT="46332" marB="46332" anchor="ctr"/>
                </a:tc>
                <a:tc>
                  <a:txBody>
                    <a:bodyPr/>
                    <a:lstStyle/>
                    <a:p>
                      <a:endParaRPr lang="zh-CN" sz="1600" kern="100" dirty="0">
                        <a:effectLst/>
                        <a:latin typeface="Calibri"/>
                      </a:endParaRPr>
                    </a:p>
                  </a:txBody>
                  <a:tcPr marL="92663" marR="92663" marT="46332" marB="46332" anchor="ctr"/>
                </a:tc>
              </a:tr>
            </a:tbl>
          </a:graphicData>
        </a:graphic>
      </p:graphicFrame>
      <p:sp>
        <p:nvSpPr>
          <p:cNvPr id="16" name="矩形 15"/>
          <p:cNvSpPr/>
          <p:nvPr/>
        </p:nvSpPr>
        <p:spPr>
          <a:xfrm>
            <a:off x="4219565" y="6224221"/>
            <a:ext cx="3789836" cy="338554"/>
          </a:xfrm>
          <a:prstGeom prst="rect">
            <a:avLst/>
          </a:prstGeom>
        </p:spPr>
        <p:txBody>
          <a:bodyPr wrap="square">
            <a:spAutoFit/>
          </a:bodyPr>
          <a:lstStyle/>
          <a:p>
            <a:r>
              <a:rPr lang="zh-CN" altLang="zh-CN" sz="1600" dirty="0"/>
              <a:t>表</a:t>
            </a:r>
            <a:r>
              <a:rPr lang="en-US" altLang="zh-CN" sz="1600" dirty="0"/>
              <a:t>1-3-2 </a:t>
            </a:r>
            <a:r>
              <a:rPr lang="zh-CN" altLang="zh-CN" sz="1600" dirty="0"/>
              <a:t>临时用电设备以及技术指标</a:t>
            </a:r>
            <a:endParaRPr lang="zh-CN" altLang="en-US" sz="1600" dirty="0"/>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25181" y="126294"/>
            <a:ext cx="4386241" cy="461665"/>
          </a:xfrm>
          <a:prstGeom prst="rect">
            <a:avLst/>
          </a:prstGeom>
          <a:noFill/>
        </p:spPr>
        <p:txBody>
          <a:bodyPr wrap="square" rtlCol="0">
            <a:spAutoFit/>
          </a:bodyPr>
          <a:lstStyle/>
          <a:p>
            <a:pPr>
              <a:lnSpc>
                <a:spcPct val="150000"/>
              </a:lnSpc>
              <a:spcAft>
                <a:spcPts val="600"/>
              </a:spcAft>
            </a:pPr>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用电负荷计算</a:t>
            </a:r>
          </a:p>
        </p:txBody>
      </p:sp>
    </p:spTree>
    <p:extLst>
      <p:ext uri="{BB962C8B-B14F-4D97-AF65-F5344CB8AC3E}">
        <p14:creationId xmlns:p14="http://schemas.microsoft.com/office/powerpoint/2010/main" val="36976176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492813" y="817223"/>
            <a:ext cx="5641288" cy="369332"/>
          </a:xfrm>
          <a:prstGeom prst="rect">
            <a:avLst/>
          </a:prstGeom>
        </p:spPr>
        <p:txBody>
          <a:bodyPr wrap="none">
            <a:spAutoFit/>
          </a:bodyPr>
          <a:lstStyle/>
          <a:p>
            <a:r>
              <a:rPr lang="zh-CN" altLang="zh-CN" dirty="0"/>
              <a:t>任务（</a:t>
            </a:r>
            <a:r>
              <a:rPr lang="en-US" altLang="zh-CN" dirty="0"/>
              <a:t>1</a:t>
            </a:r>
            <a:r>
              <a:rPr lang="zh-CN" altLang="zh-CN" dirty="0"/>
              <a:t>）：根据表格</a:t>
            </a:r>
            <a:r>
              <a:rPr lang="en-US" altLang="zh-CN" dirty="0"/>
              <a:t>1-3-2</a:t>
            </a:r>
            <a:r>
              <a:rPr lang="zh-CN" altLang="zh-CN" dirty="0"/>
              <a:t>，算出临时用电的总负荷。</a:t>
            </a:r>
            <a:endParaRPr lang="zh-CN" altLang="en-US" dirty="0"/>
          </a:p>
        </p:txBody>
      </p:sp>
      <p:sp>
        <p:nvSpPr>
          <p:cNvPr id="10" name="矩形 9"/>
          <p:cNvSpPr/>
          <p:nvPr/>
        </p:nvSpPr>
        <p:spPr>
          <a:xfrm>
            <a:off x="428978" y="1571050"/>
            <a:ext cx="3917244" cy="4524315"/>
          </a:xfrm>
          <a:prstGeom prst="rect">
            <a:avLst/>
          </a:prstGeom>
        </p:spPr>
        <p:txBody>
          <a:bodyPr wrap="square">
            <a:spAutoFit/>
          </a:bodyPr>
          <a:lstStyle/>
          <a:p>
            <a:r>
              <a:rPr lang="zh-CN" altLang="zh-CN" b="1" dirty="0"/>
              <a:t>答</a:t>
            </a:r>
            <a:r>
              <a:rPr lang="zh-CN" altLang="zh-CN" dirty="0"/>
              <a:t>： </a:t>
            </a:r>
          </a:p>
          <a:p>
            <a:r>
              <a:rPr lang="zh-CN" altLang="zh-CN" dirty="0"/>
              <a:t>用电设备分组：</a:t>
            </a:r>
          </a:p>
          <a:p>
            <a:r>
              <a:rPr lang="en-US" altLang="zh-CN" dirty="0"/>
              <a:t>(1)</a:t>
            </a:r>
            <a:r>
              <a:rPr lang="zh-CN" altLang="zh-CN" dirty="0"/>
              <a:t>施工组：塔式起重机、卷扬机、电焊机共计</a:t>
            </a:r>
            <a:r>
              <a:rPr lang="en-US" altLang="zh-CN" dirty="0"/>
              <a:t>6</a:t>
            </a:r>
            <a:r>
              <a:rPr lang="zh-CN" altLang="zh-CN" dirty="0"/>
              <a:t>台</a:t>
            </a:r>
          </a:p>
          <a:p>
            <a:r>
              <a:rPr lang="zh-CN" altLang="zh-CN" dirty="0"/>
              <a:t>取</a:t>
            </a:r>
            <a:r>
              <a:rPr lang="en-US" altLang="zh-CN" dirty="0" err="1"/>
              <a:t>Kx</a:t>
            </a:r>
            <a:r>
              <a:rPr lang="en-US" altLang="zh-CN" dirty="0"/>
              <a:t>=0.5   </a:t>
            </a:r>
            <a:r>
              <a:rPr lang="en-US" altLang="zh-CN" dirty="0" err="1"/>
              <a:t>cosφ</a:t>
            </a:r>
            <a:r>
              <a:rPr lang="en-US" altLang="zh-CN" dirty="0"/>
              <a:t>=0.5   </a:t>
            </a:r>
            <a:r>
              <a:rPr lang="en-US" altLang="zh-CN" dirty="0" err="1"/>
              <a:t>tgφ</a:t>
            </a:r>
            <a:r>
              <a:rPr lang="en-US" altLang="zh-CN" dirty="0"/>
              <a:t>=1.73  </a:t>
            </a:r>
            <a:endParaRPr lang="zh-CN" altLang="zh-CN" dirty="0"/>
          </a:p>
          <a:p>
            <a:r>
              <a:rPr lang="zh-CN" altLang="zh-CN" dirty="0"/>
              <a:t>设备功率：</a:t>
            </a:r>
            <a:r>
              <a:rPr lang="en-US" altLang="zh-CN" dirty="0"/>
              <a:t>Ps1=54+31+7=92kW</a:t>
            </a:r>
            <a:endParaRPr lang="zh-CN" altLang="zh-CN" dirty="0"/>
          </a:p>
          <a:p>
            <a:r>
              <a:rPr lang="zh-CN" altLang="zh-CN" dirty="0"/>
              <a:t>计算负荷：</a:t>
            </a:r>
            <a:r>
              <a:rPr lang="en-US" altLang="zh-CN" dirty="0"/>
              <a:t>Pjs1=Kx×Ps1=0.5×92=46kW</a:t>
            </a:r>
            <a:endParaRPr lang="zh-CN" altLang="zh-CN" dirty="0"/>
          </a:p>
          <a:p>
            <a:r>
              <a:rPr lang="en-US" altLang="zh-CN" dirty="0"/>
              <a:t>          Qjs1= tgφ×Pjs1=1.73×46=79.7kvar</a:t>
            </a:r>
            <a:endParaRPr lang="zh-CN" altLang="zh-CN" dirty="0"/>
          </a:p>
          <a:p>
            <a:r>
              <a:rPr lang="zh-CN" altLang="zh-CN" dirty="0"/>
              <a:t>（</a:t>
            </a:r>
            <a:r>
              <a:rPr lang="en-US" altLang="zh-CN" dirty="0"/>
              <a:t>2</a:t>
            </a:r>
            <a:r>
              <a:rPr lang="zh-CN" altLang="zh-CN" dirty="0"/>
              <a:t>）混凝土施工组：混凝土搅拌机、振捣棒、蛙式打夯机，共计</a:t>
            </a:r>
            <a:r>
              <a:rPr lang="en-US" altLang="zh-CN" dirty="0"/>
              <a:t>12</a:t>
            </a:r>
            <a:r>
              <a:rPr lang="zh-CN" altLang="zh-CN" dirty="0"/>
              <a:t>台</a:t>
            </a:r>
          </a:p>
          <a:p>
            <a:r>
              <a:rPr lang="zh-CN" altLang="zh-CN" dirty="0"/>
              <a:t>取</a:t>
            </a:r>
            <a:r>
              <a:rPr lang="en-US" altLang="zh-CN" dirty="0" err="1"/>
              <a:t>Kx</a:t>
            </a:r>
            <a:r>
              <a:rPr lang="en-US" altLang="zh-CN" dirty="0"/>
              <a:t>=0.6  </a:t>
            </a:r>
            <a:r>
              <a:rPr lang="en-US" altLang="zh-CN" dirty="0" err="1"/>
              <a:t>cosφ</a:t>
            </a:r>
            <a:r>
              <a:rPr lang="en-US" altLang="zh-CN" dirty="0"/>
              <a:t>=0.65   </a:t>
            </a:r>
            <a:r>
              <a:rPr lang="en-US" altLang="zh-CN" dirty="0" err="1"/>
              <a:t>tgφ</a:t>
            </a:r>
            <a:r>
              <a:rPr lang="en-US" altLang="zh-CN" dirty="0"/>
              <a:t>=1.17</a:t>
            </a:r>
            <a:endParaRPr lang="zh-CN" altLang="zh-CN" dirty="0"/>
          </a:p>
          <a:p>
            <a:r>
              <a:rPr lang="zh-CN" altLang="zh-CN" dirty="0"/>
              <a:t>设备功率：</a:t>
            </a:r>
            <a:r>
              <a:rPr lang="en-US" altLang="zh-CN" dirty="0"/>
              <a:t>Ps2=15+6.6+11.2=32.8Kw</a:t>
            </a:r>
            <a:endParaRPr lang="zh-CN" altLang="zh-CN" dirty="0"/>
          </a:p>
          <a:p>
            <a:r>
              <a:rPr lang="zh-CN" altLang="zh-CN" dirty="0"/>
              <a:t>计算负荷：</a:t>
            </a:r>
            <a:r>
              <a:rPr lang="en-US" altLang="zh-CN" dirty="0"/>
              <a:t>Pjs2=Kx×Ps2=0.6×32.8=19.7Kw</a:t>
            </a:r>
            <a:endParaRPr lang="zh-CN" altLang="zh-CN" dirty="0"/>
          </a:p>
          <a:p>
            <a:r>
              <a:rPr lang="en-US" altLang="zh-CN" dirty="0"/>
              <a:t>          Qjs2= tgφ×Pjs3=1.17×19.7=23Kvar</a:t>
            </a:r>
            <a:endParaRPr lang="zh-CN" altLang="zh-CN" dirty="0"/>
          </a:p>
          <a:p>
            <a:endParaRPr lang="zh-CN" altLang="zh-CN" dirty="0"/>
          </a:p>
        </p:txBody>
      </p:sp>
      <p:sp>
        <p:nvSpPr>
          <p:cNvPr id="11" name="矩形 10"/>
          <p:cNvSpPr/>
          <p:nvPr/>
        </p:nvSpPr>
        <p:spPr>
          <a:xfrm>
            <a:off x="8046721" y="1860511"/>
            <a:ext cx="3817901" cy="3139321"/>
          </a:xfrm>
          <a:prstGeom prst="rect">
            <a:avLst/>
          </a:prstGeom>
        </p:spPr>
        <p:txBody>
          <a:bodyPr wrap="square">
            <a:spAutoFit/>
          </a:bodyPr>
          <a:lstStyle/>
          <a:p>
            <a:r>
              <a:rPr lang="en-US" altLang="zh-CN" dirty="0" smtClean="0"/>
              <a:t>(4</a:t>
            </a:r>
            <a:r>
              <a:rPr lang="en-US" altLang="zh-CN" dirty="0"/>
              <a:t>)</a:t>
            </a:r>
            <a:r>
              <a:rPr lang="zh-CN" altLang="zh-CN" dirty="0"/>
              <a:t>其它负荷</a:t>
            </a:r>
            <a:r>
              <a:rPr lang="en-US" altLang="zh-CN" dirty="0"/>
              <a:t>:   </a:t>
            </a:r>
            <a:r>
              <a:rPr lang="zh-CN" altLang="zh-CN" dirty="0"/>
              <a:t>照明</a:t>
            </a:r>
            <a:r>
              <a:rPr lang="en-US" altLang="zh-CN" dirty="0"/>
              <a:t>10Kw</a:t>
            </a:r>
            <a:endParaRPr lang="zh-CN" altLang="zh-CN" dirty="0"/>
          </a:p>
          <a:p>
            <a:r>
              <a:rPr lang="zh-CN" altLang="zh-CN" dirty="0"/>
              <a:t>总计算负荷</a:t>
            </a:r>
            <a:r>
              <a:rPr lang="en-US" altLang="zh-CN" dirty="0"/>
              <a:t>:    </a:t>
            </a:r>
            <a:r>
              <a:rPr lang="zh-CN" altLang="zh-CN" dirty="0"/>
              <a:t>取 </a:t>
            </a:r>
            <a:r>
              <a:rPr lang="en-US" altLang="zh-CN" dirty="0"/>
              <a:t>KP =0.75   KQ=0.75</a:t>
            </a:r>
            <a:endParaRPr lang="zh-CN" altLang="zh-CN" dirty="0"/>
          </a:p>
          <a:p>
            <a:r>
              <a:rPr lang="en-US" altLang="zh-CN" dirty="0"/>
              <a:t>          </a:t>
            </a:r>
            <a:r>
              <a:rPr lang="en-US" altLang="zh-CN" dirty="0" err="1"/>
              <a:t>Pjsz</a:t>
            </a:r>
            <a:r>
              <a:rPr lang="en-US" altLang="zh-CN" dirty="0"/>
              <a:t>=KP ×(Pjs1+ Pjs2 +Pjs3+</a:t>
            </a:r>
            <a:r>
              <a:rPr lang="zh-CN" altLang="zh-CN" dirty="0"/>
              <a:t>照明负荷</a:t>
            </a:r>
            <a:r>
              <a:rPr lang="en-US" altLang="zh-CN" dirty="0"/>
              <a:t>)</a:t>
            </a:r>
            <a:endParaRPr lang="zh-CN" altLang="zh-CN" dirty="0"/>
          </a:p>
          <a:p>
            <a:r>
              <a:rPr lang="en-US" altLang="zh-CN" dirty="0"/>
              <a:t>              =KP</a:t>
            </a:r>
            <a:r>
              <a:rPr lang="zh-CN" altLang="zh-CN" dirty="0"/>
              <a:t>×</a:t>
            </a:r>
            <a:r>
              <a:rPr lang="en-US" altLang="zh-CN" dirty="0"/>
              <a:t>(46+19.7+6.4+10)</a:t>
            </a:r>
            <a:endParaRPr lang="zh-CN" altLang="zh-CN" dirty="0"/>
          </a:p>
          <a:p>
            <a:r>
              <a:rPr lang="en-US" altLang="zh-CN" dirty="0"/>
              <a:t>              =0.75×82.1Kw=61.6Kw</a:t>
            </a:r>
            <a:endParaRPr lang="zh-CN" altLang="zh-CN" dirty="0"/>
          </a:p>
          <a:p>
            <a:r>
              <a:rPr lang="en-US" altLang="zh-CN" dirty="0"/>
              <a:t>          </a:t>
            </a:r>
            <a:r>
              <a:rPr lang="en-US" altLang="zh-CN" dirty="0" err="1"/>
              <a:t>Qjsz</a:t>
            </a:r>
            <a:r>
              <a:rPr lang="en-US" altLang="zh-CN" dirty="0"/>
              <a:t>=KQ</a:t>
            </a:r>
            <a:r>
              <a:rPr lang="zh-CN" altLang="zh-CN" dirty="0"/>
              <a:t>×</a:t>
            </a:r>
            <a:r>
              <a:rPr lang="en-US" altLang="zh-CN" dirty="0"/>
              <a:t>(Qjs1+ Qjs2 +Qjs3)</a:t>
            </a:r>
            <a:endParaRPr lang="zh-CN" altLang="zh-CN" dirty="0"/>
          </a:p>
          <a:p>
            <a:r>
              <a:rPr lang="en-US" altLang="zh-CN" dirty="0"/>
              <a:t>              =KQ</a:t>
            </a:r>
            <a:r>
              <a:rPr lang="zh-CN" altLang="zh-CN" dirty="0"/>
              <a:t>×</a:t>
            </a:r>
            <a:r>
              <a:rPr lang="en-US" altLang="zh-CN" dirty="0"/>
              <a:t>(79.7+23+8.5)</a:t>
            </a:r>
            <a:endParaRPr lang="zh-CN" altLang="zh-CN" dirty="0"/>
          </a:p>
          <a:p>
            <a:r>
              <a:rPr lang="en-US" altLang="zh-CN" dirty="0"/>
              <a:t>              =0.75×111.2Kw=83.4 </a:t>
            </a:r>
            <a:r>
              <a:rPr lang="en-US" altLang="zh-CN" dirty="0" err="1"/>
              <a:t>Kvar</a:t>
            </a:r>
            <a:endParaRPr lang="zh-CN" altLang="zh-CN" dirty="0"/>
          </a:p>
          <a:p>
            <a:r>
              <a:rPr lang="en-US" altLang="zh-CN" dirty="0"/>
              <a:t>          </a:t>
            </a:r>
            <a:r>
              <a:rPr lang="en-US" altLang="zh-CN" dirty="0" err="1"/>
              <a:t>Sjsz</a:t>
            </a:r>
            <a:r>
              <a:rPr lang="en-US" altLang="zh-CN" dirty="0"/>
              <a:t>=√</a:t>
            </a:r>
            <a:r>
              <a:rPr lang="en-US" altLang="zh-CN" dirty="0" err="1"/>
              <a:t>Pjsz</a:t>
            </a:r>
            <a:r>
              <a:rPr lang="en-US" altLang="zh-CN" dirty="0"/>
              <a:t> +</a:t>
            </a:r>
            <a:r>
              <a:rPr lang="en-US" altLang="zh-CN" dirty="0" err="1"/>
              <a:t>Qjsz</a:t>
            </a:r>
            <a:r>
              <a:rPr lang="en-US" altLang="zh-CN" dirty="0"/>
              <a:t>=√61.62+83.42</a:t>
            </a:r>
            <a:endParaRPr lang="zh-CN" altLang="zh-CN" dirty="0"/>
          </a:p>
          <a:p>
            <a:r>
              <a:rPr lang="en-US" altLang="zh-CN" dirty="0"/>
              <a:t>              =103.7KVA</a:t>
            </a:r>
            <a:endParaRPr lang="zh-CN" altLang="zh-CN" dirty="0"/>
          </a:p>
        </p:txBody>
      </p:sp>
      <p:sp>
        <p:nvSpPr>
          <p:cNvPr id="13" name="矩形 12"/>
          <p:cNvSpPr/>
          <p:nvPr/>
        </p:nvSpPr>
        <p:spPr>
          <a:xfrm>
            <a:off x="4592039" y="1892483"/>
            <a:ext cx="3287466" cy="2862322"/>
          </a:xfrm>
          <a:prstGeom prst="rect">
            <a:avLst/>
          </a:prstGeom>
        </p:spPr>
        <p:txBody>
          <a:bodyPr wrap="square">
            <a:spAutoFit/>
          </a:bodyPr>
          <a:lstStyle/>
          <a:p>
            <a:r>
              <a:rPr lang="en-US" altLang="zh-CN" dirty="0"/>
              <a:t>(3)</a:t>
            </a:r>
            <a:r>
              <a:rPr lang="zh-CN" altLang="zh-CN" dirty="0"/>
              <a:t>机械组</a:t>
            </a:r>
            <a:r>
              <a:rPr lang="en-US" altLang="zh-CN" dirty="0"/>
              <a:t>:  </a:t>
            </a:r>
            <a:r>
              <a:rPr lang="zh-CN" altLang="zh-CN" dirty="0"/>
              <a:t>钢筋调直机、钢筋切断机、钢筋弯曲机、电刨子、砂轮锯、园盘锯，共</a:t>
            </a:r>
            <a:r>
              <a:rPr lang="en-US" altLang="zh-CN" dirty="0"/>
              <a:t>12</a:t>
            </a:r>
            <a:r>
              <a:rPr lang="zh-CN" altLang="zh-CN" dirty="0"/>
              <a:t>台。</a:t>
            </a:r>
          </a:p>
          <a:p>
            <a:r>
              <a:rPr lang="zh-CN" altLang="zh-CN" dirty="0"/>
              <a:t>取</a:t>
            </a:r>
            <a:r>
              <a:rPr lang="en-US" altLang="zh-CN" dirty="0" err="1"/>
              <a:t>Kx</a:t>
            </a:r>
            <a:r>
              <a:rPr lang="en-US" altLang="zh-CN" dirty="0"/>
              <a:t>=0.3  </a:t>
            </a:r>
            <a:r>
              <a:rPr lang="en-US" altLang="zh-CN" dirty="0" err="1"/>
              <a:t>cosφ</a:t>
            </a:r>
            <a:r>
              <a:rPr lang="en-US" altLang="zh-CN" dirty="0"/>
              <a:t>=0.6   </a:t>
            </a:r>
            <a:r>
              <a:rPr lang="en-US" altLang="zh-CN" dirty="0" err="1"/>
              <a:t>tgφ</a:t>
            </a:r>
            <a:r>
              <a:rPr lang="en-US" altLang="zh-CN" dirty="0"/>
              <a:t>=1.33</a:t>
            </a:r>
            <a:endParaRPr lang="zh-CN" altLang="zh-CN" dirty="0"/>
          </a:p>
          <a:p>
            <a:r>
              <a:rPr lang="zh-CN" altLang="zh-CN" dirty="0"/>
              <a:t>设备功率：</a:t>
            </a:r>
            <a:r>
              <a:rPr lang="en-US" altLang="zh-CN" dirty="0"/>
              <a:t>Ps3=2.8+5.5+1.0+4+2+6=21.3Kw</a:t>
            </a:r>
            <a:endParaRPr lang="zh-CN" altLang="zh-CN" dirty="0"/>
          </a:p>
          <a:p>
            <a:r>
              <a:rPr lang="zh-CN" altLang="zh-CN" dirty="0"/>
              <a:t>计算负荷：</a:t>
            </a:r>
            <a:r>
              <a:rPr lang="en-US" altLang="zh-CN" dirty="0"/>
              <a:t>Pjs3=Kx×Ps4=0.3×21.3=6.4Kw</a:t>
            </a:r>
            <a:endParaRPr lang="zh-CN" altLang="zh-CN" dirty="0"/>
          </a:p>
          <a:p>
            <a:r>
              <a:rPr lang="en-US" altLang="zh-CN" dirty="0"/>
              <a:t>          Qjs3= tgφ×Pjs3=1.33×6.4=8.5Kvar</a:t>
            </a:r>
            <a:endParaRPr lang="zh-CN" altLang="zh-CN" dirty="0"/>
          </a:p>
        </p:txBody>
      </p:sp>
      <p:cxnSp>
        <p:nvCxnSpPr>
          <p:cNvPr id="14" name="直接连接符 13"/>
          <p:cNvCxnSpPr/>
          <p:nvPr/>
        </p:nvCxnSpPr>
        <p:spPr>
          <a:xfrm>
            <a:off x="4459111" y="1892483"/>
            <a:ext cx="0" cy="4677650"/>
          </a:xfrm>
          <a:prstGeom prst="line">
            <a:avLst/>
          </a:prstGeom>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a:off x="8018506" y="1885692"/>
            <a:ext cx="0" cy="4677650"/>
          </a:xfrm>
          <a:prstGeom prst="line">
            <a:avLst/>
          </a:prstGeom>
        </p:spPr>
        <p:style>
          <a:lnRef idx="3">
            <a:schemeClr val="dk1"/>
          </a:lnRef>
          <a:fillRef idx="0">
            <a:schemeClr val="dk1"/>
          </a:fillRef>
          <a:effectRef idx="2">
            <a:schemeClr val="dk1"/>
          </a:effectRef>
          <a:fontRef idx="minor">
            <a:schemeClr val="tx1"/>
          </a:fontRef>
        </p:style>
      </p:cxnSp>
      <p:sp>
        <p:nvSpPr>
          <p:cNvPr id="16" name="TextBox 8">
            <a:extLst>
              <a:ext uri="{FF2B5EF4-FFF2-40B4-BE49-F238E27FC236}">
                <a16:creationId xmlns="" xmlns:a16="http://schemas.microsoft.com/office/drawing/2014/main" id="{6B099B05-5055-4F98-BFCC-EED86C641E3C}"/>
              </a:ext>
            </a:extLst>
          </p:cNvPr>
          <p:cNvSpPr txBox="1"/>
          <p:nvPr/>
        </p:nvSpPr>
        <p:spPr>
          <a:xfrm>
            <a:off x="925181" y="126294"/>
            <a:ext cx="4386241" cy="461665"/>
          </a:xfrm>
          <a:prstGeom prst="rect">
            <a:avLst/>
          </a:prstGeom>
          <a:noFill/>
        </p:spPr>
        <p:txBody>
          <a:bodyPr wrap="square" rtlCol="0">
            <a:spAutoFit/>
          </a:bodyPr>
          <a:lstStyle/>
          <a:p>
            <a:pPr>
              <a:lnSpc>
                <a:spcPct val="150000"/>
              </a:lnSpc>
              <a:spcAft>
                <a:spcPts val="600"/>
              </a:spcAft>
            </a:pPr>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用电负荷计算</a:t>
            </a:r>
          </a:p>
        </p:txBody>
      </p:sp>
    </p:spTree>
    <p:extLst>
      <p:ext uri="{BB962C8B-B14F-4D97-AF65-F5344CB8AC3E}">
        <p14:creationId xmlns:p14="http://schemas.microsoft.com/office/powerpoint/2010/main" val="1583953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569299" y="1036093"/>
            <a:ext cx="10870227" cy="1200329"/>
          </a:xfrm>
          <a:prstGeom prst="rect">
            <a:avLst/>
          </a:prstGeom>
        </p:spPr>
        <p:txBody>
          <a:bodyPr wrap="square">
            <a:spAutoFit/>
          </a:bodyPr>
          <a:lstStyle/>
          <a:p>
            <a:r>
              <a:rPr lang="zh-CN" altLang="zh-CN" b="1" dirty="0"/>
              <a:t>任务（</a:t>
            </a:r>
            <a:r>
              <a:rPr lang="en-US" altLang="zh-CN" b="1" dirty="0"/>
              <a:t>2</a:t>
            </a:r>
            <a:r>
              <a:rPr lang="zh-CN" altLang="zh-CN" b="1" dirty="0"/>
              <a:t>）： </a:t>
            </a:r>
          </a:p>
          <a:p>
            <a:r>
              <a:rPr lang="zh-CN" altLang="zh-CN" b="1" dirty="0"/>
              <a:t>三级配电即总配电箱、分配电箱、开关箱三级，逐级保护，如图</a:t>
            </a:r>
            <a:r>
              <a:rPr lang="en-US" altLang="zh-CN" b="1" dirty="0"/>
              <a:t>1-3-1</a:t>
            </a:r>
            <a:r>
              <a:rPr lang="zh-CN" altLang="zh-CN" b="1" dirty="0"/>
              <a:t>所示。设置位置分别为：总配电箱设置在靠近电源的地方。分配电箱设置在用电设备或负荷相对集中的地方。开关箱设置在设备侧面且与分配电箱距离不得超</a:t>
            </a:r>
            <a:r>
              <a:rPr lang="en-US" altLang="zh-CN" b="1" dirty="0"/>
              <a:t>30</a:t>
            </a:r>
            <a:r>
              <a:rPr lang="zh-CN" altLang="zh-CN" b="1" dirty="0"/>
              <a:t>米，且与其控制的固定用电设备的水平距离不得超过</a:t>
            </a:r>
            <a:r>
              <a:rPr lang="en-US" altLang="zh-CN" b="1" dirty="0"/>
              <a:t>3</a:t>
            </a:r>
            <a:r>
              <a:rPr lang="zh-CN" altLang="zh-CN" b="1" dirty="0"/>
              <a:t>米。请写出各级配电的规则。</a:t>
            </a:r>
          </a:p>
        </p:txBody>
      </p:sp>
      <p:pic>
        <p:nvPicPr>
          <p:cNvPr id="14" name="Picture 5" descr="图片1">
            <a:extLst>
              <a:ext uri="{FF2B5EF4-FFF2-40B4-BE49-F238E27FC236}">
                <a16:creationId xmlns:lc="http://schemas.openxmlformats.org/drawingml/2006/lockedCanvas" xmlns:a16="http://schemas.microsoft.com/office/drawing/2014/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http://schemas.microsoft.com/office/word/2018/wordml" xmlns:w16cid="http://schemas.microsoft.com/office/word/2016/wordml/cid" xmlns:w16cex="http://schemas.microsoft.com/office/word/2018/wordml/c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id="{9AC58BE6-C424-4362-A9E2-DDE996D6974F}"/>
              </a:ext>
            </a:extLst>
          </p:cNvPr>
          <p:cNvPicPr/>
          <p:nvPr/>
        </p:nvPicPr>
        <p:blipFill>
          <a:blip r:embed="rId3" cstate="print">
            <a:extLst>
              <a:ext uri="{28A0092B-C50C-407E-A947-70E740481C1C}">
                <a14:useLocalDpi xmlns:a14="http://schemas.microsoft.com/office/drawing/2010/main" val="0"/>
              </a:ext>
            </a:extLst>
          </a:blip>
          <a:srcRect l="1056"/>
          <a:stretch>
            <a:fillRect/>
          </a:stretch>
        </p:blipFill>
        <p:spPr bwMode="auto">
          <a:xfrm>
            <a:off x="2822223" y="2236422"/>
            <a:ext cx="6236794" cy="3911113"/>
          </a:xfrm>
          <a:prstGeom prst="rect">
            <a:avLst/>
          </a:prstGeom>
          <a:noFill/>
          <a:ln>
            <a:noFill/>
          </a:ln>
        </p:spPr>
      </p:pic>
      <p:sp>
        <p:nvSpPr>
          <p:cNvPr id="15" name="矩形 14"/>
          <p:cNvSpPr/>
          <p:nvPr/>
        </p:nvSpPr>
        <p:spPr>
          <a:xfrm>
            <a:off x="4501519" y="6126587"/>
            <a:ext cx="3517310" cy="369332"/>
          </a:xfrm>
          <a:prstGeom prst="rect">
            <a:avLst/>
          </a:prstGeom>
        </p:spPr>
        <p:txBody>
          <a:bodyPr wrap="none">
            <a:spAutoFit/>
          </a:bodyPr>
          <a:lstStyle/>
          <a:p>
            <a:r>
              <a:rPr lang="zh-CN" altLang="zh-CN" dirty="0"/>
              <a:t>图</a:t>
            </a:r>
            <a:r>
              <a:rPr lang="en-US" altLang="zh-CN" dirty="0"/>
              <a:t>1-3-1 </a:t>
            </a:r>
            <a:r>
              <a:rPr lang="zh-CN" altLang="zh-CN" b="1" dirty="0"/>
              <a:t>三级配电系统结构示意图</a:t>
            </a:r>
            <a:endParaRPr lang="zh-CN" altLang="zh-CN" dirty="0"/>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25181" y="126294"/>
            <a:ext cx="4386241" cy="461665"/>
          </a:xfrm>
          <a:prstGeom prst="rect">
            <a:avLst/>
          </a:prstGeom>
          <a:noFill/>
        </p:spPr>
        <p:txBody>
          <a:bodyPr wrap="square" rtlCol="0">
            <a:spAutoFit/>
          </a:bodyPr>
          <a:lstStyle/>
          <a:p>
            <a:pPr>
              <a:lnSpc>
                <a:spcPct val="150000"/>
              </a:lnSpc>
              <a:spcAft>
                <a:spcPts val="600"/>
              </a:spcAft>
            </a:pPr>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用电负荷计算</a:t>
            </a:r>
          </a:p>
        </p:txBody>
      </p:sp>
    </p:spTree>
    <p:extLst>
      <p:ext uri="{BB962C8B-B14F-4D97-AF65-F5344CB8AC3E}">
        <p14:creationId xmlns:p14="http://schemas.microsoft.com/office/powerpoint/2010/main" val="35584311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825061" y="969076"/>
            <a:ext cx="10870227" cy="369332"/>
          </a:xfrm>
          <a:prstGeom prst="rect">
            <a:avLst/>
          </a:prstGeom>
        </p:spPr>
        <p:txBody>
          <a:bodyPr wrap="square">
            <a:spAutoFit/>
          </a:bodyPr>
          <a:lstStyle/>
          <a:p>
            <a:r>
              <a:rPr lang="zh-CN" altLang="zh-CN" b="1" dirty="0"/>
              <a:t>任务（</a:t>
            </a:r>
            <a:r>
              <a:rPr lang="en-US" altLang="zh-CN" b="1" dirty="0"/>
              <a:t>2</a:t>
            </a:r>
            <a:r>
              <a:rPr lang="zh-CN" altLang="zh-CN" b="1" dirty="0"/>
              <a:t>）： </a:t>
            </a:r>
          </a:p>
        </p:txBody>
      </p:sp>
      <p:sp>
        <p:nvSpPr>
          <p:cNvPr id="2" name="矩形 1"/>
          <p:cNvSpPr/>
          <p:nvPr/>
        </p:nvSpPr>
        <p:spPr>
          <a:xfrm>
            <a:off x="629945" y="1461869"/>
            <a:ext cx="11260457" cy="4399922"/>
          </a:xfrm>
          <a:prstGeom prst="rect">
            <a:avLst/>
          </a:prstGeom>
        </p:spPr>
        <p:txBody>
          <a:bodyPr wrap="square">
            <a:spAutoFit/>
          </a:bodyPr>
          <a:lstStyle/>
          <a:p>
            <a:pPr>
              <a:lnSpc>
                <a:spcPct val="150000"/>
              </a:lnSpc>
              <a:spcBef>
                <a:spcPts val="600"/>
              </a:spcBef>
              <a:spcAft>
                <a:spcPts val="600"/>
              </a:spcAft>
            </a:pPr>
            <a:r>
              <a:rPr lang="zh-CN" altLang="zh-CN" dirty="0"/>
              <a:t>答：</a:t>
            </a:r>
          </a:p>
          <a:p>
            <a:pPr>
              <a:lnSpc>
                <a:spcPct val="150000"/>
              </a:lnSpc>
              <a:spcBef>
                <a:spcPts val="600"/>
              </a:spcBef>
              <a:spcAft>
                <a:spcPts val="600"/>
              </a:spcAft>
            </a:pPr>
            <a:r>
              <a:rPr lang="en-US" altLang="zh-CN" dirty="0"/>
              <a:t>1</a:t>
            </a:r>
            <a:r>
              <a:rPr lang="zh-CN" altLang="zh-CN" dirty="0"/>
              <a:t>）、总配电箱的配置</a:t>
            </a:r>
          </a:p>
          <a:p>
            <a:pPr>
              <a:lnSpc>
                <a:spcPct val="150000"/>
              </a:lnSpc>
              <a:spcBef>
                <a:spcPts val="600"/>
              </a:spcBef>
              <a:spcAft>
                <a:spcPts val="600"/>
              </a:spcAft>
            </a:pPr>
            <a:r>
              <a:rPr lang="zh-CN" altLang="zh-CN" dirty="0"/>
              <a:t>所有电器必须可靠、完好，严禁使用破损、不合格的电器；具有电源隔离，正常接通与分断电路的功能，以及短路、过载、漏电保护的功能。且装设有总电流表、电压表、电度表、及其他需要的仪表。</a:t>
            </a:r>
          </a:p>
          <a:p>
            <a:pPr>
              <a:lnSpc>
                <a:spcPct val="150000"/>
              </a:lnSpc>
              <a:spcBef>
                <a:spcPts val="600"/>
              </a:spcBef>
              <a:spcAft>
                <a:spcPts val="600"/>
              </a:spcAft>
            </a:pPr>
            <a:r>
              <a:rPr lang="en-US" altLang="zh-CN" dirty="0"/>
              <a:t>2</a:t>
            </a:r>
            <a:r>
              <a:rPr lang="zh-CN" altLang="zh-CN" dirty="0"/>
              <a:t>）、分配电箱应装设总隔离开关、分隔离开关以及总断路器、分断路器或总熔断器、分熔断器。且各电器要具有正常电源隔离、正常接通与分断线路，以及短路、过载保护的功能。</a:t>
            </a:r>
          </a:p>
          <a:p>
            <a:pPr>
              <a:lnSpc>
                <a:spcPct val="150000"/>
              </a:lnSpc>
              <a:spcBef>
                <a:spcPts val="600"/>
              </a:spcBef>
              <a:spcAft>
                <a:spcPts val="600"/>
              </a:spcAft>
            </a:pPr>
            <a:r>
              <a:rPr lang="en-US" altLang="zh-CN" dirty="0"/>
              <a:t>3</a:t>
            </a:r>
            <a:r>
              <a:rPr lang="zh-CN" altLang="zh-CN" dirty="0"/>
              <a:t>）、开关箱必须装设隔离开关、断路器或熔断器，以及漏电保护器。隔离开关应采用分断时具有可见分断点，且能同时断开电源所有极的隔离器。并且应设置在电源进线端。开关箱内的隔离开关只可直接启动照明线路和容量不大于</a:t>
            </a:r>
            <a:r>
              <a:rPr lang="en-US" altLang="zh-CN" dirty="0"/>
              <a:t>3.0KW</a:t>
            </a:r>
            <a:r>
              <a:rPr lang="zh-CN" altLang="zh-CN" dirty="0"/>
              <a:t>的动力电路，但不应频繁操作。</a:t>
            </a:r>
          </a:p>
        </p:txBody>
      </p:sp>
      <p:sp>
        <p:nvSpPr>
          <p:cNvPr id="11" name="TextBox 8">
            <a:extLst>
              <a:ext uri="{FF2B5EF4-FFF2-40B4-BE49-F238E27FC236}">
                <a16:creationId xmlns="" xmlns:a16="http://schemas.microsoft.com/office/drawing/2014/main" id="{6B099B05-5055-4F98-BFCC-EED86C641E3C}"/>
              </a:ext>
            </a:extLst>
          </p:cNvPr>
          <p:cNvSpPr txBox="1"/>
          <p:nvPr/>
        </p:nvSpPr>
        <p:spPr>
          <a:xfrm>
            <a:off x="925181" y="126294"/>
            <a:ext cx="4386241" cy="461665"/>
          </a:xfrm>
          <a:prstGeom prst="rect">
            <a:avLst/>
          </a:prstGeom>
          <a:noFill/>
        </p:spPr>
        <p:txBody>
          <a:bodyPr wrap="square" rtlCol="0">
            <a:spAutoFit/>
          </a:bodyPr>
          <a:lstStyle/>
          <a:p>
            <a:pPr>
              <a:lnSpc>
                <a:spcPct val="150000"/>
              </a:lnSpc>
              <a:spcAft>
                <a:spcPts val="600"/>
              </a:spcAft>
            </a:pPr>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用电负荷计算</a:t>
            </a:r>
          </a:p>
        </p:txBody>
      </p:sp>
    </p:spTree>
    <p:extLst>
      <p:ext uri="{BB962C8B-B14F-4D97-AF65-F5344CB8AC3E}">
        <p14:creationId xmlns:p14="http://schemas.microsoft.com/office/powerpoint/2010/main" val="393336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2791909450"/>
              </p:ext>
            </p:extLst>
          </p:nvPr>
        </p:nvGraphicFramePr>
        <p:xfrm>
          <a:off x="1229986" y="2387688"/>
          <a:ext cx="9550751" cy="380036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indent="127000" algn="ctr">
                        <a:lnSpc>
                          <a:spcPct val="150000"/>
                        </a:lnSpc>
                      </a:pP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rPr>
                        <a:t>任务</a:t>
                      </a:r>
                      <a:r>
                        <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rPr>
                        <a:t>1.3</a:t>
                      </a:r>
                      <a:endPar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127000" algn="ctr">
                        <a:lnSpc>
                          <a:spcPct val="150000"/>
                        </a:lnSpc>
                      </a:pP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rPr>
                        <a:t>临时供电、用电设备设施的安装与维护。</a:t>
                      </a:r>
                      <a:endPar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lvl="0" indent="127000" algn="ctr" defTabSz="914400" rtl="0" eaLnBrk="1" latinLnBrk="0" hangingPunct="1">
                        <a:lnSpc>
                          <a:spcPct val="150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能够确认临时用电方案并组织实施。</a:t>
                      </a:r>
                    </a:p>
                    <a:p>
                      <a:pPr marL="0" lvl="0" indent="127000" algn="ctr" defTabSz="914400" rtl="0" eaLnBrk="1" latinLnBrk="0" hangingPunct="1">
                        <a:lnSpc>
                          <a:spcPct val="150000"/>
                        </a:lnSpc>
                      </a:pP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能够组织安装临时用电的配电设备。</a:t>
                      </a:r>
                    </a:p>
                    <a:p>
                      <a:pPr marL="0" indent="127000" algn="ctr" defTabSz="914400" rtl="0" eaLnBrk="1" latinLnBrk="0" hangingPunct="1">
                        <a:lnSpc>
                          <a:spcPct val="150000"/>
                        </a:lnSpc>
                      </a:pP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能安装、维护临时用电配电线路。</a:t>
                      </a:r>
                      <a:endPar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lvl="0" indent="127000" algn="l" defTabSz="914400" rtl="0" eaLnBrk="1" latinLnBrk="0" hangingPunct="1">
                        <a:lnSpc>
                          <a:spcPct val="150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能够计算临时用电负荷。</a:t>
                      </a:r>
                    </a:p>
                    <a:p>
                      <a:pPr marL="0" lvl="0" indent="127000" algn="l" defTabSz="914400" rtl="0" eaLnBrk="1" latinLnBrk="0" hangingPunct="1">
                        <a:lnSpc>
                          <a:spcPct val="150000"/>
                        </a:lnSpc>
                      </a:pPr>
                      <a:r>
                        <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2.</a:t>
                      </a:r>
                      <a:r>
                        <a:rPr lang="zh-CN"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rPr>
                        <a:t>理解和应用接地装置施工、验收的规范。掌握施工现场临时用电的安全技术规范。</a:t>
                      </a:r>
                      <a:endPar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
        <p:nvSpPr>
          <p:cNvPr id="17" name="文本框 16">
            <a:extLst>
              <a:ext uri="{FF2B5EF4-FFF2-40B4-BE49-F238E27FC236}">
                <a16:creationId xmlns="" xmlns:a16="http://schemas.microsoft.com/office/drawing/2014/main" id="{E7831756-8931-4953-8605-0EF1523DF830}"/>
              </a:ext>
            </a:extLst>
          </p:cNvPr>
          <p:cNvSpPr txBox="1"/>
          <p:nvPr/>
        </p:nvSpPr>
        <p:spPr>
          <a:xfrm>
            <a:off x="1411263" y="756472"/>
            <a:ext cx="6094428" cy="1631216"/>
          </a:xfrm>
          <a:prstGeom prst="rect">
            <a:avLst/>
          </a:prstGeom>
          <a:noFill/>
        </p:spPr>
        <p:txBody>
          <a:bodyPr wrap="square">
            <a:spAutoFit/>
          </a:bodyPr>
          <a:lstStyle/>
          <a:p>
            <a:pPr marL="342900" indent="-342900" algn="just">
              <a:lnSpc>
                <a:spcPts val="2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临时用电的定义。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indent="-342900" algn="just">
              <a:lnSpc>
                <a:spcPts val="2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临时用电负荷计算。</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indent="-342900" algn="just">
              <a:lnSpc>
                <a:spcPts val="2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临时供电、用电设备业务。</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indent="-342900" algn="just">
              <a:lnSpc>
                <a:spcPts val="2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接地装置施工、验收规范。</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indent="-342900" algn="just">
              <a:lnSpc>
                <a:spcPts val="2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施工现场临时用电安全技术规范。</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indent="-342900" algn="just">
              <a:lnSpc>
                <a:spcPts val="2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临时用电自备发电机使用注意事项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974335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 xmlns:a16="http://schemas.microsoft.com/office/drawing/2014/main"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文本框 26">
            <a:extLst>
              <a:ext uri="{FF2B5EF4-FFF2-40B4-BE49-F238E27FC236}">
                <a16:creationId xmlns="" xmlns:a16="http://schemas.microsoft.com/office/drawing/2014/main" id="{981D4A01-FFC1-42C3-9052-B74181715449}"/>
              </a:ext>
            </a:extLst>
          </p:cNvPr>
          <p:cNvSpPr txBox="1"/>
          <p:nvPr/>
        </p:nvSpPr>
        <p:spPr>
          <a:xfrm>
            <a:off x="702934" y="954290"/>
            <a:ext cx="6094428"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）：请简要写出柴油发电机启动前的注意事项</a:t>
            </a:r>
            <a:endParaRPr lang="zh-CN" altLang="en-US" dirty="0"/>
          </a:p>
        </p:txBody>
      </p:sp>
      <p:sp>
        <p:nvSpPr>
          <p:cNvPr id="2" name="矩形 1"/>
          <p:cNvSpPr/>
          <p:nvPr/>
        </p:nvSpPr>
        <p:spPr>
          <a:xfrm>
            <a:off x="915375" y="1323622"/>
            <a:ext cx="8179096" cy="3888244"/>
          </a:xfrm>
          <a:prstGeom prst="rect">
            <a:avLst/>
          </a:prstGeom>
        </p:spPr>
        <p:txBody>
          <a:bodyPr wrap="square">
            <a:spAutoFit/>
          </a:bodyPr>
          <a:lstStyle/>
          <a:p>
            <a:pPr>
              <a:lnSpc>
                <a:spcPts val="2000"/>
              </a:lnSpc>
              <a:spcBef>
                <a:spcPts val="600"/>
              </a:spcBef>
              <a:spcAft>
                <a:spcPts val="600"/>
              </a:spcAft>
            </a:pPr>
            <a:r>
              <a:rPr lang="zh-CN" altLang="zh-CN" dirty="0"/>
              <a:t>答：</a:t>
            </a:r>
            <a:endParaRPr lang="zh-CN" altLang="zh-CN" b="1" dirty="0"/>
          </a:p>
          <a:p>
            <a:pPr>
              <a:lnSpc>
                <a:spcPts val="2000"/>
              </a:lnSpc>
              <a:spcBef>
                <a:spcPts val="600"/>
              </a:spcBef>
              <a:spcAft>
                <a:spcPts val="600"/>
              </a:spcAft>
            </a:pPr>
            <a:r>
              <a:rPr lang="zh-CN" altLang="zh-CN" dirty="0"/>
              <a:t>柴油机在正常启动前，操作人员必须对其各方面的情况进行检查，必须保证发电机的正常工作。</a:t>
            </a:r>
            <a:endParaRPr lang="zh-CN" altLang="zh-CN" b="1" dirty="0"/>
          </a:p>
          <a:p>
            <a:pPr>
              <a:lnSpc>
                <a:spcPts val="2000"/>
              </a:lnSpc>
              <a:spcBef>
                <a:spcPts val="600"/>
              </a:spcBef>
              <a:spcAft>
                <a:spcPts val="600"/>
              </a:spcAft>
            </a:pPr>
            <a:r>
              <a:rPr lang="zh-CN" altLang="zh-CN" dirty="0"/>
              <a:t>①检查机油的油质和油量。</a:t>
            </a:r>
            <a:endParaRPr lang="zh-CN" altLang="zh-CN" b="1" dirty="0"/>
          </a:p>
          <a:p>
            <a:pPr>
              <a:lnSpc>
                <a:spcPts val="2000"/>
              </a:lnSpc>
              <a:spcBef>
                <a:spcPts val="600"/>
              </a:spcBef>
              <a:spcAft>
                <a:spcPts val="600"/>
              </a:spcAft>
            </a:pPr>
            <a:r>
              <a:rPr lang="zh-CN" altLang="zh-CN" dirty="0"/>
              <a:t>②检查柴油的存油量。 </a:t>
            </a:r>
            <a:endParaRPr lang="zh-CN" altLang="zh-CN" b="1" dirty="0"/>
          </a:p>
          <a:p>
            <a:pPr>
              <a:lnSpc>
                <a:spcPts val="2000"/>
              </a:lnSpc>
              <a:spcBef>
                <a:spcPts val="600"/>
              </a:spcBef>
              <a:spcAft>
                <a:spcPts val="600"/>
              </a:spcAft>
            </a:pPr>
            <a:r>
              <a:rPr lang="zh-CN" altLang="zh-CN" dirty="0"/>
              <a:t>③低压油路内空气的排放。</a:t>
            </a:r>
            <a:endParaRPr lang="zh-CN" altLang="zh-CN" b="1" dirty="0"/>
          </a:p>
          <a:p>
            <a:pPr>
              <a:lnSpc>
                <a:spcPts val="2000"/>
              </a:lnSpc>
              <a:spcBef>
                <a:spcPts val="600"/>
              </a:spcBef>
              <a:spcAft>
                <a:spcPts val="600"/>
              </a:spcAft>
            </a:pPr>
            <a:r>
              <a:rPr lang="zh-CN" altLang="zh-CN" dirty="0"/>
              <a:t>④检查冷却水的水量是否充足。</a:t>
            </a:r>
            <a:endParaRPr lang="zh-CN" altLang="zh-CN" b="1" dirty="0"/>
          </a:p>
          <a:p>
            <a:pPr>
              <a:lnSpc>
                <a:spcPts val="2000"/>
              </a:lnSpc>
              <a:spcBef>
                <a:spcPts val="600"/>
              </a:spcBef>
              <a:spcAft>
                <a:spcPts val="600"/>
              </a:spcAft>
            </a:pPr>
            <a:r>
              <a:rPr lang="zh-CN" altLang="zh-CN" dirty="0"/>
              <a:t>⑤对启动系统的线路和蓄电池的接线进行检查。</a:t>
            </a:r>
            <a:endParaRPr lang="zh-CN" altLang="zh-CN" b="1" dirty="0"/>
          </a:p>
          <a:p>
            <a:pPr>
              <a:lnSpc>
                <a:spcPts val="2000"/>
              </a:lnSpc>
              <a:spcBef>
                <a:spcPts val="600"/>
              </a:spcBef>
              <a:spcAft>
                <a:spcPts val="600"/>
              </a:spcAft>
            </a:pPr>
            <a:r>
              <a:rPr lang="zh-CN" altLang="zh-CN" dirty="0"/>
              <a:t>⑥发电机组控制柜内部接线的检查。</a:t>
            </a:r>
            <a:endParaRPr lang="zh-CN" altLang="zh-CN" b="1" dirty="0"/>
          </a:p>
          <a:p>
            <a:pPr>
              <a:lnSpc>
                <a:spcPts val="2000"/>
              </a:lnSpc>
              <a:spcBef>
                <a:spcPts val="600"/>
              </a:spcBef>
              <a:spcAft>
                <a:spcPts val="600"/>
              </a:spcAft>
            </a:pPr>
            <a:r>
              <a:rPr lang="zh-CN" altLang="zh-CN" dirty="0"/>
              <a:t>⑦检查发电机组碳刷。</a:t>
            </a:r>
            <a:endParaRPr lang="zh-CN" altLang="zh-CN" b="1" dirty="0"/>
          </a:p>
        </p:txBody>
      </p:sp>
    </p:spTree>
    <p:extLst>
      <p:ext uri="{BB962C8B-B14F-4D97-AF65-F5344CB8AC3E}">
        <p14:creationId xmlns:p14="http://schemas.microsoft.com/office/powerpoint/2010/main" val="3334754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文本框 10">
            <a:extLst>
              <a:ext uri="{FF2B5EF4-FFF2-40B4-BE49-F238E27FC236}">
                <a16:creationId xmlns="" xmlns:a16="http://schemas.microsoft.com/office/drawing/2014/main" id="{D5F52537-8BD4-45B8-83E3-57E6F4785265}"/>
              </a:ext>
            </a:extLst>
          </p:cNvPr>
          <p:cNvSpPr txBox="1"/>
          <p:nvPr/>
        </p:nvSpPr>
        <p:spPr>
          <a:xfrm>
            <a:off x="6542065" y="2573952"/>
            <a:ext cx="4880388" cy="2015936"/>
          </a:xfrm>
          <a:prstGeom prst="rect">
            <a:avLst/>
          </a:prstGeom>
          <a:noFill/>
        </p:spPr>
        <p:txBody>
          <a:bodyPr wrap="square">
            <a:spAutoFit/>
          </a:bodyPr>
          <a:lstStyle/>
          <a:p>
            <a:pPr indent="127000">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学生：基建工地需要用电，那么使用电多长时间是属于临时用电呢</a:t>
            </a:r>
          </a:p>
          <a:p>
            <a:pPr indent="266700">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教师：临时用电的时间要求一般不超过</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1</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年</a:t>
            </a:r>
            <a:r>
              <a:rPr lang="zh-CN" altLang="en-US" kern="100" dirty="0">
                <a:solidFill>
                  <a:schemeClr val="bg1">
                    <a:lumMod val="50000"/>
                  </a:schemeClr>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5602" name="Picture 2" descr="https://gimg2.baidu.com/image_search/src=http%3A%2F%2Fsvgsvc.com%2Fupload%2F201306%2F20130614165059625.jpg&amp;refer=http%3A%2F%2Fsvgsvc.com&amp;app=2002&amp;size=f9999,10000&amp;q=a80&amp;n=0&amp;g=0n&amp;fmt=jpeg?sec=1617098594&amp;t=cc89527017f839dd8a14f3e3a6c030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825" y="1736032"/>
            <a:ext cx="4922367" cy="3691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132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446946" y="1760724"/>
            <a:ext cx="5743575" cy="1900598"/>
            <a:chOff x="859536" y="1549889"/>
            <a:chExt cx="5742745" cy="1899091"/>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3773097" cy="136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lvl="0" algn="just">
                <a:spcBef>
                  <a:spcPts val="600"/>
                </a:spcBef>
                <a:spcAft>
                  <a:spcPts val="600"/>
                </a:spcAft>
              </a:pP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临时用电的定义。</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lvl="0" algn="just">
                <a:spcBef>
                  <a:spcPts val="600"/>
                </a:spcBef>
                <a:spcAft>
                  <a:spcPts val="600"/>
                </a:spcAft>
              </a:pP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临时用电负荷计算。</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lvl="0" algn="just">
                <a:spcBef>
                  <a:spcPts val="600"/>
                </a:spcBef>
                <a:spcAft>
                  <a:spcPts val="600"/>
                </a:spcAft>
              </a:pP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临时供电、用电设备业务。</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lvl="0" algn="just">
                <a:spcBef>
                  <a:spcPts val="600"/>
                </a:spcBef>
                <a:spcAft>
                  <a:spcPts val="600"/>
                </a:spcAft>
              </a:pPr>
              <a:endParaRPr lang="en-US"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446946" y="3708150"/>
            <a:ext cx="5743575" cy="1585127"/>
            <a:chOff x="859536" y="1549889"/>
            <a:chExt cx="5742745" cy="1583871"/>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773097" cy="10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lvl="0" algn="just">
                <a:spcBef>
                  <a:spcPts val="600"/>
                </a:spcBef>
                <a:spcAft>
                  <a:spcPts val="600"/>
                </a:spcAft>
              </a:pP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接地装置施工、验收规范。</a:t>
              </a:r>
              <a:endParaRPr lang="en-US" altLang="zh-CN" sz="1050" kern="100" dirty="0">
                <a:latin typeface="Calibri" panose="020F0502020204030204" pitchFamily="34" charset="0"/>
                <a:ea typeface="宋体" panose="02010600030101010101" pitchFamily="2" charset="-122"/>
                <a:cs typeface="Times New Roman" panose="02020603050405020304" pitchFamily="18" charset="0"/>
              </a:endParaRPr>
            </a:p>
            <a:p>
              <a:pPr lvl="0" algn="just">
                <a:spcBef>
                  <a:spcPts val="600"/>
                </a:spcBef>
                <a:spcAft>
                  <a:spcPts val="600"/>
                </a:spcAft>
              </a:pP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施工现场临时用电安全技术规范。</a:t>
              </a:r>
              <a:endParaRPr lang="en-US" altLang="zh-CN" sz="1050" kern="100" dirty="0">
                <a:latin typeface="Calibri" panose="020F0502020204030204" pitchFamily="34" charset="0"/>
                <a:ea typeface="宋体" panose="02010600030101010101" pitchFamily="2" charset="-122"/>
                <a:cs typeface="Times New Roman" panose="02020603050405020304" pitchFamily="18" charset="0"/>
              </a:endParaRPr>
            </a:p>
            <a:p>
              <a:pPr lvl="0" algn="just">
                <a:spcBef>
                  <a:spcPts val="600"/>
                </a:spcBef>
                <a:spcAft>
                  <a:spcPts val="600"/>
                </a:spcAft>
              </a:pP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临时用电自备发电机使用注意事项</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pic>
        <p:nvPicPr>
          <p:cNvPr id="26626" name="Picture 2" descr="https://gimg2.baidu.com/image_search/src=http%3A%2F%2Fn.sinaimg.cn%2Fsinacn20%2F236%2Fw640h396%2F20180521%2F34b2-hawmaua2448529.jpg&amp;refer=http%3A%2F%2Fn.sinaimg.cn&amp;app=2002&amp;size=f9999,10000&amp;q=a80&amp;n=0&amp;g=0n&amp;fmt=jpeg?sec=1617098671&amp;t=604ba831daf48c179b5d3efce462b4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9196" y="1647247"/>
            <a:ext cx="5642799" cy="3491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2" name="矩形 1"/>
          <p:cNvSpPr/>
          <p:nvPr/>
        </p:nvSpPr>
        <p:spPr>
          <a:xfrm>
            <a:off x="5340981" y="4225485"/>
            <a:ext cx="5301897" cy="1054135"/>
          </a:xfrm>
          <a:prstGeom prst="rect">
            <a:avLst/>
          </a:prstGeom>
        </p:spPr>
        <p:txBody>
          <a:bodyPr wrap="square">
            <a:spAutoFit/>
          </a:bodyPr>
          <a:lstStyle/>
          <a:p>
            <a:pPr marL="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临时用电的定义。</a:t>
            </a:r>
          </a:p>
          <a:p>
            <a:pPr marL="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临时用电负荷计算。</a:t>
            </a:r>
          </a:p>
          <a:p>
            <a:pPr marL="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临时供电、用电设备业务</a:t>
            </a:r>
            <a:r>
              <a:rPr lang="zh-CN" altLang="zh-CN" b="1" dirty="0" smtClean="0">
                <a:solidFill>
                  <a:schemeClr val="bg1"/>
                </a:solidFill>
                <a:latin typeface="微软雅黑" pitchFamily="34" charset="-122"/>
                <a:ea typeface="微软雅黑" pitchFamily="34" charset="-122"/>
              </a:rPr>
              <a:t>。</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47759" y="1173626"/>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1.1 </a:t>
            </a:r>
            <a:r>
              <a:rPr lang="zh-CN" altLang="zh-CN" sz="2000" b="1" dirty="0">
                <a:solidFill>
                  <a:schemeClr val="accent2">
                    <a:lumMod val="50000"/>
                  </a:schemeClr>
                </a:solidFill>
                <a:latin typeface="微软雅黑" pitchFamily="34" charset="-122"/>
                <a:ea typeface="微软雅黑" pitchFamily="34" charset="-122"/>
              </a:rPr>
              <a:t>临时用电的定义</a:t>
            </a:r>
          </a:p>
        </p:txBody>
      </p:sp>
      <p:sp>
        <p:nvSpPr>
          <p:cNvPr id="18" name="文本框 17">
            <a:extLst>
              <a:ext uri="{FF2B5EF4-FFF2-40B4-BE49-F238E27FC236}">
                <a16:creationId xmlns="" xmlns:a16="http://schemas.microsoft.com/office/drawing/2014/main" id="{3AC6C316-2B4B-40E1-8ABD-4E5C8AD27D51}"/>
              </a:ext>
            </a:extLst>
          </p:cNvPr>
          <p:cNvSpPr txBox="1"/>
          <p:nvPr/>
        </p:nvSpPr>
        <p:spPr>
          <a:xfrm>
            <a:off x="702934" y="1768411"/>
            <a:ext cx="11260467" cy="4337085"/>
          </a:xfrm>
          <a:prstGeom prst="rect">
            <a:avLst/>
          </a:prstGeom>
          <a:noFill/>
        </p:spPr>
        <p:txBody>
          <a:bodyPr wrap="square">
            <a:spAutoFit/>
          </a:bodyPr>
          <a:lstStyle/>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临时用电是指基建工地、农田基本建设、农村养殖业和非正常年景的新增抗旱、排涝用电及其他需要在电力部门立户表计之外，新接电源的用电时间一般不超过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年。临时用电不包括农业周期性、季节性已由电力部门装设固定接电装置的用电，如脱粒机、小电泵、黑光灯等电力设备。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临时用电的管理制度如下：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）、凡属于临时性用电，用电单位或个人应向供电所办理申请手续，经同意双方签订供用电协议并装设计量表计后方可用电。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）、凡属临时性用电，均应装设漏电保护器和短路、过载保护，在雷电频繁地区还应装设浪涌保护。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）、临时用电如需架设线路，则应符合《农村低压电力技术规程》的有关规定。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）、临时性用电不得转供电。用电结束，供电所应拆除临时用电装置，不允许将临时用电直接转为正式用电。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）、供电所对临时性用电的管理应纳入具体责任人的工作考核。管理责任人应加强对其检查和巡逻。</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）、临时性客户的内部线路应符合装置标准，并可靠固定；移动电器设备的金属外壳应具备可靠接地，电源线应用完好的绝缘电线，不允许使用破损的电线和不合格的电器设备。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 xmlns:a16="http://schemas.microsoft.com/office/drawing/2014/main" id="{A57F3DBE-2AD6-4C4C-9AC9-8A7147B06244}"/>
              </a:ext>
            </a:extLst>
          </p:cNvPr>
          <p:cNvSpPr txBox="1"/>
          <p:nvPr/>
        </p:nvSpPr>
        <p:spPr>
          <a:xfrm>
            <a:off x="915375" y="1003873"/>
            <a:ext cx="6094428" cy="348813"/>
          </a:xfrm>
          <a:prstGeom prst="rect">
            <a:avLst/>
          </a:prstGeom>
          <a:noFill/>
        </p:spPr>
        <p:txBody>
          <a:bodyPr wrap="square">
            <a:spAutoFit/>
          </a:bodyPr>
          <a:lstStyle/>
          <a:p>
            <a:pPr>
              <a:lnSpc>
                <a:spcPts val="2000"/>
              </a:lnSpc>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a:solidFill>
                  <a:schemeClr val="accent2">
                    <a:lumMod val="50000"/>
                  </a:schemeClr>
                </a:solidFill>
                <a:latin typeface="微软雅黑" pitchFamily="34" charset="-122"/>
                <a:ea typeface="微软雅黑" pitchFamily="34" charset="-122"/>
              </a:rPr>
              <a:t>临时用电负荷计算</a:t>
            </a:r>
          </a:p>
        </p:txBody>
      </p:sp>
      <p:sp>
        <p:nvSpPr>
          <p:cNvPr id="18" name="文本框 17">
            <a:extLst>
              <a:ext uri="{FF2B5EF4-FFF2-40B4-BE49-F238E27FC236}">
                <a16:creationId xmlns="" xmlns:a16="http://schemas.microsoft.com/office/drawing/2014/main" id="{3AC6C316-2B4B-40E1-8ABD-4E5C8AD27D51}"/>
              </a:ext>
            </a:extLst>
          </p:cNvPr>
          <p:cNvSpPr txBox="1"/>
          <p:nvPr/>
        </p:nvSpPr>
        <p:spPr>
          <a:xfrm>
            <a:off x="588316" y="1493521"/>
            <a:ext cx="11091569" cy="4893647"/>
          </a:xfrm>
          <a:prstGeom prst="rect">
            <a:avLst/>
          </a:prstGeom>
          <a:noFill/>
        </p:spPr>
        <p:txBody>
          <a:bodyPr wrap="square">
            <a:spAutoFit/>
          </a:bodyPr>
          <a:lstStyle/>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）、负荷计算的目的。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力负荷是指通过电气设备或线路上的电流或功率。建筑施工现场的供电系统所需要的电能通常是经过降压变电所从电力系统中获得的。因此，合理的选择各级变电所中的变压器，主要电气设备以及配电导线等是保证供电系统安全可靠的重要前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电力负荷计算是为确定施工现场供电系统中各个环节电力负荷的大小，以便正确的选择和复核供电系统中的各个元件（包括变压器、自备发电机、电线、电缆、各种开关、控制设备等）。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负荷计算是否正确合理，影响到电器、导线、电缆是否经济合理。过大则费用增多，造成浪费；过小则导致过热，引起绝缘老化，甚至引发火灾事故。</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建筑施工现场用电负荷变化多，情况复杂，影响计算准确的因素较多，所以，现场电力负荷计算应力求切合实际，力求合理。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）、负荷计算方法。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计算负荷是按发热条件选择电气设备的一个假定负荷，它所产生的热效应与实际变动负荷产生的最大热效应相等。根据计算负荷选择导线及电气设备，在运行中的最高温升不超过导线和电器的温升允许值。目前施工中常采用的方法是需要系数法，在确定计算负荷计算之前，应首先确定用电设备容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a:extLst>
              <a:ext uri="{FF2B5EF4-FFF2-40B4-BE49-F238E27FC236}">
                <a16:creationId xmlns="" xmlns:a16="http://schemas.microsoft.com/office/drawing/2014/main" id="{6B099B05-5055-4F98-BFCC-EED86C641E3C}"/>
              </a:ext>
            </a:extLst>
          </p:cNvPr>
          <p:cNvSpPr txBox="1"/>
          <p:nvPr/>
        </p:nvSpPr>
        <p:spPr>
          <a:xfrm>
            <a:off x="902603" y="126294"/>
            <a:ext cx="4386241" cy="461665"/>
          </a:xfrm>
          <a:prstGeom prst="rect">
            <a:avLst/>
          </a:prstGeom>
          <a:noFill/>
        </p:spPr>
        <p:txBody>
          <a:bodyPr wrap="square" rtlCol="0">
            <a:spAutoFit/>
          </a:bodyPr>
          <a:lstStyle/>
          <a:p>
            <a:pPr>
              <a:lnSpc>
                <a:spcPct val="150000"/>
              </a:lnSpc>
              <a:spcAft>
                <a:spcPts val="600"/>
              </a:spcAft>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临时</a:t>
            </a:r>
            <a:r>
              <a:rPr lang="zh-CN" altLang="zh-CN" sz="1600" b="1" dirty="0">
                <a:solidFill>
                  <a:schemeClr val="bg1"/>
                </a:solidFill>
                <a:latin typeface="微软雅黑" panose="020B0503020204020204" pitchFamily="34" charset="-122"/>
                <a:ea typeface="微软雅黑" panose="020B0503020204020204" pitchFamily="34" charset="-122"/>
              </a:rPr>
              <a:t>供用电设备的安装与维护</a:t>
            </a:r>
          </a:p>
        </p:txBody>
      </p:sp>
    </p:spTree>
    <p:extLst>
      <p:ext uri="{BB962C8B-B14F-4D97-AF65-F5344CB8AC3E}">
        <p14:creationId xmlns:p14="http://schemas.microsoft.com/office/powerpoint/2010/main" val="22413495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1132</TotalTime>
  <Words>6498</Words>
  <Application>Microsoft Office PowerPoint</Application>
  <PresentationFormat>宽屏</PresentationFormat>
  <Paragraphs>717</Paragraphs>
  <Slides>40</Slides>
  <Notes>40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4" baseType="lpstr">
      <vt:lpstr>Arial Unicode MS</vt:lpstr>
      <vt:lpstr>Open Sans</vt:lpstr>
      <vt:lpstr>等线</vt:lpstr>
      <vt:lpstr>等线 Light</vt:lpstr>
      <vt:lpstr>华康俪金黑W8(P)</vt:lpstr>
      <vt:lpstr>楷体</vt:lpstr>
      <vt:lpstr>宋体</vt:lpstr>
      <vt:lpstr>微软雅黑</vt:lpstr>
      <vt:lpstr>Arial</vt:lpstr>
      <vt:lpstr>Calibri</vt:lpstr>
      <vt:lpstr>Cambria Math</vt:lpstr>
      <vt:lpstr>Times New Roman</vt:lpstr>
      <vt:lpstr>Office 主题​​</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68</cp:revision>
  <dcterms:created xsi:type="dcterms:W3CDTF">2020-10-28T01:48:22Z</dcterms:created>
  <dcterms:modified xsi:type="dcterms:W3CDTF">2021-02-28T11:15:45Z</dcterms:modified>
</cp:coreProperties>
</file>