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6.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7.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8.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9.xml" ContentType="application/vnd.openxmlformats-officedocument.presentationml.tags+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7" r:id="rId2"/>
    <p:sldId id="258" r:id="rId3"/>
    <p:sldId id="260" r:id="rId4"/>
    <p:sldId id="256" r:id="rId5"/>
    <p:sldId id="261" r:id="rId6"/>
    <p:sldId id="259" r:id="rId7"/>
    <p:sldId id="262" r:id="rId8"/>
    <p:sldId id="266" r:id="rId9"/>
    <p:sldId id="305" r:id="rId10"/>
    <p:sldId id="306" r:id="rId11"/>
    <p:sldId id="307" r:id="rId12"/>
    <p:sldId id="285" r:id="rId13"/>
    <p:sldId id="286" r:id="rId14"/>
    <p:sldId id="287" r:id="rId15"/>
    <p:sldId id="288" r:id="rId16"/>
    <p:sldId id="308" r:id="rId17"/>
    <p:sldId id="289" r:id="rId18"/>
    <p:sldId id="290" r:id="rId19"/>
    <p:sldId id="291" r:id="rId20"/>
    <p:sldId id="309" r:id="rId21"/>
    <p:sldId id="292" r:id="rId22"/>
    <p:sldId id="293" r:id="rId23"/>
    <p:sldId id="263" r:id="rId24"/>
    <p:sldId id="301" r:id="rId25"/>
    <p:sldId id="268" r:id="rId26"/>
    <p:sldId id="297" r:id="rId27"/>
    <p:sldId id="300" r:id="rId28"/>
    <p:sldId id="298" r:id="rId29"/>
    <p:sldId id="299" r:id="rId30"/>
    <p:sldId id="302" r:id="rId31"/>
    <p:sldId id="264" r:id="rId32"/>
    <p:sldId id="276" r:id="rId33"/>
    <p:sldId id="265" r:id="rId34"/>
    <p:sldId id="270" r:id="rId35"/>
    <p:sldId id="303" r:id="rId36"/>
    <p:sldId id="310" r:id="rId37"/>
    <p:sldId id="280"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85" autoAdjust="0"/>
    <p:restoredTop sz="94660"/>
  </p:normalViewPr>
  <p:slideViewPr>
    <p:cSldViewPr snapToGrid="0">
      <p:cViewPr varScale="1">
        <p:scale>
          <a:sx n="71" d="100"/>
          <a:sy n="71" d="100"/>
        </p:scale>
        <p:origin x="72" y="1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2021-03-01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2150065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2150065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2892305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3425692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35</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36</a:t>
            </a:fld>
            <a:endParaRPr lang="zh-CN" altLang="en-US"/>
          </a:p>
        </p:txBody>
      </p:sp>
    </p:spTree>
    <p:extLst>
      <p:ext uri="{BB962C8B-B14F-4D97-AF65-F5344CB8AC3E}">
        <p14:creationId xmlns:p14="http://schemas.microsoft.com/office/powerpoint/2010/main" val="22121796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37</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21500650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xmlns=""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973C572-8DCA-49D5-B280-F1BF4EBE52FE}"/>
              </a:ext>
            </a:extLst>
          </p:cNvPr>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a:extLst>
              <a:ext uri="{FF2B5EF4-FFF2-40B4-BE49-F238E27FC236}">
                <a16:creationId xmlns:a16="http://schemas.microsoft.com/office/drawing/2014/main" xmlns=""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a:extLst>
              <a:ext uri="{FF2B5EF4-FFF2-40B4-BE49-F238E27FC236}">
                <a16:creationId xmlns:a16="http://schemas.microsoft.com/office/drawing/2014/main" xmlns=""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g"/></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3" name="矩形 2">
            <a:extLst>
              <a:ext uri="{FF2B5EF4-FFF2-40B4-BE49-F238E27FC236}">
                <a16:creationId xmlns:a16="http://schemas.microsoft.com/office/drawing/2014/main" xmlns=""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a16="http://schemas.microsoft.com/office/drawing/2014/main" xmlns="" id="{92E74F4C-CB8E-4B2E-BBF3-968C12FABE28}"/>
              </a:ext>
            </a:extLst>
          </p:cNvPr>
          <p:cNvSpPr txBox="1"/>
          <p:nvPr/>
        </p:nvSpPr>
        <p:spPr>
          <a:xfrm>
            <a:off x="1533766" y="1830041"/>
            <a:ext cx="10341293" cy="1107996"/>
          </a:xfrm>
          <a:prstGeom prst="rect">
            <a:avLst/>
          </a:prstGeom>
          <a:noFill/>
        </p:spPr>
        <p:txBody>
          <a:bodyPr wrap="none" rtlCol="0">
            <a:spAutoFit/>
          </a:bodyPr>
          <a:lstStyle/>
          <a:p>
            <a:r>
              <a:rPr lang="zh-CN" altLang="en-US" sz="6600" b="1" spc="600" dirty="0" smtClean="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交直流传动系统装调维护</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grpSp>
        <p:nvGrpSpPr>
          <p:cNvPr id="14" name="组合 13">
            <a:extLst>
              <a:ext uri="{FF2B5EF4-FFF2-40B4-BE49-F238E27FC236}">
                <a16:creationId xmlns:a16="http://schemas.microsoft.com/office/drawing/2014/main" xmlns="" id="{E47F37AD-6CE7-4E2E-9BD0-23FB79FAA011}"/>
              </a:ext>
            </a:extLst>
          </p:cNvPr>
          <p:cNvGrpSpPr/>
          <p:nvPr/>
        </p:nvGrpSpPr>
        <p:grpSpPr>
          <a:xfrm>
            <a:off x="4720591" y="3368512"/>
            <a:ext cx="4073908" cy="936104"/>
            <a:chOff x="4328610" y="4016474"/>
            <a:chExt cx="4073908" cy="936104"/>
          </a:xfrm>
        </p:grpSpPr>
        <p:sp>
          <p:nvSpPr>
            <p:cNvPr id="9" name="圆角矩形 9">
              <a:extLst>
                <a:ext uri="{FF2B5EF4-FFF2-40B4-BE49-F238E27FC236}">
                  <a16:creationId xmlns:a16="http://schemas.microsoft.com/office/drawing/2014/main" xmlns="" id="{6E3B2E06-EC24-46E5-BE6B-75869E078A2B}"/>
                </a:ext>
              </a:extLst>
            </p:cNvPr>
            <p:cNvSpPr/>
            <p:nvPr/>
          </p:nvSpPr>
          <p:spPr>
            <a:xfrm flipH="1">
              <a:off x="4590214" y="4016474"/>
              <a:ext cx="3812304" cy="936104"/>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a:extLst>
                <a:ext uri="{FF2B5EF4-FFF2-40B4-BE49-F238E27FC236}">
                  <a16:creationId xmlns:a16="http://schemas.microsoft.com/office/drawing/2014/main" xmlns="" id="{04590644-A2D8-4E2D-8712-882A077CDE03}"/>
                </a:ext>
              </a:extLst>
            </p:cNvPr>
            <p:cNvSpPr/>
            <p:nvPr/>
          </p:nvSpPr>
          <p:spPr>
            <a:xfrm>
              <a:off x="4800569"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68BC502F-5A74-4C21-A079-FC47CAB1E114}"/>
                </a:ext>
              </a:extLst>
            </p:cNvPr>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
        <p:nvSpPr>
          <p:cNvPr id="6" name="矩形 5"/>
          <p:cNvSpPr/>
          <p:nvPr/>
        </p:nvSpPr>
        <p:spPr>
          <a:xfrm>
            <a:off x="5285365" y="3539361"/>
            <a:ext cx="3416320" cy="523220"/>
          </a:xfrm>
          <a:prstGeom prst="rect">
            <a:avLst/>
          </a:prstGeom>
        </p:spPr>
        <p:txBody>
          <a:bodyPr wrap="none">
            <a:spAutoFit/>
          </a:bodyPr>
          <a:lstStyle/>
          <a:p>
            <a:r>
              <a:rPr lang="zh-CN" altLang="zh-CN" sz="2800" dirty="0">
                <a:ln w="18415" cmpd="sng">
                  <a:solidFill>
                    <a:srgbClr val="FFFFFF"/>
                  </a:solidFill>
                  <a:prstDash val="solid"/>
                </a:ln>
                <a:solidFill>
                  <a:srgbClr val="FFFFFF"/>
                </a:solidFill>
                <a:effectLst>
                  <a:outerShdw blurRad="63500" dir="3600000" algn="tl" rotWithShape="0">
                    <a:srgbClr val="000000">
                      <a:alpha val="70000"/>
                    </a:srgbClr>
                  </a:outerShdw>
                </a:effectLst>
              </a:rPr>
              <a:t>交直流传动系统调试</a:t>
            </a:r>
            <a:endParaRPr lang="zh-CN" alt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ustDataLst>
      <p:tags r:id="rId1"/>
    </p:custDataLst>
    <p:extLst>
      <p:ext uri="{BB962C8B-B14F-4D97-AF65-F5344CB8AC3E}">
        <p14:creationId xmlns:p14="http://schemas.microsoft.com/office/powerpoint/2010/main" val="2388698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4" name="矩形 13"/>
          <p:cNvSpPr/>
          <p:nvPr/>
        </p:nvSpPr>
        <p:spPr>
          <a:xfrm>
            <a:off x="967517" y="941468"/>
            <a:ext cx="4949189" cy="369332"/>
          </a:xfrm>
          <a:prstGeom prst="rect">
            <a:avLst/>
          </a:prstGeom>
        </p:spPr>
        <p:txBody>
          <a:bodyPr wrap="square">
            <a:spAutoFit/>
          </a:bodyPr>
          <a:lstStyle/>
          <a:p>
            <a:r>
              <a:rPr lang="en-US" altLang="zh-CN" b="1" dirty="0"/>
              <a:t>1.3</a:t>
            </a:r>
            <a:r>
              <a:rPr lang="zh-CN" altLang="zh-CN" b="1" dirty="0"/>
              <a:t>开环系统调试流程</a:t>
            </a:r>
            <a:r>
              <a:rPr lang="zh-CN" altLang="zh-CN" b="1" dirty="0" smtClean="0"/>
              <a:t>框图</a:t>
            </a:r>
            <a:r>
              <a:rPr lang="en-US" altLang="zh-CN" b="1" dirty="0"/>
              <a:t> </a:t>
            </a:r>
            <a:endParaRPr lang="en-US" altLang="zh-CN" b="1" dirty="0" smtClean="0"/>
          </a:p>
        </p:txBody>
      </p:sp>
      <p:sp>
        <p:nvSpPr>
          <p:cNvPr id="12" name="矩形 11"/>
          <p:cNvSpPr/>
          <p:nvPr/>
        </p:nvSpPr>
        <p:spPr>
          <a:xfrm>
            <a:off x="6237979" y="1443997"/>
            <a:ext cx="4256293" cy="369332"/>
          </a:xfrm>
          <a:prstGeom prst="rect">
            <a:avLst/>
          </a:prstGeom>
        </p:spPr>
        <p:txBody>
          <a:bodyPr wrap="none">
            <a:spAutoFit/>
          </a:bodyPr>
          <a:lstStyle/>
          <a:p>
            <a:r>
              <a:rPr lang="zh-CN" altLang="zh-CN" dirty="0"/>
              <a:t>（</a:t>
            </a:r>
            <a:r>
              <a:rPr lang="en-US" altLang="zh-CN" dirty="0"/>
              <a:t>4</a:t>
            </a:r>
            <a:r>
              <a:rPr lang="zh-CN" altLang="zh-CN" dirty="0"/>
              <a:t>）电源板检查流程，如图</a:t>
            </a:r>
            <a:r>
              <a:rPr lang="en-US" altLang="zh-CN" dirty="0"/>
              <a:t>5-2-4</a:t>
            </a:r>
            <a:r>
              <a:rPr lang="zh-CN" altLang="zh-CN" dirty="0"/>
              <a:t>所示。</a:t>
            </a:r>
          </a:p>
        </p:txBody>
      </p:sp>
      <p:sp>
        <p:nvSpPr>
          <p:cNvPr id="13" name="矩形 12"/>
          <p:cNvSpPr/>
          <p:nvPr/>
        </p:nvSpPr>
        <p:spPr>
          <a:xfrm>
            <a:off x="6910948" y="5953304"/>
            <a:ext cx="2807179" cy="369332"/>
          </a:xfrm>
          <a:prstGeom prst="rect">
            <a:avLst/>
          </a:prstGeom>
        </p:spPr>
        <p:txBody>
          <a:bodyPr wrap="none">
            <a:spAutoFit/>
          </a:bodyPr>
          <a:lstStyle/>
          <a:p>
            <a:r>
              <a:rPr lang="zh-CN" altLang="zh-CN" dirty="0"/>
              <a:t>图</a:t>
            </a:r>
            <a:r>
              <a:rPr lang="en-US" altLang="zh-CN" dirty="0"/>
              <a:t>5-2-4 </a:t>
            </a:r>
            <a:r>
              <a:rPr lang="zh-CN" altLang="zh-CN" dirty="0"/>
              <a:t>电源板检查流程图</a:t>
            </a:r>
          </a:p>
        </p:txBody>
      </p:sp>
      <p:sp>
        <p:nvSpPr>
          <p:cNvPr id="17" name="矩形 16"/>
          <p:cNvSpPr/>
          <p:nvPr/>
        </p:nvSpPr>
        <p:spPr>
          <a:xfrm>
            <a:off x="842534" y="1430027"/>
            <a:ext cx="4487126" cy="369332"/>
          </a:xfrm>
          <a:prstGeom prst="rect">
            <a:avLst/>
          </a:prstGeom>
        </p:spPr>
        <p:txBody>
          <a:bodyPr wrap="none">
            <a:spAutoFit/>
          </a:bodyPr>
          <a:lstStyle/>
          <a:p>
            <a:r>
              <a:rPr lang="zh-CN" altLang="zh-CN" dirty="0"/>
              <a:t>（</a:t>
            </a:r>
            <a:r>
              <a:rPr lang="en-US" altLang="zh-CN" dirty="0"/>
              <a:t>3</a:t>
            </a:r>
            <a:r>
              <a:rPr lang="zh-CN" altLang="zh-CN" dirty="0"/>
              <a:t>）继电线路检查流程，如图</a:t>
            </a:r>
            <a:r>
              <a:rPr lang="en-US" altLang="zh-CN" dirty="0"/>
              <a:t>5-2-3</a:t>
            </a:r>
            <a:r>
              <a:rPr lang="zh-CN" altLang="zh-CN" dirty="0"/>
              <a:t>所示。</a:t>
            </a:r>
          </a:p>
        </p:txBody>
      </p:sp>
      <p:pic>
        <p:nvPicPr>
          <p:cNvPr id="18" name="图片 17" descr="C:\Users\407_5\AppData\Roaming\Tencent\Users\532440458\QQ\WinTemp\RichOle\18BG{4`EDJ0M{3CGUK(FKY8.png"/>
          <p:cNvPicPr/>
          <p:nvPr/>
        </p:nvPicPr>
        <p:blipFill>
          <a:blip r:embed="rId3">
            <a:extLst>
              <a:ext uri="{28A0092B-C50C-407E-A947-70E740481C1C}">
                <a14:useLocalDpi xmlns:a14="http://schemas.microsoft.com/office/drawing/2010/main" val="0"/>
              </a:ext>
            </a:extLst>
          </a:blip>
          <a:srcRect/>
          <a:stretch>
            <a:fillRect/>
          </a:stretch>
        </p:blipFill>
        <p:spPr bwMode="auto">
          <a:xfrm>
            <a:off x="1198241" y="1813329"/>
            <a:ext cx="3775711" cy="3976668"/>
          </a:xfrm>
          <a:prstGeom prst="rect">
            <a:avLst/>
          </a:prstGeom>
          <a:noFill/>
          <a:ln>
            <a:noFill/>
          </a:ln>
        </p:spPr>
      </p:pic>
      <p:sp>
        <p:nvSpPr>
          <p:cNvPr id="19" name="矩形 18"/>
          <p:cNvSpPr/>
          <p:nvPr/>
        </p:nvSpPr>
        <p:spPr>
          <a:xfrm>
            <a:off x="1239517" y="5953304"/>
            <a:ext cx="3038011" cy="369332"/>
          </a:xfrm>
          <a:prstGeom prst="rect">
            <a:avLst/>
          </a:prstGeom>
        </p:spPr>
        <p:txBody>
          <a:bodyPr wrap="none">
            <a:spAutoFit/>
          </a:bodyPr>
          <a:lstStyle/>
          <a:p>
            <a:r>
              <a:rPr lang="zh-CN" altLang="zh-CN" dirty="0"/>
              <a:t>图</a:t>
            </a:r>
            <a:r>
              <a:rPr lang="en-US" altLang="zh-CN" dirty="0"/>
              <a:t>5-2-3 </a:t>
            </a:r>
            <a:r>
              <a:rPr lang="zh-CN" altLang="zh-CN" dirty="0"/>
              <a:t>继电线路检查流程图</a:t>
            </a:r>
          </a:p>
        </p:txBody>
      </p:sp>
      <p:pic>
        <p:nvPicPr>
          <p:cNvPr id="20" name="图片 19" descr="C:\Users\407_5\AppData\Roaming\Tencent\Users\532440458\QQ\WinTemp\RichOle\ZT7TKFKD5I)())3QLH9UVB9.png"/>
          <p:cNvPicPr/>
          <p:nvPr/>
        </p:nvPicPr>
        <p:blipFill>
          <a:blip r:embed="rId4">
            <a:extLst>
              <a:ext uri="{28A0092B-C50C-407E-A947-70E740481C1C}">
                <a14:useLocalDpi xmlns:a14="http://schemas.microsoft.com/office/drawing/2010/main" val="0"/>
              </a:ext>
            </a:extLst>
          </a:blip>
          <a:srcRect/>
          <a:stretch>
            <a:fillRect/>
          </a:stretch>
        </p:blipFill>
        <p:spPr bwMode="auto">
          <a:xfrm>
            <a:off x="6657976" y="1985965"/>
            <a:ext cx="3416300" cy="3824052"/>
          </a:xfrm>
          <a:prstGeom prst="rect">
            <a:avLst/>
          </a:prstGeom>
          <a:noFill/>
          <a:ln>
            <a:noFill/>
          </a:ln>
        </p:spPr>
      </p:pic>
      <p:sp>
        <p:nvSpPr>
          <p:cNvPr id="21" name="TextBox 8">
            <a:extLst>
              <a:ext uri="{FF2B5EF4-FFF2-40B4-BE49-F238E27FC236}">
                <a16:creationId xmlns:a16="http://schemas.microsoft.com/office/drawing/2014/main" xmlns="" id="{6B099B05-5055-4F98-BFCC-EED86C641E3C}"/>
              </a:ext>
            </a:extLst>
          </p:cNvPr>
          <p:cNvSpPr txBox="1"/>
          <p:nvPr/>
        </p:nvSpPr>
        <p:spPr>
          <a:xfrm>
            <a:off x="882990" y="171450"/>
            <a:ext cx="4386241"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zh-CN" sz="1600" b="1" dirty="0" smtClean="0">
                <a:solidFill>
                  <a:schemeClr val="bg1"/>
                </a:solidFill>
                <a:latin typeface="微软雅黑" pitchFamily="34" charset="-122"/>
                <a:ea typeface="微软雅黑" pitchFamily="34" charset="-122"/>
              </a:rPr>
              <a:t>晶闸管</a:t>
            </a:r>
            <a:r>
              <a:rPr lang="zh-CN" altLang="zh-CN" sz="1600" b="1" dirty="0">
                <a:solidFill>
                  <a:schemeClr val="bg1"/>
                </a:solidFill>
                <a:latin typeface="微软雅黑" pitchFamily="34" charset="-122"/>
                <a:ea typeface="微软雅黑" pitchFamily="34" charset="-122"/>
              </a:rPr>
              <a:t>直流调速系统安装</a:t>
            </a:r>
            <a:endParaRPr lang="zh-CN"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183638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4" name="矩形 13"/>
          <p:cNvSpPr/>
          <p:nvPr/>
        </p:nvSpPr>
        <p:spPr>
          <a:xfrm>
            <a:off x="994411" y="968362"/>
            <a:ext cx="4949189" cy="646331"/>
          </a:xfrm>
          <a:prstGeom prst="rect">
            <a:avLst/>
          </a:prstGeom>
        </p:spPr>
        <p:txBody>
          <a:bodyPr wrap="square">
            <a:spAutoFit/>
          </a:bodyPr>
          <a:lstStyle/>
          <a:p>
            <a:r>
              <a:rPr lang="en-US" altLang="zh-CN" b="1" dirty="0"/>
              <a:t>1.3</a:t>
            </a:r>
            <a:r>
              <a:rPr lang="zh-CN" altLang="zh-CN" b="1" dirty="0"/>
              <a:t>开环系统调试流程</a:t>
            </a:r>
            <a:r>
              <a:rPr lang="zh-CN" altLang="zh-CN" b="1" dirty="0" smtClean="0"/>
              <a:t>框图</a:t>
            </a:r>
            <a:r>
              <a:rPr lang="en-US" altLang="zh-CN" b="1" dirty="0"/>
              <a:t> </a:t>
            </a:r>
            <a:endParaRPr lang="en-US" altLang="zh-CN" b="1" dirty="0" smtClean="0"/>
          </a:p>
          <a:p>
            <a:endParaRPr lang="zh-CN" altLang="zh-CN" b="1" dirty="0"/>
          </a:p>
        </p:txBody>
      </p:sp>
      <p:sp>
        <p:nvSpPr>
          <p:cNvPr id="2" name="矩形 1"/>
          <p:cNvSpPr/>
          <p:nvPr/>
        </p:nvSpPr>
        <p:spPr>
          <a:xfrm>
            <a:off x="806342" y="1430027"/>
            <a:ext cx="4487126" cy="369332"/>
          </a:xfrm>
          <a:prstGeom prst="rect">
            <a:avLst/>
          </a:prstGeom>
        </p:spPr>
        <p:txBody>
          <a:bodyPr wrap="none">
            <a:spAutoFit/>
          </a:bodyPr>
          <a:lstStyle/>
          <a:p>
            <a:r>
              <a:rPr lang="zh-CN" altLang="zh-CN" dirty="0"/>
              <a:t>（</a:t>
            </a:r>
            <a:r>
              <a:rPr lang="en-US" altLang="zh-CN" dirty="0"/>
              <a:t>5</a:t>
            </a:r>
            <a:r>
              <a:rPr lang="zh-CN" altLang="zh-CN" dirty="0"/>
              <a:t>）系统开环调试流程，如图</a:t>
            </a:r>
            <a:r>
              <a:rPr lang="en-US" altLang="zh-CN" dirty="0"/>
              <a:t>5-2-5</a:t>
            </a:r>
            <a:r>
              <a:rPr lang="zh-CN" altLang="zh-CN" dirty="0"/>
              <a:t>所示。</a:t>
            </a:r>
          </a:p>
        </p:txBody>
      </p:sp>
      <p:pic>
        <p:nvPicPr>
          <p:cNvPr id="21" name="图片 20" descr="C:\Users\407_5\AppData\Roaming\Tencent\Users\532440458\QQ\WinTemp\RichOle\YIK$}5YH(F$VZRT}%L~JIAM.png"/>
          <p:cNvPicPr/>
          <p:nvPr/>
        </p:nvPicPr>
        <p:blipFill>
          <a:blip r:embed="rId3">
            <a:extLst>
              <a:ext uri="{28A0092B-C50C-407E-A947-70E740481C1C}">
                <a14:useLocalDpi xmlns:a14="http://schemas.microsoft.com/office/drawing/2010/main" val="0"/>
              </a:ext>
            </a:extLst>
          </a:blip>
          <a:srcRect/>
          <a:stretch>
            <a:fillRect/>
          </a:stretch>
        </p:blipFill>
        <p:spPr bwMode="auto">
          <a:xfrm>
            <a:off x="994411" y="1895033"/>
            <a:ext cx="3766126" cy="3565967"/>
          </a:xfrm>
          <a:prstGeom prst="rect">
            <a:avLst/>
          </a:prstGeom>
          <a:noFill/>
          <a:ln>
            <a:noFill/>
          </a:ln>
        </p:spPr>
      </p:pic>
      <p:sp>
        <p:nvSpPr>
          <p:cNvPr id="11" name="矩形 10"/>
          <p:cNvSpPr/>
          <p:nvPr/>
        </p:nvSpPr>
        <p:spPr>
          <a:xfrm>
            <a:off x="1530899" y="5779731"/>
            <a:ext cx="3038011" cy="369332"/>
          </a:xfrm>
          <a:prstGeom prst="rect">
            <a:avLst/>
          </a:prstGeom>
        </p:spPr>
        <p:txBody>
          <a:bodyPr wrap="none">
            <a:spAutoFit/>
          </a:bodyPr>
          <a:lstStyle/>
          <a:p>
            <a:r>
              <a:rPr lang="zh-CN" altLang="zh-CN" dirty="0"/>
              <a:t>图</a:t>
            </a:r>
            <a:r>
              <a:rPr lang="en-US" altLang="zh-CN" dirty="0"/>
              <a:t>5-2-5 </a:t>
            </a:r>
            <a:r>
              <a:rPr lang="zh-CN" altLang="zh-CN" dirty="0"/>
              <a:t>系统开环调试流程图</a:t>
            </a:r>
          </a:p>
        </p:txBody>
      </p:sp>
      <p:pic>
        <p:nvPicPr>
          <p:cNvPr id="22" name="图片 21" descr="C:\Users\407_5\AppData\Roaming\Tencent\Users\532440458\QQ\WinTemp\RichOle\28{XI726}7I13}U{1ABTALW.png"/>
          <p:cNvPicPr/>
          <p:nvPr/>
        </p:nvPicPr>
        <p:blipFill>
          <a:blip r:embed="rId4">
            <a:extLst>
              <a:ext uri="{28A0092B-C50C-407E-A947-70E740481C1C}">
                <a14:useLocalDpi xmlns:a14="http://schemas.microsoft.com/office/drawing/2010/main" val="0"/>
              </a:ext>
            </a:extLst>
          </a:blip>
          <a:srcRect/>
          <a:stretch>
            <a:fillRect/>
          </a:stretch>
        </p:blipFill>
        <p:spPr bwMode="auto">
          <a:xfrm>
            <a:off x="6932236" y="1895031"/>
            <a:ext cx="3847482" cy="3743547"/>
          </a:xfrm>
          <a:prstGeom prst="rect">
            <a:avLst/>
          </a:prstGeom>
          <a:noFill/>
          <a:ln>
            <a:noFill/>
          </a:ln>
        </p:spPr>
      </p:pic>
      <p:sp>
        <p:nvSpPr>
          <p:cNvPr id="15" name="矩形 14"/>
          <p:cNvSpPr/>
          <p:nvPr/>
        </p:nvSpPr>
        <p:spPr>
          <a:xfrm>
            <a:off x="6381582" y="1430027"/>
            <a:ext cx="4948791" cy="369332"/>
          </a:xfrm>
          <a:prstGeom prst="rect">
            <a:avLst/>
          </a:prstGeom>
        </p:spPr>
        <p:txBody>
          <a:bodyPr wrap="none">
            <a:spAutoFit/>
          </a:bodyPr>
          <a:lstStyle/>
          <a:p>
            <a:r>
              <a:rPr lang="zh-CN" altLang="zh-CN" dirty="0"/>
              <a:t>（</a:t>
            </a:r>
            <a:r>
              <a:rPr lang="en-US" altLang="zh-CN" dirty="0"/>
              <a:t>6</a:t>
            </a:r>
            <a:r>
              <a:rPr lang="zh-CN" altLang="zh-CN" dirty="0"/>
              <a:t>）系统保护环节调试流程，如图</a:t>
            </a:r>
            <a:r>
              <a:rPr lang="en-US" altLang="zh-CN" dirty="0"/>
              <a:t>5-2-8</a:t>
            </a:r>
            <a:r>
              <a:rPr lang="zh-CN" altLang="zh-CN" dirty="0"/>
              <a:t>所示。</a:t>
            </a:r>
          </a:p>
        </p:txBody>
      </p:sp>
      <p:sp>
        <p:nvSpPr>
          <p:cNvPr id="16" name="矩形 15"/>
          <p:cNvSpPr/>
          <p:nvPr/>
        </p:nvSpPr>
        <p:spPr>
          <a:xfrm>
            <a:off x="7280042" y="5785565"/>
            <a:ext cx="3499676" cy="369332"/>
          </a:xfrm>
          <a:prstGeom prst="rect">
            <a:avLst/>
          </a:prstGeom>
        </p:spPr>
        <p:txBody>
          <a:bodyPr wrap="none">
            <a:spAutoFit/>
          </a:bodyPr>
          <a:lstStyle/>
          <a:p>
            <a:r>
              <a:rPr lang="zh-CN" altLang="zh-CN" dirty="0"/>
              <a:t>图</a:t>
            </a:r>
            <a:r>
              <a:rPr lang="en-US" altLang="zh-CN" dirty="0"/>
              <a:t>5-2-8 </a:t>
            </a:r>
            <a:r>
              <a:rPr lang="zh-CN" altLang="zh-CN" dirty="0"/>
              <a:t>系统保护环节调试流程图</a:t>
            </a:r>
          </a:p>
        </p:txBody>
      </p:sp>
      <p:sp>
        <p:nvSpPr>
          <p:cNvPr id="17" name="TextBox 8">
            <a:extLst>
              <a:ext uri="{FF2B5EF4-FFF2-40B4-BE49-F238E27FC236}">
                <a16:creationId xmlns:a16="http://schemas.microsoft.com/office/drawing/2014/main" xmlns="" id="{6B099B05-5055-4F98-BFCC-EED86C641E3C}"/>
              </a:ext>
            </a:extLst>
          </p:cNvPr>
          <p:cNvSpPr txBox="1"/>
          <p:nvPr/>
        </p:nvSpPr>
        <p:spPr>
          <a:xfrm>
            <a:off x="882990" y="171450"/>
            <a:ext cx="4386241"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zh-CN" sz="1600" b="1" dirty="0" smtClean="0">
                <a:solidFill>
                  <a:schemeClr val="bg1"/>
                </a:solidFill>
                <a:latin typeface="微软雅黑" pitchFamily="34" charset="-122"/>
                <a:ea typeface="微软雅黑" pitchFamily="34" charset="-122"/>
              </a:rPr>
              <a:t>晶闸管</a:t>
            </a:r>
            <a:r>
              <a:rPr lang="zh-CN" altLang="zh-CN" sz="1600" b="1" dirty="0">
                <a:solidFill>
                  <a:schemeClr val="bg1"/>
                </a:solidFill>
                <a:latin typeface="微软雅黑" pitchFamily="34" charset="-122"/>
                <a:ea typeface="微软雅黑" pitchFamily="34" charset="-122"/>
              </a:rPr>
              <a:t>直流调速系统安装</a:t>
            </a:r>
            <a:endParaRPr lang="zh-CN"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070318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702934" y="1035313"/>
            <a:ext cx="11057266" cy="5015476"/>
          </a:xfrm>
          <a:prstGeom prst="rect">
            <a:avLst/>
          </a:prstGeom>
        </p:spPr>
        <p:txBody>
          <a:bodyPr wrap="square">
            <a:spAutoFit/>
          </a:bodyPr>
          <a:lstStyle/>
          <a:p>
            <a:pPr>
              <a:lnSpc>
                <a:spcPct val="150000"/>
              </a:lnSpc>
              <a:spcBef>
                <a:spcPts val="600"/>
              </a:spcBef>
              <a:spcAft>
                <a:spcPts val="600"/>
              </a:spcAft>
            </a:pPr>
            <a:r>
              <a:rPr lang="en-US" altLang="zh-CN" b="1" dirty="0"/>
              <a:t>1.4 DSC—32</a:t>
            </a:r>
            <a:r>
              <a:rPr lang="zh-CN" altLang="zh-CN" b="1" dirty="0"/>
              <a:t>型晶闸管直流调速装置单闭环调速调试的主要内容和步骤</a:t>
            </a:r>
          </a:p>
          <a:p>
            <a:pPr>
              <a:lnSpc>
                <a:spcPct val="150000"/>
              </a:lnSpc>
              <a:spcBef>
                <a:spcPts val="600"/>
              </a:spcBef>
              <a:spcAft>
                <a:spcPts val="600"/>
              </a:spcAft>
            </a:pPr>
            <a:r>
              <a:rPr lang="zh-CN" altLang="zh-CN" dirty="0"/>
              <a:t>（</a:t>
            </a:r>
            <a:r>
              <a:rPr lang="en-US" altLang="zh-CN" dirty="0"/>
              <a:t>1</a:t>
            </a:r>
            <a:r>
              <a:rPr lang="zh-CN" altLang="zh-CN" dirty="0"/>
              <a:t>）继电控制电路的检查</a:t>
            </a:r>
          </a:p>
          <a:p>
            <a:pPr>
              <a:lnSpc>
                <a:spcPct val="150000"/>
              </a:lnSpc>
              <a:spcBef>
                <a:spcPts val="600"/>
              </a:spcBef>
              <a:spcAft>
                <a:spcPts val="600"/>
              </a:spcAft>
            </a:pPr>
            <a:r>
              <a:rPr lang="zh-CN" altLang="zh-CN" dirty="0"/>
              <a:t>（</a:t>
            </a:r>
            <a:r>
              <a:rPr lang="en-US" altLang="zh-CN" dirty="0"/>
              <a:t>2</a:t>
            </a:r>
            <a:r>
              <a:rPr lang="zh-CN" altLang="zh-CN" dirty="0"/>
              <a:t>）校对电源相序</a:t>
            </a:r>
          </a:p>
          <a:p>
            <a:pPr>
              <a:lnSpc>
                <a:spcPct val="150000"/>
              </a:lnSpc>
              <a:spcBef>
                <a:spcPts val="600"/>
              </a:spcBef>
              <a:spcAft>
                <a:spcPts val="600"/>
              </a:spcAft>
            </a:pPr>
            <a:r>
              <a:rPr lang="zh-CN" altLang="zh-CN" dirty="0"/>
              <a:t>（</a:t>
            </a:r>
            <a:r>
              <a:rPr lang="en-US" altLang="zh-CN" dirty="0"/>
              <a:t>3</a:t>
            </a:r>
            <a:r>
              <a:rPr lang="zh-CN" altLang="zh-CN" dirty="0"/>
              <a:t>）对各控制板的调试</a:t>
            </a:r>
          </a:p>
          <a:p>
            <a:pPr>
              <a:lnSpc>
                <a:spcPct val="150000"/>
              </a:lnSpc>
              <a:spcBef>
                <a:spcPts val="600"/>
              </a:spcBef>
              <a:spcAft>
                <a:spcPts val="600"/>
              </a:spcAft>
            </a:pPr>
            <a:r>
              <a:rPr lang="zh-CN" altLang="zh-CN" dirty="0"/>
              <a:t>（</a:t>
            </a:r>
            <a:r>
              <a:rPr lang="en-US" altLang="zh-CN" dirty="0"/>
              <a:t>4</a:t>
            </a:r>
            <a:r>
              <a:rPr lang="zh-CN" altLang="zh-CN" dirty="0"/>
              <a:t>）开环系统调试（阻性负载）</a:t>
            </a:r>
          </a:p>
          <a:p>
            <a:pPr>
              <a:lnSpc>
                <a:spcPct val="150000"/>
              </a:lnSpc>
              <a:spcBef>
                <a:spcPts val="600"/>
              </a:spcBef>
              <a:spcAft>
                <a:spcPts val="600"/>
              </a:spcAft>
            </a:pPr>
            <a:r>
              <a:rPr lang="zh-CN" altLang="zh-CN" dirty="0"/>
              <a:t>（</a:t>
            </a:r>
            <a:r>
              <a:rPr lang="en-US" altLang="zh-CN" dirty="0"/>
              <a:t>5</a:t>
            </a:r>
            <a:r>
              <a:rPr lang="zh-CN" altLang="zh-CN" dirty="0"/>
              <a:t>）闭环调试</a:t>
            </a:r>
          </a:p>
          <a:p>
            <a:pPr>
              <a:lnSpc>
                <a:spcPct val="150000"/>
              </a:lnSpc>
              <a:spcBef>
                <a:spcPts val="600"/>
              </a:spcBef>
              <a:spcAft>
                <a:spcPts val="600"/>
              </a:spcAft>
            </a:pPr>
            <a:r>
              <a:rPr lang="zh-CN" altLang="zh-CN" dirty="0"/>
              <a:t>（</a:t>
            </a:r>
            <a:r>
              <a:rPr lang="en-US" altLang="zh-CN" dirty="0"/>
              <a:t>6</a:t>
            </a:r>
            <a:r>
              <a:rPr lang="zh-CN" altLang="zh-CN" dirty="0"/>
              <a:t>）带直流电动机调试</a:t>
            </a:r>
          </a:p>
          <a:p>
            <a:pPr>
              <a:lnSpc>
                <a:spcPct val="150000"/>
              </a:lnSpc>
              <a:spcBef>
                <a:spcPts val="600"/>
              </a:spcBef>
              <a:spcAft>
                <a:spcPts val="600"/>
              </a:spcAft>
            </a:pPr>
            <a:r>
              <a:rPr lang="zh-CN" altLang="zh-CN" dirty="0"/>
              <a:t>（</a:t>
            </a:r>
            <a:r>
              <a:rPr lang="en-US" altLang="zh-CN" dirty="0"/>
              <a:t>7</a:t>
            </a:r>
            <a:r>
              <a:rPr lang="zh-CN" altLang="zh-CN" dirty="0"/>
              <a:t>）缺相保护的测试</a:t>
            </a:r>
          </a:p>
          <a:p>
            <a:pPr>
              <a:lnSpc>
                <a:spcPct val="150000"/>
              </a:lnSpc>
              <a:spcBef>
                <a:spcPts val="600"/>
              </a:spcBef>
              <a:spcAft>
                <a:spcPts val="600"/>
              </a:spcAft>
            </a:pPr>
            <a:r>
              <a:rPr lang="zh-CN" altLang="zh-CN" dirty="0"/>
              <a:t>（</a:t>
            </a:r>
            <a:r>
              <a:rPr lang="en-US" altLang="zh-CN" dirty="0"/>
              <a:t>8</a:t>
            </a:r>
            <a:r>
              <a:rPr lang="zh-CN" altLang="zh-CN" dirty="0"/>
              <a:t>）注意事项</a:t>
            </a:r>
          </a:p>
        </p:txBody>
      </p:sp>
      <p:sp>
        <p:nvSpPr>
          <p:cNvPr id="12" name="TextBox 8">
            <a:extLst>
              <a:ext uri="{FF2B5EF4-FFF2-40B4-BE49-F238E27FC236}">
                <a16:creationId xmlns:a16="http://schemas.microsoft.com/office/drawing/2014/main" xmlns="" id="{6B099B05-5055-4F98-BFCC-EED86C641E3C}"/>
              </a:ext>
            </a:extLst>
          </p:cNvPr>
          <p:cNvSpPr txBox="1"/>
          <p:nvPr/>
        </p:nvSpPr>
        <p:spPr>
          <a:xfrm>
            <a:off x="882990" y="171450"/>
            <a:ext cx="4386241"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zh-CN" sz="1600" b="1" dirty="0" smtClean="0">
                <a:solidFill>
                  <a:schemeClr val="bg1"/>
                </a:solidFill>
                <a:latin typeface="微软雅黑" pitchFamily="34" charset="-122"/>
                <a:ea typeface="微软雅黑" pitchFamily="34" charset="-122"/>
              </a:rPr>
              <a:t>晶闸管</a:t>
            </a:r>
            <a:r>
              <a:rPr lang="zh-CN" altLang="zh-CN" sz="1600" b="1" dirty="0">
                <a:solidFill>
                  <a:schemeClr val="bg1"/>
                </a:solidFill>
                <a:latin typeface="微软雅黑" pitchFamily="34" charset="-122"/>
                <a:ea typeface="微软雅黑" pitchFamily="34" charset="-122"/>
              </a:rPr>
              <a:t>直流调速系统安装</a:t>
            </a:r>
            <a:endParaRPr lang="zh-CN"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679739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439896" y="838461"/>
            <a:ext cx="6096000" cy="1000274"/>
          </a:xfrm>
          <a:prstGeom prst="rect">
            <a:avLst/>
          </a:prstGeom>
          <a:noFill/>
        </p:spPr>
        <p:txBody>
          <a:bodyPr wrap="square" rtlCol="0">
            <a:spAutoFit/>
          </a:bodyPr>
          <a:lstStyle/>
          <a:p>
            <a:pPr indent="457200">
              <a:lnSpc>
                <a:spcPct val="150000"/>
              </a:lnSpc>
              <a:spcBef>
                <a:spcPts val="300"/>
              </a:spcBef>
              <a:spcAft>
                <a:spcPts val="300"/>
              </a:spcAft>
            </a:pPr>
            <a:r>
              <a:rPr lang="en-US" altLang="zh-CN" b="1" dirty="0"/>
              <a:t>1.5</a:t>
            </a:r>
            <a:r>
              <a:rPr lang="zh-CN" altLang="zh-CN" b="1" dirty="0"/>
              <a:t>单闭环系统调试流程框图</a:t>
            </a:r>
          </a:p>
          <a:p>
            <a:pPr indent="457200">
              <a:lnSpc>
                <a:spcPct val="150000"/>
              </a:lnSpc>
              <a:spcBef>
                <a:spcPts val="300"/>
              </a:spcBef>
              <a:spcAft>
                <a:spcPts val="300"/>
              </a:spcAft>
            </a:pPr>
            <a:r>
              <a:rPr lang="zh-CN" altLang="zh-CN" dirty="0"/>
              <a:t>（</a:t>
            </a:r>
            <a:r>
              <a:rPr lang="en-US" altLang="zh-CN" dirty="0"/>
              <a:t>1</a:t>
            </a:r>
            <a:r>
              <a:rPr lang="zh-CN" altLang="zh-CN" dirty="0"/>
              <a:t>）单闭环调试流程，如图</a:t>
            </a:r>
            <a:r>
              <a:rPr lang="en-US" altLang="zh-CN" dirty="0"/>
              <a:t>5-2-6</a:t>
            </a:r>
            <a:r>
              <a:rPr lang="zh-CN" altLang="zh-CN" dirty="0"/>
              <a:t>所示。</a:t>
            </a:r>
          </a:p>
        </p:txBody>
      </p:sp>
      <p:pic>
        <p:nvPicPr>
          <p:cNvPr id="18" name="图片 17" descr="C:\Users\407_5\AppData\Roaming\Tencent\Users\532440458\QQ\WinTemp\RichOle\WVAI)FNWU)M$9}J%ZTE8T88.png"/>
          <p:cNvPicPr/>
          <p:nvPr/>
        </p:nvPicPr>
        <p:blipFill>
          <a:blip r:embed="rId3">
            <a:extLst>
              <a:ext uri="{28A0092B-C50C-407E-A947-70E740481C1C}">
                <a14:useLocalDpi xmlns:a14="http://schemas.microsoft.com/office/drawing/2010/main" val="0"/>
              </a:ext>
            </a:extLst>
          </a:blip>
          <a:srcRect/>
          <a:stretch>
            <a:fillRect/>
          </a:stretch>
        </p:blipFill>
        <p:spPr bwMode="auto">
          <a:xfrm>
            <a:off x="1729605" y="1813091"/>
            <a:ext cx="2131195" cy="4060709"/>
          </a:xfrm>
          <a:prstGeom prst="rect">
            <a:avLst/>
          </a:prstGeom>
          <a:noFill/>
          <a:ln>
            <a:noFill/>
          </a:ln>
        </p:spPr>
      </p:pic>
      <p:sp>
        <p:nvSpPr>
          <p:cNvPr id="13" name="矩形 12"/>
          <p:cNvSpPr/>
          <p:nvPr/>
        </p:nvSpPr>
        <p:spPr>
          <a:xfrm>
            <a:off x="1481381" y="5954665"/>
            <a:ext cx="2627642" cy="369332"/>
          </a:xfrm>
          <a:prstGeom prst="rect">
            <a:avLst/>
          </a:prstGeom>
        </p:spPr>
        <p:txBody>
          <a:bodyPr wrap="none">
            <a:spAutoFit/>
          </a:bodyPr>
          <a:lstStyle/>
          <a:p>
            <a:r>
              <a:rPr lang="zh-CN" altLang="zh-CN" dirty="0"/>
              <a:t>图</a:t>
            </a:r>
            <a:r>
              <a:rPr lang="en-US" altLang="zh-CN" dirty="0"/>
              <a:t>5-2-6</a:t>
            </a:r>
            <a:r>
              <a:rPr lang="zh-CN" altLang="zh-CN" dirty="0"/>
              <a:t>单闭环调试流程</a:t>
            </a:r>
          </a:p>
        </p:txBody>
      </p:sp>
      <p:sp>
        <p:nvSpPr>
          <p:cNvPr id="15" name="矩形 14"/>
          <p:cNvSpPr/>
          <p:nvPr/>
        </p:nvSpPr>
        <p:spPr>
          <a:xfrm>
            <a:off x="5737901" y="914661"/>
            <a:ext cx="5484495" cy="1940916"/>
          </a:xfrm>
          <a:prstGeom prst="rect">
            <a:avLst/>
          </a:prstGeom>
        </p:spPr>
        <p:txBody>
          <a:bodyPr wrap="square">
            <a:spAutoFit/>
          </a:bodyPr>
          <a:lstStyle/>
          <a:p>
            <a:pPr indent="457200">
              <a:lnSpc>
                <a:spcPct val="150000"/>
              </a:lnSpc>
              <a:spcBef>
                <a:spcPts val="300"/>
              </a:spcBef>
              <a:spcAft>
                <a:spcPts val="300"/>
              </a:spcAft>
            </a:pPr>
            <a:r>
              <a:rPr lang="zh-CN" altLang="zh-CN" dirty="0"/>
              <a:t>（</a:t>
            </a:r>
            <a:r>
              <a:rPr lang="en-US" altLang="zh-CN" dirty="0"/>
              <a:t>2</a:t>
            </a:r>
            <a:r>
              <a:rPr lang="zh-CN" altLang="zh-CN" dirty="0"/>
              <a:t>）接线检查流程</a:t>
            </a:r>
          </a:p>
          <a:p>
            <a:pPr indent="457200">
              <a:lnSpc>
                <a:spcPct val="150000"/>
              </a:lnSpc>
              <a:spcBef>
                <a:spcPts val="300"/>
              </a:spcBef>
              <a:spcAft>
                <a:spcPts val="300"/>
              </a:spcAft>
            </a:pPr>
            <a:r>
              <a:rPr lang="zh-CN" altLang="zh-CN" dirty="0"/>
              <a:t>（</a:t>
            </a:r>
            <a:r>
              <a:rPr lang="en-US" altLang="zh-CN" dirty="0"/>
              <a:t>3</a:t>
            </a:r>
            <a:r>
              <a:rPr lang="zh-CN" altLang="zh-CN" dirty="0"/>
              <a:t>）继电线路检查流程</a:t>
            </a:r>
          </a:p>
          <a:p>
            <a:pPr indent="457200">
              <a:lnSpc>
                <a:spcPct val="150000"/>
              </a:lnSpc>
              <a:spcBef>
                <a:spcPts val="300"/>
              </a:spcBef>
              <a:spcAft>
                <a:spcPts val="300"/>
              </a:spcAft>
            </a:pPr>
            <a:r>
              <a:rPr lang="zh-CN" altLang="zh-CN" dirty="0"/>
              <a:t>（</a:t>
            </a:r>
            <a:r>
              <a:rPr lang="en-US" altLang="zh-CN" dirty="0"/>
              <a:t>4</a:t>
            </a:r>
            <a:r>
              <a:rPr lang="zh-CN" altLang="zh-CN" dirty="0"/>
              <a:t>）电源板检查流程</a:t>
            </a:r>
          </a:p>
          <a:p>
            <a:pPr indent="457200">
              <a:lnSpc>
                <a:spcPct val="150000"/>
              </a:lnSpc>
              <a:spcBef>
                <a:spcPts val="300"/>
              </a:spcBef>
              <a:spcAft>
                <a:spcPts val="300"/>
              </a:spcAft>
            </a:pPr>
            <a:r>
              <a:rPr lang="zh-CN" altLang="zh-CN" dirty="0"/>
              <a:t>（</a:t>
            </a:r>
            <a:r>
              <a:rPr lang="en-US" altLang="zh-CN" dirty="0"/>
              <a:t>5</a:t>
            </a:r>
            <a:r>
              <a:rPr lang="zh-CN" altLang="zh-CN" dirty="0"/>
              <a:t>）系统单闭环调试流程，如图</a:t>
            </a:r>
            <a:r>
              <a:rPr lang="en-US" altLang="zh-CN" dirty="0"/>
              <a:t>5-2-7</a:t>
            </a:r>
            <a:r>
              <a:rPr lang="zh-CN" altLang="zh-CN" dirty="0"/>
              <a:t>所示。</a:t>
            </a:r>
          </a:p>
        </p:txBody>
      </p:sp>
      <p:pic>
        <p:nvPicPr>
          <p:cNvPr id="20" name="图片 19" descr="C:\Users\407_5\AppData\Roaming\Tencent\Users\532440458\QQ\WinTemp\RichOle\SF)X%HHHN(N9UVP}V9KSTEE.png"/>
          <p:cNvPicPr/>
          <p:nvPr/>
        </p:nvPicPr>
        <p:blipFill>
          <a:blip r:embed="rId4">
            <a:extLst>
              <a:ext uri="{28A0092B-C50C-407E-A947-70E740481C1C}">
                <a14:useLocalDpi xmlns:a14="http://schemas.microsoft.com/office/drawing/2010/main" val="0"/>
              </a:ext>
            </a:extLst>
          </a:blip>
          <a:srcRect/>
          <a:stretch>
            <a:fillRect/>
          </a:stretch>
        </p:blipFill>
        <p:spPr bwMode="auto">
          <a:xfrm>
            <a:off x="6079889" y="2855577"/>
            <a:ext cx="4800517" cy="3333889"/>
          </a:xfrm>
          <a:prstGeom prst="rect">
            <a:avLst/>
          </a:prstGeom>
          <a:noFill/>
          <a:ln>
            <a:noFill/>
          </a:ln>
        </p:spPr>
      </p:pic>
      <p:sp>
        <p:nvSpPr>
          <p:cNvPr id="21" name="矩形 20"/>
          <p:cNvSpPr/>
          <p:nvPr/>
        </p:nvSpPr>
        <p:spPr>
          <a:xfrm>
            <a:off x="6879267" y="6189466"/>
            <a:ext cx="3382657" cy="369332"/>
          </a:xfrm>
          <a:prstGeom prst="rect">
            <a:avLst/>
          </a:prstGeom>
        </p:spPr>
        <p:txBody>
          <a:bodyPr wrap="none">
            <a:spAutoFit/>
          </a:bodyPr>
          <a:lstStyle/>
          <a:p>
            <a:r>
              <a:rPr lang="zh-CN" altLang="zh-CN" dirty="0"/>
              <a:t>图</a:t>
            </a:r>
            <a:r>
              <a:rPr lang="en-US" altLang="zh-CN" dirty="0"/>
              <a:t>5-2-7 </a:t>
            </a:r>
            <a:r>
              <a:rPr lang="zh-CN" altLang="zh-CN" dirty="0"/>
              <a:t>系统单闭环调试流程图</a:t>
            </a:r>
          </a:p>
        </p:txBody>
      </p:sp>
      <p:sp>
        <p:nvSpPr>
          <p:cNvPr id="17" name="TextBox 8">
            <a:extLst>
              <a:ext uri="{FF2B5EF4-FFF2-40B4-BE49-F238E27FC236}">
                <a16:creationId xmlns:a16="http://schemas.microsoft.com/office/drawing/2014/main" xmlns="" id="{6B099B05-5055-4F98-BFCC-EED86C641E3C}"/>
              </a:ext>
            </a:extLst>
          </p:cNvPr>
          <p:cNvSpPr txBox="1"/>
          <p:nvPr/>
        </p:nvSpPr>
        <p:spPr>
          <a:xfrm>
            <a:off x="882990" y="171450"/>
            <a:ext cx="4386241"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zh-CN" sz="1600" b="1" dirty="0" smtClean="0">
                <a:solidFill>
                  <a:schemeClr val="bg1"/>
                </a:solidFill>
                <a:latin typeface="微软雅黑" pitchFamily="34" charset="-122"/>
                <a:ea typeface="微软雅黑" pitchFamily="34" charset="-122"/>
              </a:rPr>
              <a:t>晶闸管</a:t>
            </a:r>
            <a:r>
              <a:rPr lang="zh-CN" altLang="zh-CN" sz="1600" b="1" dirty="0">
                <a:solidFill>
                  <a:schemeClr val="bg1"/>
                </a:solidFill>
                <a:latin typeface="微软雅黑" pitchFamily="34" charset="-122"/>
                <a:ea typeface="微软雅黑" pitchFamily="34" charset="-122"/>
              </a:rPr>
              <a:t>直流调速系统安装</a:t>
            </a:r>
            <a:endParaRPr lang="zh-CN"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228896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490494" y="1006460"/>
            <a:ext cx="5057795" cy="369332"/>
          </a:xfrm>
          <a:prstGeom prst="rect">
            <a:avLst/>
          </a:prstGeom>
        </p:spPr>
        <p:txBody>
          <a:bodyPr wrap="none">
            <a:spAutoFit/>
          </a:bodyPr>
          <a:lstStyle/>
          <a:p>
            <a:r>
              <a:rPr lang="zh-CN" altLang="zh-CN" dirty="0"/>
              <a:t>（</a:t>
            </a:r>
            <a:r>
              <a:rPr lang="en-US" altLang="zh-CN" dirty="0"/>
              <a:t>6</a:t>
            </a:r>
            <a:r>
              <a:rPr lang="zh-CN" altLang="zh-CN" dirty="0"/>
              <a:t>）系统保护环节调试流程，如图</a:t>
            </a:r>
            <a:r>
              <a:rPr lang="en-US" altLang="zh-CN" dirty="0"/>
              <a:t>5-2-8</a:t>
            </a:r>
            <a:r>
              <a:rPr lang="zh-CN" altLang="zh-CN" dirty="0"/>
              <a:t>所示。</a:t>
            </a:r>
          </a:p>
        </p:txBody>
      </p:sp>
      <p:pic>
        <p:nvPicPr>
          <p:cNvPr id="12" name="图片 11" descr="C:\Users\407_5\AppData\Roaming\Tencent\Users\532440458\QQ\WinTemp\RichOle\28{XI726}7I13}U{1ABTALW.png"/>
          <p:cNvPicPr/>
          <p:nvPr/>
        </p:nvPicPr>
        <p:blipFill>
          <a:blip r:embed="rId3">
            <a:extLst>
              <a:ext uri="{28A0092B-C50C-407E-A947-70E740481C1C}">
                <a14:useLocalDpi xmlns:a14="http://schemas.microsoft.com/office/drawing/2010/main" val="0"/>
              </a:ext>
            </a:extLst>
          </a:blip>
          <a:srcRect/>
          <a:stretch>
            <a:fillRect/>
          </a:stretch>
        </p:blipFill>
        <p:spPr bwMode="auto">
          <a:xfrm>
            <a:off x="2397103" y="1489290"/>
            <a:ext cx="6302371" cy="4429225"/>
          </a:xfrm>
          <a:prstGeom prst="rect">
            <a:avLst/>
          </a:prstGeom>
          <a:noFill/>
          <a:ln>
            <a:noFill/>
          </a:ln>
        </p:spPr>
      </p:pic>
      <p:sp>
        <p:nvSpPr>
          <p:cNvPr id="13" name="矩形 12"/>
          <p:cNvSpPr/>
          <p:nvPr/>
        </p:nvSpPr>
        <p:spPr>
          <a:xfrm>
            <a:off x="3643287" y="6032013"/>
            <a:ext cx="3613490" cy="369332"/>
          </a:xfrm>
          <a:prstGeom prst="rect">
            <a:avLst/>
          </a:prstGeom>
        </p:spPr>
        <p:txBody>
          <a:bodyPr wrap="none">
            <a:spAutoFit/>
          </a:bodyPr>
          <a:lstStyle/>
          <a:p>
            <a:r>
              <a:rPr lang="zh-CN" altLang="zh-CN" dirty="0"/>
              <a:t>图</a:t>
            </a:r>
            <a:r>
              <a:rPr lang="en-US" altLang="zh-CN" dirty="0"/>
              <a:t>5-2-8 </a:t>
            </a:r>
            <a:r>
              <a:rPr lang="zh-CN" altLang="zh-CN" dirty="0"/>
              <a:t>系统保护环节调试流程图</a:t>
            </a:r>
          </a:p>
        </p:txBody>
      </p:sp>
      <p:sp>
        <p:nvSpPr>
          <p:cNvPr id="14" name="TextBox 8">
            <a:extLst>
              <a:ext uri="{FF2B5EF4-FFF2-40B4-BE49-F238E27FC236}">
                <a16:creationId xmlns:a16="http://schemas.microsoft.com/office/drawing/2014/main" xmlns="" id="{6B099B05-5055-4F98-BFCC-EED86C641E3C}"/>
              </a:ext>
            </a:extLst>
          </p:cNvPr>
          <p:cNvSpPr txBox="1"/>
          <p:nvPr/>
        </p:nvSpPr>
        <p:spPr>
          <a:xfrm>
            <a:off x="882990" y="171450"/>
            <a:ext cx="4386241"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zh-CN" sz="1600" b="1" dirty="0" smtClean="0">
                <a:solidFill>
                  <a:schemeClr val="bg1"/>
                </a:solidFill>
                <a:latin typeface="微软雅黑" pitchFamily="34" charset="-122"/>
                <a:ea typeface="微软雅黑" pitchFamily="34" charset="-122"/>
              </a:rPr>
              <a:t>晶闸管</a:t>
            </a:r>
            <a:r>
              <a:rPr lang="zh-CN" altLang="zh-CN" sz="1600" b="1" dirty="0">
                <a:solidFill>
                  <a:schemeClr val="bg1"/>
                </a:solidFill>
                <a:latin typeface="微软雅黑" pitchFamily="34" charset="-122"/>
                <a:ea typeface="微软雅黑" pitchFamily="34" charset="-122"/>
              </a:rPr>
              <a:t>直流调速系统安装</a:t>
            </a:r>
            <a:endParaRPr lang="zh-CN"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703866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itchFamily="34" charset="-122"/>
                <a:ea typeface="微软雅黑" pitchFamily="34" charset="-122"/>
              </a:defRPr>
            </a:lvl1pPr>
          </a:lstStyle>
          <a:p>
            <a:r>
              <a:rPr lang="en-US" altLang="zh-CN" dirty="0" smtClean="0"/>
              <a:t>2. </a:t>
            </a:r>
            <a:r>
              <a:rPr lang="zh-CN" altLang="zh-CN" dirty="0" smtClean="0"/>
              <a:t>交流</a:t>
            </a:r>
            <a:r>
              <a:rPr lang="zh-CN" altLang="zh-CN" dirty="0"/>
              <a:t>变频调速系统调试</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915375" y="868629"/>
            <a:ext cx="3164649"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75000"/>
                  </a:schemeClr>
                </a:solidFill>
                <a:latin typeface="微软雅黑" pitchFamily="34" charset="-122"/>
                <a:ea typeface="微软雅黑" pitchFamily="34" charset="-122"/>
              </a:rPr>
              <a:t>2</a:t>
            </a:r>
            <a:r>
              <a:rPr lang="zh-CN" altLang="zh-CN" sz="2000" b="1" dirty="0">
                <a:solidFill>
                  <a:schemeClr val="accent2">
                    <a:lumMod val="75000"/>
                  </a:schemeClr>
                </a:solidFill>
                <a:latin typeface="微软雅黑" pitchFamily="34" charset="-122"/>
                <a:ea typeface="微软雅黑" pitchFamily="34" charset="-122"/>
              </a:rPr>
              <a:t>、交流变频调速系统调试</a:t>
            </a:r>
          </a:p>
        </p:txBody>
      </p:sp>
      <p:pic>
        <p:nvPicPr>
          <p:cNvPr id="13" name="图片 12" descr="C:\Users\407_5\AppData\Roaming\Tencent\Users\532440458\QQ\WinTemp\RichOle\S18)HHCO2@`%9NF9_OO9%$I.png"/>
          <p:cNvPicPr/>
          <p:nvPr/>
        </p:nvPicPr>
        <p:blipFill>
          <a:blip r:embed="rId3">
            <a:extLst>
              <a:ext uri="{28A0092B-C50C-407E-A947-70E740481C1C}">
                <a14:useLocalDpi xmlns:a14="http://schemas.microsoft.com/office/drawing/2010/main" val="0"/>
              </a:ext>
            </a:extLst>
          </a:blip>
          <a:srcRect/>
          <a:stretch>
            <a:fillRect/>
          </a:stretch>
        </p:blipFill>
        <p:spPr bwMode="auto">
          <a:xfrm>
            <a:off x="1678744" y="2476188"/>
            <a:ext cx="3719499" cy="3222240"/>
          </a:xfrm>
          <a:prstGeom prst="rect">
            <a:avLst/>
          </a:prstGeom>
          <a:noFill/>
          <a:ln>
            <a:noFill/>
          </a:ln>
        </p:spPr>
      </p:pic>
      <p:pic>
        <p:nvPicPr>
          <p:cNvPr id="14" name="图片 13" descr="C:\Users\407_5\AppData\Roaming\Tencent\Users\532440458\QQ\WinTemp\RichOle\43HEEHGJWD_GCZ44Y~NO%JR.png"/>
          <p:cNvPicPr/>
          <p:nvPr/>
        </p:nvPicPr>
        <p:blipFill>
          <a:blip r:embed="rId4">
            <a:extLst>
              <a:ext uri="{28A0092B-C50C-407E-A947-70E740481C1C}">
                <a14:useLocalDpi xmlns:a14="http://schemas.microsoft.com/office/drawing/2010/main" val="0"/>
              </a:ext>
            </a:extLst>
          </a:blip>
          <a:srcRect/>
          <a:stretch>
            <a:fillRect/>
          </a:stretch>
        </p:blipFill>
        <p:spPr bwMode="auto">
          <a:xfrm>
            <a:off x="6423660" y="2476188"/>
            <a:ext cx="3825240" cy="3052184"/>
          </a:xfrm>
          <a:prstGeom prst="rect">
            <a:avLst/>
          </a:prstGeom>
          <a:noFill/>
          <a:ln>
            <a:noFill/>
          </a:ln>
        </p:spPr>
      </p:pic>
      <p:sp>
        <p:nvSpPr>
          <p:cNvPr id="15" name="矩形 14"/>
          <p:cNvSpPr/>
          <p:nvPr/>
        </p:nvSpPr>
        <p:spPr>
          <a:xfrm>
            <a:off x="947759" y="1262409"/>
            <a:ext cx="6096000" cy="369973"/>
          </a:xfrm>
          <a:prstGeom prst="rect">
            <a:avLst/>
          </a:prstGeom>
        </p:spPr>
        <p:txBody>
          <a:bodyPr>
            <a:spAutoFit/>
          </a:bodyPr>
          <a:lstStyle/>
          <a:p>
            <a:pPr>
              <a:lnSpc>
                <a:spcPts val="2300"/>
              </a:lnSpc>
              <a:spcBef>
                <a:spcPts val="600"/>
              </a:spcBef>
              <a:spcAft>
                <a:spcPts val="600"/>
              </a:spcAft>
            </a:pPr>
            <a:r>
              <a:rPr lang="en-US" altLang="zh-CN" b="1" dirty="0"/>
              <a:t>2.1</a:t>
            </a:r>
            <a:r>
              <a:rPr lang="zh-CN" altLang="zh-CN" b="1" dirty="0"/>
              <a:t>步进电机控制系统</a:t>
            </a:r>
            <a:r>
              <a:rPr lang="zh-CN" altLang="zh-CN" b="1" dirty="0" smtClean="0"/>
              <a:t>调试</a:t>
            </a:r>
            <a:endParaRPr lang="zh-CN" altLang="zh-CN" b="1" dirty="0"/>
          </a:p>
        </p:txBody>
      </p:sp>
      <p:sp>
        <p:nvSpPr>
          <p:cNvPr id="16" name="矩形 15"/>
          <p:cNvSpPr/>
          <p:nvPr/>
        </p:nvSpPr>
        <p:spPr>
          <a:xfrm>
            <a:off x="4155442" y="6062240"/>
            <a:ext cx="3891279" cy="369332"/>
          </a:xfrm>
          <a:prstGeom prst="rect">
            <a:avLst/>
          </a:prstGeom>
        </p:spPr>
        <p:txBody>
          <a:bodyPr wrap="square">
            <a:spAutoFit/>
          </a:bodyPr>
          <a:lstStyle/>
          <a:p>
            <a:r>
              <a:rPr lang="zh-CN" altLang="zh-CN" dirty="0"/>
              <a:t>图</a:t>
            </a:r>
            <a:r>
              <a:rPr lang="en-US" altLang="zh-CN" dirty="0"/>
              <a:t>5-2-9 </a:t>
            </a:r>
            <a:r>
              <a:rPr lang="zh-CN" altLang="zh-CN" dirty="0"/>
              <a:t>步进电机结构图和分</a:t>
            </a:r>
            <a:r>
              <a:rPr lang="zh-CN" altLang="zh-CN" dirty="0" smtClean="0"/>
              <a:t>解图</a:t>
            </a:r>
            <a:endParaRPr lang="zh-CN" altLang="zh-CN" dirty="0"/>
          </a:p>
        </p:txBody>
      </p:sp>
      <p:sp>
        <p:nvSpPr>
          <p:cNvPr id="17" name="矩形 16"/>
          <p:cNvSpPr/>
          <p:nvPr/>
        </p:nvSpPr>
        <p:spPr>
          <a:xfrm>
            <a:off x="702934" y="1725090"/>
            <a:ext cx="8870208" cy="387286"/>
          </a:xfrm>
          <a:prstGeom prst="rect">
            <a:avLst/>
          </a:prstGeom>
        </p:spPr>
        <p:txBody>
          <a:bodyPr wrap="square">
            <a:spAutoFit/>
          </a:bodyPr>
          <a:lstStyle/>
          <a:p>
            <a:pPr>
              <a:lnSpc>
                <a:spcPts val="2300"/>
              </a:lnSpc>
              <a:spcBef>
                <a:spcPts val="600"/>
              </a:spcBef>
              <a:spcAft>
                <a:spcPts val="600"/>
              </a:spcAft>
            </a:pPr>
            <a:r>
              <a:rPr lang="zh-CN" altLang="zh-CN" dirty="0"/>
              <a:t>（</a:t>
            </a:r>
            <a:r>
              <a:rPr lang="en-US" altLang="zh-CN" dirty="0"/>
              <a:t>1</a:t>
            </a:r>
            <a:r>
              <a:rPr lang="zh-CN" altLang="zh-CN" dirty="0"/>
              <a:t>）步进电机的结构和工作</a:t>
            </a:r>
            <a:r>
              <a:rPr lang="zh-CN" altLang="zh-CN" dirty="0" smtClean="0"/>
              <a:t>原理步进电机</a:t>
            </a:r>
            <a:r>
              <a:rPr lang="zh-CN" altLang="zh-CN" dirty="0"/>
              <a:t>的结构，如图</a:t>
            </a:r>
            <a:r>
              <a:rPr lang="en-US" altLang="zh-CN" dirty="0"/>
              <a:t>5-2-9</a:t>
            </a:r>
            <a:r>
              <a:rPr lang="zh-CN" altLang="zh-CN" dirty="0"/>
              <a:t>所示。</a:t>
            </a:r>
          </a:p>
        </p:txBody>
      </p:sp>
    </p:spTree>
    <p:extLst>
      <p:ext uri="{BB962C8B-B14F-4D97-AF65-F5344CB8AC3E}">
        <p14:creationId xmlns:p14="http://schemas.microsoft.com/office/powerpoint/2010/main" val="21569479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915375" y="952541"/>
            <a:ext cx="11048026" cy="3022622"/>
          </a:xfrm>
          <a:prstGeom prst="rect">
            <a:avLst/>
          </a:prstGeom>
        </p:spPr>
        <p:txBody>
          <a:bodyPr wrap="square">
            <a:spAutoFit/>
          </a:bodyPr>
          <a:lstStyle/>
          <a:p>
            <a:pPr indent="457200">
              <a:lnSpc>
                <a:spcPts val="2500"/>
              </a:lnSpc>
              <a:spcBef>
                <a:spcPts val="300"/>
              </a:spcBef>
              <a:spcAft>
                <a:spcPts val="300"/>
              </a:spcAft>
            </a:pPr>
            <a:r>
              <a:rPr lang="zh-CN" altLang="zh-CN" dirty="0"/>
              <a:t>步进电机的工作原理</a:t>
            </a:r>
          </a:p>
          <a:p>
            <a:pPr indent="457200">
              <a:lnSpc>
                <a:spcPts val="2500"/>
              </a:lnSpc>
              <a:spcBef>
                <a:spcPts val="300"/>
              </a:spcBef>
              <a:spcAft>
                <a:spcPts val="300"/>
              </a:spcAft>
            </a:pPr>
            <a:r>
              <a:rPr lang="zh-CN" altLang="zh-CN" dirty="0"/>
              <a:t>使电动机产生转动的作用力表现的形式。</a:t>
            </a:r>
          </a:p>
          <a:p>
            <a:pPr indent="457200">
              <a:lnSpc>
                <a:spcPts val="2500"/>
              </a:lnSpc>
              <a:spcBef>
                <a:spcPts val="300"/>
              </a:spcBef>
              <a:spcAft>
                <a:spcPts val="300"/>
              </a:spcAft>
            </a:pPr>
            <a:r>
              <a:rPr lang="zh-CN" altLang="zh-CN" dirty="0"/>
              <a:t>一种是由电磁作用原理产生的。作用力是定、转子两个磁场相互作用的结果，其作用力的来源类似于两个磁铁的同极性相排斥异极性相吸引而产生作用力的现象。</a:t>
            </a:r>
          </a:p>
          <a:p>
            <a:pPr indent="457200">
              <a:lnSpc>
                <a:spcPts val="2500"/>
              </a:lnSpc>
              <a:spcBef>
                <a:spcPts val="300"/>
              </a:spcBef>
              <a:spcAft>
                <a:spcPts val="300"/>
              </a:spcAft>
            </a:pPr>
            <a:r>
              <a:rPr lang="zh-CN" altLang="zh-CN" dirty="0"/>
              <a:t>另一种是由磁阻原理产生的。作用力则是由定、转子间气隙磁阻的变化产生的，当定子绕组通电时，产生一个单相磁场作用于转子，由于磁场在转子与定子之间的分布要遵循磁阻最小原则</a:t>
            </a:r>
            <a:r>
              <a:rPr lang="zh-CN" altLang="zh-CN" dirty="0" smtClean="0"/>
              <a:t>。</a:t>
            </a:r>
            <a:endParaRPr lang="en-US" altLang="zh-CN" dirty="0" smtClean="0"/>
          </a:p>
          <a:p>
            <a:pPr indent="457200">
              <a:lnSpc>
                <a:spcPts val="2500"/>
              </a:lnSpc>
              <a:spcBef>
                <a:spcPts val="300"/>
              </a:spcBef>
              <a:spcAft>
                <a:spcPts val="300"/>
              </a:spcAft>
            </a:pPr>
            <a:r>
              <a:rPr lang="zh-CN" altLang="zh-CN" dirty="0"/>
              <a:t>两相步进电机的工作原理，如图</a:t>
            </a:r>
            <a:r>
              <a:rPr lang="en-US" altLang="zh-CN" dirty="0"/>
              <a:t>5-2-10</a:t>
            </a:r>
            <a:r>
              <a:rPr lang="zh-CN" altLang="zh-CN" dirty="0"/>
              <a:t>所示。</a:t>
            </a:r>
          </a:p>
          <a:p>
            <a:pPr indent="457200">
              <a:lnSpc>
                <a:spcPts val="2500"/>
              </a:lnSpc>
              <a:spcBef>
                <a:spcPts val="300"/>
              </a:spcBef>
              <a:spcAft>
                <a:spcPts val="300"/>
              </a:spcAft>
            </a:pPr>
            <a:endParaRPr lang="zh-CN" altLang="zh-CN" dirty="0"/>
          </a:p>
        </p:txBody>
      </p:sp>
      <p:pic>
        <p:nvPicPr>
          <p:cNvPr id="18" name="图片 17" descr="C:\Users\407_5\AppData\Roaming\Tencent\Users\532440458\QQ\WinTemp\RichOle\PH_2I_V5F5R96XJR{DV`B(2.png"/>
          <p:cNvPicPr/>
          <p:nvPr/>
        </p:nvPicPr>
        <p:blipFill>
          <a:blip r:embed="rId3">
            <a:extLst>
              <a:ext uri="{28A0092B-C50C-407E-A947-70E740481C1C}">
                <a14:useLocalDpi xmlns:a14="http://schemas.microsoft.com/office/drawing/2010/main" val="0"/>
              </a:ext>
            </a:extLst>
          </a:blip>
          <a:srcRect/>
          <a:stretch>
            <a:fillRect/>
          </a:stretch>
        </p:blipFill>
        <p:spPr bwMode="auto">
          <a:xfrm>
            <a:off x="2247830" y="3660507"/>
            <a:ext cx="8008873" cy="2330067"/>
          </a:xfrm>
          <a:prstGeom prst="rect">
            <a:avLst/>
          </a:prstGeom>
          <a:noFill/>
          <a:ln>
            <a:noFill/>
          </a:ln>
        </p:spPr>
      </p:pic>
      <p:sp>
        <p:nvSpPr>
          <p:cNvPr id="19" name="矩形 18"/>
          <p:cNvSpPr/>
          <p:nvPr/>
        </p:nvSpPr>
        <p:spPr>
          <a:xfrm>
            <a:off x="4521465" y="6136414"/>
            <a:ext cx="3616696" cy="369332"/>
          </a:xfrm>
          <a:prstGeom prst="rect">
            <a:avLst/>
          </a:prstGeom>
        </p:spPr>
        <p:txBody>
          <a:bodyPr wrap="none">
            <a:spAutoFit/>
          </a:bodyPr>
          <a:lstStyle/>
          <a:p>
            <a:r>
              <a:rPr lang="zh-CN" altLang="zh-CN" dirty="0"/>
              <a:t>图</a:t>
            </a:r>
            <a:r>
              <a:rPr lang="en-US" altLang="zh-CN" dirty="0"/>
              <a:t>5-2-10 </a:t>
            </a:r>
            <a:r>
              <a:rPr lang="zh-CN" altLang="zh-CN" dirty="0"/>
              <a:t>两相步进电机工作原理图</a:t>
            </a:r>
            <a:endParaRPr lang="zh-CN" altLang="en-US" dirty="0"/>
          </a:p>
        </p:txBody>
      </p:sp>
      <p:sp>
        <p:nvSpPr>
          <p:cNvPr id="15"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itchFamily="34" charset="-122"/>
                <a:ea typeface="微软雅黑" pitchFamily="34" charset="-122"/>
              </a:defRPr>
            </a:lvl1pPr>
          </a:lstStyle>
          <a:p>
            <a:r>
              <a:rPr lang="en-US" altLang="zh-CN" dirty="0" smtClean="0"/>
              <a:t>2. </a:t>
            </a:r>
            <a:r>
              <a:rPr lang="zh-CN" altLang="zh-CN" dirty="0" smtClean="0"/>
              <a:t>交流</a:t>
            </a:r>
            <a:r>
              <a:rPr lang="zh-CN" altLang="zh-CN" dirty="0"/>
              <a:t>变频调速系统调试</a:t>
            </a:r>
          </a:p>
        </p:txBody>
      </p:sp>
    </p:spTree>
    <p:extLst>
      <p:ext uri="{BB962C8B-B14F-4D97-AF65-F5344CB8AC3E}">
        <p14:creationId xmlns:p14="http://schemas.microsoft.com/office/powerpoint/2010/main" val="39810652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4" name="矩形 13"/>
          <p:cNvSpPr/>
          <p:nvPr/>
        </p:nvSpPr>
        <p:spPr>
          <a:xfrm>
            <a:off x="836239" y="705370"/>
            <a:ext cx="2262158" cy="369332"/>
          </a:xfrm>
          <a:prstGeom prst="rect">
            <a:avLst/>
          </a:prstGeom>
        </p:spPr>
        <p:txBody>
          <a:bodyPr wrap="none">
            <a:spAutoFit/>
          </a:bodyPr>
          <a:lstStyle/>
          <a:p>
            <a:r>
              <a:rPr lang="zh-CN" altLang="zh-CN" dirty="0"/>
              <a:t>步进电机的常用术语</a:t>
            </a:r>
          </a:p>
        </p:txBody>
      </p:sp>
      <p:sp>
        <p:nvSpPr>
          <p:cNvPr id="17" name="矩形 16"/>
          <p:cNvSpPr/>
          <p:nvPr/>
        </p:nvSpPr>
        <p:spPr>
          <a:xfrm>
            <a:off x="614378" y="1060192"/>
            <a:ext cx="11307807" cy="5914440"/>
          </a:xfrm>
          <a:prstGeom prst="rect">
            <a:avLst/>
          </a:prstGeom>
        </p:spPr>
        <p:txBody>
          <a:bodyPr wrap="square">
            <a:spAutoFit/>
          </a:bodyPr>
          <a:lstStyle/>
          <a:p>
            <a:pPr>
              <a:lnSpc>
                <a:spcPts val="2500"/>
              </a:lnSpc>
              <a:spcBef>
                <a:spcPts val="300"/>
              </a:spcBef>
              <a:spcAft>
                <a:spcPts val="300"/>
              </a:spcAft>
            </a:pPr>
            <a:r>
              <a:rPr lang="zh-CN" altLang="zh-CN" dirty="0" smtClean="0"/>
              <a:t>（</a:t>
            </a:r>
            <a:r>
              <a:rPr lang="en-US" altLang="zh-CN" dirty="0"/>
              <a:t>1</a:t>
            </a:r>
            <a:r>
              <a:rPr lang="zh-CN" altLang="zh-CN" dirty="0"/>
              <a:t>）相数：指电机内部的线圈组数，目前常用的有二相、三相、四相、五相步进电机。</a:t>
            </a:r>
          </a:p>
          <a:p>
            <a:pPr>
              <a:lnSpc>
                <a:spcPts val="2500"/>
              </a:lnSpc>
              <a:spcBef>
                <a:spcPts val="300"/>
              </a:spcBef>
              <a:spcAft>
                <a:spcPts val="300"/>
              </a:spcAft>
            </a:pPr>
            <a:r>
              <a:rPr lang="zh-CN" altLang="zh-CN" dirty="0"/>
              <a:t>（</a:t>
            </a:r>
            <a:r>
              <a:rPr lang="en-US" altLang="zh-CN" dirty="0"/>
              <a:t>2</a:t>
            </a:r>
            <a:r>
              <a:rPr lang="zh-CN" altLang="zh-CN" dirty="0"/>
              <a:t>）步距角：对应一个脉冲信号，电机转子转过的角位移。一般二相电机的步距角为</a:t>
            </a:r>
            <a:r>
              <a:rPr lang="en-US" altLang="zh-CN" dirty="0"/>
              <a:t>1.8°</a:t>
            </a:r>
            <a:r>
              <a:rPr lang="zh-CN" altLang="zh-CN" dirty="0"/>
              <a:t>，即电机运动</a:t>
            </a:r>
            <a:r>
              <a:rPr lang="en-US" altLang="zh-CN" dirty="0"/>
              <a:t>200</a:t>
            </a:r>
            <a:r>
              <a:rPr lang="zh-CN" altLang="zh-CN" dirty="0"/>
              <a:t>步为一周。</a:t>
            </a:r>
          </a:p>
          <a:p>
            <a:pPr>
              <a:lnSpc>
                <a:spcPts val="2500"/>
              </a:lnSpc>
              <a:spcBef>
                <a:spcPts val="300"/>
              </a:spcBef>
              <a:spcAft>
                <a:spcPts val="300"/>
              </a:spcAft>
            </a:pPr>
            <a:r>
              <a:rPr lang="zh-CN" altLang="zh-CN" dirty="0"/>
              <a:t>（</a:t>
            </a:r>
            <a:r>
              <a:rPr lang="en-US" altLang="zh-CN" dirty="0"/>
              <a:t>3</a:t>
            </a:r>
            <a:r>
              <a:rPr lang="zh-CN" altLang="zh-CN" dirty="0"/>
              <a:t>）静力矩：指步进电机通以额定电流但没有转动时，定子锁住转子的力矩。它是步进电机最重要的参数之一，通常步进电机在低速时的转矩接近静力矩。</a:t>
            </a:r>
          </a:p>
          <a:p>
            <a:pPr>
              <a:lnSpc>
                <a:spcPts val="2500"/>
              </a:lnSpc>
              <a:spcBef>
                <a:spcPts val="300"/>
              </a:spcBef>
              <a:spcAft>
                <a:spcPts val="300"/>
              </a:spcAft>
            </a:pPr>
            <a:r>
              <a:rPr lang="zh-CN" altLang="zh-CN" dirty="0"/>
              <a:t>（</a:t>
            </a:r>
            <a:r>
              <a:rPr lang="en-US" altLang="zh-CN" dirty="0"/>
              <a:t>4</a:t>
            </a:r>
            <a:r>
              <a:rPr lang="zh-CN" altLang="zh-CN" dirty="0"/>
              <a:t>）定位力矩：指步进电机没有通电的情况下，定子锁住转子的力矩。</a:t>
            </a:r>
          </a:p>
          <a:p>
            <a:pPr>
              <a:lnSpc>
                <a:spcPts val="2500"/>
              </a:lnSpc>
              <a:spcBef>
                <a:spcPts val="300"/>
              </a:spcBef>
              <a:spcAft>
                <a:spcPts val="300"/>
              </a:spcAft>
            </a:pPr>
            <a:r>
              <a:rPr lang="zh-CN" altLang="zh-CN" dirty="0"/>
              <a:t>（</a:t>
            </a:r>
            <a:r>
              <a:rPr lang="en-US" altLang="zh-CN" dirty="0"/>
              <a:t>5</a:t>
            </a:r>
            <a:r>
              <a:rPr lang="zh-CN" altLang="zh-CN" dirty="0"/>
              <a:t>）步距角精度：步进电机每转过一个步距角的实际值与理论值的误差。 用百分比表示：（误差</a:t>
            </a:r>
            <a:r>
              <a:rPr lang="en-US" altLang="zh-CN" dirty="0"/>
              <a:t>/</a:t>
            </a:r>
            <a:r>
              <a:rPr lang="zh-CN" altLang="zh-CN" dirty="0"/>
              <a:t>步距角）×</a:t>
            </a:r>
            <a:r>
              <a:rPr lang="en-US" altLang="zh-CN" dirty="0"/>
              <a:t>100%</a:t>
            </a:r>
            <a:r>
              <a:rPr lang="zh-CN" altLang="zh-CN" dirty="0"/>
              <a:t>。步进角的误差不累积。</a:t>
            </a:r>
          </a:p>
          <a:p>
            <a:pPr>
              <a:lnSpc>
                <a:spcPts val="2500"/>
              </a:lnSpc>
              <a:spcBef>
                <a:spcPts val="300"/>
              </a:spcBef>
              <a:spcAft>
                <a:spcPts val="300"/>
              </a:spcAft>
            </a:pPr>
            <a:r>
              <a:rPr lang="zh-CN" altLang="zh-CN" dirty="0"/>
              <a:t>（</a:t>
            </a:r>
            <a:r>
              <a:rPr lang="en-US" altLang="zh-CN" dirty="0"/>
              <a:t>6</a:t>
            </a:r>
            <a:r>
              <a:rPr lang="zh-CN" altLang="zh-CN" dirty="0"/>
              <a:t>）最大空载起动频率：电机在某种驱动形式、电压及额定电流下，在不加负载的情况下，能够直接起动的最大频率。</a:t>
            </a:r>
          </a:p>
          <a:p>
            <a:pPr>
              <a:lnSpc>
                <a:spcPts val="2500"/>
              </a:lnSpc>
              <a:spcBef>
                <a:spcPts val="300"/>
              </a:spcBef>
              <a:spcAft>
                <a:spcPts val="300"/>
              </a:spcAft>
            </a:pPr>
            <a:r>
              <a:rPr lang="zh-CN" altLang="zh-CN" dirty="0"/>
              <a:t>（</a:t>
            </a:r>
            <a:r>
              <a:rPr lang="en-US" altLang="zh-CN" dirty="0"/>
              <a:t>7</a:t>
            </a:r>
            <a:r>
              <a:rPr lang="zh-CN" altLang="zh-CN" dirty="0"/>
              <a:t>）最大空载的运行频率：电机在某种驱动形式、电压及额定电流下，电机不带负载的最高运行频率</a:t>
            </a:r>
            <a:r>
              <a:rPr lang="zh-CN" altLang="zh-CN" dirty="0" smtClean="0"/>
              <a:t>。</a:t>
            </a:r>
            <a:endParaRPr lang="en-US" altLang="zh-CN" dirty="0" smtClean="0"/>
          </a:p>
          <a:p>
            <a:pPr>
              <a:lnSpc>
                <a:spcPts val="2500"/>
              </a:lnSpc>
              <a:spcBef>
                <a:spcPts val="300"/>
              </a:spcBef>
              <a:spcAft>
                <a:spcPts val="300"/>
              </a:spcAft>
            </a:pPr>
            <a:r>
              <a:rPr lang="zh-CN" altLang="zh-CN" dirty="0"/>
              <a:t>（</a:t>
            </a:r>
            <a:r>
              <a:rPr lang="en-US" altLang="zh-CN" dirty="0"/>
              <a:t>8</a:t>
            </a:r>
            <a:r>
              <a:rPr lang="zh-CN" altLang="zh-CN" dirty="0"/>
              <a:t>）丢步（失步）：控制器给电机发了</a:t>
            </a:r>
            <a:r>
              <a:rPr lang="en-US" altLang="zh-CN" dirty="0"/>
              <a:t>n</a:t>
            </a:r>
            <a:r>
              <a:rPr lang="zh-CN" altLang="zh-CN" dirty="0"/>
              <a:t>个脉冲，步进电机并没有转动</a:t>
            </a:r>
            <a:r>
              <a:rPr lang="en-US" altLang="zh-CN" dirty="0"/>
              <a:t>n</a:t>
            </a:r>
            <a:r>
              <a:rPr lang="zh-CN" altLang="zh-CN" dirty="0"/>
              <a:t>个步距角。一般当电机力矩偏小、加速度偏大、速度偏高、摩擦力不均匀等都会使丢步现象发生。</a:t>
            </a:r>
          </a:p>
          <a:p>
            <a:pPr>
              <a:lnSpc>
                <a:spcPts val="2500"/>
              </a:lnSpc>
              <a:spcBef>
                <a:spcPts val="300"/>
              </a:spcBef>
              <a:spcAft>
                <a:spcPts val="300"/>
              </a:spcAft>
            </a:pPr>
            <a:r>
              <a:rPr lang="zh-CN" altLang="zh-CN" dirty="0"/>
              <a:t>（</a:t>
            </a:r>
            <a:r>
              <a:rPr lang="en-US" altLang="zh-CN" dirty="0"/>
              <a:t>9</a:t>
            </a:r>
            <a:r>
              <a:rPr lang="zh-CN" altLang="zh-CN" dirty="0"/>
              <a:t>）电机矩频特性：电机在某种测试条件下测得运行中输出力矩与脉冲频率关系的曲线称为电机矩频特性，这是电机诸多动态曲线中最重要的，也是电机选择的根本依据。</a:t>
            </a:r>
          </a:p>
          <a:p>
            <a:pPr>
              <a:lnSpc>
                <a:spcPts val="2500"/>
              </a:lnSpc>
              <a:spcBef>
                <a:spcPts val="300"/>
              </a:spcBef>
              <a:spcAft>
                <a:spcPts val="300"/>
              </a:spcAft>
            </a:pPr>
            <a:endParaRPr lang="zh-CN" altLang="zh-CN" dirty="0"/>
          </a:p>
        </p:txBody>
      </p:sp>
      <p:sp>
        <p:nvSpPr>
          <p:cNvPr id="13"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itchFamily="34" charset="-122"/>
                <a:ea typeface="微软雅黑" pitchFamily="34" charset="-122"/>
              </a:defRPr>
            </a:lvl1pPr>
          </a:lstStyle>
          <a:p>
            <a:r>
              <a:rPr lang="en-US" altLang="zh-CN" dirty="0" smtClean="0"/>
              <a:t>2. </a:t>
            </a:r>
            <a:r>
              <a:rPr lang="zh-CN" altLang="zh-CN" dirty="0" smtClean="0"/>
              <a:t>交流</a:t>
            </a:r>
            <a:r>
              <a:rPr lang="zh-CN" altLang="zh-CN" dirty="0"/>
              <a:t>变频调速系统调试</a:t>
            </a:r>
          </a:p>
        </p:txBody>
      </p:sp>
    </p:spTree>
    <p:extLst>
      <p:ext uri="{BB962C8B-B14F-4D97-AF65-F5344CB8AC3E}">
        <p14:creationId xmlns:p14="http://schemas.microsoft.com/office/powerpoint/2010/main" val="10592225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702933" y="908609"/>
            <a:ext cx="11260467" cy="2019142"/>
          </a:xfrm>
          <a:prstGeom prst="rect">
            <a:avLst/>
          </a:prstGeom>
        </p:spPr>
        <p:txBody>
          <a:bodyPr wrap="square">
            <a:spAutoFit/>
          </a:bodyPr>
          <a:lstStyle/>
          <a:p>
            <a:pPr indent="457200">
              <a:lnSpc>
                <a:spcPct val="150000"/>
              </a:lnSpc>
              <a:spcBef>
                <a:spcPts val="600"/>
              </a:spcBef>
              <a:spcAft>
                <a:spcPts val="600"/>
              </a:spcAft>
            </a:pPr>
            <a:r>
              <a:rPr lang="zh-CN" altLang="zh-CN" dirty="0" smtClean="0"/>
              <a:t>（</a:t>
            </a:r>
            <a:r>
              <a:rPr lang="en-US" altLang="zh-CN" dirty="0"/>
              <a:t>10</a:t>
            </a:r>
            <a:r>
              <a:rPr lang="zh-CN" altLang="zh-CN" dirty="0"/>
              <a:t>）步进电机的类型：步进电机包括反应式步进电机（</a:t>
            </a:r>
            <a:r>
              <a:rPr lang="en-US" altLang="zh-CN" dirty="0"/>
              <a:t>VR</a:t>
            </a:r>
            <a:r>
              <a:rPr lang="zh-CN" altLang="zh-CN" dirty="0"/>
              <a:t>）、永磁式步进电机（</a:t>
            </a:r>
            <a:r>
              <a:rPr lang="en-US" altLang="zh-CN" dirty="0"/>
              <a:t>PM</a:t>
            </a:r>
            <a:r>
              <a:rPr lang="zh-CN" altLang="zh-CN" dirty="0"/>
              <a:t>）和混合式步进电机（</a:t>
            </a:r>
            <a:r>
              <a:rPr lang="en-US" altLang="zh-CN" dirty="0"/>
              <a:t>HB</a:t>
            </a:r>
            <a:r>
              <a:rPr lang="zh-CN" altLang="zh-CN" dirty="0"/>
              <a:t>）等</a:t>
            </a:r>
            <a:r>
              <a:rPr lang="zh-CN" altLang="zh-CN" dirty="0" smtClean="0"/>
              <a:t>。</a:t>
            </a:r>
            <a:endParaRPr lang="en-US" altLang="zh-CN" dirty="0"/>
          </a:p>
          <a:p>
            <a:pPr indent="457200">
              <a:lnSpc>
                <a:spcPct val="150000"/>
              </a:lnSpc>
              <a:spcBef>
                <a:spcPts val="600"/>
              </a:spcBef>
              <a:spcAft>
                <a:spcPts val="600"/>
              </a:spcAft>
            </a:pPr>
            <a:r>
              <a:rPr lang="zh-CN" altLang="zh-CN" dirty="0"/>
              <a:t>（</a:t>
            </a:r>
            <a:r>
              <a:rPr lang="en-US" altLang="zh-CN" dirty="0"/>
              <a:t>11</a:t>
            </a:r>
            <a:r>
              <a:rPr lang="zh-CN" altLang="zh-CN" dirty="0"/>
              <a:t>）步进电机的线圈极性：步进电机分双极性电机和单极性电机，如图</a:t>
            </a:r>
            <a:r>
              <a:rPr lang="en-US" altLang="zh-CN" dirty="0"/>
              <a:t>5-2-11</a:t>
            </a:r>
            <a:r>
              <a:rPr lang="zh-CN" altLang="zh-CN" dirty="0"/>
              <a:t>所示。</a:t>
            </a:r>
          </a:p>
          <a:p>
            <a:pPr indent="457200">
              <a:lnSpc>
                <a:spcPct val="150000"/>
              </a:lnSpc>
              <a:spcBef>
                <a:spcPts val="600"/>
              </a:spcBef>
              <a:spcAft>
                <a:spcPts val="600"/>
              </a:spcAft>
            </a:pPr>
            <a:endParaRPr lang="zh-CN" altLang="zh-CN" dirty="0"/>
          </a:p>
        </p:txBody>
      </p:sp>
      <p:pic>
        <p:nvPicPr>
          <p:cNvPr id="13" name="图片 12" descr="C:\Users\407_5\AppData\Roaming\Tencent\Users\532440458\QQ\WinTemp\RichOle\I_BN(VK6Z8NH%7$)WYQ6M6M.png"/>
          <p:cNvPicPr/>
          <p:nvPr/>
        </p:nvPicPr>
        <p:blipFill>
          <a:blip r:embed="rId3">
            <a:extLst>
              <a:ext uri="{28A0092B-C50C-407E-A947-70E740481C1C}">
                <a14:useLocalDpi xmlns:a14="http://schemas.microsoft.com/office/drawing/2010/main" val="0"/>
              </a:ext>
            </a:extLst>
          </a:blip>
          <a:srcRect/>
          <a:stretch>
            <a:fillRect/>
          </a:stretch>
        </p:blipFill>
        <p:spPr bwMode="auto">
          <a:xfrm>
            <a:off x="2913492" y="2649393"/>
            <a:ext cx="5914512" cy="3090260"/>
          </a:xfrm>
          <a:prstGeom prst="rect">
            <a:avLst/>
          </a:prstGeom>
          <a:noFill/>
          <a:ln>
            <a:noFill/>
          </a:ln>
        </p:spPr>
      </p:pic>
      <p:sp>
        <p:nvSpPr>
          <p:cNvPr id="17" name="矩形 16"/>
          <p:cNvSpPr/>
          <p:nvPr/>
        </p:nvSpPr>
        <p:spPr>
          <a:xfrm>
            <a:off x="4677674" y="5977632"/>
            <a:ext cx="3273653" cy="369332"/>
          </a:xfrm>
          <a:prstGeom prst="rect">
            <a:avLst/>
          </a:prstGeom>
        </p:spPr>
        <p:txBody>
          <a:bodyPr wrap="none">
            <a:spAutoFit/>
          </a:bodyPr>
          <a:lstStyle/>
          <a:p>
            <a:r>
              <a:rPr lang="zh-CN" altLang="zh-CN" dirty="0"/>
              <a:t>图</a:t>
            </a:r>
            <a:r>
              <a:rPr lang="en-US" altLang="zh-CN" dirty="0"/>
              <a:t>5-2-11 </a:t>
            </a:r>
            <a:r>
              <a:rPr lang="zh-CN" altLang="zh-CN" dirty="0"/>
              <a:t>步进电机线圈的极性</a:t>
            </a:r>
          </a:p>
        </p:txBody>
      </p:sp>
      <p:sp>
        <p:nvSpPr>
          <p:cNvPr id="15"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itchFamily="34" charset="-122"/>
                <a:ea typeface="微软雅黑" pitchFamily="34" charset="-122"/>
              </a:defRPr>
            </a:lvl1pPr>
          </a:lstStyle>
          <a:p>
            <a:r>
              <a:rPr lang="en-US" altLang="zh-CN" dirty="0" smtClean="0"/>
              <a:t>2. </a:t>
            </a:r>
            <a:r>
              <a:rPr lang="zh-CN" altLang="zh-CN" dirty="0" smtClean="0"/>
              <a:t>交流</a:t>
            </a:r>
            <a:r>
              <a:rPr lang="zh-CN" altLang="zh-CN" dirty="0"/>
              <a:t>变频调速系统调试</a:t>
            </a:r>
          </a:p>
        </p:txBody>
      </p:sp>
    </p:spTree>
    <p:extLst>
      <p:ext uri="{BB962C8B-B14F-4D97-AF65-F5344CB8AC3E}">
        <p14:creationId xmlns:p14="http://schemas.microsoft.com/office/powerpoint/2010/main" val="34052942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矩形 13"/>
          <p:cNvSpPr/>
          <p:nvPr/>
        </p:nvSpPr>
        <p:spPr>
          <a:xfrm>
            <a:off x="490494" y="853750"/>
            <a:ext cx="10965718" cy="879087"/>
          </a:xfrm>
          <a:prstGeom prst="rect">
            <a:avLst/>
          </a:prstGeom>
        </p:spPr>
        <p:txBody>
          <a:bodyPr wrap="square">
            <a:spAutoFit/>
          </a:bodyPr>
          <a:lstStyle/>
          <a:p>
            <a:pPr indent="457200">
              <a:lnSpc>
                <a:spcPct val="150000"/>
              </a:lnSpc>
              <a:spcBef>
                <a:spcPts val="600"/>
              </a:spcBef>
              <a:spcAft>
                <a:spcPts val="600"/>
              </a:spcAft>
            </a:pPr>
            <a:r>
              <a:rPr lang="en-US" altLang="zh-CN" dirty="0"/>
              <a:t>12</a:t>
            </a:r>
            <a:r>
              <a:rPr lang="zh-CN" altLang="zh-CN" dirty="0"/>
              <a:t>）步进电机线圈的串、并联：</a:t>
            </a:r>
            <a:r>
              <a:rPr lang="en-US" altLang="zh-CN" dirty="0"/>
              <a:t>  </a:t>
            </a:r>
            <a:r>
              <a:rPr lang="zh-CN" altLang="zh-CN" dirty="0"/>
              <a:t>许多两相步进电机有</a:t>
            </a:r>
            <a:r>
              <a:rPr lang="en-US" altLang="zh-CN" dirty="0"/>
              <a:t>8</a:t>
            </a:r>
            <a:r>
              <a:rPr lang="zh-CN" altLang="zh-CN" dirty="0"/>
              <a:t>根引线，这种电机既可以串联连接又可以并联连接，如图</a:t>
            </a:r>
            <a:r>
              <a:rPr lang="en-US" altLang="zh-CN" dirty="0"/>
              <a:t>5-2-12</a:t>
            </a:r>
            <a:r>
              <a:rPr lang="zh-CN" altLang="zh-CN" dirty="0"/>
              <a:t>所示。</a:t>
            </a:r>
          </a:p>
        </p:txBody>
      </p:sp>
      <p:pic>
        <p:nvPicPr>
          <p:cNvPr id="15" name="图片 14" descr="C:\Users\407_5\AppData\Roaming\Tencent\Users\532440458\QQ\WinTemp\RichOle\K)DWOPB[4M8EP][NSVFQ@7J.png"/>
          <p:cNvPicPr/>
          <p:nvPr/>
        </p:nvPicPr>
        <p:blipFill>
          <a:blip r:embed="rId3">
            <a:extLst>
              <a:ext uri="{28A0092B-C50C-407E-A947-70E740481C1C}">
                <a14:useLocalDpi xmlns:a14="http://schemas.microsoft.com/office/drawing/2010/main" val="0"/>
              </a:ext>
            </a:extLst>
          </a:blip>
          <a:srcRect/>
          <a:stretch>
            <a:fillRect/>
          </a:stretch>
        </p:blipFill>
        <p:spPr bwMode="auto">
          <a:xfrm>
            <a:off x="2366050" y="2177986"/>
            <a:ext cx="7214606" cy="2523295"/>
          </a:xfrm>
          <a:prstGeom prst="rect">
            <a:avLst/>
          </a:prstGeom>
          <a:noFill/>
          <a:ln>
            <a:noFill/>
          </a:ln>
        </p:spPr>
      </p:pic>
      <p:sp>
        <p:nvSpPr>
          <p:cNvPr id="16" name="矩形 15"/>
          <p:cNvSpPr/>
          <p:nvPr/>
        </p:nvSpPr>
        <p:spPr>
          <a:xfrm>
            <a:off x="4542235" y="5385247"/>
            <a:ext cx="3504486" cy="369332"/>
          </a:xfrm>
          <a:prstGeom prst="rect">
            <a:avLst/>
          </a:prstGeom>
        </p:spPr>
        <p:txBody>
          <a:bodyPr wrap="none">
            <a:spAutoFit/>
          </a:bodyPr>
          <a:lstStyle/>
          <a:p>
            <a:r>
              <a:rPr lang="zh-CN" altLang="zh-CN" dirty="0"/>
              <a:t>图</a:t>
            </a:r>
            <a:r>
              <a:rPr lang="en-US" altLang="zh-CN" dirty="0"/>
              <a:t>5-2-12 </a:t>
            </a:r>
            <a:r>
              <a:rPr lang="zh-CN" altLang="zh-CN" dirty="0"/>
              <a:t>步进电机线圈的串并联</a:t>
            </a:r>
          </a:p>
        </p:txBody>
      </p:sp>
      <p:sp>
        <p:nvSpPr>
          <p:cNvPr id="21"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itchFamily="34" charset="-122"/>
                <a:ea typeface="微软雅黑" pitchFamily="34" charset="-122"/>
              </a:defRPr>
            </a:lvl1pPr>
          </a:lstStyle>
          <a:p>
            <a:r>
              <a:rPr lang="en-US" altLang="zh-CN" dirty="0" smtClean="0"/>
              <a:t>2. </a:t>
            </a:r>
            <a:r>
              <a:rPr lang="zh-CN" altLang="zh-CN" dirty="0" smtClean="0"/>
              <a:t>交流</a:t>
            </a:r>
            <a:r>
              <a:rPr lang="zh-CN" altLang="zh-CN" dirty="0"/>
              <a:t>变频调速系统调试</a:t>
            </a:r>
          </a:p>
        </p:txBody>
      </p:sp>
    </p:spTree>
    <p:extLst>
      <p:ext uri="{BB962C8B-B14F-4D97-AF65-F5344CB8AC3E}">
        <p14:creationId xmlns:p14="http://schemas.microsoft.com/office/powerpoint/2010/main" val="26303779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0A4E986E-0FED-4EE3-BB27-545867A330C7}"/>
              </a:ext>
            </a:extLst>
          </p:cNvPr>
          <p:cNvGrpSpPr/>
          <p:nvPr/>
        </p:nvGrpSpPr>
        <p:grpSpPr>
          <a:xfrm>
            <a:off x="1743075" y="2615139"/>
            <a:ext cx="1114425" cy="1114425"/>
            <a:chOff x="1924050" y="2615139"/>
            <a:chExt cx="1114425" cy="1114425"/>
          </a:xfrm>
        </p:grpSpPr>
        <p:sp>
          <p:nvSpPr>
            <p:cNvPr id="6" name="椭圆 5">
              <a:extLst>
                <a:ext uri="{FF2B5EF4-FFF2-40B4-BE49-F238E27FC236}">
                  <a16:creationId xmlns:a16="http://schemas.microsoft.com/office/drawing/2014/main" xmlns=""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a16="http://schemas.microsoft.com/office/drawing/2014/main" xmlns=""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a16="http://schemas.microsoft.com/office/drawing/2014/main" xmlns="" id="{3214EE2C-77FA-40C5-BA62-F292EBEE0588}"/>
              </a:ext>
            </a:extLst>
          </p:cNvPr>
          <p:cNvGrpSpPr/>
          <p:nvPr/>
        </p:nvGrpSpPr>
        <p:grpSpPr>
          <a:xfrm>
            <a:off x="3276600" y="2615139"/>
            <a:ext cx="1114425" cy="1114425"/>
            <a:chOff x="1924050" y="2615139"/>
            <a:chExt cx="1114425" cy="1114425"/>
          </a:xfrm>
        </p:grpSpPr>
        <p:sp>
          <p:nvSpPr>
            <p:cNvPr id="47" name="椭圆 46">
              <a:extLst>
                <a:ext uri="{FF2B5EF4-FFF2-40B4-BE49-F238E27FC236}">
                  <a16:creationId xmlns:a16="http://schemas.microsoft.com/office/drawing/2014/main" xmlns="" id="{929BB826-B810-42A1-AC8C-8D810DFCBD10}"/>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a16="http://schemas.microsoft.com/office/drawing/2014/main" xmlns="" id="{86290BBA-07EA-43FB-97BB-94587F65DD17}"/>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a16="http://schemas.microsoft.com/office/drawing/2014/main" xmlns="" id="{25EA26D0-3C3B-4FDD-AC91-9320B9629D7E}"/>
              </a:ext>
            </a:extLst>
          </p:cNvPr>
          <p:cNvGrpSpPr/>
          <p:nvPr/>
        </p:nvGrpSpPr>
        <p:grpSpPr>
          <a:xfrm>
            <a:off x="4810125" y="2615139"/>
            <a:ext cx="1114425" cy="1114425"/>
            <a:chOff x="1924050" y="2615139"/>
            <a:chExt cx="1114425" cy="1114425"/>
          </a:xfrm>
        </p:grpSpPr>
        <p:sp>
          <p:nvSpPr>
            <p:cNvPr id="35" name="椭圆 34">
              <a:extLst>
                <a:ext uri="{FF2B5EF4-FFF2-40B4-BE49-F238E27FC236}">
                  <a16:creationId xmlns:a16="http://schemas.microsoft.com/office/drawing/2014/main" xmlns="" id="{A3477B58-E541-49DC-8658-D86027B08FF8}"/>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a16="http://schemas.microsoft.com/office/drawing/2014/main" xmlns="" id="{7CB29D89-8CA0-4989-9BAB-CEC962E3BD6A}"/>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a16="http://schemas.microsoft.com/office/drawing/2014/main" xmlns="" id="{813AA9D6-4C95-490D-A873-76828BF93825}"/>
              </a:ext>
            </a:extLst>
          </p:cNvPr>
          <p:cNvGrpSpPr/>
          <p:nvPr/>
        </p:nvGrpSpPr>
        <p:grpSpPr>
          <a:xfrm>
            <a:off x="6343650" y="2615139"/>
            <a:ext cx="1114425" cy="1114425"/>
            <a:chOff x="1924050" y="2615139"/>
            <a:chExt cx="1114425" cy="1114425"/>
          </a:xfrm>
        </p:grpSpPr>
        <p:sp>
          <p:nvSpPr>
            <p:cNvPr id="38" name="椭圆 37">
              <a:extLst>
                <a:ext uri="{FF2B5EF4-FFF2-40B4-BE49-F238E27FC236}">
                  <a16:creationId xmlns:a16="http://schemas.microsoft.com/office/drawing/2014/main" xmlns="" id="{279FD75C-9F89-41EB-874D-00AA0DDDDCE5}"/>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a16="http://schemas.microsoft.com/office/drawing/2014/main" xmlns="" id="{C3503D33-92D0-4469-8892-8F902B1C9AA3}"/>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a16="http://schemas.microsoft.com/office/drawing/2014/main" xmlns="" id="{4DE359A2-E054-43A0-9145-5D229FD41F1B}"/>
              </a:ext>
            </a:extLst>
          </p:cNvPr>
          <p:cNvGrpSpPr/>
          <p:nvPr/>
        </p:nvGrpSpPr>
        <p:grpSpPr>
          <a:xfrm>
            <a:off x="7877175" y="2615139"/>
            <a:ext cx="1114425" cy="1114425"/>
            <a:chOff x="1924050" y="2615139"/>
            <a:chExt cx="1114425" cy="1114425"/>
          </a:xfrm>
        </p:grpSpPr>
        <p:sp>
          <p:nvSpPr>
            <p:cNvPr id="41" name="椭圆 40">
              <a:extLst>
                <a:ext uri="{FF2B5EF4-FFF2-40B4-BE49-F238E27FC236}">
                  <a16:creationId xmlns:a16="http://schemas.microsoft.com/office/drawing/2014/main" xmlns="" id="{86144B2D-A63B-4F1A-9915-6C5289AB1C9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a16="http://schemas.microsoft.com/office/drawing/2014/main" xmlns="" id="{F7DE6156-D031-4558-99A3-E42C2189B269}"/>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a16="http://schemas.microsoft.com/office/drawing/2014/main" xmlns="" id="{F12A2273-FCAA-4516-A441-CAE67152E1AC}"/>
              </a:ext>
            </a:extLst>
          </p:cNvPr>
          <p:cNvGrpSpPr/>
          <p:nvPr/>
        </p:nvGrpSpPr>
        <p:grpSpPr>
          <a:xfrm>
            <a:off x="9410700" y="2615139"/>
            <a:ext cx="1114425" cy="1114425"/>
            <a:chOff x="1924050" y="2615139"/>
            <a:chExt cx="1114425" cy="1114425"/>
          </a:xfrm>
        </p:grpSpPr>
        <p:sp>
          <p:nvSpPr>
            <p:cNvPr id="44" name="椭圆 43">
              <a:extLst>
                <a:ext uri="{FF2B5EF4-FFF2-40B4-BE49-F238E27FC236}">
                  <a16:creationId xmlns:a16="http://schemas.microsoft.com/office/drawing/2014/main" xmlns="" id="{F8392ED2-C923-45BC-BAB3-FFD4C5CD9EB9}"/>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a16="http://schemas.microsoft.com/office/drawing/2014/main" xmlns="" id="{5A1ED895-7453-40B7-B3F9-215B2FDF3C0A}"/>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a16="http://schemas.microsoft.com/office/drawing/2014/main" xmlns="" id="{9B37B2AC-0F49-4C39-ACF6-2521A2804C53}"/>
              </a:ext>
            </a:extLst>
          </p:cNvPr>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a16="http://schemas.microsoft.com/office/drawing/2014/main" xmlns="" id="{50D6397C-76A2-4E1F-8D65-855412818951}"/>
              </a:ext>
            </a:extLst>
          </p:cNvPr>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a16="http://schemas.microsoft.com/office/drawing/2014/main" xmlns="" id="{F09CEC37-F015-4B1F-BB86-25F522F4BFB6}"/>
              </a:ext>
            </a:extLst>
          </p:cNvPr>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a16="http://schemas.microsoft.com/office/drawing/2014/main" xmlns="" id="{67E5A54E-AA75-4714-BFD4-C43AB94C252C}"/>
              </a:ext>
            </a:extLst>
          </p:cNvPr>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a16="http://schemas.microsoft.com/office/drawing/2014/main" xmlns="" id="{29ACC798-BE4B-454A-9E7A-F88CA7855263}"/>
              </a:ext>
            </a:extLst>
          </p:cNvPr>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a16="http://schemas.microsoft.com/office/drawing/2014/main" xmlns="" id="{81521D21-FB65-4C71-AD8C-5FA5A550B397}"/>
              </a:ext>
            </a:extLst>
          </p:cNvPr>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a16="http://schemas.microsoft.com/office/drawing/2014/main" xmlns="" id="{60C930F1-6849-4689-98C2-B6BAD3E2EFD3}"/>
              </a:ext>
            </a:extLst>
          </p:cNvPr>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a16="http://schemas.microsoft.com/office/drawing/2014/main" xmlns="" id="{01B07A56-94F3-401A-96E9-2ACC8D919F12}"/>
              </a:ext>
            </a:extLst>
          </p:cNvPr>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a16="http://schemas.microsoft.com/office/drawing/2014/main" xmlns="" id="{06861D51-5216-4F73-887B-E0E4C6915DB0}"/>
              </a:ext>
            </a:extLst>
          </p:cNvPr>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893840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矩形 16"/>
          <p:cNvSpPr/>
          <p:nvPr/>
        </p:nvSpPr>
        <p:spPr>
          <a:xfrm>
            <a:off x="885078" y="936067"/>
            <a:ext cx="3267241" cy="369332"/>
          </a:xfrm>
          <a:prstGeom prst="rect">
            <a:avLst/>
          </a:prstGeom>
        </p:spPr>
        <p:txBody>
          <a:bodyPr wrap="none">
            <a:spAutoFit/>
          </a:bodyPr>
          <a:lstStyle/>
          <a:p>
            <a:r>
              <a:rPr lang="en-US" altLang="zh-CN" b="1" dirty="0"/>
              <a:t>2.2</a:t>
            </a:r>
            <a:r>
              <a:rPr lang="zh-CN" altLang="zh-CN" b="1" dirty="0"/>
              <a:t>两相混合式步进电机驱动器</a:t>
            </a:r>
          </a:p>
        </p:txBody>
      </p:sp>
      <p:sp>
        <p:nvSpPr>
          <p:cNvPr id="18" name="矩形 17"/>
          <p:cNvSpPr/>
          <p:nvPr/>
        </p:nvSpPr>
        <p:spPr>
          <a:xfrm>
            <a:off x="885078" y="1428975"/>
            <a:ext cx="5057795" cy="369332"/>
          </a:xfrm>
          <a:prstGeom prst="rect">
            <a:avLst/>
          </a:prstGeom>
        </p:spPr>
        <p:txBody>
          <a:bodyPr wrap="none">
            <a:spAutoFit/>
          </a:bodyPr>
          <a:lstStyle/>
          <a:p>
            <a:r>
              <a:rPr lang="zh-CN" altLang="zh-CN" dirty="0"/>
              <a:t>步进电机驱动器工作原理图，如图</a:t>
            </a:r>
            <a:r>
              <a:rPr lang="en-US" altLang="zh-CN" dirty="0"/>
              <a:t>5-2-13</a:t>
            </a:r>
            <a:r>
              <a:rPr lang="zh-CN" altLang="zh-CN" dirty="0"/>
              <a:t>所示。</a:t>
            </a:r>
          </a:p>
        </p:txBody>
      </p:sp>
      <p:pic>
        <p:nvPicPr>
          <p:cNvPr id="19" name="图片 18" descr="C:\Users\407_5\AppData\Roaming\Tencent\Users\532440458\QQ\WinTemp\RichOle\YI4X2((L1[TS4AL{EYSE@`2.png"/>
          <p:cNvPicPr/>
          <p:nvPr/>
        </p:nvPicPr>
        <p:blipFill>
          <a:blip r:embed="rId3">
            <a:extLst>
              <a:ext uri="{28A0092B-C50C-407E-A947-70E740481C1C}">
                <a14:useLocalDpi xmlns:a14="http://schemas.microsoft.com/office/drawing/2010/main" val="0"/>
              </a:ext>
            </a:extLst>
          </a:blip>
          <a:srcRect/>
          <a:stretch>
            <a:fillRect/>
          </a:stretch>
        </p:blipFill>
        <p:spPr bwMode="auto">
          <a:xfrm>
            <a:off x="885078" y="2174681"/>
            <a:ext cx="4363894" cy="3195808"/>
          </a:xfrm>
          <a:prstGeom prst="rect">
            <a:avLst/>
          </a:prstGeom>
          <a:noFill/>
          <a:ln>
            <a:noFill/>
          </a:ln>
        </p:spPr>
      </p:pic>
      <p:sp>
        <p:nvSpPr>
          <p:cNvPr id="20" name="矩形 19"/>
          <p:cNvSpPr/>
          <p:nvPr/>
        </p:nvSpPr>
        <p:spPr>
          <a:xfrm>
            <a:off x="1199366" y="5548586"/>
            <a:ext cx="3735318" cy="369332"/>
          </a:xfrm>
          <a:prstGeom prst="rect">
            <a:avLst/>
          </a:prstGeom>
        </p:spPr>
        <p:txBody>
          <a:bodyPr wrap="none">
            <a:spAutoFit/>
          </a:bodyPr>
          <a:lstStyle/>
          <a:p>
            <a:r>
              <a:rPr lang="zh-CN" altLang="zh-CN" dirty="0"/>
              <a:t>图</a:t>
            </a:r>
            <a:r>
              <a:rPr lang="en-US" altLang="zh-CN" dirty="0"/>
              <a:t>5-2-13 </a:t>
            </a:r>
            <a:r>
              <a:rPr lang="zh-CN" altLang="zh-CN" dirty="0"/>
              <a:t>步进电机驱动器控制原理</a:t>
            </a:r>
            <a:endParaRPr lang="zh-CN" altLang="en-US" dirty="0"/>
          </a:p>
        </p:txBody>
      </p:sp>
      <p:sp>
        <p:nvSpPr>
          <p:cNvPr id="21"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itchFamily="34" charset="-122"/>
                <a:ea typeface="微软雅黑" pitchFamily="34" charset="-122"/>
              </a:defRPr>
            </a:lvl1pPr>
          </a:lstStyle>
          <a:p>
            <a:r>
              <a:rPr lang="en-US" altLang="zh-CN" dirty="0" smtClean="0"/>
              <a:t>2. </a:t>
            </a:r>
            <a:r>
              <a:rPr lang="zh-CN" altLang="zh-CN" dirty="0" smtClean="0"/>
              <a:t>交流</a:t>
            </a:r>
            <a:r>
              <a:rPr lang="zh-CN" altLang="zh-CN" dirty="0"/>
              <a:t>变频调速系统调试</a:t>
            </a:r>
          </a:p>
        </p:txBody>
      </p:sp>
      <p:sp>
        <p:nvSpPr>
          <p:cNvPr id="22" name="矩形 21"/>
          <p:cNvSpPr/>
          <p:nvPr/>
        </p:nvSpPr>
        <p:spPr>
          <a:xfrm>
            <a:off x="5942873" y="1402682"/>
            <a:ext cx="5519460" cy="369332"/>
          </a:xfrm>
          <a:prstGeom prst="rect">
            <a:avLst/>
          </a:prstGeom>
        </p:spPr>
        <p:txBody>
          <a:bodyPr wrap="none">
            <a:spAutoFit/>
          </a:bodyPr>
          <a:lstStyle/>
          <a:p>
            <a:r>
              <a:rPr lang="zh-CN" altLang="zh-CN" dirty="0"/>
              <a:t>步进电机驱动器细分控制原理图，如图</a:t>
            </a:r>
            <a:r>
              <a:rPr lang="en-US" altLang="zh-CN" dirty="0"/>
              <a:t>5-2-14</a:t>
            </a:r>
            <a:r>
              <a:rPr lang="zh-CN" altLang="zh-CN" dirty="0"/>
              <a:t>所示。</a:t>
            </a:r>
          </a:p>
        </p:txBody>
      </p:sp>
      <p:pic>
        <p:nvPicPr>
          <p:cNvPr id="23" name="图片 22" descr="C:\Users\407_5\AppData\Roaming\Tencent\Users\532440458\QQ\WinTemp\RichOle\24F4HMB2}@6POV_R[LFU)N4.png"/>
          <p:cNvPicPr/>
          <p:nvPr/>
        </p:nvPicPr>
        <p:blipFill>
          <a:blip r:embed="rId4">
            <a:extLst>
              <a:ext uri="{28A0092B-C50C-407E-A947-70E740481C1C}">
                <a14:useLocalDpi xmlns:a14="http://schemas.microsoft.com/office/drawing/2010/main" val="0"/>
              </a:ext>
            </a:extLst>
          </a:blip>
          <a:srcRect/>
          <a:stretch>
            <a:fillRect/>
          </a:stretch>
        </p:blipFill>
        <p:spPr bwMode="auto">
          <a:xfrm>
            <a:off x="5990337" y="2261367"/>
            <a:ext cx="5601028" cy="1866880"/>
          </a:xfrm>
          <a:prstGeom prst="rect">
            <a:avLst/>
          </a:prstGeom>
          <a:noFill/>
          <a:ln>
            <a:noFill/>
          </a:ln>
        </p:spPr>
      </p:pic>
      <p:sp>
        <p:nvSpPr>
          <p:cNvPr id="24" name="矩形 23"/>
          <p:cNvSpPr/>
          <p:nvPr/>
        </p:nvSpPr>
        <p:spPr>
          <a:xfrm>
            <a:off x="7269440" y="4531868"/>
            <a:ext cx="3042821" cy="369332"/>
          </a:xfrm>
          <a:prstGeom prst="rect">
            <a:avLst/>
          </a:prstGeom>
        </p:spPr>
        <p:txBody>
          <a:bodyPr wrap="none">
            <a:spAutoFit/>
          </a:bodyPr>
          <a:lstStyle/>
          <a:p>
            <a:r>
              <a:rPr lang="zh-CN" altLang="zh-CN" dirty="0"/>
              <a:t>图</a:t>
            </a:r>
            <a:r>
              <a:rPr lang="en-US" altLang="zh-CN" dirty="0"/>
              <a:t>5-2-14 </a:t>
            </a:r>
            <a:r>
              <a:rPr lang="zh-CN" altLang="zh-CN" dirty="0"/>
              <a:t>步进电机细分原理</a:t>
            </a:r>
          </a:p>
        </p:txBody>
      </p:sp>
    </p:spTree>
    <p:extLst>
      <p:ext uri="{BB962C8B-B14F-4D97-AF65-F5344CB8AC3E}">
        <p14:creationId xmlns:p14="http://schemas.microsoft.com/office/powerpoint/2010/main" val="22659724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矩形 13"/>
          <p:cNvSpPr/>
          <p:nvPr/>
        </p:nvSpPr>
        <p:spPr>
          <a:xfrm>
            <a:off x="858553" y="952672"/>
            <a:ext cx="2574744" cy="369332"/>
          </a:xfrm>
          <a:prstGeom prst="rect">
            <a:avLst/>
          </a:prstGeom>
        </p:spPr>
        <p:txBody>
          <a:bodyPr wrap="none">
            <a:spAutoFit/>
          </a:bodyPr>
          <a:lstStyle/>
          <a:p>
            <a:r>
              <a:rPr lang="en-US" altLang="zh-CN" b="1" dirty="0"/>
              <a:t>2.3</a:t>
            </a:r>
            <a:r>
              <a:rPr lang="zh-CN" altLang="zh-CN" b="1" dirty="0"/>
              <a:t>步进电机的接线方法</a:t>
            </a:r>
          </a:p>
        </p:txBody>
      </p:sp>
      <p:pic>
        <p:nvPicPr>
          <p:cNvPr id="15" name="图片 14" descr="C:\Users\407_5\AppData\Roaming\Tencent\Users\532440458\QQ\WinTemp\RichOle\)W%$~SGP6U[9%DN{_5IOSC8.png"/>
          <p:cNvPicPr/>
          <p:nvPr/>
        </p:nvPicPr>
        <p:blipFill>
          <a:blip r:embed="rId3">
            <a:extLst>
              <a:ext uri="{28A0092B-C50C-407E-A947-70E740481C1C}">
                <a14:useLocalDpi xmlns:a14="http://schemas.microsoft.com/office/drawing/2010/main" val="0"/>
              </a:ext>
            </a:extLst>
          </a:blip>
          <a:srcRect/>
          <a:stretch>
            <a:fillRect/>
          </a:stretch>
        </p:blipFill>
        <p:spPr bwMode="auto">
          <a:xfrm>
            <a:off x="947759" y="2175680"/>
            <a:ext cx="3227873" cy="2979339"/>
          </a:xfrm>
          <a:prstGeom prst="rect">
            <a:avLst/>
          </a:prstGeom>
          <a:noFill/>
          <a:ln>
            <a:noFill/>
          </a:ln>
        </p:spPr>
      </p:pic>
      <p:pic>
        <p:nvPicPr>
          <p:cNvPr id="16" name="图片 15" descr="C:\Users\407_5\AppData\Roaming\Tencent\Users\532440458\QQ\WinTemp\RichOle\APO6@P1LRBQ`PL14JM%Z~93.png"/>
          <p:cNvPicPr/>
          <p:nvPr/>
        </p:nvPicPr>
        <p:blipFill>
          <a:blip r:embed="rId4">
            <a:extLst>
              <a:ext uri="{28A0092B-C50C-407E-A947-70E740481C1C}">
                <a14:useLocalDpi xmlns:a14="http://schemas.microsoft.com/office/drawing/2010/main" val="0"/>
              </a:ext>
            </a:extLst>
          </a:blip>
          <a:srcRect/>
          <a:stretch>
            <a:fillRect/>
          </a:stretch>
        </p:blipFill>
        <p:spPr bwMode="auto">
          <a:xfrm>
            <a:off x="4803791" y="2175680"/>
            <a:ext cx="2784722" cy="2803356"/>
          </a:xfrm>
          <a:prstGeom prst="rect">
            <a:avLst/>
          </a:prstGeom>
          <a:noFill/>
          <a:ln>
            <a:noFill/>
          </a:ln>
        </p:spPr>
      </p:pic>
      <p:sp>
        <p:nvSpPr>
          <p:cNvPr id="17" name="矩形 16"/>
          <p:cNvSpPr/>
          <p:nvPr/>
        </p:nvSpPr>
        <p:spPr>
          <a:xfrm>
            <a:off x="726906" y="1498270"/>
            <a:ext cx="5057795" cy="369332"/>
          </a:xfrm>
          <a:prstGeom prst="rect">
            <a:avLst/>
          </a:prstGeom>
        </p:spPr>
        <p:txBody>
          <a:bodyPr wrap="none">
            <a:spAutoFit/>
          </a:bodyPr>
          <a:lstStyle/>
          <a:p>
            <a:r>
              <a:rPr lang="zh-CN" altLang="zh-CN" dirty="0"/>
              <a:t>步进电机驱动器的接线方法，如图</a:t>
            </a:r>
            <a:r>
              <a:rPr lang="en-US" altLang="zh-CN" dirty="0"/>
              <a:t>5-2-15</a:t>
            </a:r>
            <a:r>
              <a:rPr lang="zh-CN" altLang="zh-CN" dirty="0"/>
              <a:t>所示。</a:t>
            </a:r>
          </a:p>
        </p:txBody>
      </p:sp>
      <p:sp>
        <p:nvSpPr>
          <p:cNvPr id="18"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itchFamily="34" charset="-122"/>
                <a:ea typeface="微软雅黑" pitchFamily="34" charset="-122"/>
              </a:defRPr>
            </a:lvl1pPr>
          </a:lstStyle>
          <a:p>
            <a:r>
              <a:rPr lang="en-US" altLang="zh-CN" dirty="0" smtClean="0"/>
              <a:t>2. </a:t>
            </a:r>
            <a:r>
              <a:rPr lang="zh-CN" altLang="zh-CN" dirty="0" smtClean="0"/>
              <a:t>交流</a:t>
            </a:r>
            <a:r>
              <a:rPr lang="zh-CN" altLang="zh-CN" dirty="0"/>
              <a:t>变频调速系统调试</a:t>
            </a:r>
          </a:p>
        </p:txBody>
      </p:sp>
      <p:sp>
        <p:nvSpPr>
          <p:cNvPr id="19" name="矩形 18"/>
          <p:cNvSpPr/>
          <p:nvPr/>
        </p:nvSpPr>
        <p:spPr>
          <a:xfrm>
            <a:off x="1700130" y="5789785"/>
            <a:ext cx="1733167" cy="369332"/>
          </a:xfrm>
          <a:prstGeom prst="rect">
            <a:avLst/>
          </a:prstGeom>
        </p:spPr>
        <p:txBody>
          <a:bodyPr wrap="none">
            <a:spAutoFit/>
          </a:bodyPr>
          <a:lstStyle/>
          <a:p>
            <a:r>
              <a:rPr lang="zh-CN" altLang="zh-CN" dirty="0"/>
              <a:t> </a:t>
            </a:r>
            <a:r>
              <a:rPr lang="en-US" altLang="zh-CN" dirty="0"/>
              <a:t>a</a:t>
            </a:r>
            <a:r>
              <a:rPr lang="zh-CN" altLang="zh-CN" dirty="0"/>
              <a:t>）共阳极</a:t>
            </a:r>
            <a:r>
              <a:rPr lang="zh-CN" altLang="zh-CN" dirty="0"/>
              <a:t>接法</a:t>
            </a:r>
            <a:endParaRPr lang="zh-CN" altLang="zh-CN" dirty="0"/>
          </a:p>
        </p:txBody>
      </p:sp>
      <p:sp>
        <p:nvSpPr>
          <p:cNvPr id="20" name="矩形 19"/>
          <p:cNvSpPr/>
          <p:nvPr/>
        </p:nvSpPr>
        <p:spPr>
          <a:xfrm>
            <a:off x="5288356" y="5792797"/>
            <a:ext cx="1691489" cy="369332"/>
          </a:xfrm>
          <a:prstGeom prst="rect">
            <a:avLst/>
          </a:prstGeom>
        </p:spPr>
        <p:txBody>
          <a:bodyPr wrap="none">
            <a:spAutoFit/>
          </a:bodyPr>
          <a:lstStyle/>
          <a:p>
            <a:r>
              <a:rPr lang="en-US" altLang="zh-CN" dirty="0" smtClean="0"/>
              <a:t>b</a:t>
            </a:r>
            <a:r>
              <a:rPr lang="zh-CN" altLang="zh-CN" dirty="0"/>
              <a:t>）共阴极接法</a:t>
            </a:r>
            <a:endParaRPr lang="zh-CN" altLang="zh-CN" dirty="0"/>
          </a:p>
        </p:txBody>
      </p:sp>
      <p:pic>
        <p:nvPicPr>
          <p:cNvPr id="21" name="图片 20" descr="C:\Users\407_5\AppData\Roaming\Tencent\Users\532440458\QQ\WinTemp\RichOle\Z@F51QR`3G(0TLG@25G)P5T.png"/>
          <p:cNvPicPr/>
          <p:nvPr/>
        </p:nvPicPr>
        <p:blipFill>
          <a:blip r:embed="rId5">
            <a:extLst>
              <a:ext uri="{28A0092B-C50C-407E-A947-70E740481C1C}">
                <a14:useLocalDpi xmlns:a14="http://schemas.microsoft.com/office/drawing/2010/main" val="0"/>
              </a:ext>
            </a:extLst>
          </a:blip>
          <a:srcRect/>
          <a:stretch>
            <a:fillRect/>
          </a:stretch>
        </p:blipFill>
        <p:spPr bwMode="auto">
          <a:xfrm>
            <a:off x="8292466" y="2213161"/>
            <a:ext cx="3147060" cy="3339465"/>
          </a:xfrm>
          <a:prstGeom prst="rect">
            <a:avLst/>
          </a:prstGeom>
          <a:noFill/>
          <a:ln>
            <a:noFill/>
          </a:ln>
        </p:spPr>
      </p:pic>
      <p:sp>
        <p:nvSpPr>
          <p:cNvPr id="22" name="矩形 21"/>
          <p:cNvSpPr/>
          <p:nvPr/>
        </p:nvSpPr>
        <p:spPr>
          <a:xfrm>
            <a:off x="8292466" y="5698541"/>
            <a:ext cx="6096000" cy="463588"/>
          </a:xfrm>
          <a:prstGeom prst="rect">
            <a:avLst/>
          </a:prstGeom>
        </p:spPr>
        <p:txBody>
          <a:bodyPr>
            <a:spAutoFit/>
          </a:bodyPr>
          <a:lstStyle/>
          <a:p>
            <a:pPr>
              <a:lnSpc>
                <a:spcPct val="150000"/>
              </a:lnSpc>
              <a:spcBef>
                <a:spcPts val="600"/>
              </a:spcBef>
              <a:spcAft>
                <a:spcPts val="600"/>
              </a:spcAft>
            </a:pPr>
            <a:r>
              <a:rPr lang="en-US" altLang="zh-CN" dirty="0"/>
              <a:t>c</a:t>
            </a:r>
            <a:r>
              <a:rPr lang="zh-CN" altLang="zh-CN" dirty="0"/>
              <a:t>）差分方式典型接线</a:t>
            </a:r>
            <a:r>
              <a:rPr lang="zh-CN" altLang="zh-CN" dirty="0" smtClean="0"/>
              <a:t>方法</a:t>
            </a:r>
            <a:endParaRPr lang="zh-CN" altLang="zh-CN" dirty="0"/>
          </a:p>
        </p:txBody>
      </p:sp>
      <p:sp>
        <p:nvSpPr>
          <p:cNvPr id="23" name="矩形 22"/>
          <p:cNvSpPr/>
          <p:nvPr/>
        </p:nvSpPr>
        <p:spPr>
          <a:xfrm>
            <a:off x="4272388" y="6113485"/>
            <a:ext cx="3847528" cy="507831"/>
          </a:xfrm>
          <a:prstGeom prst="rect">
            <a:avLst/>
          </a:prstGeom>
        </p:spPr>
        <p:txBody>
          <a:bodyPr wrap="none">
            <a:spAutoFit/>
          </a:bodyPr>
          <a:lstStyle/>
          <a:p>
            <a:pPr>
              <a:lnSpc>
                <a:spcPct val="150000"/>
              </a:lnSpc>
              <a:spcBef>
                <a:spcPts val="600"/>
              </a:spcBef>
              <a:spcAft>
                <a:spcPts val="600"/>
              </a:spcAft>
            </a:pPr>
            <a:r>
              <a:rPr lang="zh-CN" altLang="zh-CN" dirty="0"/>
              <a:t>图</a:t>
            </a:r>
            <a:r>
              <a:rPr lang="en-US" altLang="zh-CN" dirty="0"/>
              <a:t>5-2-15 </a:t>
            </a:r>
            <a:r>
              <a:rPr lang="zh-CN" altLang="zh-CN" dirty="0"/>
              <a:t>步进电机驱动器的接线方法</a:t>
            </a:r>
            <a:endParaRPr lang="zh-CN" altLang="zh-CN" dirty="0"/>
          </a:p>
        </p:txBody>
      </p:sp>
    </p:spTree>
    <p:extLst>
      <p:ext uri="{BB962C8B-B14F-4D97-AF65-F5344CB8AC3E}">
        <p14:creationId xmlns:p14="http://schemas.microsoft.com/office/powerpoint/2010/main" val="3348752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119336" y="33265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2"/>
          <p:cNvSpPr>
            <a:spLocks noChangeArrowheads="1"/>
          </p:cNvSpPr>
          <p:nvPr/>
        </p:nvSpPr>
        <p:spPr bwMode="auto">
          <a:xfrm>
            <a:off x="-528364" y="155376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itchFamily="34" charset="-122"/>
                <a:ea typeface="微软雅黑" pitchFamily="34" charset="-122"/>
              </a:defRPr>
            </a:lvl1pPr>
          </a:lstStyle>
          <a:p>
            <a:r>
              <a:rPr lang="en-US" altLang="zh-CN" dirty="0" smtClean="0"/>
              <a:t>2. </a:t>
            </a:r>
            <a:r>
              <a:rPr lang="zh-CN" altLang="zh-CN" dirty="0" smtClean="0"/>
              <a:t>交流</a:t>
            </a:r>
            <a:r>
              <a:rPr lang="zh-CN" altLang="zh-CN" dirty="0"/>
              <a:t>变频调速系统调试</a:t>
            </a:r>
          </a:p>
        </p:txBody>
      </p:sp>
      <p:sp>
        <p:nvSpPr>
          <p:cNvPr id="17" name="矩形 16"/>
          <p:cNvSpPr/>
          <p:nvPr/>
        </p:nvSpPr>
        <p:spPr>
          <a:xfrm>
            <a:off x="688634" y="1271856"/>
            <a:ext cx="4904490" cy="4818627"/>
          </a:xfrm>
          <a:prstGeom prst="rect">
            <a:avLst/>
          </a:prstGeom>
        </p:spPr>
        <p:txBody>
          <a:bodyPr wrap="square">
            <a:spAutoFit/>
          </a:bodyPr>
          <a:lstStyle/>
          <a:p>
            <a:pPr indent="457200">
              <a:lnSpc>
                <a:spcPct val="150000"/>
              </a:lnSpc>
              <a:spcBef>
                <a:spcPts val="600"/>
              </a:spcBef>
              <a:spcAft>
                <a:spcPts val="600"/>
              </a:spcAft>
            </a:pPr>
            <a:r>
              <a:rPr lang="en-US" altLang="zh-CN" dirty="0"/>
              <a:t>4</a:t>
            </a:r>
            <a:r>
              <a:rPr lang="zh-CN" altLang="zh-CN" dirty="0"/>
              <a:t>、</a:t>
            </a:r>
            <a:r>
              <a:rPr lang="en-US" altLang="zh-CN" dirty="0"/>
              <a:t>6</a:t>
            </a:r>
            <a:r>
              <a:rPr lang="zh-CN" altLang="zh-CN" dirty="0"/>
              <a:t>和</a:t>
            </a:r>
            <a:r>
              <a:rPr lang="en-US" altLang="zh-CN" dirty="0"/>
              <a:t>8</a:t>
            </a:r>
            <a:r>
              <a:rPr lang="zh-CN" altLang="zh-CN" dirty="0"/>
              <a:t>线步进电机接线方法，如图</a:t>
            </a:r>
            <a:r>
              <a:rPr lang="en-US" altLang="zh-CN" dirty="0"/>
              <a:t>5-2-16</a:t>
            </a:r>
            <a:r>
              <a:rPr lang="zh-CN" altLang="zh-CN" dirty="0"/>
              <a:t>所示</a:t>
            </a:r>
            <a:r>
              <a:rPr lang="zh-CN" altLang="zh-CN" dirty="0" smtClean="0"/>
              <a:t>。</a:t>
            </a:r>
            <a:endParaRPr lang="en-US" altLang="zh-CN" dirty="0" smtClean="0"/>
          </a:p>
          <a:p>
            <a:pPr indent="457200">
              <a:lnSpc>
                <a:spcPct val="150000"/>
              </a:lnSpc>
              <a:spcBef>
                <a:spcPts val="600"/>
              </a:spcBef>
              <a:spcAft>
                <a:spcPts val="600"/>
              </a:spcAft>
            </a:pPr>
            <a:r>
              <a:rPr lang="zh-CN" altLang="zh-CN" dirty="0"/>
              <a:t> 四线电机和六线电机高速度模式：输出电流设成等于或略小于电机额定电流值。</a:t>
            </a:r>
          </a:p>
          <a:p>
            <a:pPr indent="457200">
              <a:lnSpc>
                <a:spcPct val="150000"/>
              </a:lnSpc>
              <a:spcBef>
                <a:spcPts val="600"/>
              </a:spcBef>
              <a:spcAft>
                <a:spcPts val="600"/>
              </a:spcAft>
            </a:pPr>
            <a:r>
              <a:rPr lang="en-US" altLang="zh-CN" dirty="0"/>
              <a:t>  </a:t>
            </a:r>
            <a:r>
              <a:rPr lang="zh-CN" altLang="zh-CN" dirty="0"/>
              <a:t>六线电机高力矩模式：输出电流设成电机额定电流的</a:t>
            </a:r>
            <a:r>
              <a:rPr lang="en-US" altLang="zh-CN" dirty="0"/>
              <a:t>0.7</a:t>
            </a:r>
            <a:r>
              <a:rPr lang="zh-CN" altLang="zh-CN" dirty="0"/>
              <a:t>倍。</a:t>
            </a:r>
          </a:p>
          <a:p>
            <a:pPr indent="457200">
              <a:lnSpc>
                <a:spcPct val="150000"/>
              </a:lnSpc>
              <a:spcBef>
                <a:spcPts val="600"/>
              </a:spcBef>
              <a:spcAft>
                <a:spcPts val="600"/>
              </a:spcAft>
            </a:pPr>
            <a:r>
              <a:rPr lang="en-US" altLang="zh-CN" dirty="0"/>
              <a:t>  </a:t>
            </a:r>
            <a:r>
              <a:rPr lang="zh-CN" altLang="zh-CN" dirty="0"/>
              <a:t>八线电机并联接法：输出电流应设成电机单极性接法电流的</a:t>
            </a:r>
            <a:r>
              <a:rPr lang="en-US" altLang="zh-CN" dirty="0"/>
              <a:t>1.4</a:t>
            </a:r>
            <a:r>
              <a:rPr lang="zh-CN" altLang="zh-CN" dirty="0"/>
              <a:t>倍。</a:t>
            </a:r>
          </a:p>
          <a:p>
            <a:pPr indent="457200">
              <a:lnSpc>
                <a:spcPct val="150000"/>
              </a:lnSpc>
              <a:spcBef>
                <a:spcPts val="600"/>
              </a:spcBef>
              <a:spcAft>
                <a:spcPts val="600"/>
              </a:spcAft>
            </a:pPr>
            <a:r>
              <a:rPr lang="en-US" altLang="zh-CN" dirty="0"/>
              <a:t>  </a:t>
            </a:r>
            <a:r>
              <a:rPr lang="zh-CN" altLang="zh-CN" dirty="0"/>
              <a:t>八线电机串联接法：输出电流应设成电机单极性接法电流的</a:t>
            </a:r>
            <a:r>
              <a:rPr lang="en-US" altLang="zh-CN" dirty="0"/>
              <a:t>0.7</a:t>
            </a:r>
            <a:r>
              <a:rPr lang="zh-CN" altLang="zh-CN" dirty="0"/>
              <a:t>倍 </a:t>
            </a:r>
            <a:r>
              <a:rPr lang="zh-CN" altLang="zh-CN" dirty="0" smtClean="0"/>
              <a:t>。</a:t>
            </a:r>
            <a:endParaRPr lang="zh-CN" altLang="zh-CN" dirty="0"/>
          </a:p>
        </p:txBody>
      </p:sp>
      <p:pic>
        <p:nvPicPr>
          <p:cNvPr id="18" name="图片 17" descr="C:\Users\407_5\AppData\Roaming\Tencent\Users\532440458\QQ\WinTemp\RichOle\$O9@U6Z[7~GVH[RG$~BMV7R.png"/>
          <p:cNvPicPr/>
          <p:nvPr/>
        </p:nvPicPr>
        <p:blipFill>
          <a:blip r:embed="rId3">
            <a:extLst>
              <a:ext uri="{28A0092B-C50C-407E-A947-70E740481C1C}">
                <a14:useLocalDpi xmlns:a14="http://schemas.microsoft.com/office/drawing/2010/main" val="0"/>
              </a:ext>
            </a:extLst>
          </a:blip>
          <a:srcRect/>
          <a:stretch>
            <a:fillRect/>
          </a:stretch>
        </p:blipFill>
        <p:spPr bwMode="auto">
          <a:xfrm>
            <a:off x="6134101" y="1170602"/>
            <a:ext cx="5282452" cy="4369585"/>
          </a:xfrm>
          <a:prstGeom prst="rect">
            <a:avLst/>
          </a:prstGeom>
          <a:noFill/>
          <a:ln>
            <a:noFill/>
          </a:ln>
        </p:spPr>
      </p:pic>
      <p:sp>
        <p:nvSpPr>
          <p:cNvPr id="19" name="矩形 18"/>
          <p:cNvSpPr/>
          <p:nvPr/>
        </p:nvSpPr>
        <p:spPr>
          <a:xfrm>
            <a:off x="7328185" y="5678887"/>
            <a:ext cx="3155031" cy="507831"/>
          </a:xfrm>
          <a:prstGeom prst="rect">
            <a:avLst/>
          </a:prstGeom>
        </p:spPr>
        <p:txBody>
          <a:bodyPr wrap="square">
            <a:spAutoFit/>
          </a:bodyPr>
          <a:lstStyle/>
          <a:p>
            <a:pPr>
              <a:lnSpc>
                <a:spcPct val="150000"/>
              </a:lnSpc>
              <a:spcBef>
                <a:spcPts val="600"/>
              </a:spcBef>
              <a:spcAft>
                <a:spcPts val="600"/>
              </a:spcAft>
            </a:pPr>
            <a:r>
              <a:rPr lang="zh-CN" altLang="zh-CN" dirty="0"/>
              <a:t>图</a:t>
            </a:r>
            <a:r>
              <a:rPr lang="en-US" altLang="zh-CN" dirty="0"/>
              <a:t>5-2-16 </a:t>
            </a:r>
            <a:r>
              <a:rPr lang="zh-CN" altLang="zh-CN" dirty="0"/>
              <a:t>步进电机的接线方法</a:t>
            </a:r>
          </a:p>
        </p:txBody>
      </p:sp>
    </p:spTree>
    <p:extLst>
      <p:ext uri="{BB962C8B-B14F-4D97-AF65-F5344CB8AC3E}">
        <p14:creationId xmlns:p14="http://schemas.microsoft.com/office/powerpoint/2010/main" val="1904148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a16="http://schemas.microsoft.com/office/drawing/2014/main" xmlns="" id="{FD304ED5-AA25-439A-8E84-E6DCEC20CA85}"/>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9ECC25FC-D245-48A5-BDE1-81FEAF51D697}"/>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86527FAF-454D-4EE5-9657-A70DC70BE3B6}"/>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1" name="矩形 10">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2" name="矩形 1"/>
          <p:cNvSpPr/>
          <p:nvPr/>
        </p:nvSpPr>
        <p:spPr>
          <a:xfrm>
            <a:off x="4891129" y="4455007"/>
            <a:ext cx="6096000" cy="874407"/>
          </a:xfrm>
          <a:prstGeom prst="rect">
            <a:avLst/>
          </a:prstGeom>
        </p:spPr>
        <p:txBody>
          <a:bodyPr wrap="square">
            <a:spAutoFit/>
            <a:scene3d>
              <a:camera prst="orthographicFront"/>
              <a:lightRig rig="soft" dir="t">
                <a:rot lat="0" lon="0" rev="10800000"/>
              </a:lightRig>
            </a:scene3d>
            <a:sp3d>
              <a:bevelT w="27940" h="12700"/>
              <a:contourClr>
                <a:srgbClr val="DDDDDD"/>
              </a:contourClr>
            </a:sp3d>
          </a:bodyPr>
          <a:lstStyle/>
          <a:p>
            <a:pPr marL="285750" indent="-285750">
              <a:lnSpc>
                <a:spcPct val="150000"/>
              </a:lnSpc>
              <a:buFont typeface="Wingdings" panose="05000000000000000000" pitchFamily="2" charset="2"/>
              <a:buChar char="l"/>
            </a:pPr>
            <a:r>
              <a:rPr lang="zh-CN" altLang="en-US" b="1" dirty="0">
                <a:solidFill>
                  <a:schemeClr val="bg1"/>
                </a:solidFill>
                <a:latin typeface="微软雅黑" pitchFamily="34" charset="-122"/>
                <a:ea typeface="微软雅黑" pitchFamily="34" charset="-122"/>
              </a:rPr>
              <a:t>懂得</a:t>
            </a:r>
            <a:r>
              <a:rPr lang="zh-CN" altLang="zh-CN" b="1" dirty="0">
                <a:solidFill>
                  <a:schemeClr val="bg1"/>
                </a:solidFill>
                <a:latin typeface="微软雅黑" pitchFamily="34" charset="-122"/>
                <a:ea typeface="微软雅黑" pitchFamily="34" charset="-122"/>
              </a:rPr>
              <a:t>晶闸管直流调速系统安装</a:t>
            </a:r>
          </a:p>
          <a:p>
            <a:pPr marL="285750" indent="-285750">
              <a:lnSpc>
                <a:spcPct val="150000"/>
              </a:lnSpc>
              <a:buFont typeface="Wingdings" panose="05000000000000000000" pitchFamily="2" charset="2"/>
              <a:buChar char="l"/>
            </a:pPr>
            <a:r>
              <a:rPr lang="zh-CN" altLang="zh-CN" b="1" dirty="0">
                <a:solidFill>
                  <a:schemeClr val="bg1"/>
                </a:solidFill>
                <a:latin typeface="微软雅黑" pitchFamily="34" charset="-122"/>
                <a:ea typeface="微软雅黑" pitchFamily="34" charset="-122"/>
              </a:rPr>
              <a:t>交流变频调速系统调试</a:t>
            </a:r>
            <a:endParaRPr lang="zh-CN"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6012891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rPr>
              <a:t>1. </a:t>
            </a:r>
            <a:r>
              <a:rPr lang="zh-CN" altLang="en-US" sz="1600" b="1" dirty="0" smtClean="0">
                <a:solidFill>
                  <a:schemeClr val="bg1"/>
                </a:solidFill>
              </a:rPr>
              <a:t>直流调速系统装置调试</a:t>
            </a:r>
            <a:endParaRPr lang="en-US" altLang="zh-CN" sz="1600" b="1" dirty="0">
              <a:solidFill>
                <a:schemeClr val="bg1"/>
              </a:solidFill>
            </a:endParaRPr>
          </a:p>
        </p:txBody>
      </p:sp>
      <p:sp>
        <p:nvSpPr>
          <p:cNvPr id="2" name="矩形 1"/>
          <p:cNvSpPr/>
          <p:nvPr/>
        </p:nvSpPr>
        <p:spPr>
          <a:xfrm>
            <a:off x="947759" y="872764"/>
            <a:ext cx="4166525"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75000"/>
                  </a:schemeClr>
                </a:solidFill>
                <a:latin typeface="微软雅黑" pitchFamily="34" charset="-122"/>
                <a:ea typeface="微软雅黑" pitchFamily="34" charset="-122"/>
              </a:rPr>
              <a:t>1.1</a:t>
            </a:r>
            <a:r>
              <a:rPr lang="zh-CN" altLang="zh-CN" sz="2000" b="1" dirty="0">
                <a:solidFill>
                  <a:schemeClr val="accent2">
                    <a:lumMod val="75000"/>
                  </a:schemeClr>
                </a:solidFill>
                <a:latin typeface="微软雅黑" pitchFamily="34" charset="-122"/>
                <a:ea typeface="微软雅黑" pitchFamily="34" charset="-122"/>
              </a:rPr>
              <a:t>晶闸管直流调速装置的安装</a:t>
            </a:r>
            <a:r>
              <a:rPr lang="zh-CN" altLang="zh-CN" sz="2000" b="1" dirty="0" smtClean="0">
                <a:solidFill>
                  <a:schemeClr val="accent2">
                    <a:lumMod val="75000"/>
                  </a:schemeClr>
                </a:solidFill>
                <a:latin typeface="微软雅黑" pitchFamily="34" charset="-122"/>
                <a:ea typeface="微软雅黑" pitchFamily="34" charset="-122"/>
              </a:rPr>
              <a:t>接线</a:t>
            </a:r>
            <a:endParaRPr lang="en-US" altLang="zh-CN" sz="2000" b="1" dirty="0">
              <a:solidFill>
                <a:schemeClr val="accent2">
                  <a:lumMod val="75000"/>
                </a:schemeClr>
              </a:solidFill>
              <a:latin typeface="微软雅黑" pitchFamily="34" charset="-122"/>
              <a:ea typeface="微软雅黑" pitchFamily="34" charset="-122"/>
            </a:endParaRPr>
          </a:p>
        </p:txBody>
      </p:sp>
      <p:sp>
        <p:nvSpPr>
          <p:cNvPr id="12" name="矩形 11"/>
          <p:cNvSpPr/>
          <p:nvPr/>
        </p:nvSpPr>
        <p:spPr>
          <a:xfrm>
            <a:off x="829150" y="1893247"/>
            <a:ext cx="5304951" cy="3261149"/>
          </a:xfrm>
          <a:prstGeom prst="rect">
            <a:avLst/>
          </a:prstGeom>
        </p:spPr>
        <p:txBody>
          <a:bodyPr wrap="square">
            <a:spAutoFit/>
          </a:bodyPr>
          <a:lstStyle/>
          <a:p>
            <a:pPr indent="457200">
              <a:lnSpc>
                <a:spcPct val="150000"/>
              </a:lnSpc>
              <a:spcBef>
                <a:spcPts val="600"/>
              </a:spcBef>
              <a:spcAft>
                <a:spcPts val="600"/>
              </a:spcAft>
            </a:pPr>
            <a:r>
              <a:rPr lang="en-US" altLang="zh-CN" dirty="0"/>
              <a:t>1</a:t>
            </a:r>
            <a:r>
              <a:rPr lang="zh-CN" altLang="zh-CN" dirty="0"/>
              <a:t>）交流三相四线制</a:t>
            </a:r>
            <a:r>
              <a:rPr lang="en-US" altLang="zh-CN" dirty="0"/>
              <a:t>380V</a:t>
            </a:r>
            <a:r>
              <a:rPr lang="zh-CN" altLang="zh-CN" dirty="0"/>
              <a:t>电源的相线</a:t>
            </a:r>
            <a:r>
              <a:rPr lang="en-US" altLang="zh-CN" dirty="0"/>
              <a:t>U</a:t>
            </a:r>
            <a:r>
              <a:rPr lang="zh-CN" altLang="zh-CN" dirty="0"/>
              <a:t>、</a:t>
            </a:r>
            <a:r>
              <a:rPr lang="en-US" altLang="zh-CN" dirty="0"/>
              <a:t>V</a:t>
            </a:r>
            <a:r>
              <a:rPr lang="zh-CN" altLang="zh-CN" dirty="0"/>
              <a:t>、</a:t>
            </a:r>
            <a:r>
              <a:rPr lang="en-US" altLang="zh-CN" dirty="0"/>
              <a:t>W</a:t>
            </a:r>
            <a:r>
              <a:rPr lang="zh-CN" altLang="zh-CN" dirty="0"/>
              <a:t>与交流接触器</a:t>
            </a:r>
            <a:r>
              <a:rPr lang="en-US" altLang="zh-CN" dirty="0"/>
              <a:t>KM1</a:t>
            </a:r>
            <a:r>
              <a:rPr lang="zh-CN" altLang="zh-CN" dirty="0"/>
              <a:t>的主触头连接，零线与接线柱</a:t>
            </a:r>
            <a:r>
              <a:rPr lang="en-US" altLang="zh-CN" dirty="0"/>
              <a:t>N</a:t>
            </a:r>
            <a:r>
              <a:rPr lang="zh-CN" altLang="zh-CN" dirty="0"/>
              <a:t>相连。</a:t>
            </a:r>
          </a:p>
          <a:p>
            <a:pPr indent="457200">
              <a:lnSpc>
                <a:spcPct val="150000"/>
              </a:lnSpc>
              <a:spcBef>
                <a:spcPts val="600"/>
              </a:spcBef>
              <a:spcAft>
                <a:spcPts val="600"/>
              </a:spcAft>
            </a:pPr>
            <a:r>
              <a:rPr lang="en-US" altLang="zh-CN" dirty="0"/>
              <a:t>2</a:t>
            </a:r>
            <a:r>
              <a:rPr lang="zh-CN" altLang="zh-CN" dirty="0"/>
              <a:t>）将励磁输出端与直流电动机的励磁接线端子连接，注意极性。</a:t>
            </a:r>
          </a:p>
          <a:p>
            <a:pPr indent="457200">
              <a:lnSpc>
                <a:spcPct val="150000"/>
              </a:lnSpc>
              <a:spcBef>
                <a:spcPts val="600"/>
              </a:spcBef>
              <a:spcAft>
                <a:spcPts val="600"/>
              </a:spcAft>
            </a:pPr>
            <a:r>
              <a:rPr lang="en-US" altLang="zh-CN" dirty="0"/>
              <a:t>3</a:t>
            </a:r>
            <a:r>
              <a:rPr lang="zh-CN" altLang="zh-CN" dirty="0"/>
              <a:t>）将整流输出端与直流电动机的电枢接线端子连接，注意极性。</a:t>
            </a:r>
          </a:p>
        </p:txBody>
      </p:sp>
      <p:pic>
        <p:nvPicPr>
          <p:cNvPr id="13" name="图片 12" descr="C:\Users\407_5\AppData\Roaming\Tencent\Users\532440458\QQ\WinTemp\RichOle\`}ERLSE{`@~EAN((KAUQF]P.png"/>
          <p:cNvPicPr/>
          <p:nvPr/>
        </p:nvPicPr>
        <p:blipFill>
          <a:blip r:embed="rId3">
            <a:extLst>
              <a:ext uri="{28A0092B-C50C-407E-A947-70E740481C1C}">
                <a14:useLocalDpi xmlns:a14="http://schemas.microsoft.com/office/drawing/2010/main" val="0"/>
              </a:ext>
            </a:extLst>
          </a:blip>
          <a:srcRect/>
          <a:stretch>
            <a:fillRect/>
          </a:stretch>
        </p:blipFill>
        <p:spPr bwMode="auto">
          <a:xfrm>
            <a:off x="6490752" y="1486082"/>
            <a:ext cx="4916390" cy="3999772"/>
          </a:xfrm>
          <a:prstGeom prst="rect">
            <a:avLst/>
          </a:prstGeom>
          <a:noFill/>
          <a:ln>
            <a:noFill/>
          </a:ln>
        </p:spPr>
      </p:pic>
      <p:sp>
        <p:nvSpPr>
          <p:cNvPr id="14" name="矩形 13"/>
          <p:cNvSpPr/>
          <p:nvPr/>
        </p:nvSpPr>
        <p:spPr>
          <a:xfrm>
            <a:off x="976636" y="5485854"/>
            <a:ext cx="4256293" cy="369332"/>
          </a:xfrm>
          <a:prstGeom prst="rect">
            <a:avLst/>
          </a:prstGeom>
        </p:spPr>
        <p:txBody>
          <a:bodyPr wrap="none">
            <a:spAutoFit/>
          </a:bodyPr>
          <a:lstStyle/>
          <a:p>
            <a:r>
              <a:rPr lang="zh-CN" altLang="zh-CN" dirty="0"/>
              <a:t>（</a:t>
            </a:r>
            <a:r>
              <a:rPr lang="en-US" altLang="zh-CN" dirty="0"/>
              <a:t>2</a:t>
            </a:r>
            <a:r>
              <a:rPr lang="zh-CN" altLang="zh-CN" dirty="0"/>
              <a:t>）控制电路部分，如图</a:t>
            </a:r>
            <a:r>
              <a:rPr lang="en-US" altLang="zh-CN" dirty="0"/>
              <a:t>5-2-17</a:t>
            </a:r>
            <a:r>
              <a:rPr lang="zh-CN" altLang="zh-CN" dirty="0"/>
              <a:t>所示。</a:t>
            </a:r>
            <a:endParaRPr lang="zh-CN" altLang="en-US" dirty="0"/>
          </a:p>
        </p:txBody>
      </p:sp>
      <p:sp>
        <p:nvSpPr>
          <p:cNvPr id="15" name="矩形 14"/>
          <p:cNvSpPr/>
          <p:nvPr/>
        </p:nvSpPr>
        <p:spPr>
          <a:xfrm>
            <a:off x="7420479" y="5670520"/>
            <a:ext cx="3735318" cy="369332"/>
          </a:xfrm>
          <a:prstGeom prst="rect">
            <a:avLst/>
          </a:prstGeom>
        </p:spPr>
        <p:txBody>
          <a:bodyPr wrap="none">
            <a:spAutoFit/>
          </a:bodyPr>
          <a:lstStyle/>
          <a:p>
            <a:r>
              <a:rPr lang="zh-CN" altLang="zh-CN" dirty="0"/>
              <a:t>图</a:t>
            </a:r>
            <a:r>
              <a:rPr lang="en-US" altLang="zh-CN" dirty="0"/>
              <a:t>5-2-17 </a:t>
            </a:r>
            <a:r>
              <a:rPr lang="zh-CN" altLang="zh-CN" dirty="0"/>
              <a:t>单闭环系统各部分连接图</a:t>
            </a:r>
          </a:p>
        </p:txBody>
      </p:sp>
      <p:sp>
        <p:nvSpPr>
          <p:cNvPr id="16" name="矩形 15"/>
          <p:cNvSpPr/>
          <p:nvPr/>
        </p:nvSpPr>
        <p:spPr>
          <a:xfrm>
            <a:off x="947759" y="1301416"/>
            <a:ext cx="1970411" cy="369332"/>
          </a:xfrm>
          <a:prstGeom prst="rect">
            <a:avLst/>
          </a:prstGeom>
        </p:spPr>
        <p:txBody>
          <a:bodyPr wrap="none">
            <a:spAutoFit/>
          </a:bodyPr>
          <a:lstStyle/>
          <a:p>
            <a:r>
              <a:rPr lang="en-US" altLang="zh-CN" b="1" dirty="0"/>
              <a:t> </a:t>
            </a:r>
            <a:r>
              <a:rPr lang="zh-CN" altLang="zh-CN" b="1" dirty="0"/>
              <a:t>（</a:t>
            </a:r>
            <a:r>
              <a:rPr lang="en-US" altLang="zh-CN" b="1" dirty="0"/>
              <a:t>1</a:t>
            </a:r>
            <a:r>
              <a:rPr lang="zh-CN" altLang="zh-CN" b="1" dirty="0"/>
              <a:t>）主电路部分</a:t>
            </a:r>
            <a:endParaRPr lang="zh-CN" altLang="en-US" dirty="0"/>
          </a:p>
        </p:txBody>
      </p:sp>
    </p:spTree>
    <p:extLst>
      <p:ext uri="{BB962C8B-B14F-4D97-AF65-F5344CB8AC3E}">
        <p14:creationId xmlns:p14="http://schemas.microsoft.com/office/powerpoint/2010/main" val="16344465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1085851" y="904056"/>
            <a:ext cx="6096000" cy="369332"/>
          </a:xfrm>
          <a:prstGeom prst="rect">
            <a:avLst/>
          </a:prstGeom>
        </p:spPr>
        <p:txBody>
          <a:bodyPr>
            <a:spAutoFit/>
          </a:bodyPr>
          <a:lstStyle/>
          <a:p>
            <a:r>
              <a:rPr lang="en-US" altLang="zh-CN" b="1" dirty="0"/>
              <a:t>1.2</a:t>
            </a:r>
            <a:r>
              <a:rPr lang="zh-CN" altLang="zh-CN" b="1" dirty="0"/>
              <a:t>开环直流调速系统的调试</a:t>
            </a:r>
          </a:p>
        </p:txBody>
      </p:sp>
      <p:sp>
        <p:nvSpPr>
          <p:cNvPr id="12" name="矩形 11"/>
          <p:cNvSpPr/>
          <p:nvPr/>
        </p:nvSpPr>
        <p:spPr>
          <a:xfrm>
            <a:off x="490494" y="1644044"/>
            <a:ext cx="10756672" cy="3200876"/>
          </a:xfrm>
          <a:prstGeom prst="rect">
            <a:avLst/>
          </a:prstGeom>
        </p:spPr>
        <p:txBody>
          <a:bodyPr wrap="square">
            <a:spAutoFit/>
          </a:bodyPr>
          <a:lstStyle/>
          <a:p>
            <a:pPr indent="457200">
              <a:lnSpc>
                <a:spcPct val="150000"/>
              </a:lnSpc>
              <a:spcBef>
                <a:spcPts val="600"/>
              </a:spcBef>
              <a:spcAft>
                <a:spcPts val="600"/>
              </a:spcAft>
            </a:pPr>
            <a:r>
              <a:rPr lang="zh-CN" altLang="zh-CN" dirty="0"/>
              <a:t>（</a:t>
            </a:r>
            <a:r>
              <a:rPr lang="en-US" altLang="zh-CN" dirty="0"/>
              <a:t>1</a:t>
            </a:r>
            <a:r>
              <a:rPr lang="zh-CN" altLang="zh-CN" dirty="0"/>
              <a:t>）继电器控制电路的检查与</a:t>
            </a:r>
            <a:r>
              <a:rPr lang="zh-CN" altLang="zh-CN" dirty="0" smtClean="0"/>
              <a:t>调试</a:t>
            </a:r>
            <a:endParaRPr lang="zh-CN" altLang="zh-CN" dirty="0"/>
          </a:p>
          <a:p>
            <a:pPr indent="457200">
              <a:lnSpc>
                <a:spcPct val="150000"/>
              </a:lnSpc>
              <a:spcBef>
                <a:spcPts val="600"/>
              </a:spcBef>
              <a:spcAft>
                <a:spcPts val="600"/>
              </a:spcAft>
            </a:pPr>
            <a:r>
              <a:rPr lang="zh-CN" altLang="zh-CN" dirty="0"/>
              <a:t>将各单元板电路拆下，接通电源，按规定的顺序操作面板上的按钮，检查继电器工作状态和工作顺序是否正常</a:t>
            </a:r>
            <a:r>
              <a:rPr lang="zh-CN" altLang="zh-CN" dirty="0" smtClean="0"/>
              <a:t>。</a:t>
            </a:r>
            <a:endParaRPr lang="zh-CN" altLang="zh-CN" dirty="0"/>
          </a:p>
          <a:p>
            <a:pPr indent="457200">
              <a:lnSpc>
                <a:spcPct val="150000"/>
              </a:lnSpc>
              <a:spcBef>
                <a:spcPts val="600"/>
              </a:spcBef>
              <a:spcAft>
                <a:spcPts val="600"/>
              </a:spcAft>
            </a:pPr>
            <a:r>
              <a:rPr lang="zh-CN" altLang="zh-CN" dirty="0"/>
              <a:t>（</a:t>
            </a:r>
            <a:r>
              <a:rPr lang="en-US" altLang="zh-CN" dirty="0"/>
              <a:t>2</a:t>
            </a:r>
            <a:r>
              <a:rPr lang="zh-CN" altLang="zh-CN" dirty="0"/>
              <a:t>）开环系统运行前的检查和调试</a:t>
            </a:r>
          </a:p>
          <a:p>
            <a:pPr indent="457200">
              <a:lnSpc>
                <a:spcPct val="150000"/>
              </a:lnSpc>
              <a:spcBef>
                <a:spcPts val="600"/>
              </a:spcBef>
              <a:spcAft>
                <a:spcPts val="600"/>
              </a:spcAft>
            </a:pPr>
            <a:r>
              <a:rPr lang="zh-CN" altLang="zh-CN" dirty="0"/>
              <a:t>系统开环运行时的控制方式比较简单，主要是需要调整三相触发电压平衡和脉冲的初始相位角</a:t>
            </a:r>
            <a:r>
              <a:rPr lang="zh-CN" altLang="zh-CN" dirty="0" smtClean="0"/>
              <a:t>。</a:t>
            </a:r>
            <a:endParaRPr lang="zh-CN" altLang="zh-CN" dirty="0"/>
          </a:p>
          <a:p>
            <a:pPr indent="457200">
              <a:lnSpc>
                <a:spcPct val="150000"/>
              </a:lnSpc>
              <a:spcBef>
                <a:spcPts val="600"/>
              </a:spcBef>
              <a:spcAft>
                <a:spcPts val="600"/>
              </a:spcAft>
            </a:pPr>
            <a:r>
              <a:rPr lang="zh-CN" altLang="zh-CN" dirty="0"/>
              <a:t>（</a:t>
            </a:r>
            <a:r>
              <a:rPr lang="en-US" altLang="zh-CN" dirty="0"/>
              <a:t>3</a:t>
            </a:r>
            <a:r>
              <a:rPr lang="zh-CN" altLang="zh-CN" dirty="0"/>
              <a:t>）开环系统调试</a:t>
            </a:r>
          </a:p>
        </p:txBody>
      </p:sp>
      <p:sp>
        <p:nvSpPr>
          <p:cNvPr id="13"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rPr>
              <a:t>1. </a:t>
            </a:r>
            <a:r>
              <a:rPr lang="zh-CN" altLang="en-US" sz="1600" b="1" dirty="0" smtClean="0">
                <a:solidFill>
                  <a:schemeClr val="bg1"/>
                </a:solidFill>
              </a:rPr>
              <a:t>直流调速系统装置调试</a:t>
            </a:r>
            <a:endParaRPr lang="en-US" altLang="zh-CN" sz="1600" b="1" dirty="0">
              <a:solidFill>
                <a:schemeClr val="bg1"/>
              </a:solidFill>
            </a:endParaRPr>
          </a:p>
        </p:txBody>
      </p:sp>
    </p:spTree>
    <p:extLst>
      <p:ext uri="{BB962C8B-B14F-4D97-AF65-F5344CB8AC3E}">
        <p14:creationId xmlns:p14="http://schemas.microsoft.com/office/powerpoint/2010/main" val="36976176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994410" y="904055"/>
            <a:ext cx="10543165" cy="923330"/>
          </a:xfrm>
          <a:prstGeom prst="rect">
            <a:avLst/>
          </a:prstGeom>
        </p:spPr>
        <p:txBody>
          <a:bodyPr wrap="square">
            <a:spAutoFit/>
          </a:bodyPr>
          <a:lstStyle/>
          <a:p>
            <a:r>
              <a:rPr lang="en-US" altLang="zh-CN" b="1" dirty="0"/>
              <a:t>1.3</a:t>
            </a:r>
            <a:r>
              <a:rPr lang="zh-CN" altLang="zh-CN" b="1" dirty="0"/>
              <a:t>单闭环直流调速系统的</a:t>
            </a:r>
            <a:r>
              <a:rPr lang="zh-CN" altLang="zh-CN" b="1" dirty="0" smtClean="0"/>
              <a:t>调试</a:t>
            </a:r>
            <a:endParaRPr lang="en-US" altLang="zh-CN" b="1" dirty="0" smtClean="0"/>
          </a:p>
          <a:p>
            <a:endParaRPr lang="en-US" altLang="zh-CN" b="1" dirty="0"/>
          </a:p>
          <a:p>
            <a:r>
              <a:rPr lang="zh-CN" altLang="zh-CN" dirty="0" smtClean="0"/>
              <a:t>在</a:t>
            </a:r>
            <a:r>
              <a:rPr lang="zh-CN" altLang="zh-CN" dirty="0"/>
              <a:t>系统通电调试前，一定要仔细、全面地检查各部分的接线，确认无误后方可通电调试。</a:t>
            </a:r>
          </a:p>
        </p:txBody>
      </p:sp>
      <p:sp>
        <p:nvSpPr>
          <p:cNvPr id="12" name="矩形 11"/>
          <p:cNvSpPr/>
          <p:nvPr/>
        </p:nvSpPr>
        <p:spPr>
          <a:xfrm>
            <a:off x="490494" y="1993681"/>
            <a:ext cx="6096000" cy="1980029"/>
          </a:xfrm>
          <a:prstGeom prst="rect">
            <a:avLst/>
          </a:prstGeom>
        </p:spPr>
        <p:txBody>
          <a:bodyPr>
            <a:spAutoFit/>
          </a:bodyPr>
          <a:lstStyle/>
          <a:p>
            <a:pPr indent="457200">
              <a:lnSpc>
                <a:spcPct val="200000"/>
              </a:lnSpc>
              <a:spcBef>
                <a:spcPts val="600"/>
              </a:spcBef>
              <a:spcAft>
                <a:spcPts val="600"/>
              </a:spcAft>
            </a:pPr>
            <a:r>
              <a:rPr lang="zh-CN" altLang="zh-CN" dirty="0"/>
              <a:t>（</a:t>
            </a:r>
            <a:r>
              <a:rPr lang="en-US" altLang="zh-CN" dirty="0"/>
              <a:t>1</a:t>
            </a:r>
            <a:r>
              <a:rPr lang="zh-CN" altLang="zh-CN" dirty="0"/>
              <a:t>）通电前的检查</a:t>
            </a:r>
          </a:p>
          <a:p>
            <a:pPr indent="457200">
              <a:lnSpc>
                <a:spcPct val="200000"/>
              </a:lnSpc>
              <a:spcBef>
                <a:spcPts val="600"/>
              </a:spcBef>
              <a:spcAft>
                <a:spcPts val="600"/>
              </a:spcAft>
            </a:pPr>
            <a:r>
              <a:rPr lang="zh-CN" altLang="zh-CN" dirty="0"/>
              <a:t>（</a:t>
            </a:r>
            <a:r>
              <a:rPr lang="en-US" altLang="zh-CN" dirty="0"/>
              <a:t>2</a:t>
            </a:r>
            <a:r>
              <a:rPr lang="zh-CN" altLang="zh-CN" dirty="0"/>
              <a:t>）单闭环系统运行前的检查和调试</a:t>
            </a:r>
          </a:p>
          <a:p>
            <a:pPr indent="457200">
              <a:lnSpc>
                <a:spcPct val="200000"/>
              </a:lnSpc>
              <a:spcBef>
                <a:spcPts val="600"/>
              </a:spcBef>
              <a:spcAft>
                <a:spcPts val="600"/>
              </a:spcAft>
            </a:pPr>
            <a:r>
              <a:rPr lang="zh-CN" altLang="zh-CN" dirty="0"/>
              <a:t>（</a:t>
            </a:r>
            <a:r>
              <a:rPr lang="en-US" altLang="zh-CN" dirty="0"/>
              <a:t>3</a:t>
            </a:r>
            <a:r>
              <a:rPr lang="zh-CN" altLang="zh-CN" dirty="0"/>
              <a:t>）单闭环系统调试</a:t>
            </a:r>
          </a:p>
        </p:txBody>
      </p:sp>
      <p:sp>
        <p:nvSpPr>
          <p:cNvPr id="13"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rPr>
              <a:t>1. </a:t>
            </a:r>
            <a:r>
              <a:rPr lang="zh-CN" altLang="en-US" sz="1600" b="1" dirty="0" smtClean="0">
                <a:solidFill>
                  <a:schemeClr val="bg1"/>
                </a:solidFill>
              </a:rPr>
              <a:t>直流调速系统装置调试</a:t>
            </a:r>
            <a:endParaRPr lang="en-US" altLang="zh-CN" sz="1600" b="1" dirty="0">
              <a:solidFill>
                <a:schemeClr val="bg1"/>
              </a:solidFill>
            </a:endParaRPr>
          </a:p>
        </p:txBody>
      </p:sp>
    </p:spTree>
    <p:extLst>
      <p:ext uri="{BB962C8B-B14F-4D97-AF65-F5344CB8AC3E}">
        <p14:creationId xmlns:p14="http://schemas.microsoft.com/office/powerpoint/2010/main" val="8636163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defPPr>
              <a:defRPr lang="zh-CN"/>
            </a:defPPr>
            <a:lvl1pPr>
              <a:defRPr sz="1600" b="1">
                <a:solidFill>
                  <a:schemeClr val="bg1"/>
                </a:solidFill>
              </a:defRPr>
            </a:lvl1pPr>
          </a:lstStyle>
          <a:p>
            <a:r>
              <a:rPr lang="en-US" altLang="zh-CN" dirty="0"/>
              <a:t>2</a:t>
            </a:r>
            <a:r>
              <a:rPr lang="en-US" altLang="zh-CN" dirty="0" smtClean="0"/>
              <a:t>. </a:t>
            </a:r>
            <a:r>
              <a:rPr lang="zh-CN" altLang="zh-CN" dirty="0" smtClean="0"/>
              <a:t>步进电机</a:t>
            </a:r>
            <a:r>
              <a:rPr lang="en-US" altLang="zh-CN" dirty="0"/>
              <a:t>PLC</a:t>
            </a:r>
            <a:r>
              <a:rPr lang="zh-CN" altLang="zh-CN" dirty="0"/>
              <a:t>控制程序的设计</a:t>
            </a:r>
          </a:p>
        </p:txBody>
      </p:sp>
      <p:sp>
        <p:nvSpPr>
          <p:cNvPr id="2" name="矩形 1"/>
          <p:cNvSpPr/>
          <p:nvPr/>
        </p:nvSpPr>
        <p:spPr>
          <a:xfrm>
            <a:off x="915375" y="937199"/>
            <a:ext cx="3713774"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75000"/>
                  </a:schemeClr>
                </a:solidFill>
                <a:latin typeface="微软雅黑" pitchFamily="34" charset="-122"/>
                <a:ea typeface="微软雅黑" pitchFamily="34" charset="-122"/>
              </a:rPr>
              <a:t>2.</a:t>
            </a:r>
            <a:r>
              <a:rPr lang="zh-CN" altLang="zh-CN" sz="2000" b="1" dirty="0">
                <a:solidFill>
                  <a:schemeClr val="accent2">
                    <a:lumMod val="75000"/>
                  </a:schemeClr>
                </a:solidFill>
                <a:latin typeface="微软雅黑" pitchFamily="34" charset="-122"/>
                <a:ea typeface="微软雅黑" pitchFamily="34" charset="-122"/>
              </a:rPr>
              <a:t>步进电机</a:t>
            </a:r>
            <a:r>
              <a:rPr lang="en-US" altLang="zh-CN" sz="2000" b="1" dirty="0">
                <a:solidFill>
                  <a:schemeClr val="accent2">
                    <a:lumMod val="75000"/>
                  </a:schemeClr>
                </a:solidFill>
                <a:latin typeface="微软雅黑" pitchFamily="34" charset="-122"/>
                <a:ea typeface="微软雅黑" pitchFamily="34" charset="-122"/>
              </a:rPr>
              <a:t>PLC</a:t>
            </a:r>
            <a:r>
              <a:rPr lang="zh-CN" altLang="zh-CN" sz="2000" b="1" dirty="0">
                <a:solidFill>
                  <a:schemeClr val="accent2">
                    <a:lumMod val="75000"/>
                  </a:schemeClr>
                </a:solidFill>
                <a:latin typeface="微软雅黑" pitchFamily="34" charset="-122"/>
                <a:ea typeface="微软雅黑" pitchFamily="34" charset="-122"/>
              </a:rPr>
              <a:t>控制程序的设计</a:t>
            </a:r>
          </a:p>
        </p:txBody>
      </p:sp>
      <p:sp>
        <p:nvSpPr>
          <p:cNvPr id="12" name="矩形 11"/>
          <p:cNvSpPr/>
          <p:nvPr/>
        </p:nvSpPr>
        <p:spPr>
          <a:xfrm>
            <a:off x="915375" y="1673303"/>
            <a:ext cx="4909228" cy="3477875"/>
          </a:xfrm>
          <a:prstGeom prst="rect">
            <a:avLst/>
          </a:prstGeom>
        </p:spPr>
        <p:txBody>
          <a:bodyPr wrap="square">
            <a:spAutoFit/>
          </a:bodyPr>
          <a:lstStyle/>
          <a:p>
            <a:pPr>
              <a:lnSpc>
                <a:spcPct val="200000"/>
              </a:lnSpc>
              <a:spcBef>
                <a:spcPts val="600"/>
              </a:spcBef>
              <a:spcAft>
                <a:spcPts val="600"/>
              </a:spcAft>
            </a:pPr>
            <a:r>
              <a:rPr lang="en-US" altLang="zh-CN" dirty="0"/>
              <a:t>PLC</a:t>
            </a:r>
            <a:r>
              <a:rPr lang="zh-CN" altLang="zh-CN" dirty="0"/>
              <a:t>控制指令</a:t>
            </a:r>
          </a:p>
          <a:p>
            <a:pPr>
              <a:lnSpc>
                <a:spcPct val="200000"/>
              </a:lnSpc>
              <a:spcBef>
                <a:spcPts val="600"/>
              </a:spcBef>
              <a:spcAft>
                <a:spcPts val="600"/>
              </a:spcAft>
            </a:pPr>
            <a:r>
              <a:rPr lang="zh-CN" altLang="zh-CN" dirty="0"/>
              <a:t>（</a:t>
            </a:r>
            <a:r>
              <a:rPr lang="en-US" altLang="zh-CN" dirty="0"/>
              <a:t>1</a:t>
            </a:r>
            <a:r>
              <a:rPr lang="zh-CN" altLang="zh-CN" dirty="0"/>
              <a:t>）</a:t>
            </a:r>
            <a:r>
              <a:rPr lang="en-US" altLang="zh-CN" dirty="0"/>
              <a:t>PLSY</a:t>
            </a:r>
            <a:r>
              <a:rPr lang="zh-CN" altLang="zh-CN" dirty="0"/>
              <a:t>是以指定的频率产生定量脉冲的指令</a:t>
            </a:r>
          </a:p>
          <a:p>
            <a:pPr>
              <a:lnSpc>
                <a:spcPct val="200000"/>
              </a:lnSpc>
              <a:spcBef>
                <a:spcPts val="600"/>
              </a:spcBef>
              <a:spcAft>
                <a:spcPts val="600"/>
              </a:spcAft>
            </a:pPr>
            <a:r>
              <a:rPr lang="zh-CN" altLang="zh-CN" dirty="0"/>
              <a:t>（</a:t>
            </a:r>
            <a:r>
              <a:rPr lang="en-US" altLang="zh-CN" dirty="0"/>
              <a:t>2</a:t>
            </a:r>
            <a:r>
              <a:rPr lang="zh-CN" altLang="zh-CN" dirty="0"/>
              <a:t>）</a:t>
            </a:r>
            <a:r>
              <a:rPr lang="en-US" altLang="zh-CN" dirty="0"/>
              <a:t>PLSY</a:t>
            </a:r>
            <a:r>
              <a:rPr lang="zh-CN" altLang="zh-CN" dirty="0"/>
              <a:t>指令分析</a:t>
            </a:r>
          </a:p>
          <a:p>
            <a:pPr>
              <a:lnSpc>
                <a:spcPct val="200000"/>
              </a:lnSpc>
              <a:spcBef>
                <a:spcPts val="600"/>
              </a:spcBef>
              <a:spcAft>
                <a:spcPts val="600"/>
              </a:spcAft>
            </a:pPr>
            <a:r>
              <a:rPr lang="zh-CN" altLang="zh-CN" dirty="0"/>
              <a:t>（</a:t>
            </a:r>
            <a:r>
              <a:rPr lang="en-US" altLang="zh-CN" dirty="0"/>
              <a:t>3</a:t>
            </a:r>
            <a:r>
              <a:rPr lang="zh-CN" altLang="zh-CN" dirty="0"/>
              <a:t>）输出完成后，特殊辅助继电器</a:t>
            </a:r>
            <a:r>
              <a:rPr lang="en-US" altLang="zh-CN" dirty="0"/>
              <a:t>M8029</a:t>
            </a:r>
            <a:r>
              <a:rPr lang="zh-CN" altLang="zh-CN" dirty="0"/>
              <a:t>置“</a:t>
            </a:r>
            <a:r>
              <a:rPr lang="en-US" altLang="zh-CN" dirty="0"/>
              <a:t>1”</a:t>
            </a:r>
            <a:endParaRPr lang="zh-CN" altLang="zh-CN" dirty="0"/>
          </a:p>
          <a:p>
            <a:pPr>
              <a:lnSpc>
                <a:spcPct val="200000"/>
              </a:lnSpc>
              <a:spcBef>
                <a:spcPts val="600"/>
              </a:spcBef>
              <a:spcAft>
                <a:spcPts val="600"/>
              </a:spcAft>
            </a:pPr>
            <a:r>
              <a:rPr lang="zh-CN" altLang="zh-CN" dirty="0"/>
              <a:t>确定</a:t>
            </a:r>
            <a:r>
              <a:rPr lang="en-US" altLang="zh-CN" dirty="0"/>
              <a:t>PLC</a:t>
            </a:r>
            <a:r>
              <a:rPr lang="zh-CN" altLang="zh-CN" dirty="0"/>
              <a:t>的</a:t>
            </a:r>
            <a:r>
              <a:rPr lang="en-US" altLang="zh-CN" dirty="0"/>
              <a:t>I/O</a:t>
            </a:r>
            <a:r>
              <a:rPr lang="zh-CN" altLang="zh-CN" dirty="0"/>
              <a:t>地址，如表</a:t>
            </a:r>
            <a:r>
              <a:rPr lang="en-US" altLang="zh-CN" dirty="0"/>
              <a:t>5-2-1</a:t>
            </a:r>
            <a:endParaRPr lang="zh-CN" altLang="zh-CN" dirty="0"/>
          </a:p>
        </p:txBody>
      </p:sp>
      <p:graphicFrame>
        <p:nvGraphicFramePr>
          <p:cNvPr id="13" name="表格 12"/>
          <p:cNvGraphicFramePr>
            <a:graphicFrameLocks noGrp="1"/>
          </p:cNvGraphicFramePr>
          <p:nvPr>
            <p:extLst>
              <p:ext uri="{D42A27DB-BD31-4B8C-83A1-F6EECF244321}">
                <p14:modId xmlns:p14="http://schemas.microsoft.com/office/powerpoint/2010/main" val="2830428301"/>
              </p:ext>
            </p:extLst>
          </p:nvPr>
        </p:nvGraphicFramePr>
        <p:xfrm>
          <a:off x="6017020" y="1849597"/>
          <a:ext cx="5667239" cy="3549318"/>
        </p:xfrm>
        <a:graphic>
          <a:graphicData uri="http://schemas.openxmlformats.org/drawingml/2006/table">
            <a:tbl>
              <a:tblPr>
                <a:tableStyleId>{5940675A-B579-460E-94D1-54222C63F5DA}</a:tableStyleId>
              </a:tblPr>
              <a:tblGrid>
                <a:gridCol w="1387489"/>
                <a:gridCol w="1636981"/>
                <a:gridCol w="1384646"/>
                <a:gridCol w="1258123"/>
              </a:tblGrid>
              <a:tr h="591553">
                <a:tc gridSpan="2">
                  <a:txBody>
                    <a:bodyPr/>
                    <a:lstStyle/>
                    <a:p>
                      <a:pPr indent="127000" algn="ctr">
                        <a:lnSpc>
                          <a:spcPts val="2000"/>
                        </a:lnSpc>
                        <a:spcAft>
                          <a:spcPts val="0"/>
                        </a:spcAft>
                      </a:pPr>
                      <a:r>
                        <a:rPr lang="zh-CN" sz="1600" kern="100" dirty="0">
                          <a:effectLst/>
                        </a:rPr>
                        <a:t>输</a:t>
                      </a:r>
                      <a:r>
                        <a:rPr lang="en-US" sz="1600" kern="100" dirty="0">
                          <a:effectLst/>
                        </a:rPr>
                        <a:t>  </a:t>
                      </a:r>
                      <a:r>
                        <a:rPr lang="zh-CN" sz="1600" kern="100" dirty="0">
                          <a:effectLst/>
                        </a:rPr>
                        <a:t>入</a:t>
                      </a:r>
                      <a:endParaRPr lang="zh-CN" sz="1600" kern="100" dirty="0">
                        <a:effectLst/>
                        <a:latin typeface="Calibri"/>
                        <a:ea typeface="宋体"/>
                        <a:cs typeface="Times New Roman"/>
                      </a:endParaRPr>
                    </a:p>
                  </a:txBody>
                  <a:tcPr anchor="ctr"/>
                </a:tc>
                <a:tc hMerge="1">
                  <a:txBody>
                    <a:bodyPr/>
                    <a:lstStyle/>
                    <a:p>
                      <a:endParaRPr lang="zh-CN" altLang="en-US"/>
                    </a:p>
                  </a:txBody>
                  <a:tcPr/>
                </a:tc>
                <a:tc gridSpan="2">
                  <a:txBody>
                    <a:bodyPr/>
                    <a:lstStyle/>
                    <a:p>
                      <a:pPr indent="127000" algn="ctr">
                        <a:lnSpc>
                          <a:spcPts val="2000"/>
                        </a:lnSpc>
                        <a:spcAft>
                          <a:spcPts val="0"/>
                        </a:spcAft>
                      </a:pPr>
                      <a:r>
                        <a:rPr lang="zh-CN" sz="1600" kern="100" dirty="0">
                          <a:effectLst/>
                        </a:rPr>
                        <a:t>输</a:t>
                      </a:r>
                      <a:r>
                        <a:rPr lang="en-US" sz="1600" kern="100" dirty="0">
                          <a:effectLst/>
                        </a:rPr>
                        <a:t>  </a:t>
                      </a:r>
                      <a:r>
                        <a:rPr lang="zh-CN" sz="1600" kern="100" dirty="0">
                          <a:effectLst/>
                        </a:rPr>
                        <a:t>出</a:t>
                      </a:r>
                      <a:endParaRPr lang="zh-CN" sz="1600" kern="100" dirty="0">
                        <a:effectLst/>
                        <a:latin typeface="Calibri"/>
                        <a:ea typeface="宋体"/>
                        <a:cs typeface="Times New Roman"/>
                      </a:endParaRPr>
                    </a:p>
                  </a:txBody>
                  <a:tcPr anchor="ctr"/>
                </a:tc>
                <a:tc hMerge="1">
                  <a:txBody>
                    <a:bodyPr/>
                    <a:lstStyle/>
                    <a:p>
                      <a:endParaRPr lang="zh-CN" altLang="en-US"/>
                    </a:p>
                  </a:txBody>
                  <a:tcPr/>
                </a:tc>
              </a:tr>
              <a:tr h="591553">
                <a:tc>
                  <a:txBody>
                    <a:bodyPr/>
                    <a:lstStyle/>
                    <a:p>
                      <a:pPr indent="127000" algn="ctr">
                        <a:lnSpc>
                          <a:spcPts val="2000"/>
                        </a:lnSpc>
                        <a:spcAft>
                          <a:spcPts val="0"/>
                        </a:spcAft>
                      </a:pPr>
                      <a:r>
                        <a:rPr lang="zh-CN" sz="1600" kern="100" dirty="0">
                          <a:effectLst/>
                        </a:rPr>
                        <a:t>输入继电器</a:t>
                      </a:r>
                      <a:endParaRPr lang="zh-CN" sz="1600" kern="100" dirty="0">
                        <a:effectLst/>
                        <a:latin typeface="Calibri"/>
                        <a:ea typeface="宋体"/>
                        <a:cs typeface="Times New Roman"/>
                      </a:endParaRPr>
                    </a:p>
                  </a:txBody>
                  <a:tcPr anchor="ctr"/>
                </a:tc>
                <a:tc>
                  <a:txBody>
                    <a:bodyPr/>
                    <a:lstStyle/>
                    <a:p>
                      <a:pPr indent="127000" algn="ctr">
                        <a:lnSpc>
                          <a:spcPts val="2000"/>
                        </a:lnSpc>
                        <a:spcAft>
                          <a:spcPts val="0"/>
                        </a:spcAft>
                      </a:pPr>
                      <a:r>
                        <a:rPr lang="zh-CN" sz="1600" kern="100" dirty="0">
                          <a:effectLst/>
                        </a:rPr>
                        <a:t>作</a:t>
                      </a:r>
                      <a:r>
                        <a:rPr lang="en-US" sz="1600" kern="100" dirty="0">
                          <a:effectLst/>
                        </a:rPr>
                        <a:t>  </a:t>
                      </a:r>
                      <a:r>
                        <a:rPr lang="zh-CN" sz="1600" kern="100" dirty="0">
                          <a:effectLst/>
                        </a:rPr>
                        <a:t>用</a:t>
                      </a:r>
                      <a:endParaRPr lang="zh-CN" sz="1600" kern="100" dirty="0">
                        <a:effectLst/>
                        <a:latin typeface="Calibri"/>
                        <a:ea typeface="宋体"/>
                        <a:cs typeface="Times New Roman"/>
                      </a:endParaRPr>
                    </a:p>
                  </a:txBody>
                  <a:tcPr anchor="ctr"/>
                </a:tc>
                <a:tc>
                  <a:txBody>
                    <a:bodyPr/>
                    <a:lstStyle/>
                    <a:p>
                      <a:pPr indent="127000" algn="ctr">
                        <a:lnSpc>
                          <a:spcPts val="2000"/>
                        </a:lnSpc>
                        <a:spcAft>
                          <a:spcPts val="0"/>
                        </a:spcAft>
                      </a:pPr>
                      <a:r>
                        <a:rPr lang="zh-CN" sz="1600" kern="100">
                          <a:effectLst/>
                        </a:rPr>
                        <a:t>输出继电器</a:t>
                      </a:r>
                      <a:endParaRPr lang="zh-CN" sz="1600" kern="100">
                        <a:effectLst/>
                        <a:latin typeface="Calibri"/>
                        <a:ea typeface="宋体"/>
                        <a:cs typeface="Times New Roman"/>
                      </a:endParaRPr>
                    </a:p>
                  </a:txBody>
                  <a:tcPr anchor="ctr"/>
                </a:tc>
                <a:tc>
                  <a:txBody>
                    <a:bodyPr/>
                    <a:lstStyle/>
                    <a:p>
                      <a:pPr indent="127000" algn="ctr">
                        <a:lnSpc>
                          <a:spcPts val="2000"/>
                        </a:lnSpc>
                        <a:spcAft>
                          <a:spcPts val="0"/>
                        </a:spcAft>
                      </a:pPr>
                      <a:r>
                        <a:rPr lang="zh-CN" sz="1600" kern="100" dirty="0">
                          <a:effectLst/>
                        </a:rPr>
                        <a:t>作</a:t>
                      </a:r>
                      <a:r>
                        <a:rPr lang="en-US" sz="1600" kern="100" dirty="0">
                          <a:effectLst/>
                        </a:rPr>
                        <a:t>  </a:t>
                      </a:r>
                      <a:r>
                        <a:rPr lang="zh-CN" sz="1600" kern="100" dirty="0">
                          <a:effectLst/>
                        </a:rPr>
                        <a:t>用</a:t>
                      </a:r>
                      <a:endParaRPr lang="zh-CN" sz="1600" kern="100" dirty="0">
                        <a:effectLst/>
                        <a:latin typeface="Calibri"/>
                        <a:ea typeface="宋体"/>
                        <a:cs typeface="Times New Roman"/>
                      </a:endParaRPr>
                    </a:p>
                  </a:txBody>
                  <a:tcPr anchor="ctr"/>
                </a:tc>
              </a:tr>
              <a:tr h="591553">
                <a:tc>
                  <a:txBody>
                    <a:bodyPr/>
                    <a:lstStyle/>
                    <a:p>
                      <a:pPr indent="127000" algn="ctr">
                        <a:lnSpc>
                          <a:spcPts val="2000"/>
                        </a:lnSpc>
                        <a:spcAft>
                          <a:spcPts val="0"/>
                        </a:spcAft>
                      </a:pPr>
                      <a:r>
                        <a:rPr lang="en-US" sz="1600" kern="100" dirty="0">
                          <a:effectLst/>
                        </a:rPr>
                        <a:t>X000</a:t>
                      </a:r>
                      <a:endParaRPr lang="zh-CN" sz="1600" kern="100" dirty="0">
                        <a:effectLst/>
                        <a:latin typeface="Calibri"/>
                        <a:ea typeface="宋体"/>
                        <a:cs typeface="Times New Roman"/>
                      </a:endParaRPr>
                    </a:p>
                  </a:txBody>
                  <a:tcPr anchor="ctr"/>
                </a:tc>
                <a:tc>
                  <a:txBody>
                    <a:bodyPr/>
                    <a:lstStyle/>
                    <a:p>
                      <a:pPr indent="127000" algn="ctr">
                        <a:lnSpc>
                          <a:spcPts val="2000"/>
                        </a:lnSpc>
                        <a:spcAft>
                          <a:spcPts val="0"/>
                        </a:spcAft>
                      </a:pPr>
                      <a:r>
                        <a:rPr lang="zh-CN" sz="1600" kern="100" dirty="0">
                          <a:effectLst/>
                        </a:rPr>
                        <a:t>启动按钮</a:t>
                      </a:r>
                      <a:endParaRPr lang="zh-CN" sz="1600" kern="100" dirty="0">
                        <a:effectLst/>
                        <a:latin typeface="Calibri"/>
                        <a:ea typeface="宋体"/>
                        <a:cs typeface="Times New Roman"/>
                      </a:endParaRPr>
                    </a:p>
                  </a:txBody>
                  <a:tcPr anchor="ctr"/>
                </a:tc>
                <a:tc>
                  <a:txBody>
                    <a:bodyPr/>
                    <a:lstStyle/>
                    <a:p>
                      <a:pPr indent="127000" algn="ctr">
                        <a:lnSpc>
                          <a:spcPts val="2000"/>
                        </a:lnSpc>
                        <a:spcAft>
                          <a:spcPts val="0"/>
                        </a:spcAft>
                      </a:pPr>
                      <a:r>
                        <a:rPr lang="en-US" sz="1600" kern="100">
                          <a:effectLst/>
                        </a:rPr>
                        <a:t>Y000</a:t>
                      </a:r>
                      <a:endParaRPr lang="zh-CN" sz="1600" kern="100">
                        <a:effectLst/>
                        <a:latin typeface="Calibri"/>
                        <a:ea typeface="宋体"/>
                        <a:cs typeface="Times New Roman"/>
                      </a:endParaRPr>
                    </a:p>
                  </a:txBody>
                  <a:tcPr anchor="ctr"/>
                </a:tc>
                <a:tc>
                  <a:txBody>
                    <a:bodyPr/>
                    <a:lstStyle/>
                    <a:p>
                      <a:pPr indent="127000" algn="ctr">
                        <a:lnSpc>
                          <a:spcPts val="2000"/>
                        </a:lnSpc>
                        <a:spcAft>
                          <a:spcPts val="0"/>
                        </a:spcAft>
                      </a:pPr>
                      <a:r>
                        <a:rPr lang="zh-CN" sz="1600" kern="100">
                          <a:effectLst/>
                        </a:rPr>
                        <a:t>输出脉冲</a:t>
                      </a:r>
                      <a:endParaRPr lang="zh-CN" sz="1600" kern="100">
                        <a:effectLst/>
                        <a:latin typeface="Calibri"/>
                        <a:ea typeface="宋体"/>
                        <a:cs typeface="Times New Roman"/>
                      </a:endParaRPr>
                    </a:p>
                  </a:txBody>
                  <a:tcPr anchor="ctr"/>
                </a:tc>
              </a:tr>
              <a:tr h="591553">
                <a:tc>
                  <a:txBody>
                    <a:bodyPr/>
                    <a:lstStyle/>
                    <a:p>
                      <a:pPr indent="127000" algn="ctr">
                        <a:lnSpc>
                          <a:spcPts val="2000"/>
                        </a:lnSpc>
                        <a:spcAft>
                          <a:spcPts val="0"/>
                        </a:spcAft>
                      </a:pPr>
                      <a:r>
                        <a:rPr lang="en-US" sz="1600" kern="100">
                          <a:effectLst/>
                        </a:rPr>
                        <a:t>X001</a:t>
                      </a:r>
                      <a:endParaRPr lang="zh-CN" sz="1600" kern="100">
                        <a:effectLst/>
                        <a:latin typeface="Calibri"/>
                        <a:ea typeface="宋体"/>
                        <a:cs typeface="Times New Roman"/>
                      </a:endParaRPr>
                    </a:p>
                  </a:txBody>
                  <a:tcPr anchor="ctr"/>
                </a:tc>
                <a:tc>
                  <a:txBody>
                    <a:bodyPr/>
                    <a:lstStyle/>
                    <a:p>
                      <a:pPr indent="127000" algn="ctr">
                        <a:lnSpc>
                          <a:spcPts val="2000"/>
                        </a:lnSpc>
                        <a:spcAft>
                          <a:spcPts val="0"/>
                        </a:spcAft>
                      </a:pPr>
                      <a:r>
                        <a:rPr lang="zh-CN" sz="1600" kern="100" dirty="0">
                          <a:effectLst/>
                        </a:rPr>
                        <a:t>停止复位按钮</a:t>
                      </a:r>
                      <a:endParaRPr lang="zh-CN" sz="1600" kern="100" dirty="0">
                        <a:effectLst/>
                        <a:latin typeface="Calibri"/>
                        <a:ea typeface="宋体"/>
                        <a:cs typeface="Times New Roman"/>
                      </a:endParaRPr>
                    </a:p>
                  </a:txBody>
                  <a:tcPr anchor="ctr"/>
                </a:tc>
                <a:tc>
                  <a:txBody>
                    <a:bodyPr/>
                    <a:lstStyle/>
                    <a:p>
                      <a:pPr indent="127000" algn="ctr">
                        <a:lnSpc>
                          <a:spcPts val="2000"/>
                        </a:lnSpc>
                        <a:spcAft>
                          <a:spcPts val="0"/>
                        </a:spcAft>
                      </a:pPr>
                      <a:r>
                        <a:rPr lang="en-US" sz="1600" kern="100">
                          <a:effectLst/>
                        </a:rPr>
                        <a:t>Y002</a:t>
                      </a:r>
                      <a:endParaRPr lang="zh-CN" sz="1600" kern="100">
                        <a:effectLst/>
                        <a:latin typeface="Calibri"/>
                        <a:ea typeface="宋体"/>
                        <a:cs typeface="Times New Roman"/>
                      </a:endParaRPr>
                    </a:p>
                  </a:txBody>
                  <a:tcPr anchor="ctr"/>
                </a:tc>
                <a:tc>
                  <a:txBody>
                    <a:bodyPr/>
                    <a:lstStyle/>
                    <a:p>
                      <a:pPr indent="127000" algn="ctr">
                        <a:lnSpc>
                          <a:spcPts val="2000"/>
                        </a:lnSpc>
                        <a:spcAft>
                          <a:spcPts val="0"/>
                        </a:spcAft>
                      </a:pPr>
                      <a:r>
                        <a:rPr lang="zh-CN" sz="1600" kern="100">
                          <a:effectLst/>
                        </a:rPr>
                        <a:t>控制方向</a:t>
                      </a:r>
                      <a:endParaRPr lang="zh-CN" sz="1600" kern="100">
                        <a:effectLst/>
                        <a:latin typeface="Calibri"/>
                        <a:ea typeface="宋体"/>
                        <a:cs typeface="Times New Roman"/>
                      </a:endParaRPr>
                    </a:p>
                  </a:txBody>
                  <a:tcPr anchor="ctr"/>
                </a:tc>
              </a:tr>
              <a:tr h="591553">
                <a:tc>
                  <a:txBody>
                    <a:bodyPr/>
                    <a:lstStyle/>
                    <a:p>
                      <a:pPr indent="127000" algn="ctr">
                        <a:lnSpc>
                          <a:spcPts val="2000"/>
                        </a:lnSpc>
                        <a:spcAft>
                          <a:spcPts val="0"/>
                        </a:spcAft>
                      </a:pPr>
                      <a:r>
                        <a:rPr lang="en-US" sz="1600" kern="100">
                          <a:effectLst/>
                        </a:rPr>
                        <a:t>X002</a:t>
                      </a:r>
                      <a:endParaRPr lang="zh-CN" sz="1600" kern="100">
                        <a:effectLst/>
                        <a:latin typeface="Calibri"/>
                        <a:ea typeface="宋体"/>
                        <a:cs typeface="Times New Roman"/>
                      </a:endParaRPr>
                    </a:p>
                  </a:txBody>
                  <a:tcPr anchor="ctr"/>
                </a:tc>
                <a:tc>
                  <a:txBody>
                    <a:bodyPr/>
                    <a:lstStyle/>
                    <a:p>
                      <a:pPr indent="127000" algn="ctr">
                        <a:lnSpc>
                          <a:spcPts val="2000"/>
                        </a:lnSpc>
                        <a:spcAft>
                          <a:spcPts val="0"/>
                        </a:spcAft>
                      </a:pPr>
                      <a:r>
                        <a:rPr lang="zh-CN" sz="1600" kern="100" dirty="0">
                          <a:effectLst/>
                        </a:rPr>
                        <a:t>正转加速按钮</a:t>
                      </a:r>
                      <a:endParaRPr lang="zh-CN" sz="1600" kern="100" dirty="0">
                        <a:effectLst/>
                        <a:latin typeface="Calibri"/>
                        <a:ea typeface="宋体"/>
                        <a:cs typeface="Times New Roman"/>
                      </a:endParaRPr>
                    </a:p>
                  </a:txBody>
                  <a:tcPr anchor="ctr"/>
                </a:tc>
                <a:tc>
                  <a:txBody>
                    <a:bodyPr/>
                    <a:lstStyle/>
                    <a:p>
                      <a:endParaRPr lang="zh-CN" sz="1600" kern="100" dirty="0">
                        <a:effectLst/>
                        <a:latin typeface="Calibri"/>
                        <a:cs typeface="Times New Roman"/>
                      </a:endParaRPr>
                    </a:p>
                  </a:txBody>
                  <a:tcPr anchor="ctr"/>
                </a:tc>
                <a:tc>
                  <a:txBody>
                    <a:bodyPr/>
                    <a:lstStyle/>
                    <a:p>
                      <a:endParaRPr lang="zh-CN" sz="1600" kern="100">
                        <a:effectLst/>
                        <a:latin typeface="Calibri"/>
                        <a:cs typeface="Times New Roman"/>
                      </a:endParaRPr>
                    </a:p>
                  </a:txBody>
                  <a:tcPr anchor="ctr"/>
                </a:tc>
              </a:tr>
              <a:tr h="591553">
                <a:tc>
                  <a:txBody>
                    <a:bodyPr/>
                    <a:lstStyle/>
                    <a:p>
                      <a:pPr indent="127000" algn="ctr">
                        <a:lnSpc>
                          <a:spcPts val="2000"/>
                        </a:lnSpc>
                        <a:spcAft>
                          <a:spcPts val="0"/>
                        </a:spcAft>
                      </a:pPr>
                      <a:r>
                        <a:rPr lang="en-US" sz="1600" kern="100">
                          <a:effectLst/>
                        </a:rPr>
                        <a:t>X003</a:t>
                      </a:r>
                      <a:endParaRPr lang="zh-CN" sz="1600" kern="100">
                        <a:effectLst/>
                        <a:latin typeface="Calibri"/>
                        <a:ea typeface="宋体"/>
                        <a:cs typeface="Times New Roman"/>
                      </a:endParaRPr>
                    </a:p>
                  </a:txBody>
                  <a:tcPr anchor="ctr"/>
                </a:tc>
                <a:tc>
                  <a:txBody>
                    <a:bodyPr/>
                    <a:lstStyle/>
                    <a:p>
                      <a:pPr indent="127000" algn="ctr">
                        <a:lnSpc>
                          <a:spcPts val="2000"/>
                        </a:lnSpc>
                        <a:spcAft>
                          <a:spcPts val="0"/>
                        </a:spcAft>
                      </a:pPr>
                      <a:r>
                        <a:rPr lang="zh-CN" sz="1600" kern="100" dirty="0">
                          <a:effectLst/>
                        </a:rPr>
                        <a:t>反转减速按钮</a:t>
                      </a:r>
                      <a:endParaRPr lang="zh-CN" sz="1600" kern="100" dirty="0">
                        <a:effectLst/>
                        <a:latin typeface="Calibri"/>
                        <a:ea typeface="宋体"/>
                        <a:cs typeface="Times New Roman"/>
                      </a:endParaRPr>
                    </a:p>
                  </a:txBody>
                  <a:tcPr anchor="ctr"/>
                </a:tc>
                <a:tc>
                  <a:txBody>
                    <a:bodyPr/>
                    <a:lstStyle/>
                    <a:p>
                      <a:endParaRPr lang="zh-CN" sz="1600" kern="100" dirty="0">
                        <a:effectLst/>
                        <a:latin typeface="Calibri"/>
                        <a:cs typeface="Times New Roman"/>
                      </a:endParaRPr>
                    </a:p>
                  </a:txBody>
                  <a:tcPr anchor="ctr"/>
                </a:tc>
                <a:tc>
                  <a:txBody>
                    <a:bodyPr/>
                    <a:lstStyle/>
                    <a:p>
                      <a:endParaRPr lang="zh-CN" sz="1600" kern="100" dirty="0">
                        <a:effectLst/>
                        <a:latin typeface="Calibri"/>
                        <a:cs typeface="Times New Roman"/>
                      </a:endParaRPr>
                    </a:p>
                  </a:txBody>
                  <a:tcPr anchor="ctr"/>
                </a:tc>
              </a:tr>
            </a:tbl>
          </a:graphicData>
        </a:graphic>
      </p:graphicFrame>
    </p:spTree>
    <p:extLst>
      <p:ext uri="{BB962C8B-B14F-4D97-AF65-F5344CB8AC3E}">
        <p14:creationId xmlns:p14="http://schemas.microsoft.com/office/powerpoint/2010/main" val="30566118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915375" y="959284"/>
            <a:ext cx="4972836" cy="369332"/>
          </a:xfrm>
          <a:prstGeom prst="rect">
            <a:avLst/>
          </a:prstGeom>
        </p:spPr>
        <p:txBody>
          <a:bodyPr wrap="none">
            <a:spAutoFit/>
          </a:bodyPr>
          <a:lstStyle/>
          <a:p>
            <a:r>
              <a:rPr lang="en-US" altLang="zh-CN" dirty="0"/>
              <a:t>PLC</a:t>
            </a:r>
            <a:r>
              <a:rPr lang="zh-CN" altLang="zh-CN" dirty="0"/>
              <a:t>和步进控制系统的连接，如图</a:t>
            </a:r>
            <a:r>
              <a:rPr lang="en-US" altLang="zh-CN" dirty="0"/>
              <a:t>5-2-18</a:t>
            </a:r>
            <a:r>
              <a:rPr lang="zh-CN" altLang="zh-CN" dirty="0"/>
              <a:t>所示。</a:t>
            </a:r>
          </a:p>
        </p:txBody>
      </p:sp>
      <p:pic>
        <p:nvPicPr>
          <p:cNvPr id="13" name="图片 12" descr="C:\Users\407_5\AppData\Roaming\Tencent\Users\532440458\QQ\WinTemp\RichOle\)W6P}ZL_}_Z58W]R[A7KQ9D.png"/>
          <p:cNvPicPr/>
          <p:nvPr/>
        </p:nvPicPr>
        <p:blipFill>
          <a:blip r:embed="rId3">
            <a:extLst>
              <a:ext uri="{28A0092B-C50C-407E-A947-70E740481C1C}">
                <a14:useLocalDpi xmlns:a14="http://schemas.microsoft.com/office/drawing/2010/main" val="0"/>
              </a:ext>
            </a:extLst>
          </a:blip>
          <a:srcRect/>
          <a:stretch>
            <a:fillRect/>
          </a:stretch>
        </p:blipFill>
        <p:spPr bwMode="auto">
          <a:xfrm>
            <a:off x="2675406" y="1906013"/>
            <a:ext cx="6151244" cy="2532330"/>
          </a:xfrm>
          <a:prstGeom prst="rect">
            <a:avLst/>
          </a:prstGeom>
          <a:noFill/>
          <a:ln>
            <a:noFill/>
          </a:ln>
        </p:spPr>
      </p:pic>
      <p:sp>
        <p:nvSpPr>
          <p:cNvPr id="14" name="矩形 13"/>
          <p:cNvSpPr/>
          <p:nvPr/>
        </p:nvSpPr>
        <p:spPr>
          <a:xfrm>
            <a:off x="3932576" y="5015741"/>
            <a:ext cx="5450799" cy="369332"/>
          </a:xfrm>
          <a:prstGeom prst="rect">
            <a:avLst/>
          </a:prstGeom>
        </p:spPr>
        <p:txBody>
          <a:bodyPr wrap="square">
            <a:spAutoFit/>
          </a:bodyPr>
          <a:lstStyle/>
          <a:p>
            <a:r>
              <a:rPr lang="zh-CN" altLang="zh-CN" dirty="0"/>
              <a:t>图</a:t>
            </a:r>
            <a:r>
              <a:rPr lang="en-US" altLang="zh-CN" dirty="0"/>
              <a:t>5-2-18 PLC</a:t>
            </a:r>
            <a:r>
              <a:rPr lang="zh-CN" altLang="zh-CN" dirty="0"/>
              <a:t>和步进控制系统接线图</a:t>
            </a:r>
          </a:p>
        </p:txBody>
      </p:sp>
      <p:sp>
        <p:nvSpPr>
          <p:cNvPr id="15"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defPPr>
              <a:defRPr lang="zh-CN"/>
            </a:defPPr>
            <a:lvl1pPr>
              <a:defRPr sz="1600" b="1">
                <a:solidFill>
                  <a:schemeClr val="bg1"/>
                </a:solidFill>
              </a:defRPr>
            </a:lvl1pPr>
          </a:lstStyle>
          <a:p>
            <a:r>
              <a:rPr lang="en-US" altLang="zh-CN" dirty="0"/>
              <a:t>2</a:t>
            </a:r>
            <a:r>
              <a:rPr lang="en-US" altLang="zh-CN" dirty="0" smtClean="0"/>
              <a:t>. </a:t>
            </a:r>
            <a:r>
              <a:rPr lang="zh-CN" altLang="zh-CN" dirty="0" smtClean="0"/>
              <a:t>步进电机</a:t>
            </a:r>
            <a:r>
              <a:rPr lang="en-US" altLang="zh-CN" dirty="0"/>
              <a:t>PLC</a:t>
            </a:r>
            <a:r>
              <a:rPr lang="zh-CN" altLang="zh-CN" dirty="0"/>
              <a:t>控制程序的设计</a:t>
            </a:r>
          </a:p>
        </p:txBody>
      </p:sp>
    </p:spTree>
    <p:extLst>
      <p:ext uri="{BB962C8B-B14F-4D97-AF65-F5344CB8AC3E}">
        <p14:creationId xmlns:p14="http://schemas.microsoft.com/office/powerpoint/2010/main" val="28754408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p:cNvSpPr/>
          <p:nvPr/>
        </p:nvSpPr>
        <p:spPr>
          <a:xfrm>
            <a:off x="702934" y="1222601"/>
            <a:ext cx="4675890" cy="4708981"/>
          </a:xfrm>
          <a:prstGeom prst="rect">
            <a:avLst/>
          </a:prstGeom>
        </p:spPr>
        <p:txBody>
          <a:bodyPr wrap="square">
            <a:spAutoFit/>
          </a:bodyPr>
          <a:lstStyle/>
          <a:p>
            <a:pPr>
              <a:lnSpc>
                <a:spcPct val="150000"/>
              </a:lnSpc>
              <a:spcBef>
                <a:spcPts val="600"/>
              </a:spcBef>
              <a:spcAft>
                <a:spcPts val="600"/>
              </a:spcAft>
            </a:pPr>
            <a:r>
              <a:rPr lang="zh-CN" altLang="zh-CN" dirty="0"/>
              <a:t>步进电机驱动器的设置</a:t>
            </a:r>
          </a:p>
          <a:p>
            <a:pPr>
              <a:lnSpc>
                <a:spcPct val="150000"/>
              </a:lnSpc>
              <a:spcBef>
                <a:spcPts val="600"/>
              </a:spcBef>
              <a:spcAft>
                <a:spcPts val="600"/>
              </a:spcAft>
            </a:pPr>
            <a:r>
              <a:rPr lang="en-US" altLang="zh-CN" dirty="0"/>
              <a:t>  </a:t>
            </a:r>
            <a:r>
              <a:rPr lang="zh-CN" altLang="zh-CN" dirty="0"/>
              <a:t>在驱动步进电机运转的</a:t>
            </a:r>
            <a:r>
              <a:rPr lang="en-US" altLang="zh-CN" dirty="0"/>
              <a:t>PLSY</a:t>
            </a:r>
            <a:r>
              <a:rPr lang="zh-CN" altLang="zh-CN" dirty="0"/>
              <a:t>指令中，脉冲的个数</a:t>
            </a:r>
            <a:r>
              <a:rPr lang="en-US" altLang="zh-CN" dirty="0"/>
              <a:t>=360°/</a:t>
            </a:r>
            <a:r>
              <a:rPr lang="zh-CN" altLang="zh-CN" dirty="0"/>
              <a:t>步距角，工作的频率</a:t>
            </a:r>
            <a:r>
              <a:rPr lang="en-US" altLang="zh-CN" dirty="0"/>
              <a:t>=</a:t>
            </a:r>
            <a:r>
              <a:rPr lang="zh-CN" altLang="zh-CN" dirty="0"/>
              <a:t>脉冲个数</a:t>
            </a:r>
            <a:r>
              <a:rPr lang="en-US" altLang="zh-CN" dirty="0"/>
              <a:t>/</a:t>
            </a:r>
            <a:r>
              <a:rPr lang="zh-CN" altLang="zh-CN" dirty="0"/>
              <a:t>运行时间。不指定脉冲个数，则默认为</a:t>
            </a:r>
            <a:r>
              <a:rPr lang="en-US" altLang="zh-CN" dirty="0"/>
              <a:t>65535</a:t>
            </a:r>
            <a:r>
              <a:rPr lang="zh-CN" altLang="zh-CN" dirty="0"/>
              <a:t>个脉冲。在方向信号输入为</a:t>
            </a:r>
            <a:r>
              <a:rPr lang="en-US" altLang="zh-CN" dirty="0"/>
              <a:t>0</a:t>
            </a:r>
            <a:r>
              <a:rPr lang="zh-CN" altLang="zh-CN" dirty="0"/>
              <a:t>时，默认为反转。</a:t>
            </a:r>
          </a:p>
          <a:p>
            <a:pPr>
              <a:lnSpc>
                <a:spcPct val="150000"/>
              </a:lnSpc>
              <a:spcBef>
                <a:spcPts val="600"/>
              </a:spcBef>
              <a:spcAft>
                <a:spcPts val="600"/>
              </a:spcAft>
            </a:pPr>
            <a:r>
              <a:rPr lang="en-US" altLang="zh-CN" dirty="0"/>
              <a:t> </a:t>
            </a:r>
            <a:r>
              <a:rPr lang="zh-CN" altLang="zh-CN" dirty="0"/>
              <a:t>根据控制要求，步进电机驱动器的细分设置为</a:t>
            </a:r>
            <a:r>
              <a:rPr lang="en-US" altLang="zh-CN" dirty="0"/>
              <a:t>1</a:t>
            </a:r>
            <a:r>
              <a:rPr lang="zh-CN" altLang="zh-CN" dirty="0"/>
              <a:t>，</a:t>
            </a:r>
            <a:r>
              <a:rPr lang="en-US" altLang="zh-CN" dirty="0"/>
              <a:t>SW1-SW3</a:t>
            </a:r>
            <a:r>
              <a:rPr lang="zh-CN" altLang="zh-CN" dirty="0"/>
              <a:t>的设置为</a:t>
            </a:r>
            <a:r>
              <a:rPr lang="en-US" altLang="zh-CN" dirty="0"/>
              <a:t>000</a:t>
            </a:r>
            <a:r>
              <a:rPr lang="zh-CN" altLang="zh-CN" dirty="0"/>
              <a:t>，步进电机的步距角为</a:t>
            </a:r>
            <a:r>
              <a:rPr lang="en-US" altLang="zh-CN" dirty="0"/>
              <a:t>1.8°</a:t>
            </a:r>
            <a:r>
              <a:rPr lang="zh-CN" altLang="zh-CN" dirty="0"/>
              <a:t>；电流设置为</a:t>
            </a:r>
            <a:r>
              <a:rPr lang="en-US" altLang="zh-CN" dirty="0"/>
              <a:t>1.5A</a:t>
            </a:r>
            <a:r>
              <a:rPr lang="zh-CN" altLang="zh-CN" dirty="0"/>
              <a:t>，</a:t>
            </a:r>
            <a:r>
              <a:rPr lang="en-US" altLang="zh-CN" dirty="0"/>
              <a:t>SW5-SW7</a:t>
            </a:r>
            <a:r>
              <a:rPr lang="zh-CN" altLang="zh-CN" dirty="0"/>
              <a:t>的设置为</a:t>
            </a:r>
            <a:r>
              <a:rPr lang="en-US" altLang="zh-CN" dirty="0"/>
              <a:t>101</a:t>
            </a:r>
            <a:r>
              <a:rPr lang="zh-CN" altLang="zh-CN" dirty="0"/>
              <a:t>。</a:t>
            </a:r>
          </a:p>
          <a:p>
            <a:pPr>
              <a:lnSpc>
                <a:spcPct val="150000"/>
              </a:lnSpc>
              <a:spcBef>
                <a:spcPts val="600"/>
              </a:spcBef>
              <a:spcAft>
                <a:spcPts val="600"/>
              </a:spcAft>
            </a:pPr>
            <a:r>
              <a:rPr lang="zh-CN" altLang="zh-CN" dirty="0"/>
              <a:t>编辑梯形图程序，如图</a:t>
            </a:r>
            <a:r>
              <a:rPr lang="en-US" altLang="zh-CN" dirty="0"/>
              <a:t>5-2-19</a:t>
            </a:r>
            <a:r>
              <a:rPr lang="zh-CN" altLang="zh-CN" dirty="0"/>
              <a:t>所示。</a:t>
            </a:r>
          </a:p>
        </p:txBody>
      </p:sp>
      <p:pic>
        <p:nvPicPr>
          <p:cNvPr id="13" name="图片 12" descr="C:\Users\407_5\AppData\Roaming\Tencent\Users\532440458\QQ\WinTemp\RichOle\L2(K@@ZE4M2J(7H9H3{4`28.png"/>
          <p:cNvPicPr/>
          <p:nvPr/>
        </p:nvPicPr>
        <p:blipFill>
          <a:blip r:embed="rId3">
            <a:extLst>
              <a:ext uri="{28A0092B-C50C-407E-A947-70E740481C1C}">
                <a14:useLocalDpi xmlns:a14="http://schemas.microsoft.com/office/drawing/2010/main" val="0"/>
              </a:ext>
            </a:extLst>
          </a:blip>
          <a:srcRect/>
          <a:stretch>
            <a:fillRect/>
          </a:stretch>
        </p:blipFill>
        <p:spPr bwMode="auto">
          <a:xfrm>
            <a:off x="6343403" y="1119454"/>
            <a:ext cx="5180725" cy="5004997"/>
          </a:xfrm>
          <a:prstGeom prst="rect">
            <a:avLst/>
          </a:prstGeom>
          <a:noFill/>
          <a:ln>
            <a:noFill/>
          </a:ln>
        </p:spPr>
      </p:pic>
      <p:sp>
        <p:nvSpPr>
          <p:cNvPr id="14" name="矩形 13"/>
          <p:cNvSpPr/>
          <p:nvPr/>
        </p:nvSpPr>
        <p:spPr>
          <a:xfrm>
            <a:off x="8046721" y="6124452"/>
            <a:ext cx="2350323" cy="369332"/>
          </a:xfrm>
          <a:prstGeom prst="rect">
            <a:avLst/>
          </a:prstGeom>
        </p:spPr>
        <p:txBody>
          <a:bodyPr wrap="none">
            <a:spAutoFit/>
          </a:bodyPr>
          <a:lstStyle/>
          <a:p>
            <a:r>
              <a:rPr lang="zh-CN" altLang="zh-CN" dirty="0"/>
              <a:t>图</a:t>
            </a:r>
            <a:r>
              <a:rPr lang="en-US" altLang="zh-CN" dirty="0"/>
              <a:t>5-2-19 </a:t>
            </a:r>
            <a:r>
              <a:rPr lang="zh-CN" altLang="zh-CN" dirty="0"/>
              <a:t>梯形图程序</a:t>
            </a:r>
          </a:p>
        </p:txBody>
      </p:sp>
      <p:sp>
        <p:nvSpPr>
          <p:cNvPr id="15"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defPPr>
              <a:defRPr lang="zh-CN"/>
            </a:defPPr>
            <a:lvl1pPr>
              <a:defRPr sz="1600" b="1">
                <a:solidFill>
                  <a:schemeClr val="bg1"/>
                </a:solidFill>
              </a:defRPr>
            </a:lvl1pPr>
          </a:lstStyle>
          <a:p>
            <a:r>
              <a:rPr lang="en-US" altLang="zh-CN" dirty="0"/>
              <a:t>2</a:t>
            </a:r>
            <a:r>
              <a:rPr lang="en-US" altLang="zh-CN" dirty="0" smtClean="0"/>
              <a:t>. </a:t>
            </a:r>
            <a:r>
              <a:rPr lang="zh-CN" altLang="zh-CN" dirty="0" smtClean="0"/>
              <a:t>步进电机</a:t>
            </a:r>
            <a:r>
              <a:rPr lang="en-US" altLang="zh-CN" dirty="0"/>
              <a:t>PLC</a:t>
            </a:r>
            <a:r>
              <a:rPr lang="zh-CN" altLang="zh-CN" dirty="0"/>
              <a:t>控制程序的设计</a:t>
            </a:r>
          </a:p>
        </p:txBody>
      </p:sp>
    </p:spTree>
    <p:extLst>
      <p:ext uri="{BB962C8B-B14F-4D97-AF65-F5344CB8AC3E}">
        <p14:creationId xmlns:p14="http://schemas.microsoft.com/office/powerpoint/2010/main" val="28141111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0A4E986E-0FED-4EE3-BB27-545867A330C7}"/>
              </a:ext>
            </a:extLst>
          </p:cNvPr>
          <p:cNvGrpSpPr/>
          <p:nvPr/>
        </p:nvGrpSpPr>
        <p:grpSpPr>
          <a:xfrm>
            <a:off x="3924300" y="2586564"/>
            <a:ext cx="1114425" cy="1114425"/>
            <a:chOff x="1924050" y="2615139"/>
            <a:chExt cx="1114425" cy="1114425"/>
          </a:xfrm>
        </p:grpSpPr>
        <p:sp>
          <p:nvSpPr>
            <p:cNvPr id="6" name="椭圆 5">
              <a:extLst>
                <a:ext uri="{FF2B5EF4-FFF2-40B4-BE49-F238E27FC236}">
                  <a16:creationId xmlns:a16="http://schemas.microsoft.com/office/drawing/2014/main" xmlns=""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a16="http://schemas.microsoft.com/office/drawing/2014/main" xmlns=""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8691500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矩形 14"/>
          <p:cNvSpPr/>
          <p:nvPr/>
        </p:nvSpPr>
        <p:spPr>
          <a:xfrm>
            <a:off x="1085851" y="839319"/>
            <a:ext cx="6096000" cy="3395801"/>
          </a:xfrm>
          <a:prstGeom prst="rect">
            <a:avLst/>
          </a:prstGeom>
        </p:spPr>
        <p:txBody>
          <a:bodyPr>
            <a:spAutoFit/>
          </a:bodyPr>
          <a:lstStyle/>
          <a:p>
            <a:pPr>
              <a:lnSpc>
                <a:spcPct val="200000"/>
              </a:lnSpc>
              <a:spcBef>
                <a:spcPts val="600"/>
              </a:spcBef>
              <a:spcAft>
                <a:spcPts val="600"/>
              </a:spcAft>
            </a:pPr>
            <a:r>
              <a:rPr lang="zh-CN" altLang="zh-CN" dirty="0"/>
              <a:t>步进电机控制系统的调试</a:t>
            </a:r>
          </a:p>
          <a:p>
            <a:pPr>
              <a:lnSpc>
                <a:spcPct val="200000"/>
              </a:lnSpc>
              <a:spcBef>
                <a:spcPts val="600"/>
              </a:spcBef>
              <a:spcAft>
                <a:spcPts val="600"/>
              </a:spcAft>
            </a:pPr>
            <a:r>
              <a:rPr lang="en-US" altLang="zh-CN" dirty="0"/>
              <a:t>1</a:t>
            </a:r>
            <a:r>
              <a:rPr lang="zh-CN" altLang="zh-CN" dirty="0"/>
              <a:t>）初始化程序</a:t>
            </a:r>
          </a:p>
          <a:p>
            <a:pPr>
              <a:lnSpc>
                <a:spcPct val="200000"/>
              </a:lnSpc>
              <a:spcBef>
                <a:spcPts val="600"/>
              </a:spcBef>
              <a:spcAft>
                <a:spcPts val="600"/>
              </a:spcAft>
            </a:pPr>
            <a:r>
              <a:rPr lang="en-US" altLang="zh-CN" dirty="0"/>
              <a:t>2</a:t>
            </a:r>
            <a:r>
              <a:rPr lang="zh-CN" altLang="zh-CN" dirty="0"/>
              <a:t>）步进电动机正转</a:t>
            </a:r>
          </a:p>
          <a:p>
            <a:pPr>
              <a:lnSpc>
                <a:spcPct val="200000"/>
              </a:lnSpc>
              <a:spcBef>
                <a:spcPts val="600"/>
              </a:spcBef>
              <a:spcAft>
                <a:spcPts val="600"/>
              </a:spcAft>
            </a:pPr>
            <a:r>
              <a:rPr lang="en-US" altLang="zh-CN" dirty="0"/>
              <a:t>3</a:t>
            </a:r>
            <a:r>
              <a:rPr lang="zh-CN" altLang="zh-CN" dirty="0"/>
              <a:t>）正传加速调整</a:t>
            </a:r>
          </a:p>
          <a:p>
            <a:pPr>
              <a:lnSpc>
                <a:spcPct val="200000"/>
              </a:lnSpc>
              <a:spcBef>
                <a:spcPts val="600"/>
              </a:spcBef>
              <a:spcAft>
                <a:spcPts val="600"/>
              </a:spcAft>
            </a:pPr>
            <a:r>
              <a:rPr lang="en-US" altLang="zh-CN" dirty="0"/>
              <a:t>4</a:t>
            </a:r>
            <a:r>
              <a:rPr lang="zh-CN" altLang="zh-CN" dirty="0"/>
              <a:t>）反转减速调整</a:t>
            </a:r>
          </a:p>
        </p:txBody>
      </p:sp>
      <p:sp>
        <p:nvSpPr>
          <p:cNvPr id="12"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defPPr>
              <a:defRPr lang="zh-CN"/>
            </a:defPPr>
            <a:lvl1pPr>
              <a:defRPr sz="1600" b="1">
                <a:solidFill>
                  <a:schemeClr val="bg1"/>
                </a:solidFill>
              </a:defRPr>
            </a:lvl1pPr>
          </a:lstStyle>
          <a:p>
            <a:r>
              <a:rPr lang="en-US" altLang="zh-CN" dirty="0"/>
              <a:t>2</a:t>
            </a:r>
            <a:r>
              <a:rPr lang="en-US" altLang="zh-CN" dirty="0" smtClean="0"/>
              <a:t>. </a:t>
            </a:r>
            <a:r>
              <a:rPr lang="zh-CN" altLang="zh-CN" dirty="0" smtClean="0"/>
              <a:t>步进电机</a:t>
            </a:r>
            <a:r>
              <a:rPr lang="en-US" altLang="zh-CN" dirty="0"/>
              <a:t>PLC</a:t>
            </a:r>
            <a:r>
              <a:rPr lang="zh-CN" altLang="zh-CN" dirty="0"/>
              <a:t>控制程序的设计</a:t>
            </a:r>
          </a:p>
        </p:txBody>
      </p:sp>
    </p:spTree>
    <p:extLst>
      <p:ext uri="{BB962C8B-B14F-4D97-AF65-F5344CB8AC3E}">
        <p14:creationId xmlns:p14="http://schemas.microsoft.com/office/powerpoint/2010/main" val="38143124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a16="http://schemas.microsoft.com/office/drawing/2014/main" xmlns="" id="{36319103-5056-4DF0-BEF0-E18EF7EFDFFE}"/>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C8F06883-6FAE-46DF-8119-5CA6D3AB6BF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8F5764A8-E5F9-4FA7-AD9F-163D22D133EC}"/>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3405111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a:extLst>
              <a:ext uri="{FF2B5EF4-FFF2-40B4-BE49-F238E27FC236}">
                <a16:creationId xmlns:a16="http://schemas.microsoft.com/office/drawing/2014/main" xmlns="" id="{87F54F14-2219-4BC2-83EC-23C8ABD6460E}"/>
              </a:ext>
            </a:extLst>
          </p:cNvPr>
          <p:cNvSpPr txBox="1"/>
          <p:nvPr/>
        </p:nvSpPr>
        <p:spPr>
          <a:xfrm>
            <a:off x="1229986" y="998015"/>
            <a:ext cx="7720012" cy="1029769"/>
          </a:xfrm>
          <a:prstGeom prst="rect">
            <a:avLst/>
          </a:prstGeom>
          <a:noFill/>
        </p:spPr>
        <p:txBody>
          <a:bodyPr wrap="square" rtlCol="0">
            <a:spAutoFit/>
          </a:bodyPr>
          <a:lstStyle/>
          <a:p>
            <a:pPr>
              <a:lnSpc>
                <a:spcPct val="150000"/>
              </a:lnSpc>
              <a:spcBef>
                <a:spcPts val="600"/>
              </a:spcBef>
              <a:spcAft>
                <a:spcPts val="600"/>
              </a:spcAft>
            </a:pPr>
            <a:r>
              <a:rPr lang="en-US" altLang="zh-CN" dirty="0"/>
              <a:t>1.</a:t>
            </a:r>
            <a:r>
              <a:rPr lang="zh-CN" altLang="zh-CN" dirty="0"/>
              <a:t>开环、闭环调速系统调试的流程图设计。</a:t>
            </a:r>
          </a:p>
          <a:p>
            <a:pPr>
              <a:lnSpc>
                <a:spcPct val="150000"/>
              </a:lnSpc>
              <a:spcBef>
                <a:spcPts val="600"/>
              </a:spcBef>
              <a:spcAft>
                <a:spcPts val="600"/>
              </a:spcAft>
            </a:pPr>
            <a:r>
              <a:rPr lang="en-US" altLang="zh-CN" dirty="0"/>
              <a:t>2.</a:t>
            </a:r>
            <a:r>
              <a:rPr lang="zh-CN" altLang="zh-CN" dirty="0"/>
              <a:t>步进电机控制系统编码调试。</a:t>
            </a:r>
          </a:p>
        </p:txBody>
      </p:sp>
      <p:graphicFrame>
        <p:nvGraphicFramePr>
          <p:cNvPr id="14" name="表格 13">
            <a:extLst>
              <a:ext uri="{FF2B5EF4-FFF2-40B4-BE49-F238E27FC236}">
                <a16:creationId xmlns:a16="http://schemas.microsoft.com/office/drawing/2014/main" xmlns="" id="{D47A81D8-0FEE-4650-8128-AB76850B5588}"/>
              </a:ext>
            </a:extLst>
          </p:cNvPr>
          <p:cNvGraphicFramePr>
            <a:graphicFrameLocks noGrp="1"/>
          </p:cNvGraphicFramePr>
          <p:nvPr>
            <p:extLst>
              <p:ext uri="{D42A27DB-BD31-4B8C-83A1-F6EECF244321}">
                <p14:modId xmlns:p14="http://schemas.microsoft.com/office/powerpoint/2010/main" val="2059050317"/>
              </p:ext>
            </p:extLst>
          </p:nvPr>
        </p:nvGraphicFramePr>
        <p:xfrm>
          <a:off x="1229986" y="2387688"/>
          <a:ext cx="9550751" cy="3541799"/>
        </p:xfrm>
        <a:graphic>
          <a:graphicData uri="http://schemas.openxmlformats.org/drawingml/2006/table">
            <a:tbl>
              <a:tblPr firstRow="1" firstCol="1" bandRow="1">
                <a:tableStyleId>{ED083AE6-46FA-4A59-8FB0-9F97EB10719F}</a:tableStyleId>
              </a:tblPr>
              <a:tblGrid>
                <a:gridCol w="999883">
                  <a:extLst>
                    <a:ext uri="{9D8B030D-6E8A-4147-A177-3AD203B41FA5}">
                      <a16:colId xmlns:a16="http://schemas.microsoft.com/office/drawing/2014/main" xmlns="" val="20000"/>
                    </a:ext>
                  </a:extLst>
                </a:gridCol>
                <a:gridCol w="1610537">
                  <a:extLst>
                    <a:ext uri="{9D8B030D-6E8A-4147-A177-3AD203B41FA5}">
                      <a16:colId xmlns:a16="http://schemas.microsoft.com/office/drawing/2014/main" xmlns="" val="20001"/>
                    </a:ext>
                  </a:extLst>
                </a:gridCol>
                <a:gridCol w="3283115">
                  <a:extLst>
                    <a:ext uri="{9D8B030D-6E8A-4147-A177-3AD203B41FA5}">
                      <a16:colId xmlns:a16="http://schemas.microsoft.com/office/drawing/2014/main" xmlns="" val="20002"/>
                    </a:ext>
                  </a:extLst>
                </a:gridCol>
                <a:gridCol w="1219072">
                  <a:extLst>
                    <a:ext uri="{9D8B030D-6E8A-4147-A177-3AD203B41FA5}">
                      <a16:colId xmlns:a16="http://schemas.microsoft.com/office/drawing/2014/main" xmlns="" val="20003"/>
                    </a:ext>
                  </a:extLst>
                </a:gridCol>
                <a:gridCol w="1219072">
                  <a:extLst>
                    <a:ext uri="{9D8B030D-6E8A-4147-A177-3AD203B41FA5}">
                      <a16:colId xmlns:a16="http://schemas.microsoft.com/office/drawing/2014/main" xmlns="" val="20004"/>
                    </a:ext>
                  </a:extLst>
                </a:gridCol>
                <a:gridCol w="1219072">
                  <a:extLst>
                    <a:ext uri="{9D8B030D-6E8A-4147-A177-3AD203B41FA5}">
                      <a16:colId xmlns:a16="http://schemas.microsoft.com/office/drawing/2014/main" xmlns=""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a16="http://schemas.microsoft.com/office/drawing/2014/main" xmlns="" val="10000"/>
                  </a:ext>
                </a:extLst>
              </a:tr>
              <a:tr h="1140646">
                <a:tc rowSpan="2">
                  <a:txBody>
                    <a:bodyPr/>
                    <a:lstStyle/>
                    <a:p>
                      <a:pPr marL="0" algn="l" defTabSz="914400" rtl="0" eaLnBrk="1" latinLnBrk="0" hangingPunct="1"/>
                      <a:r>
                        <a:rPr lang="zh-CN"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任务二</a:t>
                      </a:r>
                    </a:p>
                    <a:p>
                      <a:pPr marL="0" algn="l" defTabSz="914400" rtl="0" eaLnBrk="1" latinLnBrk="0" hangingPunct="1"/>
                      <a:r>
                        <a:rPr lang="zh-CN"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交直流传动系统调试</a:t>
                      </a:r>
                      <a:endParaRPr 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algn="l" defTabSz="914400" rtl="0" eaLnBrk="1" latinLnBrk="0" hangingPunct="1"/>
                      <a:r>
                        <a:rPr lang="en-US"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1.</a:t>
                      </a:r>
                      <a:r>
                        <a:rPr lang="zh-CN"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能够对开环、闭环调速系统调试进行流程图的设计。</a:t>
                      </a:r>
                    </a:p>
                    <a:p>
                      <a:pPr marL="0" algn="l" defTabSz="914400" rtl="0" eaLnBrk="1" latinLnBrk="0" hangingPunct="1"/>
                      <a:r>
                        <a:rPr lang="en-US"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2.</a:t>
                      </a:r>
                      <a:r>
                        <a:rPr lang="zh-CN"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能够对步进电机控制系统进行控制。</a:t>
                      </a:r>
                      <a:endParaRPr 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altLang="zh-CN" sz="1400" kern="100" dirty="0" smtClean="0">
                          <a:effectLst/>
                          <a:latin typeface="Calibri" panose="020F0502020204030204" pitchFamily="34" charset="0"/>
                          <a:ea typeface="宋体" panose="02010600030101010101" pitchFamily="2" charset="-122"/>
                          <a:cs typeface="Times New Roman" panose="02020603050405020304" pitchFamily="18" charset="0"/>
                        </a:rPr>
                        <a:t>50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r>
                        <a:rPr lang="en-US"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1.</a:t>
                      </a:r>
                      <a:r>
                        <a:rPr lang="zh-CN"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能够理解开环、闭环调速系统的工作原理。</a:t>
                      </a:r>
                    </a:p>
                    <a:p>
                      <a:r>
                        <a:rPr lang="en-US"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2.</a:t>
                      </a:r>
                      <a:r>
                        <a:rPr lang="zh-CN"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能够理解步进电机控制系统的工作原理及进行编码使用</a:t>
                      </a:r>
                      <a:r>
                        <a:rPr lang="zh-CN" altLang="zh-CN" sz="1400" kern="1200" dirty="0" smtClean="0">
                          <a:solidFill>
                            <a:schemeClr val="tx1"/>
                          </a:solidFill>
                          <a:effectLst/>
                          <a:latin typeface="+mn-lt"/>
                          <a:ea typeface="+mn-ea"/>
                          <a:cs typeface="+mn-cs"/>
                        </a:rPr>
                        <a:t>。</a:t>
                      </a:r>
                      <a:endParaRPr lang="zh-CN" sz="105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altLang="zh-CN" sz="1400" kern="100" dirty="0" smtClean="0">
                          <a:effectLst/>
                          <a:latin typeface="Calibri" panose="020F0502020204030204" pitchFamily="34" charset="0"/>
                          <a:ea typeface="宋体" panose="02010600030101010101" pitchFamily="2" charset="-122"/>
                          <a:cs typeface="Times New Roman" panose="02020603050405020304" pitchFamily="18" charset="0"/>
                        </a:rPr>
                        <a:t>50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7974335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a:extLst>
              <a:ext uri="{FF2B5EF4-FFF2-40B4-BE49-F238E27FC236}">
                <a16:creationId xmlns:a16="http://schemas.microsoft.com/office/drawing/2014/main" xmlns="" id="{A2F815FD-BDC4-4F17-9774-BCA32C0B7032}"/>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EBEA8155-8DE6-4794-828D-213564FAA3AE}"/>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6ED998B1-8F4C-4F32-B6DF-31C58AF0DDEE}"/>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3282983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a16="http://schemas.microsoft.com/office/drawing/2014/main" xmlns="" id="{2D966BEC-AA77-4BC3-9A76-7AC115470CF6}"/>
              </a:ext>
            </a:extLst>
          </p:cNvPr>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a:t>1.</a:t>
            </a:r>
            <a:r>
              <a:rPr lang="zh-CN" altLang="zh-CN" b="1" dirty="0"/>
              <a:t>步进电机的选择</a:t>
            </a:r>
          </a:p>
        </p:txBody>
      </p:sp>
      <p:cxnSp>
        <p:nvCxnSpPr>
          <p:cNvPr id="47" name="直接连接符 46">
            <a:extLst>
              <a:ext uri="{FF2B5EF4-FFF2-40B4-BE49-F238E27FC236}">
                <a16:creationId xmlns:a16="http://schemas.microsoft.com/office/drawing/2014/main" xmlns="" id="{36FAB3D4-22F4-4FAB-8759-B7590329ECCD}"/>
              </a:ext>
            </a:extLst>
          </p:cNvPr>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a16="http://schemas.microsoft.com/office/drawing/2014/main" xmlns=""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a16="http://schemas.microsoft.com/office/drawing/2014/main" xmlns=""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247775" y="2019301"/>
            <a:ext cx="6096000" cy="2687915"/>
          </a:xfrm>
          <a:prstGeom prst="rect">
            <a:avLst/>
          </a:prstGeom>
        </p:spPr>
        <p:txBody>
          <a:bodyPr>
            <a:spAutoFit/>
          </a:bodyPr>
          <a:lstStyle/>
          <a:p>
            <a:pPr>
              <a:lnSpc>
                <a:spcPct val="200000"/>
              </a:lnSpc>
              <a:spcBef>
                <a:spcPts val="600"/>
              </a:spcBef>
              <a:spcAft>
                <a:spcPts val="600"/>
              </a:spcAft>
            </a:pPr>
            <a:r>
              <a:rPr lang="zh-CN" altLang="zh-CN" dirty="0"/>
              <a:t>（</a:t>
            </a:r>
            <a:r>
              <a:rPr lang="en-US" altLang="zh-CN" dirty="0"/>
              <a:t>1</a:t>
            </a:r>
            <a:r>
              <a:rPr lang="zh-CN" altLang="zh-CN" dirty="0"/>
              <a:t>）步距角的选择</a:t>
            </a:r>
          </a:p>
          <a:p>
            <a:pPr>
              <a:lnSpc>
                <a:spcPct val="200000"/>
              </a:lnSpc>
              <a:spcBef>
                <a:spcPts val="600"/>
              </a:spcBef>
              <a:spcAft>
                <a:spcPts val="600"/>
              </a:spcAft>
            </a:pPr>
            <a:r>
              <a:rPr lang="zh-CN" altLang="zh-CN" dirty="0"/>
              <a:t>（</a:t>
            </a:r>
            <a:r>
              <a:rPr lang="en-US" altLang="zh-CN" dirty="0"/>
              <a:t>2</a:t>
            </a:r>
            <a:r>
              <a:rPr lang="zh-CN" altLang="zh-CN" dirty="0"/>
              <a:t>）静力矩的选择</a:t>
            </a:r>
          </a:p>
          <a:p>
            <a:pPr>
              <a:lnSpc>
                <a:spcPct val="200000"/>
              </a:lnSpc>
              <a:spcBef>
                <a:spcPts val="600"/>
              </a:spcBef>
              <a:spcAft>
                <a:spcPts val="600"/>
              </a:spcAft>
            </a:pPr>
            <a:r>
              <a:rPr lang="zh-CN" altLang="zh-CN" dirty="0"/>
              <a:t>（</a:t>
            </a:r>
            <a:r>
              <a:rPr lang="en-US" altLang="zh-CN" dirty="0"/>
              <a:t>3</a:t>
            </a:r>
            <a:r>
              <a:rPr lang="zh-CN" altLang="zh-CN" dirty="0"/>
              <a:t>）电流的选择</a:t>
            </a:r>
          </a:p>
          <a:p>
            <a:pPr>
              <a:lnSpc>
                <a:spcPct val="200000"/>
              </a:lnSpc>
              <a:spcBef>
                <a:spcPts val="600"/>
              </a:spcBef>
              <a:spcAft>
                <a:spcPts val="600"/>
              </a:spcAft>
            </a:pPr>
            <a:r>
              <a:rPr lang="zh-CN" altLang="zh-CN" dirty="0"/>
              <a:t>步进电机选择步骤，如图</a:t>
            </a:r>
            <a:r>
              <a:rPr lang="en-US" altLang="zh-CN" dirty="0"/>
              <a:t>5-2-20</a:t>
            </a:r>
            <a:r>
              <a:rPr lang="zh-CN" altLang="zh-CN" dirty="0"/>
              <a:t>所示。</a:t>
            </a:r>
          </a:p>
        </p:txBody>
      </p:sp>
      <p:pic>
        <p:nvPicPr>
          <p:cNvPr id="27" name="图片 26" descr="C:\Users\407_5\AppData\Roaming\Tencent\Users\532440458\QQ\WinTemp\RichOle\@@2Z)AIEBLFK(4XV{9(93@E.png"/>
          <p:cNvPicPr/>
          <p:nvPr/>
        </p:nvPicPr>
        <p:blipFill>
          <a:blip r:embed="rId3">
            <a:extLst>
              <a:ext uri="{28A0092B-C50C-407E-A947-70E740481C1C}">
                <a14:useLocalDpi xmlns:a14="http://schemas.microsoft.com/office/drawing/2010/main" val="0"/>
              </a:ext>
            </a:extLst>
          </a:blip>
          <a:srcRect/>
          <a:stretch>
            <a:fillRect/>
          </a:stretch>
        </p:blipFill>
        <p:spPr bwMode="auto">
          <a:xfrm>
            <a:off x="6768466" y="1530350"/>
            <a:ext cx="4353812" cy="3968750"/>
          </a:xfrm>
          <a:prstGeom prst="rect">
            <a:avLst/>
          </a:prstGeom>
          <a:noFill/>
          <a:ln>
            <a:noFill/>
          </a:ln>
        </p:spPr>
      </p:pic>
      <p:sp>
        <p:nvSpPr>
          <p:cNvPr id="3" name="矩形 2"/>
          <p:cNvSpPr/>
          <p:nvPr/>
        </p:nvSpPr>
        <p:spPr>
          <a:xfrm>
            <a:off x="7209563" y="5776312"/>
            <a:ext cx="3648937" cy="369332"/>
          </a:xfrm>
          <a:prstGeom prst="rect">
            <a:avLst/>
          </a:prstGeom>
        </p:spPr>
        <p:txBody>
          <a:bodyPr wrap="square">
            <a:spAutoFit/>
          </a:bodyPr>
          <a:lstStyle/>
          <a:p>
            <a:r>
              <a:rPr lang="zh-CN" altLang="zh-CN" dirty="0"/>
              <a:t>图</a:t>
            </a:r>
            <a:r>
              <a:rPr lang="en-US" altLang="zh-CN" dirty="0"/>
              <a:t>5-2-20 </a:t>
            </a:r>
            <a:r>
              <a:rPr lang="zh-CN" altLang="zh-CN" dirty="0"/>
              <a:t>选择步进电机的步骤</a:t>
            </a:r>
          </a:p>
        </p:txBody>
      </p:sp>
    </p:spTree>
    <p:extLst>
      <p:ext uri="{BB962C8B-B14F-4D97-AF65-F5344CB8AC3E}">
        <p14:creationId xmlns:p14="http://schemas.microsoft.com/office/powerpoint/2010/main" val="33347545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a16="http://schemas.microsoft.com/office/drawing/2014/main" xmlns="" id="{2D966BEC-AA77-4BC3-9A76-7AC115470CF6}"/>
              </a:ext>
            </a:extLst>
          </p:cNvPr>
          <p:cNvSpPr/>
          <p:nvPr/>
        </p:nvSpPr>
        <p:spPr>
          <a:xfrm>
            <a:off x="801075" y="857250"/>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a:t>1.</a:t>
            </a:r>
            <a:r>
              <a:rPr lang="zh-CN" altLang="zh-CN" b="1" dirty="0"/>
              <a:t>步进电机的选择</a:t>
            </a:r>
          </a:p>
        </p:txBody>
      </p:sp>
      <p:cxnSp>
        <p:nvCxnSpPr>
          <p:cNvPr id="47" name="直接连接符 46">
            <a:extLst>
              <a:ext uri="{FF2B5EF4-FFF2-40B4-BE49-F238E27FC236}">
                <a16:creationId xmlns:a16="http://schemas.microsoft.com/office/drawing/2014/main" xmlns="" id="{36FAB3D4-22F4-4FAB-8759-B7590329ECCD}"/>
              </a:ext>
            </a:extLst>
          </p:cNvPr>
          <p:cNvCxnSpPr/>
          <p:nvPr/>
        </p:nvCxnSpPr>
        <p:spPr>
          <a:xfrm>
            <a:off x="4295775" y="1133475"/>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a16="http://schemas.microsoft.com/office/drawing/2014/main" xmlns=""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a16="http://schemas.microsoft.com/office/drawing/2014/main" xmlns=""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915374" y="1355117"/>
            <a:ext cx="10864249" cy="4601260"/>
          </a:xfrm>
          <a:prstGeom prst="rect">
            <a:avLst/>
          </a:prstGeom>
        </p:spPr>
        <p:txBody>
          <a:bodyPr wrap="square">
            <a:spAutoFit/>
          </a:bodyPr>
          <a:lstStyle/>
          <a:p>
            <a:pPr indent="457200">
              <a:lnSpc>
                <a:spcPct val="150000"/>
              </a:lnSpc>
              <a:spcBef>
                <a:spcPts val="600"/>
              </a:spcBef>
              <a:spcAft>
                <a:spcPts val="600"/>
              </a:spcAft>
            </a:pPr>
            <a:r>
              <a:rPr lang="zh-CN" altLang="zh-CN" dirty="0"/>
              <a:t>步进电机使用中的注意点</a:t>
            </a:r>
          </a:p>
          <a:p>
            <a:pPr indent="457200">
              <a:lnSpc>
                <a:spcPct val="150000"/>
              </a:lnSpc>
              <a:spcBef>
                <a:spcPts val="600"/>
              </a:spcBef>
              <a:spcAft>
                <a:spcPts val="600"/>
              </a:spcAft>
            </a:pPr>
            <a:r>
              <a:rPr lang="en-US" altLang="zh-CN" dirty="0"/>
              <a:t> </a:t>
            </a:r>
            <a:r>
              <a:rPr lang="zh-CN" altLang="zh-CN" dirty="0"/>
              <a:t>（</a:t>
            </a:r>
            <a:r>
              <a:rPr lang="en-US" altLang="zh-CN" dirty="0"/>
              <a:t>1</a:t>
            </a:r>
            <a:r>
              <a:rPr lang="zh-CN" altLang="zh-CN" dirty="0"/>
              <a:t>）步进电机应使用于低速场合</a:t>
            </a:r>
            <a:r>
              <a:rPr lang="en-US" altLang="zh-CN" dirty="0"/>
              <a:t>——</a:t>
            </a:r>
            <a:r>
              <a:rPr lang="zh-CN" altLang="zh-CN" dirty="0"/>
              <a:t>每分钟转速不超过</a:t>
            </a:r>
            <a:r>
              <a:rPr lang="en-US" altLang="zh-CN" dirty="0"/>
              <a:t>1000</a:t>
            </a:r>
            <a:r>
              <a:rPr lang="zh-CN" altLang="zh-CN" dirty="0"/>
              <a:t>转，可通过减速装置使其在此间工作，此时电机工作效率高，噪音低。</a:t>
            </a:r>
          </a:p>
          <a:p>
            <a:pPr indent="457200">
              <a:lnSpc>
                <a:spcPct val="150000"/>
              </a:lnSpc>
              <a:spcBef>
                <a:spcPts val="600"/>
              </a:spcBef>
              <a:spcAft>
                <a:spcPts val="600"/>
              </a:spcAft>
            </a:pPr>
            <a:r>
              <a:rPr lang="en-US" altLang="zh-CN" dirty="0"/>
              <a:t> </a:t>
            </a:r>
            <a:r>
              <a:rPr lang="zh-CN" altLang="zh-CN" dirty="0"/>
              <a:t>（</a:t>
            </a:r>
            <a:r>
              <a:rPr lang="en-US" altLang="zh-CN" dirty="0"/>
              <a:t>2</a:t>
            </a:r>
            <a:r>
              <a:rPr lang="zh-CN" altLang="zh-CN" dirty="0"/>
              <a:t>）步进电机尽量不使用整步状态，整步状态时振动较大。</a:t>
            </a:r>
          </a:p>
          <a:p>
            <a:pPr indent="457200">
              <a:lnSpc>
                <a:spcPct val="150000"/>
              </a:lnSpc>
              <a:spcBef>
                <a:spcPts val="600"/>
              </a:spcBef>
              <a:spcAft>
                <a:spcPts val="600"/>
              </a:spcAft>
            </a:pPr>
            <a:r>
              <a:rPr lang="zh-CN" altLang="zh-CN" dirty="0"/>
              <a:t>（</a:t>
            </a:r>
            <a:r>
              <a:rPr lang="en-US" altLang="zh-CN" dirty="0"/>
              <a:t>3</a:t>
            </a:r>
            <a:r>
              <a:rPr lang="zh-CN" altLang="zh-CN" dirty="0"/>
              <a:t>）由于历史原因，只有标称为</a:t>
            </a:r>
            <a:r>
              <a:rPr lang="en-US" altLang="zh-CN" dirty="0"/>
              <a:t>12V</a:t>
            </a:r>
            <a:r>
              <a:rPr lang="zh-CN" altLang="zh-CN" dirty="0"/>
              <a:t>电压的电机使用</a:t>
            </a:r>
            <a:r>
              <a:rPr lang="en-US" altLang="zh-CN" dirty="0"/>
              <a:t>12V</a:t>
            </a:r>
            <a:r>
              <a:rPr lang="zh-CN" altLang="zh-CN" dirty="0"/>
              <a:t>外，其他电机的电压值不是驱动电压伏值，可根据驱动器选择驱动电压。当然</a:t>
            </a:r>
            <a:r>
              <a:rPr lang="en-US" altLang="zh-CN" dirty="0"/>
              <a:t>12</a:t>
            </a:r>
            <a:r>
              <a:rPr lang="zh-CN" altLang="zh-CN" dirty="0"/>
              <a:t>伏的电压除</a:t>
            </a:r>
            <a:r>
              <a:rPr lang="en-US" altLang="zh-CN" dirty="0"/>
              <a:t>12V</a:t>
            </a:r>
            <a:r>
              <a:rPr lang="zh-CN" altLang="zh-CN" dirty="0"/>
              <a:t>恒压驱动外也可以采用其他驱动电源，但是要考虑温升的问题。</a:t>
            </a:r>
          </a:p>
          <a:p>
            <a:pPr indent="457200">
              <a:lnSpc>
                <a:spcPct val="150000"/>
              </a:lnSpc>
              <a:spcBef>
                <a:spcPts val="600"/>
              </a:spcBef>
              <a:spcAft>
                <a:spcPts val="600"/>
              </a:spcAft>
            </a:pPr>
            <a:r>
              <a:rPr lang="en-US" altLang="zh-CN" dirty="0"/>
              <a:t> </a:t>
            </a:r>
            <a:r>
              <a:rPr lang="zh-CN" altLang="zh-CN" dirty="0"/>
              <a:t>（</a:t>
            </a:r>
            <a:r>
              <a:rPr lang="en-US" altLang="zh-CN" dirty="0"/>
              <a:t>4</a:t>
            </a:r>
            <a:r>
              <a:rPr lang="zh-CN" altLang="zh-CN" dirty="0"/>
              <a:t>）转动惯量大的负载应选择大机座号步进电机。</a:t>
            </a:r>
          </a:p>
          <a:p>
            <a:pPr indent="457200">
              <a:lnSpc>
                <a:spcPct val="150000"/>
              </a:lnSpc>
              <a:spcBef>
                <a:spcPts val="600"/>
              </a:spcBef>
              <a:spcAft>
                <a:spcPts val="600"/>
              </a:spcAft>
            </a:pPr>
            <a:r>
              <a:rPr lang="en-US" altLang="zh-CN" dirty="0"/>
              <a:t> </a:t>
            </a:r>
            <a:r>
              <a:rPr lang="zh-CN" altLang="zh-CN" dirty="0"/>
              <a:t>（</a:t>
            </a:r>
            <a:r>
              <a:rPr lang="en-US" altLang="zh-CN" dirty="0"/>
              <a:t>5</a:t>
            </a:r>
            <a:r>
              <a:rPr lang="zh-CN" altLang="zh-CN" dirty="0"/>
              <a:t>）步进电机在较高速或大惯量负载时，一般不在工作速度起动，而采用逐渐升频提速，这样</a:t>
            </a:r>
            <a:r>
              <a:rPr lang="zh-CN" altLang="zh-CN" dirty="0" smtClean="0"/>
              <a:t>可以</a:t>
            </a:r>
            <a:endParaRPr lang="zh-CN" altLang="en-US" dirty="0"/>
          </a:p>
        </p:txBody>
      </p:sp>
    </p:spTree>
    <p:extLst>
      <p:ext uri="{BB962C8B-B14F-4D97-AF65-F5344CB8AC3E}">
        <p14:creationId xmlns:p14="http://schemas.microsoft.com/office/powerpoint/2010/main" val="30276776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a16="http://schemas.microsoft.com/office/drawing/2014/main" xmlns="" id="{2D966BEC-AA77-4BC3-9A76-7AC115470CF6}"/>
              </a:ext>
            </a:extLst>
          </p:cNvPr>
          <p:cNvSpPr/>
          <p:nvPr/>
        </p:nvSpPr>
        <p:spPr>
          <a:xfrm>
            <a:off x="801075" y="857250"/>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a:t>1.</a:t>
            </a:r>
            <a:r>
              <a:rPr lang="zh-CN" altLang="zh-CN" b="1" dirty="0"/>
              <a:t>步进电机的选择</a:t>
            </a:r>
          </a:p>
        </p:txBody>
      </p:sp>
      <p:cxnSp>
        <p:nvCxnSpPr>
          <p:cNvPr id="47" name="直接连接符 46">
            <a:extLst>
              <a:ext uri="{FF2B5EF4-FFF2-40B4-BE49-F238E27FC236}">
                <a16:creationId xmlns:a16="http://schemas.microsoft.com/office/drawing/2014/main" xmlns="" id="{36FAB3D4-22F4-4FAB-8759-B7590329ECCD}"/>
              </a:ext>
            </a:extLst>
          </p:cNvPr>
          <p:cNvCxnSpPr/>
          <p:nvPr/>
        </p:nvCxnSpPr>
        <p:spPr>
          <a:xfrm>
            <a:off x="4295775" y="1133475"/>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a16="http://schemas.microsoft.com/office/drawing/2014/main" xmlns=""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a16="http://schemas.microsoft.com/office/drawing/2014/main" xmlns=""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350599" y="1295400"/>
            <a:ext cx="5512320" cy="5278368"/>
          </a:xfrm>
          <a:prstGeom prst="rect">
            <a:avLst/>
          </a:prstGeom>
        </p:spPr>
        <p:txBody>
          <a:bodyPr wrap="square">
            <a:spAutoFit/>
          </a:bodyPr>
          <a:lstStyle/>
          <a:p>
            <a:pPr indent="457200">
              <a:lnSpc>
                <a:spcPct val="150000"/>
              </a:lnSpc>
              <a:spcBef>
                <a:spcPts val="600"/>
              </a:spcBef>
              <a:spcAft>
                <a:spcPts val="600"/>
              </a:spcAft>
            </a:pPr>
            <a:r>
              <a:rPr lang="zh-CN" altLang="zh-CN" dirty="0" smtClean="0"/>
              <a:t>（</a:t>
            </a:r>
            <a:r>
              <a:rPr lang="en-US" altLang="zh-CN" dirty="0"/>
              <a:t>6</a:t>
            </a:r>
            <a:r>
              <a:rPr lang="zh-CN" altLang="zh-CN" dirty="0"/>
              <a:t>）高精度使用时，应通过机械减速，提高步进电机速度，或采用高细分数的驱动器解决，也可以采用五相电机，但其整个系统的价格较贵，生产厂家少。</a:t>
            </a:r>
          </a:p>
          <a:p>
            <a:pPr indent="457200">
              <a:lnSpc>
                <a:spcPct val="150000"/>
              </a:lnSpc>
              <a:spcBef>
                <a:spcPts val="600"/>
              </a:spcBef>
              <a:spcAft>
                <a:spcPts val="600"/>
              </a:spcAft>
            </a:pPr>
            <a:r>
              <a:rPr lang="zh-CN" altLang="zh-CN" dirty="0"/>
              <a:t>（</a:t>
            </a:r>
            <a:r>
              <a:rPr lang="en-US" altLang="zh-CN" dirty="0"/>
              <a:t>7</a:t>
            </a:r>
            <a:r>
              <a:rPr lang="zh-CN" altLang="zh-CN" dirty="0"/>
              <a:t>）步进电机不应在振动区内工作，如有必要，可通过改变电压、电流或加一些阻尼的方法加以解决。</a:t>
            </a:r>
          </a:p>
          <a:p>
            <a:pPr indent="457200">
              <a:lnSpc>
                <a:spcPct val="150000"/>
              </a:lnSpc>
              <a:spcBef>
                <a:spcPts val="600"/>
              </a:spcBef>
              <a:spcAft>
                <a:spcPts val="600"/>
              </a:spcAft>
            </a:pPr>
            <a:r>
              <a:rPr lang="zh-CN" altLang="zh-CN" dirty="0"/>
              <a:t>（</a:t>
            </a:r>
            <a:r>
              <a:rPr lang="en-US" altLang="zh-CN" dirty="0"/>
              <a:t>8</a:t>
            </a:r>
            <a:r>
              <a:rPr lang="zh-CN" altLang="zh-CN" dirty="0"/>
              <a:t>）使用时，应遵循先选步进电机，后选步进驱动器的原则。</a:t>
            </a:r>
          </a:p>
          <a:p>
            <a:pPr indent="457200">
              <a:lnSpc>
                <a:spcPct val="150000"/>
              </a:lnSpc>
              <a:spcBef>
                <a:spcPts val="600"/>
              </a:spcBef>
              <a:spcAft>
                <a:spcPts val="600"/>
              </a:spcAft>
            </a:pPr>
            <a:r>
              <a:rPr lang="en-US" altLang="zh-CN" dirty="0"/>
              <a:t>  </a:t>
            </a:r>
            <a:r>
              <a:rPr lang="zh-CN" altLang="zh-CN" dirty="0"/>
              <a:t>两相混合式步进电机驱动器的设置</a:t>
            </a:r>
          </a:p>
          <a:p>
            <a:pPr indent="457200">
              <a:lnSpc>
                <a:spcPct val="150000"/>
              </a:lnSpc>
              <a:spcBef>
                <a:spcPts val="600"/>
              </a:spcBef>
              <a:spcAft>
                <a:spcPts val="600"/>
              </a:spcAft>
            </a:pPr>
            <a:r>
              <a:rPr lang="en-US" altLang="zh-CN" dirty="0"/>
              <a:t>  </a:t>
            </a:r>
            <a:r>
              <a:rPr lang="zh-CN" altLang="zh-CN" dirty="0"/>
              <a:t>两相混合式步进电机细分驱动器</a:t>
            </a:r>
            <a:r>
              <a:rPr lang="en-US" altLang="zh-CN" dirty="0"/>
              <a:t>SH-20403</a:t>
            </a:r>
            <a:r>
              <a:rPr lang="zh-CN" altLang="zh-CN" dirty="0"/>
              <a:t>型为例，说明参数的设置方法。如图</a:t>
            </a:r>
            <a:r>
              <a:rPr lang="en-US" altLang="zh-CN" dirty="0"/>
              <a:t>5-2-21</a:t>
            </a:r>
            <a:r>
              <a:rPr lang="zh-CN" altLang="zh-CN" dirty="0"/>
              <a:t>所示。</a:t>
            </a:r>
            <a:endParaRPr lang="zh-CN" altLang="en-US" dirty="0"/>
          </a:p>
        </p:txBody>
      </p:sp>
      <p:pic>
        <p:nvPicPr>
          <p:cNvPr id="12" name="图片 11" descr="C:\Users\407_5\AppData\Roaming\Tencent\Users\532440458\QQ\WinTemp\RichOle\MU9UMNR97}GJY2U7W3[C%KH.png"/>
          <p:cNvPicPr/>
          <p:nvPr/>
        </p:nvPicPr>
        <p:blipFill>
          <a:blip r:embed="rId3">
            <a:extLst>
              <a:ext uri="{28A0092B-C50C-407E-A947-70E740481C1C}">
                <a14:useLocalDpi xmlns:a14="http://schemas.microsoft.com/office/drawing/2010/main" val="0"/>
              </a:ext>
            </a:extLst>
          </a:blip>
          <a:srcRect/>
          <a:stretch>
            <a:fillRect/>
          </a:stretch>
        </p:blipFill>
        <p:spPr bwMode="auto">
          <a:xfrm>
            <a:off x="6467016" y="1295400"/>
            <a:ext cx="5075895" cy="4709200"/>
          </a:xfrm>
          <a:prstGeom prst="rect">
            <a:avLst/>
          </a:prstGeom>
          <a:noFill/>
          <a:ln>
            <a:noFill/>
          </a:ln>
        </p:spPr>
      </p:pic>
      <p:sp>
        <p:nvSpPr>
          <p:cNvPr id="13" name="矩形 12"/>
          <p:cNvSpPr/>
          <p:nvPr/>
        </p:nvSpPr>
        <p:spPr>
          <a:xfrm>
            <a:off x="6884263" y="6166524"/>
            <a:ext cx="4658648" cy="369332"/>
          </a:xfrm>
          <a:prstGeom prst="rect">
            <a:avLst/>
          </a:prstGeom>
        </p:spPr>
        <p:txBody>
          <a:bodyPr wrap="none">
            <a:spAutoFit/>
          </a:bodyPr>
          <a:lstStyle/>
          <a:p>
            <a:r>
              <a:rPr lang="zh-CN" altLang="zh-CN" dirty="0"/>
              <a:t>图</a:t>
            </a:r>
            <a:r>
              <a:rPr lang="en-US" altLang="zh-CN" dirty="0"/>
              <a:t>5-2-21 </a:t>
            </a:r>
            <a:r>
              <a:rPr lang="zh-CN" altLang="zh-CN" dirty="0"/>
              <a:t>混合式步进电机驱动器的参数设置</a:t>
            </a:r>
          </a:p>
        </p:txBody>
      </p:sp>
    </p:spTree>
    <p:extLst>
      <p:ext uri="{BB962C8B-B14F-4D97-AF65-F5344CB8AC3E}">
        <p14:creationId xmlns:p14="http://schemas.microsoft.com/office/powerpoint/2010/main" val="32434703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xmlns="" id="{C9BD5BB2-9B11-4049-B844-F373723A1E92}"/>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a16="http://schemas.microsoft.com/office/drawing/2014/main" xmlns="" id="{92E74F4C-CB8E-4B2E-BBF3-968C12FABE28}"/>
              </a:ext>
            </a:extLst>
          </p:cNvPr>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861672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a:extLst>
              <a:ext uri="{FF2B5EF4-FFF2-40B4-BE49-F238E27FC236}">
                <a16:creationId xmlns:a16="http://schemas.microsoft.com/office/drawing/2014/main" xmlns="" id="{27FAE5CA-01FC-4670-862C-38248DB2406C}"/>
              </a:ext>
            </a:extLst>
          </p:cNvPr>
          <p:cNvSpPr txBox="1"/>
          <p:nvPr/>
        </p:nvSpPr>
        <p:spPr>
          <a:xfrm>
            <a:off x="6406399" y="1921639"/>
            <a:ext cx="5376143" cy="3093154"/>
          </a:xfrm>
          <a:prstGeom prst="rect">
            <a:avLst/>
          </a:prstGeom>
          <a:noFill/>
        </p:spPr>
        <p:txBody>
          <a:bodyPr wrap="square" rtlCol="0">
            <a:spAutoFit/>
          </a:bodyPr>
          <a:lstStyle>
            <a:defPPr>
              <a:defRPr lang="zh-CN"/>
            </a:defPPr>
            <a:lvl1pPr>
              <a:lnSpc>
                <a:spcPct val="150000"/>
              </a:lnSpc>
              <a:spcAft>
                <a:spcPts val="600"/>
              </a:spcAft>
              <a:defRPr sz="20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zh-CN" dirty="0"/>
              <a:t>学生：一般物流仓库分拣物品时，同样的物品一般都是通过传送带运送到同一个地方，那么传送带的转动是利用什么设备实现的呢？</a:t>
            </a:r>
          </a:p>
          <a:p>
            <a:r>
              <a:rPr lang="zh-CN" altLang="zh-CN" dirty="0"/>
              <a:t>教师：是利用传动系统。</a:t>
            </a:r>
          </a:p>
          <a:p>
            <a:r>
              <a:rPr lang="zh-CN" altLang="zh-CN" dirty="0"/>
              <a:t>学生：传动系统有哪些呢？</a:t>
            </a:r>
          </a:p>
          <a:p>
            <a:r>
              <a:rPr lang="zh-CN" altLang="zh-CN" dirty="0"/>
              <a:t>教师：有直流传送系统和交流传送系统。</a:t>
            </a:r>
          </a:p>
        </p:txBody>
      </p:sp>
      <p:sp>
        <p:nvSpPr>
          <p:cNvPr id="13" name="矩形: 对角圆角 12">
            <a:extLst>
              <a:ext uri="{FF2B5EF4-FFF2-40B4-BE49-F238E27FC236}">
                <a16:creationId xmlns:a16="http://schemas.microsoft.com/office/drawing/2014/main" xmlns="" id="{110F29DA-1D45-4DFD-98FD-D632EFF16A9F}"/>
              </a:ext>
            </a:extLst>
          </p:cNvPr>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a16="http://schemas.microsoft.com/office/drawing/2014/main" xmlns="" id="{5BE08D94-F3E5-4498-BF58-A768596EE8F4}"/>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a16="http://schemas.microsoft.com/office/drawing/2014/main" xmlns="" id="{B4A1AA17-AB6F-4DA4-B63C-8DF8427D7F18}"/>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a16="http://schemas.microsoft.com/office/drawing/2014/main" xmlns="" id="{6B88B49E-63C0-461C-9291-DE7A6447618A}"/>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a16="http://schemas.microsoft.com/office/drawing/2014/main" xmlns="" id="{40D4318E-47BB-4924-8625-6709E1FD88F4}"/>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a16="http://schemas.microsoft.com/office/drawing/2014/main" xmlns="" id="{50179681-4240-4F6F-977A-A7229A89950C}"/>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1" name="Picture 2" descr="https://gimg2.baidu.com/image_search/src=http%3A%2F%2Fwww.syjiancai.com%2Fpic%2F20100616%2F2237304197.jpg&amp;refer=http%3A%2F%2Fwww.syjiancai.com&amp;app=2002&amp;size=f9999,10000&amp;q=a80&amp;n=0&amp;g=0n&amp;fmt=jpeg?sec=1617199469&amp;t=6af007ea3adb92446b6bb88e30d20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623" y="2076314"/>
            <a:ext cx="4072591" cy="2918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6132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a16="http://schemas.microsoft.com/office/drawing/2014/main" xmlns="" id="{B083F001-CD8E-48EF-B3FD-3D6AFEF02F64}"/>
              </a:ext>
            </a:extLst>
          </p:cNvPr>
          <p:cNvGrpSpPr/>
          <p:nvPr/>
        </p:nvGrpSpPr>
        <p:grpSpPr>
          <a:xfrm>
            <a:off x="3933825" y="2596089"/>
            <a:ext cx="1114425" cy="1114425"/>
            <a:chOff x="1924050" y="2615139"/>
            <a:chExt cx="1114425" cy="1114425"/>
          </a:xfrm>
        </p:grpSpPr>
        <p:sp>
          <p:nvSpPr>
            <p:cNvPr id="13" name="椭圆 12">
              <a:extLst>
                <a:ext uri="{FF2B5EF4-FFF2-40B4-BE49-F238E27FC236}">
                  <a16:creationId xmlns:a16="http://schemas.microsoft.com/office/drawing/2014/main" xmlns="" id="{8485A0AD-ECE7-458E-8B69-9C48EC8F0EA2}"/>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6CFF8FF5-BDB5-47C3-AA01-564C75B48EA9}"/>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510695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grpSp>
        <p:nvGrpSpPr>
          <p:cNvPr id="11" name="组合 1">
            <a:extLst>
              <a:ext uri="{FF2B5EF4-FFF2-40B4-BE49-F238E27FC236}">
                <a16:creationId xmlns:a16="http://schemas.microsoft.com/office/drawing/2014/main" xmlns="" id="{0BFB10AC-7DC4-43FD-81DF-2F18F1F6EBE1}"/>
              </a:ext>
            </a:extLst>
          </p:cNvPr>
          <p:cNvGrpSpPr>
            <a:grpSpLocks/>
          </p:cNvGrpSpPr>
          <p:nvPr/>
        </p:nvGrpSpPr>
        <p:grpSpPr bwMode="auto">
          <a:xfrm>
            <a:off x="1325563" y="1676654"/>
            <a:ext cx="5743575" cy="1001206"/>
            <a:chOff x="859536" y="1549889"/>
            <a:chExt cx="5742745" cy="1000412"/>
          </a:xfrm>
        </p:grpSpPr>
        <p:sp>
          <p:nvSpPr>
            <p:cNvPr id="12" name="Title 1">
              <a:extLst>
                <a:ext uri="{FF2B5EF4-FFF2-40B4-BE49-F238E27FC236}">
                  <a16:creationId xmlns:a16="http://schemas.microsoft.com/office/drawing/2014/main" xmlns=""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13" name="组合 3">
              <a:extLst>
                <a:ext uri="{FF2B5EF4-FFF2-40B4-BE49-F238E27FC236}">
                  <a16:creationId xmlns:a16="http://schemas.microsoft.com/office/drawing/2014/main" xmlns="" id="{4055C7EF-CAE4-4541-9002-0D1D4F7FB558}"/>
                </a:ext>
              </a:extLst>
            </p:cNvPr>
            <p:cNvGrpSpPr>
              <a:grpSpLocks/>
            </p:cNvGrpSpPr>
            <p:nvPr/>
          </p:nvGrpSpPr>
          <p:grpSpPr bwMode="auto">
            <a:xfrm>
              <a:off x="859536" y="1874121"/>
              <a:ext cx="676180" cy="676180"/>
              <a:chOff x="1218882" y="1600676"/>
              <a:chExt cx="406294" cy="406294"/>
            </a:xfrm>
          </p:grpSpPr>
          <p:sp>
            <p:nvSpPr>
              <p:cNvPr id="16" name="Freeform 16">
                <a:extLst>
                  <a:ext uri="{FF2B5EF4-FFF2-40B4-BE49-F238E27FC236}">
                    <a16:creationId xmlns:a16="http://schemas.microsoft.com/office/drawing/2014/main" xmlns=""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7" name="AutoShape 14">
                <a:extLst>
                  <a:ext uri="{FF2B5EF4-FFF2-40B4-BE49-F238E27FC236}">
                    <a16:creationId xmlns:a16="http://schemas.microsoft.com/office/drawing/2014/main" xmlns=""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8" name="Oval 13">
                <a:extLst>
                  <a:ext uri="{FF2B5EF4-FFF2-40B4-BE49-F238E27FC236}">
                    <a16:creationId xmlns:a16="http://schemas.microsoft.com/office/drawing/2014/main" xmlns=""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14" name="矩形 4">
              <a:extLst>
                <a:ext uri="{FF2B5EF4-FFF2-40B4-BE49-F238E27FC236}">
                  <a16:creationId xmlns:a16="http://schemas.microsoft.com/office/drawing/2014/main" xmlns=""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grpSp>
      <p:grpSp>
        <p:nvGrpSpPr>
          <p:cNvPr id="19" name="组合 9">
            <a:extLst>
              <a:ext uri="{FF2B5EF4-FFF2-40B4-BE49-F238E27FC236}">
                <a16:creationId xmlns:a16="http://schemas.microsoft.com/office/drawing/2014/main" xmlns="" id="{7F20DD38-1105-4A84-B50C-1E208CAE6B2A}"/>
              </a:ext>
            </a:extLst>
          </p:cNvPr>
          <p:cNvGrpSpPr>
            <a:grpSpLocks/>
          </p:cNvGrpSpPr>
          <p:nvPr/>
        </p:nvGrpSpPr>
        <p:grpSpPr bwMode="auto">
          <a:xfrm>
            <a:off x="1325563" y="3661322"/>
            <a:ext cx="5743575" cy="1061907"/>
            <a:chOff x="859536" y="1549889"/>
            <a:chExt cx="5742745" cy="1061065"/>
          </a:xfrm>
        </p:grpSpPr>
        <p:sp>
          <p:nvSpPr>
            <p:cNvPr id="20" name="Title 1">
              <a:extLst>
                <a:ext uri="{FF2B5EF4-FFF2-40B4-BE49-F238E27FC236}">
                  <a16:creationId xmlns:a16="http://schemas.microsoft.com/office/drawing/2014/main" xmlns=""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11">
              <a:extLst>
                <a:ext uri="{FF2B5EF4-FFF2-40B4-BE49-F238E27FC236}">
                  <a16:creationId xmlns:a16="http://schemas.microsoft.com/office/drawing/2014/main" xmlns="" id="{01971496-1B3E-4672-A2F3-2C2C1A722AA7}"/>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a16="http://schemas.microsoft.com/office/drawing/2014/main" xmlns=""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a16="http://schemas.microsoft.com/office/drawing/2014/main" xmlns=""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a16="http://schemas.microsoft.com/office/drawing/2014/main" xmlns=""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12">
              <a:extLst>
                <a:ext uri="{FF2B5EF4-FFF2-40B4-BE49-F238E27FC236}">
                  <a16:creationId xmlns:a16="http://schemas.microsoft.com/office/drawing/2014/main" xmlns=""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a:extLst>
                <a:ext uri="{FF2B5EF4-FFF2-40B4-BE49-F238E27FC236}">
                  <a16:creationId xmlns:a16="http://schemas.microsoft.com/office/drawing/2014/main" xmlns="" id="{4D7B38B1-6CDB-4E12-B999-5F3144B4F336}"/>
                </a:ext>
              </a:extLst>
            </p:cNvPr>
            <p:cNvSpPr txBox="1">
              <a:spLocks noChangeArrowheads="1"/>
            </p:cNvSpPr>
            <p:nvPr/>
          </p:nvSpPr>
          <p:spPr bwMode="auto">
            <a:xfrm>
              <a:off x="1722447" y="2088149"/>
              <a:ext cx="3773097"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smtClean="0"/>
                <a:t>懂得</a:t>
              </a:r>
              <a:r>
                <a:rPr lang="zh-CN" altLang="zh-CN" sz="1400" dirty="0" smtClean="0"/>
                <a:t>晶闸管</a:t>
              </a:r>
              <a:r>
                <a:rPr lang="zh-CN" altLang="zh-CN" sz="1400" dirty="0"/>
                <a:t>直流调速系统安装</a:t>
              </a:r>
            </a:p>
            <a:p>
              <a:r>
                <a:rPr lang="zh-CN" altLang="zh-CN" sz="1400" dirty="0" smtClean="0"/>
                <a:t>交流</a:t>
              </a:r>
              <a:r>
                <a:rPr lang="zh-CN" altLang="zh-CN" sz="1400" dirty="0"/>
                <a:t>变频调速系统调试</a:t>
              </a:r>
            </a:p>
          </p:txBody>
        </p:sp>
      </p:grpSp>
      <p:sp>
        <p:nvSpPr>
          <p:cNvPr id="28" name="矩形 27"/>
          <p:cNvSpPr/>
          <p:nvPr/>
        </p:nvSpPr>
        <p:spPr>
          <a:xfrm>
            <a:off x="2188599" y="2155146"/>
            <a:ext cx="2433680" cy="523220"/>
          </a:xfrm>
          <a:prstGeom prst="rect">
            <a:avLst/>
          </a:prstGeom>
        </p:spPr>
        <p:txBody>
          <a:bodyPr wrap="none">
            <a:spAutoFit/>
          </a:bodyPr>
          <a:lstStyle/>
          <a:p>
            <a:r>
              <a:rPr lang="en-US" altLang="zh-CN" sz="1400" dirty="0"/>
              <a:t>1</a:t>
            </a:r>
            <a:r>
              <a:rPr lang="zh-CN" altLang="zh-CN" sz="1400" dirty="0"/>
              <a:t>、晶闸管直流调速系统安装</a:t>
            </a:r>
          </a:p>
          <a:p>
            <a:r>
              <a:rPr lang="en-US" altLang="zh-CN" sz="1400" dirty="0" smtClean="0"/>
              <a:t>2</a:t>
            </a:r>
            <a:r>
              <a:rPr lang="zh-CN" altLang="zh-CN" sz="1400" dirty="0"/>
              <a:t>、交流变频调速系统调试</a:t>
            </a:r>
          </a:p>
        </p:txBody>
      </p:sp>
      <p:pic>
        <p:nvPicPr>
          <p:cNvPr id="27" name="Picture 2" descr="https://gimg2.baidu.com/image_search/src=http%3A%2F%2Fmeiti.fabumao.cn%2F1162497%2F20200917204125468.jpg&amp;refer=http%3A%2F%2Fmeiti.fabumao.cn&amp;app=2002&amp;size=f9999,10000&amp;q=a80&amp;n=0&amp;g=0n&amp;fmt=jpeg?sec=1617199777&amp;t=6335cb97f097e71471dd937f813858a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8267" y="1745784"/>
            <a:ext cx="5162617" cy="3058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723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a16="http://schemas.microsoft.com/office/drawing/2014/main" xmlns=""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4" name="矩形 3"/>
          <p:cNvSpPr/>
          <p:nvPr/>
        </p:nvSpPr>
        <p:spPr>
          <a:xfrm>
            <a:off x="4891129" y="4273111"/>
            <a:ext cx="6096000" cy="812851"/>
          </a:xfrm>
          <a:prstGeom prst="rect">
            <a:avLst/>
          </a:prstGeom>
        </p:spPr>
        <p:txBody>
          <a:bodyPr>
            <a:spAutoFit/>
          </a:bodyPr>
          <a:lstStyle/>
          <a:p>
            <a:pPr marL="285750" indent="-285750">
              <a:buFont typeface="Wingdings" panose="05000000000000000000" pitchFamily="2" charset="2"/>
              <a:buChar char="l"/>
            </a:pPr>
            <a:r>
              <a:rPr lang="en-US" altLang="zh-CN" b="1" dirty="0">
                <a:solidFill>
                  <a:schemeClr val="bg1"/>
                </a:solidFill>
                <a:latin typeface="微软雅黑" pitchFamily="34" charset="-122"/>
                <a:ea typeface="微软雅黑" pitchFamily="34" charset="-122"/>
              </a:rPr>
              <a:t>1</a:t>
            </a:r>
            <a:r>
              <a:rPr lang="zh-CN" altLang="zh-CN" b="1" dirty="0">
                <a:solidFill>
                  <a:schemeClr val="bg1"/>
                </a:solidFill>
                <a:latin typeface="微软雅黑" pitchFamily="34" charset="-122"/>
                <a:ea typeface="微软雅黑" pitchFamily="34" charset="-122"/>
              </a:rPr>
              <a:t>、晶闸管直流调速系统安装</a:t>
            </a:r>
          </a:p>
          <a:p>
            <a:pPr marL="285750" indent="-285750">
              <a:lnSpc>
                <a:spcPct val="150000"/>
              </a:lnSpc>
              <a:spcBef>
                <a:spcPts val="600"/>
              </a:spcBef>
              <a:spcAft>
                <a:spcPts val="600"/>
              </a:spcAft>
              <a:buFont typeface="Wingdings" panose="05000000000000000000" pitchFamily="2" charset="2"/>
              <a:buChar char="l"/>
            </a:pPr>
            <a:r>
              <a:rPr lang="en-US" altLang="zh-CN" b="1" dirty="0">
                <a:solidFill>
                  <a:schemeClr val="bg1"/>
                </a:solidFill>
                <a:latin typeface="微软雅黑" pitchFamily="34" charset="-122"/>
                <a:ea typeface="微软雅黑" pitchFamily="34" charset="-122"/>
              </a:rPr>
              <a:t>2</a:t>
            </a:r>
            <a:r>
              <a:rPr lang="zh-CN" altLang="zh-CN" b="1" dirty="0">
                <a:solidFill>
                  <a:schemeClr val="bg1"/>
                </a:solidFill>
                <a:latin typeface="微软雅黑" pitchFamily="34" charset="-122"/>
                <a:ea typeface="微软雅黑" pitchFamily="34" charset="-122"/>
              </a:rPr>
              <a:t>、交流变频调速系统调试</a:t>
            </a:r>
          </a:p>
        </p:txBody>
      </p:sp>
    </p:spTree>
    <p:custDataLst>
      <p:tags r:id="rId1"/>
    </p:custDataLst>
    <p:extLst>
      <p:ext uri="{BB962C8B-B14F-4D97-AF65-F5344CB8AC3E}">
        <p14:creationId xmlns:p14="http://schemas.microsoft.com/office/powerpoint/2010/main" val="716294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882990" y="171450"/>
            <a:ext cx="4386241"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zh-CN" sz="1600" b="1" dirty="0" smtClean="0">
                <a:solidFill>
                  <a:schemeClr val="bg1"/>
                </a:solidFill>
                <a:latin typeface="微软雅黑" pitchFamily="34" charset="-122"/>
                <a:ea typeface="微软雅黑" pitchFamily="34" charset="-122"/>
              </a:rPr>
              <a:t>晶闸管</a:t>
            </a:r>
            <a:r>
              <a:rPr lang="zh-CN" altLang="zh-CN" sz="1600" b="1" dirty="0">
                <a:solidFill>
                  <a:schemeClr val="bg1"/>
                </a:solidFill>
                <a:latin typeface="微软雅黑" pitchFamily="34" charset="-122"/>
                <a:ea typeface="微软雅黑" pitchFamily="34" charset="-122"/>
              </a:rPr>
              <a:t>直流调速系统安装</a:t>
            </a:r>
            <a:endParaRPr lang="zh-CN" altLang="zh-CN" sz="1600" b="1" dirty="0">
              <a:solidFill>
                <a:schemeClr val="bg1"/>
              </a:solidFill>
              <a:latin typeface="微软雅黑" pitchFamily="34" charset="-122"/>
              <a:ea typeface="微软雅黑" pitchFamily="34" charset="-122"/>
            </a:endParaRPr>
          </a:p>
        </p:txBody>
      </p:sp>
      <p:sp>
        <p:nvSpPr>
          <p:cNvPr id="12" name="文本框 11"/>
          <p:cNvSpPr txBox="1"/>
          <p:nvPr/>
        </p:nvSpPr>
        <p:spPr>
          <a:xfrm>
            <a:off x="541570" y="1300975"/>
            <a:ext cx="9443601" cy="5493170"/>
          </a:xfrm>
          <a:prstGeom prst="rect">
            <a:avLst/>
          </a:prstGeom>
          <a:noFill/>
        </p:spPr>
        <p:txBody>
          <a:bodyPr wrap="square" rtlCol="0">
            <a:spAutoFit/>
          </a:bodyPr>
          <a:lstStyle/>
          <a:p>
            <a:pPr indent="457200">
              <a:lnSpc>
                <a:spcPct val="150000"/>
              </a:lnSpc>
              <a:spcBef>
                <a:spcPts val="300"/>
              </a:spcBef>
              <a:spcAft>
                <a:spcPts val="300"/>
              </a:spcAft>
            </a:pPr>
            <a:r>
              <a:rPr lang="en-US" altLang="zh-CN" b="1" dirty="0" smtClean="0"/>
              <a:t>1.1</a:t>
            </a:r>
            <a:r>
              <a:rPr lang="zh-CN" altLang="zh-CN" b="1" dirty="0" smtClean="0"/>
              <a:t>晶闸管直流调速装置调试的步骤</a:t>
            </a:r>
          </a:p>
          <a:p>
            <a:pPr indent="457200">
              <a:lnSpc>
                <a:spcPct val="150000"/>
              </a:lnSpc>
              <a:spcBef>
                <a:spcPts val="300"/>
              </a:spcBef>
              <a:spcAft>
                <a:spcPts val="300"/>
              </a:spcAft>
            </a:pPr>
            <a:r>
              <a:rPr lang="zh-CN" altLang="zh-CN" dirty="0" smtClean="0"/>
              <a:t>（</a:t>
            </a:r>
            <a:r>
              <a:rPr lang="en-US" altLang="zh-CN" dirty="0" smtClean="0"/>
              <a:t>1</a:t>
            </a:r>
            <a:r>
              <a:rPr lang="zh-CN" altLang="zh-CN" dirty="0" smtClean="0"/>
              <a:t>）先单元电路测试，后整机测试。</a:t>
            </a:r>
          </a:p>
          <a:p>
            <a:pPr indent="457200">
              <a:lnSpc>
                <a:spcPct val="150000"/>
              </a:lnSpc>
              <a:spcBef>
                <a:spcPts val="300"/>
              </a:spcBef>
              <a:spcAft>
                <a:spcPts val="300"/>
              </a:spcAft>
            </a:pPr>
            <a:r>
              <a:rPr lang="zh-CN" altLang="zh-CN" dirty="0" smtClean="0"/>
              <a:t>（</a:t>
            </a:r>
            <a:r>
              <a:rPr lang="en-US" altLang="zh-CN" dirty="0"/>
              <a:t>2</a:t>
            </a:r>
            <a:r>
              <a:rPr lang="zh-CN" altLang="zh-CN" dirty="0"/>
              <a:t>）先静态调试后动态调试。</a:t>
            </a:r>
          </a:p>
          <a:p>
            <a:pPr indent="457200">
              <a:lnSpc>
                <a:spcPct val="150000"/>
              </a:lnSpc>
              <a:spcBef>
                <a:spcPts val="300"/>
              </a:spcBef>
              <a:spcAft>
                <a:spcPts val="300"/>
              </a:spcAft>
            </a:pPr>
            <a:r>
              <a:rPr lang="zh-CN" altLang="zh-CN" dirty="0"/>
              <a:t>（</a:t>
            </a:r>
            <a:r>
              <a:rPr lang="en-US" altLang="zh-CN" dirty="0"/>
              <a:t>3</a:t>
            </a:r>
            <a:r>
              <a:rPr lang="zh-CN" altLang="zh-CN" dirty="0"/>
              <a:t>）先开环调试后闭环调试。</a:t>
            </a:r>
          </a:p>
          <a:p>
            <a:pPr indent="457200">
              <a:lnSpc>
                <a:spcPct val="150000"/>
              </a:lnSpc>
              <a:spcBef>
                <a:spcPts val="300"/>
              </a:spcBef>
              <a:spcAft>
                <a:spcPts val="300"/>
              </a:spcAft>
            </a:pPr>
            <a:r>
              <a:rPr lang="zh-CN" altLang="zh-CN" dirty="0"/>
              <a:t>（</a:t>
            </a:r>
            <a:r>
              <a:rPr lang="en-US" altLang="zh-CN" dirty="0"/>
              <a:t>4</a:t>
            </a:r>
            <a:r>
              <a:rPr lang="zh-CN" altLang="zh-CN" dirty="0"/>
              <a:t>）先轻载调试后满载调试</a:t>
            </a:r>
            <a:r>
              <a:rPr lang="zh-CN" altLang="zh-CN" dirty="0" smtClean="0"/>
              <a:t>。</a:t>
            </a:r>
            <a:endParaRPr lang="en-US" altLang="zh-CN" dirty="0" smtClean="0"/>
          </a:p>
          <a:p>
            <a:pPr indent="457200">
              <a:lnSpc>
                <a:spcPct val="150000"/>
              </a:lnSpc>
              <a:spcBef>
                <a:spcPts val="300"/>
              </a:spcBef>
              <a:spcAft>
                <a:spcPts val="300"/>
              </a:spcAft>
            </a:pPr>
            <a:r>
              <a:rPr lang="en-US" altLang="zh-CN" b="1" dirty="0"/>
              <a:t>1.2 DSC—32</a:t>
            </a:r>
            <a:r>
              <a:rPr lang="zh-CN" altLang="zh-CN" b="1" dirty="0"/>
              <a:t>型晶闸管直流调速装置开环调速调试的主要内容和步骤</a:t>
            </a:r>
          </a:p>
          <a:p>
            <a:pPr indent="457200">
              <a:lnSpc>
                <a:spcPct val="150000"/>
              </a:lnSpc>
              <a:spcBef>
                <a:spcPts val="300"/>
              </a:spcBef>
              <a:spcAft>
                <a:spcPts val="300"/>
              </a:spcAft>
            </a:pPr>
            <a:r>
              <a:rPr lang="zh-CN" altLang="zh-CN" dirty="0"/>
              <a:t>（</a:t>
            </a:r>
            <a:r>
              <a:rPr lang="en-US" altLang="zh-CN" dirty="0"/>
              <a:t>1</a:t>
            </a:r>
            <a:r>
              <a:rPr lang="zh-CN" altLang="zh-CN" dirty="0"/>
              <a:t>）继电控制电路的检查</a:t>
            </a:r>
          </a:p>
          <a:p>
            <a:pPr indent="457200">
              <a:lnSpc>
                <a:spcPct val="150000"/>
              </a:lnSpc>
              <a:spcBef>
                <a:spcPts val="300"/>
              </a:spcBef>
              <a:spcAft>
                <a:spcPts val="300"/>
              </a:spcAft>
            </a:pPr>
            <a:r>
              <a:rPr lang="zh-CN" altLang="zh-CN" dirty="0"/>
              <a:t>（</a:t>
            </a:r>
            <a:r>
              <a:rPr lang="en-US" altLang="zh-CN" dirty="0"/>
              <a:t>2</a:t>
            </a:r>
            <a:r>
              <a:rPr lang="zh-CN" altLang="zh-CN" dirty="0"/>
              <a:t>）校对电源相序</a:t>
            </a:r>
          </a:p>
          <a:p>
            <a:pPr indent="457200">
              <a:lnSpc>
                <a:spcPct val="150000"/>
              </a:lnSpc>
              <a:spcBef>
                <a:spcPts val="300"/>
              </a:spcBef>
              <a:spcAft>
                <a:spcPts val="300"/>
              </a:spcAft>
            </a:pPr>
            <a:r>
              <a:rPr lang="zh-CN" altLang="zh-CN" dirty="0"/>
              <a:t>（</a:t>
            </a:r>
            <a:r>
              <a:rPr lang="en-US" altLang="zh-CN" dirty="0"/>
              <a:t>3</a:t>
            </a:r>
            <a:r>
              <a:rPr lang="zh-CN" altLang="zh-CN" dirty="0"/>
              <a:t>）对各控制板的调试</a:t>
            </a:r>
          </a:p>
          <a:p>
            <a:pPr indent="457200">
              <a:lnSpc>
                <a:spcPct val="150000"/>
              </a:lnSpc>
              <a:spcBef>
                <a:spcPts val="300"/>
              </a:spcBef>
              <a:spcAft>
                <a:spcPts val="300"/>
              </a:spcAft>
            </a:pPr>
            <a:r>
              <a:rPr lang="zh-CN" altLang="zh-CN" dirty="0"/>
              <a:t>（</a:t>
            </a:r>
            <a:r>
              <a:rPr lang="en-US" altLang="zh-CN" dirty="0"/>
              <a:t>4</a:t>
            </a:r>
            <a:r>
              <a:rPr lang="zh-CN" altLang="zh-CN" dirty="0"/>
              <a:t>）开环系统调试（阻性负载）</a:t>
            </a:r>
          </a:p>
          <a:p>
            <a:pPr>
              <a:lnSpc>
                <a:spcPct val="200000"/>
              </a:lnSpc>
              <a:spcBef>
                <a:spcPts val="300"/>
              </a:spcBef>
              <a:spcAft>
                <a:spcPts val="300"/>
              </a:spcAft>
            </a:pPr>
            <a:endParaRPr lang="zh-CN" altLang="zh-CN" dirty="0"/>
          </a:p>
        </p:txBody>
      </p:sp>
      <p:sp>
        <p:nvSpPr>
          <p:cNvPr id="2" name="矩形 1"/>
          <p:cNvSpPr/>
          <p:nvPr/>
        </p:nvSpPr>
        <p:spPr>
          <a:xfrm>
            <a:off x="915375" y="844586"/>
            <a:ext cx="3409908" cy="348813"/>
          </a:xfrm>
          <a:prstGeom prst="rect">
            <a:avLst/>
          </a:prstGeom>
        </p:spPr>
        <p:txBody>
          <a:bodyPr wrap="none">
            <a:spAutoFit/>
          </a:bodyPr>
          <a:lstStyle/>
          <a:p>
            <a:pPr>
              <a:lnSpc>
                <a:spcPts val="2000"/>
              </a:lnSpc>
              <a:spcBef>
                <a:spcPts val="120"/>
              </a:spcBef>
              <a:spcAft>
                <a:spcPts val="120"/>
              </a:spcAft>
            </a:pPr>
            <a:r>
              <a:rPr lang="en-US" altLang="zh-CN" sz="2000" b="1" dirty="0">
                <a:solidFill>
                  <a:schemeClr val="accent2">
                    <a:lumMod val="75000"/>
                  </a:schemeClr>
                </a:solidFill>
                <a:latin typeface="微软雅黑" pitchFamily="34" charset="-122"/>
                <a:ea typeface="微软雅黑" pitchFamily="34" charset="-122"/>
              </a:rPr>
              <a:t>1</a:t>
            </a:r>
            <a:r>
              <a:rPr lang="zh-CN" altLang="zh-CN" sz="2000" b="1" dirty="0">
                <a:solidFill>
                  <a:schemeClr val="accent2">
                    <a:lumMod val="75000"/>
                  </a:schemeClr>
                </a:solidFill>
                <a:latin typeface="微软雅黑" pitchFamily="34" charset="-122"/>
                <a:ea typeface="微软雅黑" pitchFamily="34" charset="-122"/>
              </a:rPr>
              <a:t>、晶闸管直流调速系统安装</a:t>
            </a:r>
          </a:p>
        </p:txBody>
      </p:sp>
    </p:spTree>
    <p:extLst>
      <p:ext uri="{BB962C8B-B14F-4D97-AF65-F5344CB8AC3E}">
        <p14:creationId xmlns:p14="http://schemas.microsoft.com/office/powerpoint/2010/main" val="15343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4" name="矩形 13"/>
          <p:cNvSpPr/>
          <p:nvPr/>
        </p:nvSpPr>
        <p:spPr>
          <a:xfrm>
            <a:off x="490494" y="882154"/>
            <a:ext cx="4949189" cy="1000274"/>
          </a:xfrm>
          <a:prstGeom prst="rect">
            <a:avLst/>
          </a:prstGeom>
          <a:noFill/>
        </p:spPr>
        <p:txBody>
          <a:bodyPr wrap="square" rtlCol="0">
            <a:spAutoFit/>
          </a:bodyPr>
          <a:lstStyle/>
          <a:p>
            <a:pPr indent="457200">
              <a:lnSpc>
                <a:spcPct val="150000"/>
              </a:lnSpc>
              <a:spcBef>
                <a:spcPts val="300"/>
              </a:spcBef>
              <a:spcAft>
                <a:spcPts val="300"/>
              </a:spcAft>
            </a:pPr>
            <a:r>
              <a:rPr lang="en-US" altLang="zh-CN" b="1" dirty="0"/>
              <a:t>1.3</a:t>
            </a:r>
            <a:r>
              <a:rPr lang="zh-CN" altLang="zh-CN" b="1" dirty="0"/>
              <a:t>开环系统调试流程框图</a:t>
            </a:r>
          </a:p>
          <a:p>
            <a:pPr indent="457200">
              <a:lnSpc>
                <a:spcPct val="150000"/>
              </a:lnSpc>
              <a:spcBef>
                <a:spcPts val="300"/>
              </a:spcBef>
              <a:spcAft>
                <a:spcPts val="300"/>
              </a:spcAft>
            </a:pPr>
            <a:r>
              <a:rPr lang="zh-CN" altLang="zh-CN" dirty="0"/>
              <a:t>（</a:t>
            </a:r>
            <a:r>
              <a:rPr lang="en-US" altLang="zh-CN" dirty="0"/>
              <a:t>1</a:t>
            </a:r>
            <a:r>
              <a:rPr lang="zh-CN" altLang="zh-CN" dirty="0"/>
              <a:t>）开环调试流程，如图</a:t>
            </a:r>
            <a:r>
              <a:rPr lang="en-US" altLang="zh-CN" dirty="0"/>
              <a:t>5-2-1</a:t>
            </a:r>
            <a:r>
              <a:rPr lang="zh-CN" altLang="zh-CN" dirty="0"/>
              <a:t>所示。</a:t>
            </a:r>
          </a:p>
        </p:txBody>
      </p:sp>
      <p:pic>
        <p:nvPicPr>
          <p:cNvPr id="11" name="图片 10" descr="C:\Users\407_5\AppData\Roaming\Tencent\Users\532440458\QQ\WinTemp\RichOle\Q0G0MB(_PX36%Y]I4{SXHOU.png"/>
          <p:cNvPicPr/>
          <p:nvPr/>
        </p:nvPicPr>
        <p:blipFill>
          <a:blip r:embed="rId3">
            <a:extLst>
              <a:ext uri="{28A0092B-C50C-407E-A947-70E740481C1C}">
                <a14:useLocalDpi xmlns:a14="http://schemas.microsoft.com/office/drawing/2010/main" val="0"/>
              </a:ext>
            </a:extLst>
          </a:blip>
          <a:srcRect/>
          <a:stretch>
            <a:fillRect/>
          </a:stretch>
        </p:blipFill>
        <p:spPr bwMode="auto">
          <a:xfrm>
            <a:off x="2194874" y="1984025"/>
            <a:ext cx="1782445" cy="3784613"/>
          </a:xfrm>
          <a:prstGeom prst="rect">
            <a:avLst/>
          </a:prstGeom>
          <a:noFill/>
          <a:ln>
            <a:noFill/>
          </a:ln>
        </p:spPr>
      </p:pic>
      <p:sp>
        <p:nvSpPr>
          <p:cNvPr id="2" name="矩形 1"/>
          <p:cNvSpPr/>
          <p:nvPr/>
        </p:nvSpPr>
        <p:spPr>
          <a:xfrm>
            <a:off x="1682508" y="6045637"/>
            <a:ext cx="2807179" cy="369332"/>
          </a:xfrm>
          <a:prstGeom prst="rect">
            <a:avLst/>
          </a:prstGeom>
        </p:spPr>
        <p:txBody>
          <a:bodyPr wrap="none">
            <a:spAutoFit/>
          </a:bodyPr>
          <a:lstStyle/>
          <a:p>
            <a:r>
              <a:rPr lang="zh-CN" altLang="zh-CN" dirty="0"/>
              <a:t>图</a:t>
            </a:r>
            <a:r>
              <a:rPr lang="en-US" altLang="zh-CN" dirty="0"/>
              <a:t>5-2-1 </a:t>
            </a:r>
            <a:r>
              <a:rPr lang="zh-CN" altLang="zh-CN" dirty="0"/>
              <a:t>开环调试流程框图</a:t>
            </a:r>
          </a:p>
        </p:txBody>
      </p:sp>
      <p:sp>
        <p:nvSpPr>
          <p:cNvPr id="12" name="矩形 11"/>
          <p:cNvSpPr/>
          <p:nvPr/>
        </p:nvSpPr>
        <p:spPr>
          <a:xfrm>
            <a:off x="6157110" y="1470968"/>
            <a:ext cx="4025461" cy="369332"/>
          </a:xfrm>
          <a:prstGeom prst="rect">
            <a:avLst/>
          </a:prstGeom>
        </p:spPr>
        <p:txBody>
          <a:bodyPr wrap="none">
            <a:spAutoFit/>
          </a:bodyPr>
          <a:lstStyle/>
          <a:p>
            <a:r>
              <a:rPr lang="zh-CN" altLang="zh-CN" dirty="0"/>
              <a:t>（</a:t>
            </a:r>
            <a:r>
              <a:rPr lang="en-US" altLang="zh-CN" dirty="0"/>
              <a:t>2</a:t>
            </a:r>
            <a:r>
              <a:rPr lang="zh-CN" altLang="zh-CN" dirty="0"/>
              <a:t>）接线检查流程，如图</a:t>
            </a:r>
            <a:r>
              <a:rPr lang="en-US" altLang="zh-CN" dirty="0"/>
              <a:t>5-2-2</a:t>
            </a:r>
            <a:r>
              <a:rPr lang="zh-CN" altLang="zh-CN" dirty="0"/>
              <a:t>所示。</a:t>
            </a:r>
          </a:p>
        </p:txBody>
      </p:sp>
      <p:pic>
        <p:nvPicPr>
          <p:cNvPr id="15" name="图片 14" descr="C:\Users\407_5\AppData\Roaming\Tencent\Users\532440458\QQ\WinTemp\RichOle\)Y@%4IED2M({$C_G~%NZMM2.png"/>
          <p:cNvPicPr/>
          <p:nvPr/>
        </p:nvPicPr>
        <p:blipFill>
          <a:blip r:embed="rId4">
            <a:extLst>
              <a:ext uri="{28A0092B-C50C-407E-A947-70E740481C1C}">
                <a14:useLocalDpi xmlns:a14="http://schemas.microsoft.com/office/drawing/2010/main" val="0"/>
              </a:ext>
            </a:extLst>
          </a:blip>
          <a:srcRect/>
          <a:stretch>
            <a:fillRect/>
          </a:stretch>
        </p:blipFill>
        <p:spPr bwMode="auto">
          <a:xfrm>
            <a:off x="6746240" y="2201544"/>
            <a:ext cx="3213101" cy="3567094"/>
          </a:xfrm>
          <a:prstGeom prst="rect">
            <a:avLst/>
          </a:prstGeom>
          <a:noFill/>
          <a:ln>
            <a:noFill/>
          </a:ln>
        </p:spPr>
      </p:pic>
      <p:sp>
        <p:nvSpPr>
          <p:cNvPr id="13" name="矩形 12"/>
          <p:cNvSpPr/>
          <p:nvPr/>
        </p:nvSpPr>
        <p:spPr>
          <a:xfrm>
            <a:off x="7181851" y="6053545"/>
            <a:ext cx="2576346" cy="369332"/>
          </a:xfrm>
          <a:prstGeom prst="rect">
            <a:avLst/>
          </a:prstGeom>
        </p:spPr>
        <p:txBody>
          <a:bodyPr wrap="none">
            <a:spAutoFit/>
          </a:bodyPr>
          <a:lstStyle/>
          <a:p>
            <a:r>
              <a:rPr lang="zh-CN" altLang="zh-CN" dirty="0"/>
              <a:t>图</a:t>
            </a:r>
            <a:r>
              <a:rPr lang="en-US" altLang="zh-CN" dirty="0"/>
              <a:t>5-2-2 </a:t>
            </a:r>
            <a:r>
              <a:rPr lang="zh-CN" altLang="zh-CN" dirty="0"/>
              <a:t>接线检查流程图</a:t>
            </a:r>
          </a:p>
        </p:txBody>
      </p:sp>
      <p:sp>
        <p:nvSpPr>
          <p:cNvPr id="16" name="矩形 15"/>
          <p:cNvSpPr/>
          <p:nvPr/>
        </p:nvSpPr>
        <p:spPr>
          <a:xfrm>
            <a:off x="4698021" y="3244334"/>
            <a:ext cx="2549096" cy="338554"/>
          </a:xfrm>
          <a:prstGeom prst="rect">
            <a:avLst/>
          </a:prstGeom>
        </p:spPr>
        <p:txBody>
          <a:bodyPr wrap="none">
            <a:spAutoFit/>
          </a:bodyPr>
          <a:lstStyle/>
          <a:p>
            <a:r>
              <a:rPr lang="en-US" altLang="zh-CN" sz="1600" b="1" dirty="0">
                <a:solidFill>
                  <a:schemeClr val="bg1"/>
                </a:solidFill>
                <a:latin typeface="微软雅黑" pitchFamily="34" charset="-122"/>
                <a:ea typeface="微软雅黑" pitchFamily="34" charset="-122"/>
              </a:rPr>
              <a:t>1.3</a:t>
            </a:r>
            <a:r>
              <a:rPr lang="zh-CN" altLang="zh-CN" sz="1600" b="1" dirty="0">
                <a:solidFill>
                  <a:schemeClr val="bg1"/>
                </a:solidFill>
                <a:latin typeface="微软雅黑" pitchFamily="34" charset="-122"/>
                <a:ea typeface="微软雅黑" pitchFamily="34" charset="-122"/>
              </a:rPr>
              <a:t>开环系统调试流程框图</a:t>
            </a:r>
          </a:p>
        </p:txBody>
      </p:sp>
      <p:sp>
        <p:nvSpPr>
          <p:cNvPr id="17" name="TextBox 8">
            <a:extLst>
              <a:ext uri="{FF2B5EF4-FFF2-40B4-BE49-F238E27FC236}">
                <a16:creationId xmlns:a16="http://schemas.microsoft.com/office/drawing/2014/main" xmlns="" id="{6B099B05-5055-4F98-BFCC-EED86C641E3C}"/>
              </a:ext>
            </a:extLst>
          </p:cNvPr>
          <p:cNvSpPr txBox="1"/>
          <p:nvPr/>
        </p:nvSpPr>
        <p:spPr>
          <a:xfrm>
            <a:off x="882990" y="171450"/>
            <a:ext cx="4386241"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zh-CN" sz="1600" b="1" dirty="0" smtClean="0">
                <a:solidFill>
                  <a:schemeClr val="bg1"/>
                </a:solidFill>
                <a:latin typeface="微软雅黑" pitchFamily="34" charset="-122"/>
                <a:ea typeface="微软雅黑" pitchFamily="34" charset="-122"/>
              </a:rPr>
              <a:t>晶闸管</a:t>
            </a:r>
            <a:r>
              <a:rPr lang="zh-CN" altLang="zh-CN" sz="1600" b="1" dirty="0">
                <a:solidFill>
                  <a:schemeClr val="bg1"/>
                </a:solidFill>
                <a:latin typeface="微软雅黑" pitchFamily="34" charset="-122"/>
                <a:ea typeface="微软雅黑" pitchFamily="34" charset="-122"/>
              </a:rPr>
              <a:t>直流调速系统安装</a:t>
            </a:r>
            <a:endParaRPr lang="zh-CN"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5749120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TotalTime>
  <Words>2826</Words>
  <Application>Microsoft Office PowerPoint</Application>
  <PresentationFormat>宽屏</PresentationFormat>
  <Paragraphs>457</Paragraphs>
  <Slides>37</Slides>
  <Notes>37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37</vt:i4>
      </vt:variant>
    </vt:vector>
  </HeadingPairs>
  <TitlesOfParts>
    <vt:vector size="49" baseType="lpstr">
      <vt:lpstr>Arial Unicode MS</vt:lpstr>
      <vt:lpstr>Open Sans</vt:lpstr>
      <vt:lpstr>等线</vt:lpstr>
      <vt:lpstr>等线 Light</vt:lpstr>
      <vt:lpstr>华康俪金黑W8(P)</vt: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70</cp:revision>
  <dcterms:created xsi:type="dcterms:W3CDTF">2020-10-28T01:48:22Z</dcterms:created>
  <dcterms:modified xsi:type="dcterms:W3CDTF">2021-03-01T16:33:23Z</dcterms:modified>
</cp:coreProperties>
</file>