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tags/tag9.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34"/>
  </p:notesMasterIdLst>
  <p:sldIdLst>
    <p:sldId id="257" r:id="rId2"/>
    <p:sldId id="258" r:id="rId3"/>
    <p:sldId id="260" r:id="rId4"/>
    <p:sldId id="256" r:id="rId5"/>
    <p:sldId id="261" r:id="rId6"/>
    <p:sldId id="259" r:id="rId7"/>
    <p:sldId id="262" r:id="rId8"/>
    <p:sldId id="266" r:id="rId9"/>
    <p:sldId id="295" r:id="rId10"/>
    <p:sldId id="296" r:id="rId11"/>
    <p:sldId id="297" r:id="rId12"/>
    <p:sldId id="302" r:id="rId13"/>
    <p:sldId id="312" r:id="rId14"/>
    <p:sldId id="300" r:id="rId15"/>
    <p:sldId id="301" r:id="rId16"/>
    <p:sldId id="303" r:id="rId17"/>
    <p:sldId id="308" r:id="rId18"/>
    <p:sldId id="304" r:id="rId19"/>
    <p:sldId id="305" r:id="rId20"/>
    <p:sldId id="306" r:id="rId21"/>
    <p:sldId id="313" r:id="rId22"/>
    <p:sldId id="307" r:id="rId23"/>
    <p:sldId id="309" r:id="rId24"/>
    <p:sldId id="311" r:id="rId25"/>
    <p:sldId id="310" r:id="rId26"/>
    <p:sldId id="263" r:id="rId27"/>
    <p:sldId id="268" r:id="rId28"/>
    <p:sldId id="264" r:id="rId29"/>
    <p:sldId id="276" r:id="rId30"/>
    <p:sldId id="265" r:id="rId31"/>
    <p:sldId id="270" r:id="rId32"/>
    <p:sldId id="28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2251" initials="2"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1" d="100"/>
          <a:sy n="71" d="100"/>
        </p:scale>
        <p:origin x="6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2-09T20:40:35.188" idx="1">
    <p:pos x="10" y="10"/>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609373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695770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372890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692574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547943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128367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31515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2081953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848078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553638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954152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1245159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775750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3949147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605875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640450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785506" y="3120613"/>
            <a:ext cx="3610376" cy="1655904"/>
            <a:chOff x="4286843" y="4016474"/>
            <a:chExt cx="3227760" cy="1656106"/>
          </a:xfrm>
        </p:grpSpPr>
        <p:sp>
          <p:nvSpPr>
            <p:cNvPr id="9" name="圆角矩形 9"/>
            <p:cNvSpPr/>
            <p:nvPr/>
          </p:nvSpPr>
          <p:spPr>
            <a:xfrm flipH="1">
              <a:off x="4286843" y="4952578"/>
              <a:ext cx="322776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ct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31132" y="4971630"/>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中高频淬火设备原理</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9300"/>
                </a:solidFill>
                <a:latin typeface="华康俪金黑W8(P)" pitchFamily="34" charset="-122"/>
                <a:ea typeface="华康俪金黑W8(P)" pitchFamily="34" charset="-122"/>
              </a:endParaRPr>
            </a:p>
          </p:txBody>
        </p:sp>
      </p:grpSp>
      <p:sp>
        <p:nvSpPr>
          <p:cNvPr id="11" name="TextBox 13"/>
          <p:cNvSpPr txBox="1"/>
          <p:nvPr/>
        </p:nvSpPr>
        <p:spPr>
          <a:xfrm>
            <a:off x="605890" y="2167229"/>
            <a:ext cx="11187678" cy="1107996"/>
          </a:xfrm>
          <a:prstGeom prst="rect">
            <a:avLst/>
          </a:prstGeom>
          <a:noFill/>
        </p:spPr>
        <p:txBody>
          <a:bodyPr wrap="none" rtlCol="0">
            <a:spAutoFit/>
          </a:bodyPr>
          <a:lstStyle/>
          <a:p>
            <a:r>
              <a:rPr lang="zh-CN"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电气设备（装置）装调维护</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矩形 9"/>
          <p:cNvSpPr/>
          <p:nvPr/>
        </p:nvSpPr>
        <p:spPr>
          <a:xfrm>
            <a:off x="639181" y="1481602"/>
            <a:ext cx="10743873" cy="1338828"/>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2-2-1</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将工件放在感应器中，当感应器中通过交变电流时，在其内部产生交变磁场，由交变磁场激发的感应电势将在工件的表面产生感应电流，这种电流又称涡流。因为工件材料的电阻很小，所以不大的感应电势便造成强度很大的涡流，从而释放出大量的焦耳热，使工件表面层温度迅速升高</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p:cNvPicPr/>
          <p:nvPr/>
        </p:nvPicPr>
        <p:blipFill>
          <a:blip r:embed="rId2"/>
          <a:stretch>
            <a:fillRect/>
          </a:stretch>
        </p:blipFill>
        <p:spPr>
          <a:xfrm>
            <a:off x="4120014" y="2972879"/>
            <a:ext cx="3782208" cy="2798214"/>
          </a:xfrm>
          <a:prstGeom prst="rect">
            <a:avLst/>
          </a:prstGeom>
        </p:spPr>
      </p:pic>
      <p:sp>
        <p:nvSpPr>
          <p:cNvPr id="2" name="矩形 1"/>
          <p:cNvSpPr/>
          <p:nvPr/>
        </p:nvSpPr>
        <p:spPr>
          <a:xfrm>
            <a:off x="3086101" y="5771093"/>
            <a:ext cx="6096000" cy="605294"/>
          </a:xfrm>
          <a:prstGeom prst="rect">
            <a:avLst/>
          </a:prstGeom>
        </p:spPr>
        <p:txBody>
          <a:bodyPr>
            <a:spAutoFit/>
          </a:bodyPr>
          <a:lstStyle/>
          <a:p>
            <a:pPr indent="1270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zh-CN" altLang="zh-CN" kern="100"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kern="100" dirty="0">
                <a:latin typeface="Calibri" panose="020F0502020204030204" pitchFamily="34" charset="0"/>
                <a:ea typeface="Times New Roman" panose="02020603050405020304" pitchFamily="18" charset="0"/>
                <a:cs typeface="Times New Roman" panose="02020603050405020304" pitchFamily="18" charset="0"/>
              </a:rPr>
              <a:t>2-2-1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感应加热示意图</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27000" algn="ctr">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—零件；</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—感应器；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—磁力线</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736931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p:cNvSpPr/>
          <p:nvPr/>
        </p:nvSpPr>
        <p:spPr>
          <a:xfrm>
            <a:off x="702934" y="1329154"/>
            <a:ext cx="11009454" cy="3570208"/>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感应加热开始时，工件处于室温，电流透入深度很小，仅在一薄层内进行加热。当电流透入深度大于淬硬层深度后，表面由铁磁性变为顺磁性，表面电流密度下降，而在紧靠顺磁体层的铁磁体处，电流密度剧增，此处迅速被加热，温度也很快升高。由此，工件截面内最大密度的涡流由表面向心部逐渐推移，同时自表面向心部依次加热。这种加热方式称为透入式加热。与此同时，由于热传导的作用，热量向工件内部传递，加热层厚度增厚，这时工件内部的加热和普通加热相同，称为传导式加热。</a:t>
            </a:r>
          </a:p>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电流透入深度大于淬硬层深度后，最大密度的涡流流向内层，表层加热速度开始变慢，不易过热，而传导式加热随着加热时间的延长，表面继续加热容易过热；加热迅速，热损失小，热效率高；热量分布较陡，淬火后过渡层较窄，使表面压应力提高。</a:t>
            </a:r>
          </a:p>
        </p:txBody>
      </p:sp>
      <p:sp>
        <p:nvSpPr>
          <p:cNvPr id="13" name="矩形 12"/>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089637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mc:AlternateContent xmlns:mc="http://schemas.openxmlformats.org/markup-compatibility/2006">
        <mc:Choice xmlns:a14="http://schemas.microsoft.com/office/drawing/2010/main" Requires="a14">
          <p:sp>
            <p:nvSpPr>
              <p:cNvPr id="2" name="矩形 1"/>
              <p:cNvSpPr/>
              <p:nvPr/>
            </p:nvSpPr>
            <p:spPr>
              <a:xfrm>
                <a:off x="490494" y="1329154"/>
                <a:ext cx="11181167" cy="5446812"/>
              </a:xfrm>
              <a:prstGeom prst="rect">
                <a:avLst/>
              </a:prstGeom>
            </p:spPr>
            <p:txBody>
              <a:bodyPr wrap="square">
                <a:spAutoFit/>
              </a:bodyPr>
              <a:lstStyle/>
              <a:p>
                <a:pPr indent="457200" algn="just">
                  <a:lnSpc>
                    <a:spcPct val="145000"/>
                  </a:lnSpc>
                  <a:spcBef>
                    <a:spcPts val="600"/>
                  </a:spcBef>
                  <a:spcAft>
                    <a:spcPts val="60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集肤效应。</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当交变电流通过施感导体时，导体的表面的电流密度最大，越向导体内部电流密度越小，这种现象称集肤效应（又称趋肤效应或表面效应</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涡流由表面向心部衰减规律（指数规律）公式如下：</a:t>
                </a:r>
              </a:p>
              <a:p>
                <a:pPr indent="457200" algn="just">
                  <a:lnSpc>
                    <a:spcPct val="145000"/>
                  </a:lnSpc>
                  <a:spcBef>
                    <a:spcPts val="600"/>
                  </a:spcBef>
                  <a:spcAft>
                    <a:spcPts val="600"/>
                  </a:spcAft>
                </a:pPr>
                <a14:m>
                  <m:oMath xmlns:m="http://schemas.openxmlformats.org/officeDocument/2006/math">
                    <m:sSub>
                      <m:sSub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sSubPr>
                      <m:e>
                        <m:r>
                          <a:rPr lang="en-US" altLang="zh-CN" kern="100">
                            <a:latin typeface="等线" panose="02010600030101010101" pitchFamily="2" charset="-122"/>
                            <a:ea typeface="等线" panose="02010600030101010101" pitchFamily="2" charset="-122"/>
                            <a:cs typeface="Times New Roman" panose="02020603050405020304" pitchFamily="18" charset="0"/>
                          </a:rPr>
                          <m:t>𝐼</m:t>
                        </m:r>
                      </m:e>
                      <m:sub>
                        <m:r>
                          <a:rPr lang="en-US" altLang="zh-CN" kern="100">
                            <a:latin typeface="等线" panose="02010600030101010101" pitchFamily="2" charset="-122"/>
                            <a:ea typeface="等线" panose="02010600030101010101" pitchFamily="2" charset="-122"/>
                            <a:cs typeface="Times New Roman" panose="02020603050405020304" pitchFamily="18" charset="0"/>
                          </a:rPr>
                          <m:t>𝑥</m:t>
                        </m:r>
                      </m:sub>
                    </m:sSub>
                    <m:r>
                      <a:rPr lang="en-US" altLang="zh-CN" kern="100">
                        <a:latin typeface="等线" panose="02010600030101010101" pitchFamily="2" charset="-122"/>
                        <a:ea typeface="等线" panose="02010600030101010101" pitchFamily="2" charset="-122"/>
                        <a:cs typeface="Times New Roman" panose="02020603050405020304" pitchFamily="18" charset="0"/>
                      </a:rPr>
                      <m:t>=</m:t>
                    </m:r>
                    <m:sSub>
                      <m:sSub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sSubPr>
                      <m:e>
                        <m:r>
                          <a:rPr lang="en-US" altLang="zh-CN" kern="100">
                            <a:latin typeface="等线" panose="02010600030101010101" pitchFamily="2" charset="-122"/>
                            <a:ea typeface="等线" panose="02010600030101010101" pitchFamily="2" charset="-122"/>
                            <a:cs typeface="Times New Roman" panose="02020603050405020304" pitchFamily="18" charset="0"/>
                          </a:rPr>
                          <m:t>𝐼</m:t>
                        </m:r>
                      </m:e>
                      <m:sub>
                        <m:r>
                          <a:rPr lang="en-US" altLang="zh-CN" kern="100">
                            <a:latin typeface="等线" panose="02010600030101010101" pitchFamily="2" charset="-122"/>
                            <a:ea typeface="等线" panose="02010600030101010101" pitchFamily="2" charset="-122"/>
                            <a:cs typeface="Times New Roman" panose="02020603050405020304" pitchFamily="18" charset="0"/>
                          </a:rPr>
                          <m:t>0</m:t>
                        </m:r>
                      </m:sub>
                    </m:sSub>
                    <m:func>
                      <m:func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funcPr>
                      <m:fName>
                        <m:r>
                          <a:rPr lang="en-US" altLang="zh-CN" kern="100">
                            <a:latin typeface="等线" panose="02010600030101010101" pitchFamily="2" charset="-122"/>
                            <a:ea typeface="等线" panose="02010600030101010101" pitchFamily="2" charset="-122"/>
                            <a:cs typeface="Times New Roman" panose="02020603050405020304" pitchFamily="18" charset="0"/>
                          </a:rPr>
                          <m:t>𝑒𝑥𝑝</m:t>
                        </m:r>
                      </m:fName>
                      <m:e>
                        <m:r>
                          <a:rPr lang="en-US" altLang="zh-CN" kern="100">
                            <a:latin typeface="等线" panose="02010600030101010101" pitchFamily="2" charset="-122"/>
                            <a:ea typeface="等线" panose="02010600030101010101" pitchFamily="2" charset="-122"/>
                            <a:cs typeface="Times New Roman" panose="02020603050405020304" pitchFamily="18" charset="0"/>
                          </a:rPr>
                          <m:t>(</m:t>
                        </m:r>
                      </m:e>
                    </m:func>
                    <m:r>
                      <a:rPr lang="en-US" altLang="zh-CN" kern="100">
                        <a:latin typeface="等线" panose="02010600030101010101" pitchFamily="2" charset="-122"/>
                        <a:ea typeface="等线" panose="02010600030101010101" pitchFamily="2" charset="-122"/>
                        <a:cs typeface="Times New Roman" panose="02020603050405020304" pitchFamily="18" charset="0"/>
                      </a:rPr>
                      <m:t>−</m:t>
                    </m:r>
                    <m:f>
                      <m:f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fPr>
                      <m:num>
                        <m:r>
                          <a:rPr lang="en-US" altLang="zh-CN" kern="100">
                            <a:latin typeface="等线" panose="02010600030101010101" pitchFamily="2" charset="-122"/>
                            <a:ea typeface="等线" panose="02010600030101010101" pitchFamily="2" charset="-122"/>
                            <a:cs typeface="Times New Roman" panose="02020603050405020304" pitchFamily="18" charset="0"/>
                          </a:rPr>
                          <m:t>2</m:t>
                        </m:r>
                        <m:r>
                          <a:rPr lang="en-US" altLang="zh-CN" kern="100">
                            <a:latin typeface="等线" panose="02010600030101010101" pitchFamily="2" charset="-122"/>
                            <a:ea typeface="等线" panose="02010600030101010101" pitchFamily="2" charset="-122"/>
                            <a:cs typeface="Times New Roman" panose="02020603050405020304" pitchFamily="18" charset="0"/>
                          </a:rPr>
                          <m:t>𝜋</m:t>
                        </m:r>
                      </m:num>
                      <m:den>
                        <m:r>
                          <a:rPr lang="en-US" altLang="zh-CN" kern="100">
                            <a:latin typeface="等线" panose="02010600030101010101" pitchFamily="2" charset="-122"/>
                            <a:ea typeface="等线" panose="02010600030101010101" pitchFamily="2" charset="-122"/>
                            <a:cs typeface="Times New Roman" panose="02020603050405020304" pitchFamily="18" charset="0"/>
                          </a:rPr>
                          <m:t>𝑐</m:t>
                        </m:r>
                      </m:den>
                    </m:f>
                    <m:rad>
                      <m:radPr>
                        <m:degHide m:val="on"/>
                        <m:ctrlPr>
                          <a:rPr lang="zh-CN" altLang="zh-CN" kern="100">
                            <a:latin typeface="等线" panose="02010600030101010101" pitchFamily="2" charset="-122"/>
                            <a:ea typeface="等线" panose="02010600030101010101" pitchFamily="2" charset="-122"/>
                            <a:cs typeface="Times New Roman" panose="02020603050405020304" pitchFamily="18" charset="0"/>
                          </a:rPr>
                        </m:ctrlPr>
                      </m:radPr>
                      <m:deg/>
                      <m:e>
                        <m:f>
                          <m:f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fPr>
                          <m:num>
                            <m:r>
                              <a:rPr lang="en-US" altLang="zh-CN" kern="100">
                                <a:latin typeface="等线" panose="02010600030101010101" pitchFamily="2" charset="-122"/>
                                <a:ea typeface="等线" panose="02010600030101010101" pitchFamily="2" charset="-122"/>
                                <a:cs typeface="Times New Roman" panose="02020603050405020304" pitchFamily="18" charset="0"/>
                              </a:rPr>
                              <m:t>𝜇</m:t>
                            </m:r>
                            <m:r>
                              <a:rPr lang="en-US" altLang="zh-CN" kern="100">
                                <a:latin typeface="等线" panose="02010600030101010101" pitchFamily="2" charset="-122"/>
                                <a:ea typeface="等线" panose="02010600030101010101" pitchFamily="2" charset="-122"/>
                                <a:cs typeface="Times New Roman" panose="02020603050405020304" pitchFamily="18" charset="0"/>
                              </a:rPr>
                              <m:t>𝑓</m:t>
                            </m:r>
                          </m:num>
                          <m:den>
                            <m:r>
                              <a:rPr lang="en-US" altLang="zh-CN" kern="100">
                                <a:latin typeface="等线" panose="02010600030101010101" pitchFamily="2" charset="-122"/>
                                <a:ea typeface="等线" panose="02010600030101010101" pitchFamily="2" charset="-122"/>
                                <a:cs typeface="Times New Roman" panose="02020603050405020304" pitchFamily="18" charset="0"/>
                              </a:rPr>
                              <m:t>𝜌</m:t>
                            </m:r>
                          </m:den>
                        </m:f>
                      </m:e>
                    </m:rad>
                    <m:r>
                      <a:rPr lang="zh-CN" altLang="zh-CN" kern="100">
                        <a:latin typeface="等线" panose="02010600030101010101" pitchFamily="2" charset="-122"/>
                        <a:ea typeface="等线" panose="02010600030101010101" pitchFamily="2" charset="-122"/>
                        <a:cs typeface="Times New Roman" panose="02020603050405020304" pitchFamily="18" charset="0"/>
                      </a:rPr>
                      <m:t>⋅</m:t>
                    </m:r>
                    <m:r>
                      <a:rPr lang="en-US" altLang="zh-CN" kern="100">
                        <a:latin typeface="等线" panose="02010600030101010101" pitchFamily="2" charset="-122"/>
                        <a:ea typeface="等线" panose="02010600030101010101" pitchFamily="2" charset="-122"/>
                        <a:cs typeface="Times New Roman" panose="02020603050405020304" pitchFamily="18" charset="0"/>
                      </a:rPr>
                      <m:t>𝑥</m:t>
                    </m:r>
                    <m:r>
                      <a:rPr lang="en-US" altLang="zh-CN" kern="100">
                        <a:latin typeface="等线" panose="02010600030101010101" pitchFamily="2" charset="-122"/>
                        <a:ea typeface="等线" panose="02010600030101010101" pitchFamily="2" charset="-122"/>
                        <a:cs typeface="Times New Roman" panose="02020603050405020304" pitchFamily="18" charset="0"/>
                      </a:rPr>
                      <m:t>)</m:t>
                    </m:r>
                  </m:oMath>
                </a14:m>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（式</a:t>
                </a:r>
                <a:r>
                  <a:rPr lang="en-US" altLang="zh-CN" kern="100" dirty="0">
                    <a:latin typeface="等线" panose="02010600030101010101" pitchFamily="2" charset="-122"/>
                    <a:ea typeface="等线" panose="02010600030101010101" pitchFamily="2" charset="-122"/>
                    <a:cs typeface="Times New Roman" panose="02020603050405020304" pitchFamily="18" charset="0"/>
                  </a:rPr>
                  <a:t>2-2-1</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其中，</a:t>
                </a:r>
                <a14:m>
                  <m:oMath xmlns:m="http://schemas.openxmlformats.org/officeDocument/2006/math">
                    <m:sSub>
                      <m:sSubPr>
                        <m:ctrlPr>
                          <a:rPr lang="zh-CN" altLang="zh-CN" kern="100">
                            <a:latin typeface="等线" panose="02010600030101010101" pitchFamily="2" charset="-122"/>
                            <a:ea typeface="等线" panose="02010600030101010101" pitchFamily="2" charset="-122"/>
                            <a:cs typeface="Times New Roman" panose="02020603050405020304" pitchFamily="18" charset="0"/>
                          </a:rPr>
                        </m:ctrlPr>
                      </m:sSubPr>
                      <m:e>
                        <m:r>
                          <a:rPr lang="en-US" altLang="zh-CN" kern="100">
                            <a:latin typeface="等线" panose="02010600030101010101" pitchFamily="2" charset="-122"/>
                            <a:ea typeface="等线" panose="02010600030101010101" pitchFamily="2" charset="-122"/>
                            <a:cs typeface="Times New Roman" panose="02020603050405020304" pitchFamily="18" charset="0"/>
                          </a:rPr>
                          <m:t>𝐼</m:t>
                        </m:r>
                      </m:e>
                      <m:sub>
                        <m:r>
                          <a:rPr lang="en-US" altLang="zh-CN" kern="100">
                            <a:latin typeface="等线" panose="02010600030101010101" pitchFamily="2" charset="-122"/>
                            <a:ea typeface="等线" panose="02010600030101010101" pitchFamily="2" charset="-122"/>
                            <a:cs typeface="Times New Roman" panose="02020603050405020304" pitchFamily="18" charset="0"/>
                          </a:rPr>
                          <m:t>0</m:t>
                        </m:r>
                      </m:sub>
                    </m:sSub>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：表面涡流强度；</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𝑐</m:t>
                    </m:r>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：光速；</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𝜌</m:t>
                    </m:r>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：工件材料电阻率；</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𝜇</m:t>
                    </m:r>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：工件材料导磁率；</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𝑥</m:t>
                    </m:r>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：距工件表面的距离；</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𝑓</m:t>
                    </m:r>
                  </m:oMath>
                </a14:m>
                <a:r>
                  <a:rPr lang="zh-CN" altLang="zh-CN" kern="100" dirty="0">
                    <a:latin typeface="等线" panose="02010600030101010101" pitchFamily="2" charset="-122"/>
                    <a:ea typeface="等线" panose="02010600030101010101" pitchFamily="2" charset="-122"/>
                    <a:cs typeface="Times New Roman" panose="02020603050405020304" pitchFamily="18" charset="0"/>
                  </a:rPr>
                  <a:t>：交流电频率。</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由式</a:t>
                </a:r>
                <a:r>
                  <a:rPr lang="en-US" altLang="zh-CN" kern="100" dirty="0">
                    <a:latin typeface="等线" panose="02010600030101010101" pitchFamily="2" charset="-122"/>
                    <a:ea typeface="等线" panose="02010600030101010101" pitchFamily="2" charset="-122"/>
                    <a:cs typeface="Times New Roman" panose="02020603050405020304" pitchFamily="18" charset="0"/>
                  </a:rPr>
                  <a:t>2-2-1</a:t>
                </a:r>
                <a:r>
                  <a:rPr lang="zh-CN" altLang="zh-CN" kern="100" dirty="0">
                    <a:latin typeface="等线" panose="02010600030101010101" pitchFamily="2" charset="-122"/>
                    <a:ea typeface="等线" panose="02010600030101010101" pitchFamily="2" charset="-122"/>
                    <a:cs typeface="Times New Roman" panose="02020603050405020304" pitchFamily="18" charset="0"/>
                  </a:rPr>
                  <a:t>可见，电流的频率越高，集肤效应越显著。当</a:t>
                </a:r>
                <a14:m>
                  <m:oMath xmlns:m="http://schemas.openxmlformats.org/officeDocument/2006/math">
                    <m:r>
                      <a:rPr lang="en-US" altLang="zh-CN" kern="100">
                        <a:latin typeface="等线" panose="02010600030101010101" pitchFamily="2" charset="-122"/>
                        <a:ea typeface="等线" panose="02010600030101010101" pitchFamily="2" charset="-122"/>
                        <a:cs typeface="Times New Roman" panose="02020603050405020304" pitchFamily="18" charset="0"/>
                      </a:rPr>
                      <m:t>𝑓</m:t>
                    </m:r>
                  </m:oMath>
                </a14:m>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很高时，电流大部分集中在导体表面，心部已无电流，这样导致导体的有效电阻增加，导体发热显著增加。因此，感应器的施感导体常采用空心的铜管制成，管内通水冷却，以降低施感导体温度</a:t>
                </a: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490494" y="1329154"/>
                <a:ext cx="11181167" cy="5446812"/>
              </a:xfrm>
              <a:prstGeom prst="rect">
                <a:avLst/>
              </a:prstGeom>
              <a:blipFill rotWithShape="0">
                <a:blip r:embed="rId2"/>
                <a:stretch>
                  <a:fillRect l="-436" r="-2452"/>
                </a:stretch>
              </a:blipFill>
            </p:spPr>
            <p:txBody>
              <a:bodyPr/>
              <a:lstStyle/>
              <a:p>
                <a:r>
                  <a:rPr lang="zh-CN" altLang="en-US">
                    <a:noFill/>
                  </a:rPr>
                  <a:t> </a:t>
                </a:r>
              </a:p>
            </p:txBody>
          </p:sp>
        </mc:Fallback>
      </mc:AlternateContent>
      <p:sp>
        <p:nvSpPr>
          <p:cNvPr id="13" name="矩形 12"/>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4"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1104970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539800" y="1329154"/>
            <a:ext cx="11423601" cy="5432256"/>
          </a:xfrm>
          <a:prstGeom prst="rect">
            <a:avLst/>
          </a:prstGeom>
        </p:spPr>
        <p:txBody>
          <a:bodyPr wrap="square">
            <a:spAutoFit/>
          </a:bodyPr>
          <a:lstStyle/>
          <a:p>
            <a:pPr indent="457200" algn="just">
              <a:lnSpc>
                <a:spcPct val="145000"/>
              </a:lnSpc>
              <a:spcBef>
                <a:spcPts val="600"/>
              </a:spcBef>
              <a:spcAft>
                <a:spcPts val="600"/>
              </a:spcAft>
            </a:pPr>
            <a:r>
              <a:rPr lang="en-US" altLang="zh-CN" kern="100" dirty="0" smtClean="0">
                <a:latin typeface="等线" panose="02010600030101010101" pitchFamily="2" charset="-122"/>
                <a:ea typeface="等线" panose="02010600030101010101" pitchFamily="2" charset="-122"/>
                <a:cs typeface="Times New Roman" panose="02020603050405020304" pitchFamily="18" charset="0"/>
              </a:rPr>
              <a:t>2</a:t>
            </a:r>
            <a:r>
              <a:rPr lang="zh-CN" altLang="en-US"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邻近效应</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当两个载有高频电流的导体彼此相距很近时，每个导体内的电流将重新分布。如果两个导体中电流方向相同，则最大电流密度将出现在两导体相背的一面，如果两个导体中电流方向相反，则最大电流密度将出现在两导体相邻的一面。这种电流向一侧集中的现象叫邻近效应。</a:t>
            </a:r>
          </a:p>
          <a:p>
            <a:pPr indent="457200" algn="just">
              <a:lnSpc>
                <a:spcPct val="145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导体内电流的频率越高，邻近效应越明显。在感应器的导电管之间，如多匝感应器的匝与匝之间存在邻近效应，感应器与加热工件之间也存在邻近效应，在感应器的设计中，巧妙利用邻近效应可提高感应器的效率</a:t>
            </a: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a:t>
            </a:r>
          </a:p>
          <a:p>
            <a:pPr indent="457200" algn="just">
              <a:lnSpc>
                <a:spcPct val="145000"/>
              </a:lnSpc>
              <a:spcBef>
                <a:spcPts val="600"/>
              </a:spcBef>
              <a:spcAft>
                <a:spcPts val="600"/>
              </a:spcAft>
            </a:pP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smtClean="0">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）圆环效应。</a:t>
            </a:r>
          </a:p>
          <a:p>
            <a:pPr indent="457200" algn="just">
              <a:lnSpc>
                <a:spcPct val="145000"/>
              </a:lnSpc>
              <a:spcBef>
                <a:spcPts val="600"/>
              </a:spcBef>
              <a:spcAft>
                <a:spcPts val="600"/>
              </a:spcAft>
            </a:pP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当高频电流流过环形导体时，电流在导体横截面上的分布将发生变化，此时电流仅仅集中在圆环的内侧，这种现象叫圆环效应。</a:t>
            </a:r>
          </a:p>
          <a:p>
            <a:pPr indent="457200" algn="just">
              <a:lnSpc>
                <a:spcPct val="145000"/>
              </a:lnSpc>
              <a:spcBef>
                <a:spcPts val="600"/>
              </a:spcBef>
              <a:spcAft>
                <a:spcPts val="600"/>
              </a:spcAft>
            </a:pP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圆环的曲率半径越小，径向宽度越大，圆环效应也越明显；电流的频率越大，圆环效应也越显著。圆环效应有利于感应器对外圆柱零件的表面感应加热，但不利于对工件内孔进行加热。</a:t>
            </a:r>
          </a:p>
        </p:txBody>
      </p:sp>
      <p:sp>
        <p:nvSpPr>
          <p:cNvPr id="13" name="矩形 12"/>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234125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490494" y="1425332"/>
            <a:ext cx="10689498" cy="2427331"/>
          </a:xfrm>
          <a:prstGeom prst="rect">
            <a:avLst/>
          </a:prstGeom>
        </p:spPr>
        <p:txBody>
          <a:bodyPr wrap="square">
            <a:spAutoFit/>
          </a:bodyPr>
          <a:lstStyle/>
          <a:p>
            <a:pPr indent="457200" algn="just">
              <a:lnSpc>
                <a:spcPct val="150000"/>
              </a:lnSpc>
              <a:spcBef>
                <a:spcPts val="600"/>
              </a:spcBef>
              <a:spcAft>
                <a:spcPts val="600"/>
              </a:spcAft>
            </a:pPr>
            <a:r>
              <a:rPr lang="en-US" altLang="zh-CN" kern="100" dirty="0" smtClean="0">
                <a:latin typeface="等线" panose="02010600030101010101" pitchFamily="2" charset="-122"/>
                <a:ea typeface="等线" panose="02010600030101010101" pitchFamily="2" charset="-122"/>
                <a:cs typeface="Times New Roman" panose="02020603050405020304" pitchFamily="18" charset="0"/>
              </a:rPr>
              <a:t>4</a:t>
            </a:r>
            <a:r>
              <a:rPr lang="zh-CN" altLang="en-US"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尖角效应</a:t>
            </a:r>
          </a:p>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当用感应器加热不规则形状工件表面时，工件的尖角部位的加热强度远较其它光滑平坦部位强烈，往往会造成过热</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例如，齿轮的齿顶部位</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，这种现象称做尖角效应。</a:t>
            </a:r>
          </a:p>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尖角效应是由于磁力线易于在尖角处集中，感应涡流较强的缘故。为了克服这一现象，在设计形状不规则的工件时，应适当加大尖角或凸出部位与感应器之间的</a:t>
            </a: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间隙</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3" name="矩形 12"/>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4"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2561672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915375" y="964637"/>
            <a:ext cx="2728632"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2 </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感应加热设备的分类</a:t>
            </a:r>
          </a:p>
        </p:txBody>
      </p:sp>
      <p:sp>
        <p:nvSpPr>
          <p:cNvPr id="2" name="矩形 1"/>
          <p:cNvSpPr/>
          <p:nvPr/>
        </p:nvSpPr>
        <p:spPr>
          <a:xfrm>
            <a:off x="490494" y="1516689"/>
            <a:ext cx="10620103" cy="3154710"/>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感应加热表面淬火的使用频率不同，可以分为超高频</a:t>
            </a:r>
            <a:r>
              <a:rPr lang="en-US" altLang="zh-CN" kern="100" dirty="0">
                <a:latin typeface="等线" panose="02010600030101010101" pitchFamily="2" charset="-122"/>
                <a:ea typeface="等线" panose="02010600030101010101" pitchFamily="2" charset="-122"/>
                <a:cs typeface="Times New Roman" panose="02020603050405020304" pitchFamily="18" charset="0"/>
              </a:rPr>
              <a:t>(27MHz)</a:t>
            </a:r>
            <a:r>
              <a:rPr lang="zh-CN" altLang="zh-CN" kern="100" dirty="0">
                <a:latin typeface="等线" panose="02010600030101010101" pitchFamily="2" charset="-122"/>
                <a:ea typeface="等线" panose="02010600030101010101" pitchFamily="2" charset="-122"/>
                <a:cs typeface="Times New Roman" panose="02020603050405020304" pitchFamily="18" charset="0"/>
              </a:rPr>
              <a:t>、高频</a:t>
            </a:r>
            <a:r>
              <a:rPr lang="en-US" altLang="zh-CN" kern="100" dirty="0">
                <a:latin typeface="等线" panose="02010600030101010101" pitchFamily="2" charset="-122"/>
                <a:ea typeface="等线" panose="02010600030101010101" pitchFamily="2" charset="-122"/>
                <a:cs typeface="Times New Roman" panose="02020603050405020304" pitchFamily="18" charset="0"/>
              </a:rPr>
              <a:t>(200-250kHz)</a:t>
            </a:r>
            <a:r>
              <a:rPr lang="zh-CN" altLang="zh-CN" kern="100" dirty="0">
                <a:latin typeface="等线" panose="02010600030101010101" pitchFamily="2" charset="-122"/>
                <a:ea typeface="等线" panose="02010600030101010101" pitchFamily="2" charset="-122"/>
                <a:cs typeface="Times New Roman" panose="02020603050405020304" pitchFamily="18" charset="0"/>
              </a:rPr>
              <a:t>、中频</a:t>
            </a:r>
            <a:r>
              <a:rPr lang="en-US" altLang="zh-CN" kern="100" dirty="0">
                <a:latin typeface="等线" panose="02010600030101010101" pitchFamily="2" charset="-122"/>
                <a:ea typeface="等线" panose="02010600030101010101" pitchFamily="2" charset="-122"/>
                <a:cs typeface="Times New Roman" panose="02020603050405020304" pitchFamily="18" charset="0"/>
              </a:rPr>
              <a:t>(2500</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8000Hz)</a:t>
            </a:r>
            <a:r>
              <a:rPr lang="zh-CN" altLang="zh-CN" kern="100" dirty="0">
                <a:latin typeface="等线" panose="02010600030101010101" pitchFamily="2" charset="-122"/>
                <a:ea typeface="等线" panose="02010600030101010101" pitchFamily="2" charset="-122"/>
                <a:cs typeface="Times New Roman" panose="02020603050405020304" pitchFamily="18" charset="0"/>
              </a:rPr>
              <a:t>和工频</a:t>
            </a:r>
            <a:r>
              <a:rPr lang="en-US" altLang="zh-CN" kern="100" dirty="0">
                <a:latin typeface="等线" panose="02010600030101010101" pitchFamily="2" charset="-122"/>
                <a:ea typeface="等线" panose="02010600030101010101" pitchFamily="2" charset="-122"/>
                <a:cs typeface="Times New Roman" panose="02020603050405020304" pitchFamily="18" charset="0"/>
              </a:rPr>
              <a:t>(50Hz)</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p>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由于电流频率不同，加热时感应电流透人深度不同。使用高频时，感应电流透入深度很小（约</a:t>
            </a:r>
            <a:r>
              <a:rPr lang="en-US" altLang="zh-CN" kern="100" dirty="0">
                <a:latin typeface="等线" panose="02010600030101010101" pitchFamily="2" charset="-122"/>
                <a:ea typeface="等线" panose="02010600030101010101" pitchFamily="2" charset="-122"/>
                <a:cs typeface="Times New Roman" panose="02020603050405020304" pitchFamily="18" charset="0"/>
              </a:rPr>
              <a:t>0.5mm</a:t>
            </a:r>
            <a:r>
              <a:rPr lang="zh-CN" altLang="zh-CN" kern="100" dirty="0">
                <a:latin typeface="等线" panose="02010600030101010101" pitchFamily="2" charset="-122"/>
                <a:ea typeface="等线" panose="02010600030101010101" pitchFamily="2" charset="-122"/>
                <a:cs typeface="Times New Roman" panose="02020603050405020304" pitchFamily="18" charset="0"/>
              </a:rPr>
              <a:t>），主要用于小模数齿轮和小轴类零件等中小型零件的表面淬火；使用中频时．感应电流透人深度（约</a:t>
            </a:r>
            <a:r>
              <a:rPr lang="en-US" altLang="zh-CN" kern="100" dirty="0">
                <a:latin typeface="等线" panose="02010600030101010101" pitchFamily="2" charset="-122"/>
                <a:ea typeface="等线" panose="02010600030101010101" pitchFamily="2" charset="-122"/>
                <a:cs typeface="Times New Roman" panose="02020603050405020304" pitchFamily="18" charset="0"/>
              </a:rPr>
              <a:t>5</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10 mm</a:t>
            </a:r>
            <a:r>
              <a:rPr lang="zh-CN" altLang="zh-CN" kern="100" dirty="0">
                <a:latin typeface="等线" panose="02010600030101010101" pitchFamily="2" charset="-122"/>
                <a:ea typeface="等线" panose="02010600030101010101" pitchFamily="2" charset="-122"/>
                <a:cs typeface="Times New Roman" panose="02020603050405020304" pitchFamily="18" charset="0"/>
              </a:rPr>
              <a:t>），主要用于中、小模数的齿轮、凸轮轴、曲轴的表面淬火；使用超高频时，感应电流透人深度极小，主要用于锯齿、刀刃、薄件的表面淬火；使用工频时，电流透人深度较大</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超过</a:t>
            </a:r>
            <a:r>
              <a:rPr lang="en-US" altLang="zh-CN" kern="100" dirty="0">
                <a:latin typeface="等线" panose="02010600030101010101" pitchFamily="2" charset="-122"/>
                <a:ea typeface="等线" panose="02010600030101010101" pitchFamily="2" charset="-122"/>
                <a:cs typeface="Times New Roman" panose="02020603050405020304" pitchFamily="18" charset="0"/>
              </a:rPr>
              <a:t>10mm)</a:t>
            </a:r>
            <a:r>
              <a:rPr lang="zh-CN" altLang="zh-CN" kern="100" dirty="0">
                <a:latin typeface="等线" panose="02010600030101010101" pitchFamily="2" charset="-122"/>
                <a:ea typeface="等线" panose="02010600030101010101" pitchFamily="2" charset="-122"/>
                <a:cs typeface="Times New Roman" panose="02020603050405020304" pitchFamily="18" charset="0"/>
              </a:rPr>
              <a:t>，主要用于冷轧辊表面等大直径工件的表面淬火。</a:t>
            </a:r>
          </a:p>
        </p:txBody>
      </p:sp>
      <p:sp>
        <p:nvSpPr>
          <p:cNvPr id="13"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en-US" sz="1600" b="1" dirty="0" smtClean="0">
                <a:solidFill>
                  <a:schemeClr val="bg1"/>
                </a:solidFill>
                <a:latin typeface="微软雅黑" panose="020B0503020204020204" pitchFamily="34" charset="-122"/>
                <a:ea typeface="微软雅黑" panose="020B0503020204020204" pitchFamily="34" charset="-122"/>
              </a:rPr>
              <a:t>设备的分类</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3727107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
        <p:nvSpPr>
          <p:cNvPr id="14" name="矩形 13"/>
          <p:cNvSpPr/>
          <p:nvPr/>
        </p:nvSpPr>
        <p:spPr>
          <a:xfrm>
            <a:off x="519240" y="1252429"/>
            <a:ext cx="11260384" cy="1338828"/>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高频感应加热装置也称高频炉或高频机。它是目前热处理车间应用最多的一种表面淬火加热设备。它实质上是一个大功率的变频器，通过电子管振荡器将工频交流电变为大功率的高频交流电，故又称电子管式高频发生器。电子管式高频感应加热装置的工作原理可用如图</a:t>
            </a:r>
            <a:r>
              <a:rPr lang="en-US" altLang="zh-CN" kern="100" dirty="0">
                <a:latin typeface="+mn-ea"/>
                <a:cs typeface="Times New Roman" panose="02020603050405020304" pitchFamily="18" charset="0"/>
              </a:rPr>
              <a:t>2-2-2</a:t>
            </a:r>
            <a:r>
              <a:rPr lang="zh-CN" altLang="zh-CN" kern="100" dirty="0">
                <a:latin typeface="+mn-ea"/>
                <a:cs typeface="Times New Roman" panose="02020603050405020304" pitchFamily="18" charset="0"/>
              </a:rPr>
              <a:t>说明：</a:t>
            </a:r>
          </a:p>
        </p:txBody>
      </p:sp>
      <p:pic>
        <p:nvPicPr>
          <p:cNvPr id="16" name="图片 15"/>
          <p:cNvPicPr/>
          <p:nvPr/>
        </p:nvPicPr>
        <p:blipFill>
          <a:blip r:embed="rId2">
            <a:extLst>
              <a:ext uri="{28A0092B-C50C-407E-A947-70E740481C1C}">
                <a14:useLocalDpi xmlns:a14="http://schemas.microsoft.com/office/drawing/2010/main" val="0"/>
              </a:ext>
            </a:extLst>
          </a:blip>
          <a:srcRect/>
          <a:stretch>
            <a:fillRect/>
          </a:stretch>
        </p:blipFill>
        <p:spPr bwMode="auto">
          <a:xfrm>
            <a:off x="3045545" y="2719279"/>
            <a:ext cx="5957486" cy="3256139"/>
          </a:xfrm>
          <a:prstGeom prst="rect">
            <a:avLst/>
          </a:prstGeom>
          <a:noFill/>
        </p:spPr>
      </p:pic>
      <p:sp>
        <p:nvSpPr>
          <p:cNvPr id="15" name="矩形 14"/>
          <p:cNvSpPr/>
          <p:nvPr/>
        </p:nvSpPr>
        <p:spPr>
          <a:xfrm>
            <a:off x="3676391" y="6069547"/>
            <a:ext cx="4423006" cy="348813"/>
          </a:xfrm>
          <a:prstGeom prst="rect">
            <a:avLst/>
          </a:prstGeom>
        </p:spPr>
        <p:txBody>
          <a:bodyPr wrap="none">
            <a:spAutoFit/>
          </a:bodyPr>
          <a:lstStyle/>
          <a:p>
            <a:pPr indent="228600" algn="ctr">
              <a:lnSpc>
                <a:spcPts val="2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2-2-2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电子管式高频感应加热装置框图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1827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702934" y="1342430"/>
            <a:ext cx="10982560" cy="4031873"/>
          </a:xfrm>
          <a:prstGeom prst="rect">
            <a:avLst/>
          </a:prstGeom>
        </p:spPr>
        <p:txBody>
          <a:bodyPr wrap="square">
            <a:spAutoFit/>
          </a:bodyPr>
          <a:lstStyle/>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高频感应加热装置</a:t>
            </a:r>
            <a:r>
              <a:rPr lang="zh-CN" altLang="zh-CN" kern="100" dirty="0">
                <a:latin typeface="+mn-ea"/>
                <a:cs typeface="Times New Roman" panose="02020603050405020304" pitchFamily="18" charset="0"/>
              </a:rPr>
              <a:t>取得三相工频</a:t>
            </a:r>
            <a:r>
              <a:rPr lang="en-US" altLang="zh-CN" kern="100" dirty="0">
                <a:latin typeface="+mn-ea"/>
                <a:cs typeface="Times New Roman" panose="02020603050405020304" pitchFamily="18" charset="0"/>
              </a:rPr>
              <a:t>380V</a:t>
            </a:r>
            <a:r>
              <a:rPr lang="zh-CN" altLang="zh-CN" kern="100" dirty="0">
                <a:latin typeface="+mn-ea"/>
                <a:cs typeface="Times New Roman" panose="02020603050405020304" pitchFamily="18" charset="0"/>
              </a:rPr>
              <a:t>电压后，通过高压变压器升压，将</a:t>
            </a:r>
            <a:r>
              <a:rPr lang="en-US" altLang="zh-CN" kern="100" dirty="0">
                <a:latin typeface="+mn-ea"/>
                <a:cs typeface="Times New Roman" panose="02020603050405020304" pitchFamily="18" charset="0"/>
              </a:rPr>
              <a:t>380V</a:t>
            </a:r>
            <a:r>
              <a:rPr lang="zh-CN" altLang="zh-CN" kern="100" dirty="0">
                <a:latin typeface="+mn-ea"/>
                <a:cs typeface="Times New Roman" panose="02020603050405020304" pitchFamily="18" charset="0"/>
              </a:rPr>
              <a:t>升高到数千伏甚至一万伏以上</a:t>
            </a:r>
            <a:r>
              <a:rPr lang="zh-CN" altLang="zh-CN" kern="100" dirty="0" smtClean="0">
                <a:latin typeface="+mn-ea"/>
                <a:cs typeface="Times New Roman" panose="02020603050405020304" pitchFamily="18" charset="0"/>
              </a:rPr>
              <a:t>；然后</a:t>
            </a:r>
            <a:r>
              <a:rPr lang="zh-CN" altLang="zh-CN" kern="100" dirty="0">
                <a:latin typeface="+mn-ea"/>
                <a:cs typeface="Times New Roman" panose="02020603050405020304" pitchFamily="18" charset="0"/>
              </a:rPr>
              <a:t>再由闸流管可控整流器整流成半压至全压范围内连续可调的直流高压，供给电子管振荡器。</a:t>
            </a:r>
          </a:p>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电子管振荡器</a:t>
            </a:r>
            <a:r>
              <a:rPr lang="zh-CN" altLang="zh-CN" kern="100" dirty="0">
                <a:latin typeface="+mn-ea"/>
                <a:cs typeface="Times New Roman" panose="02020603050405020304" pitchFamily="18" charset="0"/>
              </a:rPr>
              <a:t>将直流高压电变换为</a:t>
            </a:r>
            <a:r>
              <a:rPr lang="en-US" altLang="zh-CN" kern="100" dirty="0">
                <a:latin typeface="+mn-ea"/>
                <a:cs typeface="Times New Roman" panose="02020603050405020304" pitchFamily="18" charset="0"/>
              </a:rPr>
              <a:t>200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300KHz</a:t>
            </a:r>
            <a:r>
              <a:rPr lang="zh-CN" altLang="zh-CN" kern="100" dirty="0">
                <a:latin typeface="+mn-ea"/>
                <a:cs typeface="Times New Roman" panose="02020603050405020304" pitchFamily="18" charset="0"/>
              </a:rPr>
              <a:t>的高频高压电；</a:t>
            </a:r>
          </a:p>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淬火变压器</a:t>
            </a:r>
            <a:r>
              <a:rPr lang="zh-CN" altLang="zh-CN" kern="100" dirty="0">
                <a:latin typeface="+mn-ea"/>
                <a:cs typeface="Times New Roman" panose="02020603050405020304" pitchFamily="18" charset="0"/>
              </a:rPr>
              <a:t>将高频高压电变为能安全操作并符合加热要求的高频低压大电流。变压器的低压端直接接淬火感应圈，放在感应圈内的工件作为振荡器的负载，当高频电流流过感应圈时，感应圈内便产生强大的高频磁场，金属工件感应产生涡流而发热，在极短时间内被加热到所需的温度。</a:t>
            </a:r>
          </a:p>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稳压器起稳定闸流管</a:t>
            </a:r>
            <a:r>
              <a:rPr lang="zh-CN" altLang="zh-CN" kern="100" dirty="0">
                <a:latin typeface="+mn-ea"/>
                <a:cs typeface="Times New Roman" panose="02020603050405020304" pitchFamily="18" charset="0"/>
              </a:rPr>
              <a:t>和</a:t>
            </a:r>
            <a:r>
              <a:rPr lang="zh-CN" altLang="zh-CN" b="1" kern="100" dirty="0">
                <a:latin typeface="+mn-ea"/>
                <a:cs typeface="Times New Roman" panose="02020603050405020304" pitchFamily="18" charset="0"/>
              </a:rPr>
              <a:t>振荡管灯丝电压</a:t>
            </a:r>
            <a:r>
              <a:rPr lang="zh-CN" altLang="zh-CN" kern="100" dirty="0">
                <a:latin typeface="+mn-ea"/>
                <a:cs typeface="Times New Roman" panose="02020603050405020304" pitchFamily="18" charset="0"/>
              </a:rPr>
              <a:t>的作用，以保证它们的正常工作。</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控制电路的作用是使高频操作严格按照程序进行，以确保设备和人身的安全</a:t>
            </a:r>
            <a:r>
              <a:rPr lang="zh-CN" altLang="zh-CN" kern="100" dirty="0" smtClean="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26906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915375" y="1218214"/>
            <a:ext cx="8969829" cy="442878"/>
          </a:xfrm>
          <a:prstGeom prst="rect">
            <a:avLst/>
          </a:prstGeom>
        </p:spPr>
        <p:txBody>
          <a:bodyPr wrap="square">
            <a:spAutoFit/>
          </a:bodyPr>
          <a:lstStyle/>
          <a:p>
            <a:pPr algn="just">
              <a:lnSpc>
                <a:spcPct val="150000"/>
              </a:lnSpc>
              <a:spcBef>
                <a:spcPts val="600"/>
              </a:spcBef>
              <a:spcAft>
                <a:spcPts val="600"/>
              </a:spcAft>
            </a:pPr>
            <a:r>
              <a:rPr lang="zh-CN" altLang="zh-CN" kern="100" dirty="0">
                <a:latin typeface="+mn-ea"/>
                <a:cs typeface="Times New Roman" panose="02020603050405020304" pitchFamily="18" charset="0"/>
              </a:rPr>
              <a:t>下面</a:t>
            </a:r>
            <a:r>
              <a:rPr lang="zh-CN" altLang="zh-CN" kern="100" dirty="0">
                <a:latin typeface="+mn-ea"/>
                <a:cs typeface="Times New Roman" panose="02020603050405020304" pitchFamily="18" charset="0"/>
              </a:rPr>
              <a:t>对可控整流电源、电子管振荡电路、淬火变压器进行分析。</a:t>
            </a:r>
          </a:p>
        </p:txBody>
      </p:sp>
      <p:sp>
        <p:nvSpPr>
          <p:cNvPr id="24" name="矩形 23"/>
          <p:cNvSpPr/>
          <p:nvPr/>
        </p:nvSpPr>
        <p:spPr>
          <a:xfrm>
            <a:off x="478255" y="1752280"/>
            <a:ext cx="5855258" cy="4555093"/>
          </a:xfrm>
          <a:prstGeom prst="rect">
            <a:avLst/>
          </a:prstGeom>
        </p:spPr>
        <p:txBody>
          <a:bodyPr wrap="square">
            <a:spAutoFit/>
          </a:bodyPr>
          <a:lstStyle/>
          <a:p>
            <a:pPr indent="457200" algn="just">
              <a:lnSpc>
                <a:spcPct val="150000"/>
              </a:lnSpc>
              <a:spcBef>
                <a:spcPts val="600"/>
              </a:spcBef>
              <a:spcAft>
                <a:spcPts val="600"/>
              </a:spcAft>
            </a:pPr>
            <a:r>
              <a:rPr lang="zh-CN" altLang="en-US" kern="100" dirty="0" smtClean="0">
                <a:latin typeface="+mn-ea"/>
                <a:cs typeface="Times New Roman" panose="02020603050405020304" pitchFamily="18" charset="0"/>
              </a:rPr>
              <a:t>（</a:t>
            </a:r>
            <a:r>
              <a:rPr lang="en-US" altLang="zh-CN" kern="100" dirty="0" smtClean="0">
                <a:latin typeface="+mn-ea"/>
                <a:cs typeface="Times New Roman" panose="02020603050405020304" pitchFamily="18" charset="0"/>
              </a:rPr>
              <a:t>1</a:t>
            </a:r>
            <a:r>
              <a:rPr lang="zh-CN" altLang="en-US" kern="100" dirty="0" smtClean="0">
                <a:latin typeface="+mn-ea"/>
                <a:cs typeface="Times New Roman" panose="02020603050405020304" pitchFamily="18" charset="0"/>
              </a:rPr>
              <a:t>）</a:t>
            </a:r>
            <a:r>
              <a:rPr lang="zh-CN" altLang="zh-CN" kern="100" dirty="0" smtClean="0">
                <a:latin typeface="+mn-ea"/>
                <a:cs typeface="Times New Roman" panose="02020603050405020304" pitchFamily="18" charset="0"/>
              </a:rPr>
              <a:t>可</a:t>
            </a:r>
            <a:r>
              <a:rPr lang="zh-CN" altLang="zh-CN" kern="100" dirty="0">
                <a:latin typeface="+mn-ea"/>
                <a:cs typeface="Times New Roman" panose="02020603050405020304" pitchFamily="18" charset="0"/>
              </a:rPr>
              <a:t>控整流电源</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在中高频淬火设备中，通常采用三相全桥可控整流电源。</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2-2-3</a:t>
            </a:r>
            <a:r>
              <a:rPr lang="zh-CN" altLang="zh-CN" kern="100" dirty="0">
                <a:latin typeface="+mn-ea"/>
                <a:cs typeface="Times New Roman" panose="02020603050405020304" pitchFamily="18" charset="0"/>
              </a:rPr>
              <a:t>所示为三相全桥可控整流电路原理图。习惯将其中阴极连接在一起的</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个晶闸管称为共阴极组；阳极连接在一起的</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个晶闸管称为共阳极组。共阴极组中与</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三相电源相接的</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个晶闸管分别为</a:t>
            </a:r>
            <a:r>
              <a:rPr lang="en-US" altLang="zh-CN" kern="100" dirty="0">
                <a:latin typeface="+mn-ea"/>
                <a:cs typeface="Times New Roman" panose="02020603050405020304" pitchFamily="18" charset="0"/>
              </a:rPr>
              <a:t>VT1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VT3</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VT5</a:t>
            </a:r>
            <a:r>
              <a:rPr lang="zh-CN" altLang="zh-CN" kern="100" dirty="0">
                <a:latin typeface="+mn-ea"/>
                <a:cs typeface="Times New Roman" panose="02020603050405020304" pitchFamily="18" charset="0"/>
              </a:rPr>
              <a:t>， 共阳极组中与</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三相电源相接的</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个晶闸管分别为</a:t>
            </a:r>
            <a:r>
              <a:rPr lang="en-US" altLang="zh-CN" kern="100" dirty="0">
                <a:latin typeface="+mn-ea"/>
                <a:cs typeface="Times New Roman" panose="02020603050405020304" pitchFamily="18" charset="0"/>
              </a:rPr>
              <a:t>VT4</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VT6</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VT2</a:t>
            </a:r>
            <a:r>
              <a:rPr lang="zh-CN" altLang="zh-CN" kern="100" dirty="0">
                <a:latin typeface="+mn-ea"/>
                <a:cs typeface="Times New Roman" panose="02020603050405020304" pitchFamily="18" charset="0"/>
              </a:rPr>
              <a:t>。晶闸管的导通顺序为</a:t>
            </a:r>
            <a:r>
              <a:rPr lang="en-US" altLang="zh-CN" kern="100" dirty="0">
                <a:latin typeface="+mn-ea"/>
                <a:cs typeface="Times New Roman" panose="02020603050405020304" pitchFamily="18" charset="0"/>
              </a:rPr>
              <a:t> VT1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VT2</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VT3</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VT4</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VT5</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VT6</a:t>
            </a:r>
            <a:r>
              <a:rPr lang="zh-CN" altLang="zh-CN" kern="100" dirty="0">
                <a:latin typeface="+mn-ea"/>
                <a:cs typeface="Times New Roman" panose="02020603050405020304" pitchFamily="18" charset="0"/>
              </a:rPr>
              <a:t>。变压器</a:t>
            </a:r>
            <a:r>
              <a:rPr lang="zh-CN" altLang="zh-CN" kern="100" dirty="0">
                <a:latin typeface="+mn-ea"/>
                <a:cs typeface="Times New Roman" panose="02020603050405020304" pitchFamily="18" charset="0"/>
              </a:rPr>
              <a:t>为</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型</a:t>
            </a:r>
            <a:r>
              <a:rPr lang="zh-CN" altLang="zh-CN" kern="100" dirty="0">
                <a:latin typeface="+mn-ea"/>
                <a:cs typeface="Times New Roman" panose="02020603050405020304" pitchFamily="18" charset="0"/>
              </a:rPr>
              <a:t>接法</a:t>
            </a:r>
            <a:r>
              <a:rPr lang="zh-CN" altLang="zh-CN"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sp>
        <p:nvSpPr>
          <p:cNvPr id="34" name="Rectangle 20"/>
          <p:cNvSpPr>
            <a:spLocks noChangeArrowheads="1"/>
          </p:cNvSpPr>
          <p:nvPr/>
        </p:nvSpPr>
        <p:spPr bwMode="auto">
          <a:xfrm>
            <a:off x="5153025" y="3609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3631657334"/>
              </p:ext>
            </p:extLst>
          </p:nvPr>
        </p:nvGraphicFramePr>
        <p:xfrm>
          <a:off x="3418123" y="5908832"/>
          <a:ext cx="578478" cy="289239"/>
        </p:xfrm>
        <a:graphic>
          <a:graphicData uri="http://schemas.openxmlformats.org/presentationml/2006/ole">
            <mc:AlternateContent xmlns:mc="http://schemas.openxmlformats.org/markup-compatibility/2006">
              <mc:Choice xmlns:v="urn:schemas-microsoft-com:vml" Requires="v">
                <p:oleObj spid="_x0000_s15391" r:id="rId3" imgW="368140" imgH="165028" progId="Equation.DSMT4">
                  <p:embed/>
                </p:oleObj>
              </mc:Choice>
              <mc:Fallback>
                <p:oleObj r:id="rId3" imgW="368140" imgH="165028"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8123" y="5908832"/>
                        <a:ext cx="578478" cy="289239"/>
                      </a:xfrm>
                      <a:prstGeom prst="rect">
                        <a:avLst/>
                      </a:prstGeom>
                      <a:noFill/>
                    </p:spPr>
                  </p:pic>
                </p:oleObj>
              </mc:Fallback>
            </mc:AlternateContent>
          </a:graphicData>
        </a:graphic>
      </p:graphicFrame>
      <p:pic>
        <p:nvPicPr>
          <p:cNvPr id="36" name="图片 3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70491" y="2387772"/>
            <a:ext cx="3955474" cy="3098828"/>
          </a:xfrm>
          <a:prstGeom prst="rect">
            <a:avLst/>
          </a:prstGeom>
          <a:noFill/>
          <a:ln>
            <a:noFill/>
          </a:ln>
        </p:spPr>
      </p:pic>
      <p:sp>
        <p:nvSpPr>
          <p:cNvPr id="37" name="矩形 36"/>
          <p:cNvSpPr/>
          <p:nvPr/>
        </p:nvSpPr>
        <p:spPr>
          <a:xfrm>
            <a:off x="7270491" y="5522004"/>
            <a:ext cx="4570482" cy="507831"/>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2-2-3 </a:t>
            </a:r>
            <a:r>
              <a:rPr lang="zh-CN" altLang="zh-CN" kern="100" dirty="0">
                <a:latin typeface="+mn-ea"/>
                <a:cs typeface="Times New Roman" panose="02020603050405020304" pitchFamily="18" charset="0"/>
              </a:rPr>
              <a:t>三相全桥可控整流电路原理图</a:t>
            </a:r>
          </a:p>
        </p:txBody>
      </p:sp>
      <p:sp>
        <p:nvSpPr>
          <p:cNvPr id="17"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240633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mc:AlternateContent xmlns:mc="http://schemas.openxmlformats.org/markup-compatibility/2006" xmlns:a14="http://schemas.microsoft.com/office/drawing/2010/main">
        <mc:Choice Requires="a14">
          <p:sp>
            <p:nvSpPr>
              <p:cNvPr id="2" name="矩形 1"/>
              <p:cNvSpPr/>
              <p:nvPr/>
            </p:nvSpPr>
            <p:spPr>
              <a:xfrm>
                <a:off x="702934" y="1519931"/>
                <a:ext cx="10599807" cy="4325543"/>
              </a:xfrm>
              <a:prstGeom prst="rect">
                <a:avLst/>
              </a:prstGeom>
            </p:spPr>
            <p:txBody>
              <a:bodyPr wrap="square">
                <a:spAutoFit/>
              </a:bodyPr>
              <a:lstStyle/>
              <a:p>
                <a:pPr indent="266700" algn="just">
                  <a:lnSpc>
                    <a:spcPct val="150000"/>
                  </a:lnSpc>
                  <a:spcBef>
                    <a:spcPts val="600"/>
                  </a:spcBef>
                  <a:spcAft>
                    <a:spcPts val="600"/>
                  </a:spcAft>
                </a:pPr>
                <a:r>
                  <a:rPr lang="zh-CN" altLang="zh-CN" kern="100" dirty="0">
                    <a:latin typeface="+mn-ea"/>
                    <a:cs typeface="Times New Roman" panose="02020603050405020304" pitchFamily="18" charset="0"/>
                  </a:rPr>
                  <a:t>三相全桥可控整流电路的特点如下：</a:t>
                </a:r>
              </a:p>
              <a:p>
                <a:pPr indent="266700" algn="just">
                  <a:lnSpc>
                    <a:spcPct val="150000"/>
                  </a:lnSpc>
                  <a:spcBef>
                    <a:spcPts val="600"/>
                  </a:spcBef>
                  <a:spcAft>
                    <a:spcPts val="600"/>
                  </a:spcAft>
                </a:pPr>
                <a:r>
                  <a:rPr lang="en-US" altLang="zh-CN" kern="100" dirty="0">
                    <a:latin typeface="+mn-ea"/>
                    <a:cs typeface="Times New Roman" panose="02020603050405020304" pitchFamily="18" charset="0"/>
                  </a:rPr>
                  <a:t>1</a:t>
                </a:r>
                <a:r>
                  <a:rPr lang="zh-CN" altLang="zh-CN" kern="100" dirty="0" smtClean="0">
                    <a:latin typeface="+mn-ea"/>
                    <a:cs typeface="Times New Roman" panose="02020603050405020304" pitchFamily="18" charset="0"/>
                  </a:rPr>
                  <a:t>）</a:t>
                </a:r>
                <a:r>
                  <a:rPr lang="en-US" altLang="zh-CN" kern="100" dirty="0" smtClean="0">
                    <a:latin typeface="+mn-ea"/>
                    <a:cs typeface="Times New Roman" panose="02020603050405020304" pitchFamily="18" charset="0"/>
                  </a:rPr>
                  <a:t> </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个晶闸管同时通形成供电回路，其中共阴极组和共阳极组 各</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个，且不能为同</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相器件。</a:t>
                </a:r>
              </a:p>
              <a:p>
                <a:pPr indent="2667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smtClean="0">
                    <a:latin typeface="+mn-ea"/>
                    <a:cs typeface="Times New Roman" panose="02020603050405020304" pitchFamily="18" charset="0"/>
                  </a:rPr>
                  <a:t>） </a:t>
                </a:r>
                <a:r>
                  <a:rPr lang="zh-CN" altLang="zh-CN" kern="100" dirty="0">
                    <a:latin typeface="+mn-ea"/>
                    <a:cs typeface="Times New Roman" panose="02020603050405020304" pitchFamily="18" charset="0"/>
                  </a:rPr>
                  <a:t>对触发脉冲的要求：</a:t>
                </a:r>
              </a:p>
              <a:p>
                <a:pPr indent="266700" algn="just">
                  <a:lnSpc>
                    <a:spcPct val="150000"/>
                  </a:lnSpc>
                  <a:spcBef>
                    <a:spcPts val="600"/>
                  </a:spcBef>
                  <a:spcAft>
                    <a:spcPts val="600"/>
                  </a:spcAft>
                </a:pPr>
                <a:r>
                  <a:rPr lang="zh-CN" altLang="zh-CN" kern="100" dirty="0">
                    <a:latin typeface="+mn-ea"/>
                    <a:cs typeface="Times New Roman" panose="02020603050405020304" pitchFamily="18" charset="0"/>
                  </a:rPr>
                  <a:t>按</a:t>
                </a:r>
                <a:r>
                  <a:rPr lang="en-US" altLang="zh-CN" kern="100" dirty="0">
                    <a:latin typeface="+mn-ea"/>
                    <a:cs typeface="Times New Roman" panose="02020603050405020304" pitchFamily="18" charset="0"/>
                  </a:rPr>
                  <a:t>VT1-VT2-VT3-VT4-VT5-VT6</a:t>
                </a:r>
                <a:r>
                  <a:rPr lang="zh-CN" altLang="zh-CN" kern="100" dirty="0">
                    <a:latin typeface="+mn-ea"/>
                    <a:cs typeface="Times New Roman" panose="02020603050405020304" pitchFamily="18" charset="0"/>
                  </a:rPr>
                  <a:t>的顺序，相位依次差</a:t>
                </a:r>
                <a14:m>
                  <m:oMath xmlns:m="http://schemas.openxmlformats.org/officeDocument/2006/math">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60</m:t>
                        </m:r>
                      </m:e>
                      <m:sup>
                        <m:r>
                          <a:rPr lang="en-US" altLang="zh-CN" i="1" kern="100">
                            <a:latin typeface="Cambria Math" panose="02040503050406030204" pitchFamily="18" charset="0"/>
                            <a:cs typeface="Times New Roman" panose="02020603050405020304" pitchFamily="18" charset="0"/>
                          </a:rPr>
                          <m:t>°</m:t>
                        </m:r>
                      </m:sup>
                    </m:sSup>
                  </m:oMath>
                </a14:m>
                <a:r>
                  <a:rPr lang="zh-CN" altLang="zh-CN" kern="100" dirty="0">
                    <a:latin typeface="+mn-ea"/>
                    <a:cs typeface="Times New Roman" panose="02020603050405020304" pitchFamily="18" charset="0"/>
                  </a:rPr>
                  <a:t>，共阴极组</a:t>
                </a:r>
                <a:r>
                  <a:rPr lang="en-US" altLang="zh-CN" kern="100" dirty="0">
                    <a:latin typeface="+mn-ea"/>
                    <a:cs typeface="Times New Roman" panose="02020603050405020304" pitchFamily="18" charset="0"/>
                  </a:rPr>
                  <a:t>VT1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VT3</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VT5</a:t>
                </a:r>
                <a:r>
                  <a:rPr lang="zh-CN" altLang="zh-CN" kern="100" dirty="0">
                    <a:latin typeface="+mn-ea"/>
                    <a:cs typeface="Times New Roman" panose="02020603050405020304" pitchFamily="18" charset="0"/>
                  </a:rPr>
                  <a:t>的脉冲依次差</a:t>
                </a:r>
                <a14:m>
                  <m:oMath xmlns:m="http://schemas.openxmlformats.org/officeDocument/2006/math">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120</m:t>
                        </m:r>
                      </m:e>
                      <m:sup>
                        <m:r>
                          <a:rPr lang="en-US" altLang="zh-CN" i="1" kern="100">
                            <a:latin typeface="Cambria Math" panose="02040503050406030204" pitchFamily="18" charset="0"/>
                            <a:cs typeface="Times New Roman" panose="02020603050405020304" pitchFamily="18" charset="0"/>
                          </a:rPr>
                          <m:t>°</m:t>
                        </m:r>
                      </m:sup>
                    </m:sSup>
                  </m:oMath>
                </a14:m>
                <a:r>
                  <a:rPr lang="zh-CN" altLang="zh-CN" kern="100" dirty="0">
                    <a:latin typeface="+mn-ea"/>
                    <a:cs typeface="Times New Roman" panose="02020603050405020304" pitchFamily="18" charset="0"/>
                  </a:rPr>
                  <a:t>，共阳极组</a:t>
                </a:r>
                <a:r>
                  <a:rPr lang="en-US" altLang="zh-CN" kern="100" dirty="0">
                    <a:latin typeface="+mn-ea"/>
                    <a:cs typeface="Times New Roman" panose="02020603050405020304" pitchFamily="18" charset="0"/>
                  </a:rPr>
                  <a:t>VT4</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VT6</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VT2</a:t>
                </a:r>
                <a:r>
                  <a:rPr lang="zh-CN" altLang="zh-CN" kern="100" dirty="0">
                    <a:latin typeface="+mn-ea"/>
                    <a:cs typeface="Times New Roman" panose="02020603050405020304" pitchFamily="18" charset="0"/>
                  </a:rPr>
                  <a:t>也依次差</a:t>
                </a:r>
                <a14:m>
                  <m:oMath xmlns:m="http://schemas.openxmlformats.org/officeDocument/2006/math">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120</m:t>
                        </m:r>
                      </m:e>
                      <m:sup>
                        <m:r>
                          <a:rPr lang="en-US" altLang="zh-CN" i="1" kern="100">
                            <a:latin typeface="Cambria Math" panose="02040503050406030204" pitchFamily="18" charset="0"/>
                            <a:cs typeface="Times New Roman" panose="02020603050405020304" pitchFamily="18" charset="0"/>
                          </a:rPr>
                          <m:t>°</m:t>
                        </m:r>
                      </m:sup>
                    </m:sSup>
                  </m:oMath>
                </a14:m>
                <a:r>
                  <a:rPr lang="zh-CN" altLang="zh-CN" kern="100" dirty="0">
                    <a:latin typeface="+mn-ea"/>
                    <a:cs typeface="Times New Roman" panose="02020603050405020304" pitchFamily="18" charset="0"/>
                  </a:rPr>
                  <a:t>。</a:t>
                </a:r>
              </a:p>
              <a:p>
                <a:pPr indent="266700" algn="just">
                  <a:lnSpc>
                    <a:spcPct val="150000"/>
                  </a:lnSpc>
                  <a:spcBef>
                    <a:spcPts val="600"/>
                  </a:spcBef>
                  <a:spcAft>
                    <a:spcPts val="600"/>
                  </a:spcAft>
                </a:pPr>
                <a:r>
                  <a:rPr lang="zh-CN" altLang="zh-CN" kern="100" dirty="0">
                    <a:latin typeface="+mn-ea"/>
                    <a:cs typeface="Times New Roman" panose="02020603050405020304" pitchFamily="18" charset="0"/>
                  </a:rPr>
                  <a:t>同一相的上下两个桥臂，即</a:t>
                </a:r>
                <a:r>
                  <a:rPr lang="en-US" altLang="zh-CN" kern="100" dirty="0">
                    <a:latin typeface="+mn-ea"/>
                    <a:cs typeface="Times New Roman" panose="02020603050405020304" pitchFamily="18" charset="0"/>
                  </a:rPr>
                  <a:t>VT1</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VT4</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VT3</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VT6</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VT5</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VT2</a:t>
                </a:r>
                <a:r>
                  <a:rPr lang="zh-CN" altLang="zh-CN" kern="100" dirty="0">
                    <a:latin typeface="+mn-ea"/>
                    <a:cs typeface="Times New Roman" panose="02020603050405020304" pitchFamily="18" charset="0"/>
                  </a:rPr>
                  <a:t>，脉冲相差</a:t>
                </a:r>
                <a14:m>
                  <m:oMath xmlns:m="http://schemas.openxmlformats.org/officeDocument/2006/math">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120</m:t>
                        </m:r>
                      </m:e>
                      <m:sup>
                        <m:r>
                          <a:rPr lang="en-US" altLang="zh-CN" i="1" kern="100">
                            <a:latin typeface="Cambria Math" panose="02040503050406030204" pitchFamily="18" charset="0"/>
                            <a:cs typeface="Times New Roman" panose="02020603050405020304" pitchFamily="18" charset="0"/>
                          </a:rPr>
                          <m:t>°</m:t>
                        </m:r>
                      </m:sup>
                    </m:sSup>
                  </m:oMath>
                </a14:m>
                <a:r>
                  <a:rPr lang="zh-CN" altLang="zh-CN" kern="100" dirty="0">
                    <a:latin typeface="+mn-ea"/>
                    <a:cs typeface="Times New Roman" panose="02020603050405020304" pitchFamily="18" charset="0"/>
                  </a:rPr>
                  <a:t>。</a:t>
                </a:r>
              </a:p>
              <a:p>
                <a:pPr indent="266700" algn="just">
                  <a:lnSpc>
                    <a:spcPct val="150000"/>
                  </a:lnSpc>
                  <a:spcBef>
                    <a:spcPts val="600"/>
                  </a:spcBef>
                  <a:spcAft>
                    <a:spcPts val="600"/>
                  </a:spcAft>
                </a:pPr>
                <a:r>
                  <a:rPr lang="en-US" altLang="zh-CN" kern="100" dirty="0" smtClean="0">
                    <a:latin typeface="+mn-ea"/>
                    <a:cs typeface="Times New Roman" panose="02020603050405020304" pitchFamily="18" charset="0"/>
                  </a:rPr>
                  <a:t>3</a:t>
                </a:r>
                <a:r>
                  <a:rPr lang="zh-CN" altLang="zh-CN" kern="100" dirty="0" smtClean="0">
                    <a:latin typeface="+mn-ea"/>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一周期脉动</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次，每次脉动的波形都一样</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故该电路为</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脉波整流电路。</a:t>
                </a:r>
              </a:p>
              <a:p>
                <a:pPr indent="266700" algn="just">
                  <a:lnSpc>
                    <a:spcPct val="150000"/>
                  </a:lnSpc>
                  <a:spcBef>
                    <a:spcPts val="600"/>
                  </a:spcBef>
                  <a:spcAft>
                    <a:spcPts val="600"/>
                  </a:spcAft>
                </a:pPr>
                <a:r>
                  <a:rPr lang="en-US" altLang="zh-CN" kern="100" dirty="0">
                    <a:latin typeface="+mn-ea"/>
                    <a:cs typeface="Times New Roman" panose="02020603050405020304" pitchFamily="18" charset="0"/>
                  </a:rPr>
                  <a:t>4</a:t>
                </a:r>
                <a:r>
                  <a:rPr lang="zh-CN" altLang="zh-CN" kern="100" dirty="0" smtClean="0">
                    <a:latin typeface="+mn-ea"/>
                    <a:cs typeface="Times New Roman" panose="02020603050405020304" pitchFamily="18" charset="0"/>
                  </a:rPr>
                  <a:t>）晶闸管</a:t>
                </a:r>
                <a:r>
                  <a:rPr lang="zh-CN" altLang="zh-CN" kern="100" dirty="0">
                    <a:latin typeface="+mn-ea"/>
                    <a:cs typeface="Times New Roman" panose="02020603050405020304" pitchFamily="18" charset="0"/>
                  </a:rPr>
                  <a:t>承受的电压波形与三相半波时相同，晶闸管承受最大正、反向电压的关系也相同。</a:t>
                </a:r>
              </a:p>
            </p:txBody>
          </p:sp>
        </mc:Choice>
        <mc:Fallback xmlns="">
          <p:sp>
            <p:nvSpPr>
              <p:cNvPr id="2" name="矩形 1"/>
              <p:cNvSpPr>
                <a:spLocks noRot="1" noChangeAspect="1" noMove="1" noResize="1" noEditPoints="1" noAdjustHandles="1" noChangeArrowheads="1" noChangeShapeType="1" noTextEdit="1"/>
              </p:cNvSpPr>
              <p:nvPr/>
            </p:nvSpPr>
            <p:spPr>
              <a:xfrm>
                <a:off x="702934" y="1519931"/>
                <a:ext cx="10599807" cy="4325543"/>
              </a:xfrm>
              <a:prstGeom prst="rect">
                <a:avLst/>
              </a:prstGeom>
              <a:blipFill>
                <a:blip r:embed="rId2"/>
                <a:stretch>
                  <a:fillRect l="-460" r="-2645" b="-1268"/>
                </a:stretch>
              </a:blipFill>
            </p:spPr>
            <p:txBody>
              <a:bodyPr/>
              <a:lstStyle/>
              <a:p>
                <a:r>
                  <a:rPr lang="zh-CN" altLang="en-US">
                    <a:noFill/>
                  </a:rPr>
                  <a:t> </a:t>
                </a:r>
              </a:p>
            </p:txBody>
          </p:sp>
        </mc:Fallback>
      </mc:AlternateContent>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653680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341972" y="1127652"/>
            <a:ext cx="10907213" cy="1492716"/>
          </a:xfrm>
          <a:prstGeom prst="rect">
            <a:avLst/>
          </a:prstGeom>
        </p:spPr>
        <p:txBody>
          <a:bodyPr wrap="square">
            <a:spAutoFit/>
          </a:bodyPr>
          <a:lstStyle/>
          <a:p>
            <a:pPr indent="457200" algn="just">
              <a:lnSpc>
                <a:spcPct val="150000"/>
              </a:lnSpc>
              <a:spcBef>
                <a:spcPts val="600"/>
              </a:spcBef>
              <a:spcAft>
                <a:spcPts val="600"/>
              </a:spcAft>
            </a:pPr>
            <a:r>
              <a:rPr lang="zh-CN" altLang="en-US" kern="100" dirty="0" smtClean="0">
                <a:latin typeface="+mn-ea"/>
                <a:cs typeface="Times New Roman" panose="02020603050405020304" pitchFamily="18" charset="0"/>
              </a:rPr>
              <a:t>（</a:t>
            </a:r>
            <a:r>
              <a:rPr lang="en-US" altLang="zh-CN" kern="100" dirty="0" smtClean="0">
                <a:latin typeface="+mn-ea"/>
                <a:cs typeface="Times New Roman" panose="02020603050405020304" pitchFamily="18" charset="0"/>
              </a:rPr>
              <a:t>2</a:t>
            </a:r>
            <a:r>
              <a:rPr lang="zh-CN" altLang="en-US" kern="100" dirty="0" smtClean="0">
                <a:latin typeface="+mn-ea"/>
                <a:cs typeface="Times New Roman" panose="02020603050405020304" pitchFamily="18" charset="0"/>
              </a:rPr>
              <a:t>）</a:t>
            </a:r>
            <a:r>
              <a:rPr lang="zh-CN" altLang="zh-CN" kern="100" dirty="0" smtClean="0">
                <a:latin typeface="+mn-ea"/>
                <a:cs typeface="Times New Roman" panose="02020603050405020304" pitchFamily="18" charset="0"/>
              </a:rPr>
              <a:t>电子管</a:t>
            </a:r>
            <a:r>
              <a:rPr lang="zh-CN" altLang="zh-CN" kern="100" dirty="0">
                <a:latin typeface="+mn-ea"/>
                <a:cs typeface="Times New Roman" panose="02020603050405020304" pitchFamily="18" charset="0"/>
              </a:rPr>
              <a:t>振荡器</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电子管振荡器的作用是将整流器输出的直流电变换为高频交流电。振荡管又叫发射管，是高频振荡器的核心元件</a:t>
            </a:r>
            <a:r>
              <a:rPr lang="zh-CN" altLang="zh-CN" kern="100" dirty="0">
                <a:latin typeface="+mn-ea"/>
                <a:cs typeface="Times New Roman" panose="02020603050405020304" pitchFamily="18" charset="0"/>
              </a:rPr>
              <a:t>。</a:t>
            </a:r>
          </a:p>
        </p:txBody>
      </p:sp>
      <mc:AlternateContent xmlns:mc="http://schemas.openxmlformats.org/markup-compatibility/2006">
        <mc:Choice xmlns:a14="http://schemas.microsoft.com/office/drawing/2010/main" Requires="a14">
          <p:sp>
            <p:nvSpPr>
              <p:cNvPr id="10" name="矩形 9"/>
              <p:cNvSpPr/>
              <p:nvPr/>
            </p:nvSpPr>
            <p:spPr>
              <a:xfrm>
                <a:off x="490494" y="2496778"/>
                <a:ext cx="10907213" cy="1406539"/>
              </a:xfrm>
              <a:prstGeom prst="rect">
                <a:avLst/>
              </a:prstGeom>
            </p:spPr>
            <p:txBody>
              <a:bodyPr wrap="square">
                <a:spAutoFit/>
              </a:bodyPr>
              <a:lstStyle/>
              <a:p>
                <a:pPr indent="457200" algn="just">
                  <a:lnSpc>
                    <a:spcPct val="150000"/>
                  </a:lnSpc>
                  <a:spcBef>
                    <a:spcPts val="600"/>
                  </a:spcBef>
                  <a:spcAft>
                    <a:spcPts val="60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）自激振荡</a:t>
                </a:r>
                <a:r>
                  <a:rPr lang="zh-CN" altLang="zh-CN" kern="100" dirty="0">
                    <a:latin typeface="+mn-ea"/>
                    <a:cs typeface="Times New Roman" panose="02020603050405020304" pitchFamily="18" charset="0"/>
                  </a:rPr>
                  <a:t>器。如图</a:t>
                </a:r>
                <a:r>
                  <a:rPr lang="en-US" altLang="zh-CN" kern="100" dirty="0">
                    <a:latin typeface="+mn-ea"/>
                    <a:cs typeface="Times New Roman" panose="02020603050405020304" pitchFamily="18" charset="0"/>
                  </a:rPr>
                  <a:t>2-2-4</a:t>
                </a:r>
                <a:r>
                  <a:rPr lang="zh-CN" altLang="zh-CN" kern="100" dirty="0">
                    <a:latin typeface="+mn-ea"/>
                    <a:cs typeface="Times New Roman" panose="02020603050405020304" pitchFamily="18" charset="0"/>
                  </a:rPr>
                  <a:t>所示为电子管自激振荡器的混合反馈原理图。反馈线圈</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𝑔</m:t>
                        </m:r>
                      </m:sub>
                    </m:sSub>
                  </m:oMath>
                </a14:m>
                <a:r>
                  <a:rPr lang="zh-CN" altLang="zh-CN" kern="100" dirty="0">
                    <a:latin typeface="+mn-ea"/>
                    <a:cs typeface="Times New Roman" panose="02020603050405020304" pitchFamily="18" charset="0"/>
                  </a:rPr>
                  <a:t>接在栅极回路中，</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𝑔</m:t>
                        </m:r>
                      </m:sub>
                    </m:sSub>
                  </m:oMath>
                </a14:m>
                <a:r>
                  <a:rPr lang="zh-CN" altLang="zh-CN" kern="100" dirty="0">
                    <a:latin typeface="+mn-ea"/>
                    <a:cs typeface="Times New Roman" panose="02020603050405020304" pitchFamily="18" charset="0"/>
                  </a:rPr>
                  <a:t>的转动是通过手轮的旋转实现的，此手轮叫反馈手轮。一般通过调节反馈手轮调节栅极电流为</a:t>
                </a:r>
                <a:r>
                  <a:rPr lang="en-US" altLang="zh-CN" kern="100" dirty="0">
                    <a:latin typeface="+mn-ea"/>
                    <a:cs typeface="Times New Roman" panose="02020603050405020304" pitchFamily="18" charset="0"/>
                  </a:rPr>
                  <a:t>0.2~0.65A</a:t>
                </a:r>
                <a:r>
                  <a:rPr lang="zh-CN" altLang="zh-CN" kern="100" dirty="0">
                    <a:latin typeface="+mn-ea"/>
                    <a:cs typeface="Times New Roman" panose="02020603050405020304" pitchFamily="18" charset="0"/>
                  </a:rPr>
                  <a:t>范围内。</a:t>
                </a:r>
              </a:p>
            </p:txBody>
          </p:sp>
        </mc:Choice>
        <mc:Fallback>
          <p:sp>
            <p:nvSpPr>
              <p:cNvPr id="10" name="矩形 9"/>
              <p:cNvSpPr>
                <a:spLocks noRot="1" noChangeAspect="1" noMove="1" noResize="1" noEditPoints="1" noAdjustHandles="1" noChangeArrowheads="1" noChangeShapeType="1" noTextEdit="1"/>
              </p:cNvSpPr>
              <p:nvPr/>
            </p:nvSpPr>
            <p:spPr>
              <a:xfrm>
                <a:off x="490494" y="2496778"/>
                <a:ext cx="10907213" cy="1406539"/>
              </a:xfrm>
              <a:prstGeom prst="rect">
                <a:avLst/>
              </a:prstGeom>
              <a:blipFill rotWithShape="0">
                <a:blip r:embed="rId2"/>
                <a:stretch>
                  <a:fillRect l="-447" r="-2514" b="-2174"/>
                </a:stretch>
              </a:blipFill>
            </p:spPr>
            <p:txBody>
              <a:bodyPr/>
              <a:lstStyle/>
              <a:p>
                <a:r>
                  <a:rPr lang="zh-CN" altLang="en-US">
                    <a:noFill/>
                  </a:rPr>
                  <a:t> </a:t>
                </a:r>
              </a:p>
            </p:txBody>
          </p:sp>
        </mc:Fallback>
      </mc:AlternateContent>
      <p:pic>
        <p:nvPicPr>
          <p:cNvPr id="13" name="图片 12"/>
          <p:cNvPicPr/>
          <p:nvPr/>
        </p:nvPicPr>
        <p:blipFill rotWithShape="1">
          <a:blip r:embed="rId3" cstate="print">
            <a:extLst>
              <a:ext uri="{28A0092B-C50C-407E-A947-70E740481C1C}">
                <a14:useLocalDpi xmlns:a14="http://schemas.microsoft.com/office/drawing/2010/main" val="0"/>
              </a:ext>
            </a:extLst>
          </a:blip>
          <a:srcRect l="2912" t="5923" b="1"/>
          <a:stretch/>
        </p:blipFill>
        <p:spPr bwMode="auto">
          <a:xfrm>
            <a:off x="4284617" y="3672653"/>
            <a:ext cx="4533892" cy="2293372"/>
          </a:xfrm>
          <a:prstGeom prst="rect">
            <a:avLst/>
          </a:prstGeom>
          <a:noFill/>
          <a:ln>
            <a:noFill/>
          </a:ln>
          <a:extLst>
            <a:ext uri="{53640926-AAD7-44D8-BBD7-CCE9431645EC}">
              <a14:shadowObscured xmlns:a14="http://schemas.microsoft.com/office/drawing/2010/main"/>
            </a:ext>
          </a:extLst>
        </p:spPr>
      </p:pic>
      <p:sp>
        <p:nvSpPr>
          <p:cNvPr id="14" name="矩形 13"/>
          <p:cNvSpPr/>
          <p:nvPr/>
        </p:nvSpPr>
        <p:spPr>
          <a:xfrm>
            <a:off x="3930809" y="5975003"/>
            <a:ext cx="5072222" cy="507831"/>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2-2-4 </a:t>
            </a:r>
            <a:r>
              <a:rPr lang="zh-CN" altLang="zh-CN" kern="100" dirty="0">
                <a:latin typeface="+mn-ea"/>
                <a:cs typeface="Times New Roman" panose="02020603050405020304" pitchFamily="18" charset="0"/>
              </a:rPr>
              <a:t>电子管自激振荡器的混合反馈原理</a:t>
            </a:r>
          </a:p>
        </p:txBody>
      </p:sp>
      <p:sp>
        <p:nvSpPr>
          <p:cNvPr id="18"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9" name="矩形 18"/>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2227973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mc:AlternateContent xmlns:mc="http://schemas.openxmlformats.org/markup-compatibility/2006">
        <mc:Choice xmlns:a14="http://schemas.microsoft.com/office/drawing/2010/main" Requires="a14">
          <p:sp>
            <p:nvSpPr>
              <p:cNvPr id="15" name="矩形 14"/>
              <p:cNvSpPr/>
              <p:nvPr/>
            </p:nvSpPr>
            <p:spPr>
              <a:xfrm>
                <a:off x="635471" y="1243867"/>
                <a:ext cx="10969341" cy="1754326"/>
              </a:xfrm>
              <a:prstGeom prst="rect">
                <a:avLst/>
              </a:prstGeom>
            </p:spPr>
            <p:txBody>
              <a:bodyPr wrap="square">
                <a:spAutoFit/>
              </a:bodyPr>
              <a:lstStyle/>
              <a:p>
                <a:pPr indent="4572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）双</a:t>
                </a:r>
                <a:r>
                  <a:rPr lang="zh-CN" altLang="zh-CN" kern="100" dirty="0">
                    <a:latin typeface="+mn-ea"/>
                    <a:cs typeface="Times New Roman" panose="02020603050405020304" pitchFamily="18" charset="0"/>
                  </a:rPr>
                  <a:t>回路振荡器。大功率的高频振荡器多采用双回路自激振荡器，其交流等效电路如图</a:t>
                </a:r>
                <a:r>
                  <a:rPr lang="en-US" altLang="zh-CN" kern="100" dirty="0">
                    <a:latin typeface="+mn-ea"/>
                    <a:cs typeface="Times New Roman" panose="02020603050405020304" pitchFamily="18" charset="0"/>
                  </a:rPr>
                  <a:t>2-2-5</a:t>
                </a:r>
                <a:r>
                  <a:rPr lang="zh-CN" altLang="zh-CN" kern="100" dirty="0">
                    <a:latin typeface="+mn-ea"/>
                    <a:cs typeface="Times New Roman" panose="02020603050405020304" pitchFamily="18" charset="0"/>
                  </a:rPr>
                  <a:t>所示。图中</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1</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2</m:t>
                        </m:r>
                      </m:sub>
                    </m:sSub>
                  </m:oMath>
                </a14:m>
                <a:r>
                  <a:rPr lang="zh-CN" altLang="zh-CN" kern="100" dirty="0">
                    <a:latin typeface="+mn-ea"/>
                    <a:cs typeface="Times New Roman" panose="02020603050405020304" pitchFamily="18" charset="0"/>
                  </a:rPr>
                  <a:t>和</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𝐶</m:t>
                        </m:r>
                      </m:e>
                      <m:sub>
                        <m:r>
                          <a:rPr lang="en-US" altLang="zh-CN" kern="100">
                            <a:latin typeface="+mn-ea"/>
                            <a:cs typeface="Times New Roman" panose="02020603050405020304" pitchFamily="18" charset="0"/>
                          </a:rPr>
                          <m:t>1</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𝐶</m:t>
                        </m:r>
                      </m:e>
                      <m:sub>
                        <m:r>
                          <a:rPr lang="en-US" altLang="zh-CN" kern="100">
                            <a:latin typeface="+mn-ea"/>
                            <a:cs typeface="Times New Roman" panose="02020603050405020304" pitchFamily="18" charset="0"/>
                          </a:rPr>
                          <m:t>2</m:t>
                        </m:r>
                      </m:sub>
                    </m:sSub>
                  </m:oMath>
                </a14:m>
                <a:r>
                  <a:rPr lang="zh-CN" altLang="zh-CN" kern="100" dirty="0">
                    <a:latin typeface="+mn-ea"/>
                    <a:cs typeface="Times New Roman" panose="02020603050405020304" pitchFamily="18" charset="0"/>
                  </a:rPr>
                  <a:t>构成第一振荡回路或称第一槽路；</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𝐶</m:t>
                        </m:r>
                      </m:e>
                      <m:sub>
                        <m:r>
                          <a:rPr lang="en-US" altLang="zh-CN" kern="100">
                            <a:latin typeface="+mn-ea"/>
                            <a:cs typeface="Times New Roman" panose="02020603050405020304" pitchFamily="18" charset="0"/>
                          </a:rPr>
                          <m:t>3</m:t>
                        </m:r>
                      </m:sub>
                    </m:sSub>
                  </m:oMath>
                </a14:m>
                <a:r>
                  <a:rPr lang="zh-CN" altLang="zh-CN" kern="100" dirty="0">
                    <a:latin typeface="+mn-ea"/>
                    <a:cs typeface="Times New Roman" panose="02020603050405020304" pitchFamily="18" charset="0"/>
                  </a:rPr>
                  <a:t>和淬火变压器一次侧</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𝐵</m:t>
                        </m:r>
                      </m:sub>
                    </m:sSub>
                  </m:oMath>
                </a14:m>
                <a:r>
                  <a:rPr lang="zh-CN" altLang="zh-CN" kern="100" dirty="0">
                    <a:latin typeface="+mn-ea"/>
                    <a:cs typeface="Times New Roman" panose="02020603050405020304" pitchFamily="18" charset="0"/>
                  </a:rPr>
                  <a:t>构成第二振荡回路。或称第二槽路、加热槽路、输出槽路，淬火感应圈接淬火变压器低压侧，加热工件置于感应圈内。在该电路中，第一槽电路和第二槽电路之间的耦合程度借助于</a:t>
                </a:r>
                <a14:m>
                  <m:oMath xmlns:m="http://schemas.openxmlformats.org/officeDocument/2006/math">
                    <m:sSub>
                      <m:sSubPr>
                        <m:ctrlPr>
                          <a:rPr lang="zh-CN" altLang="zh-CN" kern="100">
                            <a:latin typeface="+mn-ea"/>
                            <a:cs typeface="Times New Roman" panose="02020603050405020304" pitchFamily="18" charset="0"/>
                          </a:rPr>
                        </m:ctrlPr>
                      </m:sSubPr>
                      <m:e>
                        <m:r>
                          <a:rPr lang="en-US" altLang="zh-CN" kern="100">
                            <a:latin typeface="+mn-ea"/>
                            <a:cs typeface="Times New Roman" panose="02020603050405020304" pitchFamily="18" charset="0"/>
                          </a:rPr>
                          <m:t>𝐿</m:t>
                        </m:r>
                      </m:e>
                      <m:sub>
                        <m:r>
                          <a:rPr lang="en-US" altLang="zh-CN" kern="100">
                            <a:latin typeface="+mn-ea"/>
                            <a:cs typeface="Times New Roman" panose="02020603050405020304" pitchFamily="18" charset="0"/>
                          </a:rPr>
                          <m:t>3</m:t>
                        </m:r>
                      </m:sub>
                    </m:sSub>
                  </m:oMath>
                </a14:m>
                <a:r>
                  <a:rPr lang="zh-CN" altLang="zh-CN" kern="100" dirty="0">
                    <a:latin typeface="+mn-ea"/>
                    <a:cs typeface="Times New Roman" panose="02020603050405020304" pitchFamily="18" charset="0"/>
                  </a:rPr>
                  <a:t>来调节，而第二槽路与感应线圈通过淬火变压器耦合</a:t>
                </a:r>
                <a:r>
                  <a:rPr lang="zh-CN" altLang="zh-CN"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mc:Choice>
        <mc:Fallback>
          <p:sp>
            <p:nvSpPr>
              <p:cNvPr id="15" name="矩形 14"/>
              <p:cNvSpPr>
                <a:spLocks noRot="1" noChangeAspect="1" noMove="1" noResize="1" noEditPoints="1" noAdjustHandles="1" noChangeArrowheads="1" noChangeShapeType="1" noTextEdit="1"/>
              </p:cNvSpPr>
              <p:nvPr/>
            </p:nvSpPr>
            <p:spPr>
              <a:xfrm>
                <a:off x="635471" y="1243867"/>
                <a:ext cx="10969341" cy="1754326"/>
              </a:xfrm>
              <a:prstGeom prst="rect">
                <a:avLst/>
              </a:prstGeom>
              <a:blipFill rotWithShape="0">
                <a:blip r:embed="rId2"/>
                <a:stretch>
                  <a:fillRect l="-444" r="-444" b="-694"/>
                </a:stretch>
              </a:blipFill>
            </p:spPr>
            <p:txBody>
              <a:bodyPr/>
              <a:lstStyle/>
              <a:p>
                <a:r>
                  <a:rPr lang="zh-CN" altLang="en-US">
                    <a:noFill/>
                  </a:rPr>
                  <a:t> </a:t>
                </a:r>
              </a:p>
            </p:txBody>
          </p:sp>
        </mc:Fallback>
      </mc:AlternateContent>
      <p:pic>
        <p:nvPicPr>
          <p:cNvPr id="16" name="图片 15"/>
          <p:cNvPicPr/>
          <p:nvPr/>
        </p:nvPicPr>
        <p:blipFill rotWithShape="1">
          <a:blip r:embed="rId3" cstate="print">
            <a:extLst>
              <a:ext uri="{28A0092B-C50C-407E-A947-70E740481C1C}">
                <a14:useLocalDpi xmlns:a14="http://schemas.microsoft.com/office/drawing/2010/main" val="0"/>
              </a:ext>
            </a:extLst>
          </a:blip>
          <a:srcRect t="14394" r="1557" b="4784"/>
          <a:stretch/>
        </p:blipFill>
        <p:spPr bwMode="auto">
          <a:xfrm>
            <a:off x="3199542" y="3338344"/>
            <a:ext cx="5894929" cy="2439869"/>
          </a:xfrm>
          <a:prstGeom prst="rect">
            <a:avLst/>
          </a:prstGeom>
          <a:noFill/>
          <a:ln>
            <a:noFill/>
          </a:ln>
          <a:extLst>
            <a:ext uri="{53640926-AAD7-44D8-BBD7-CCE9431645EC}">
              <a14:shadowObscured xmlns:a14="http://schemas.microsoft.com/office/drawing/2010/main"/>
            </a:ext>
          </a:extLst>
        </p:spPr>
      </p:pic>
      <p:sp>
        <p:nvSpPr>
          <p:cNvPr id="17" name="矩形 16"/>
          <p:cNvSpPr/>
          <p:nvPr/>
        </p:nvSpPr>
        <p:spPr>
          <a:xfrm>
            <a:off x="3729206" y="5864448"/>
            <a:ext cx="4841390" cy="507831"/>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2-2-5 </a:t>
            </a:r>
            <a:r>
              <a:rPr lang="zh-CN" altLang="zh-CN" kern="100" dirty="0">
                <a:latin typeface="+mn-ea"/>
                <a:cs typeface="Times New Roman" panose="02020603050405020304" pitchFamily="18" charset="0"/>
              </a:rPr>
              <a:t>双回路自激振荡器交流等效电路</a:t>
            </a:r>
          </a:p>
        </p:txBody>
      </p:sp>
      <p:sp>
        <p:nvSpPr>
          <p:cNvPr id="20"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21" name="矩形 20"/>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209418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490494" y="1546170"/>
            <a:ext cx="11020188" cy="1908215"/>
          </a:xfrm>
          <a:prstGeom prst="rect">
            <a:avLst/>
          </a:prstGeom>
        </p:spPr>
        <p:txBody>
          <a:bodyPr wrap="square">
            <a:spAutoFit/>
          </a:bodyPr>
          <a:lstStyle/>
          <a:p>
            <a:pPr indent="457200" algn="just">
              <a:lnSpc>
                <a:spcPct val="150000"/>
              </a:lnSpc>
              <a:spcBef>
                <a:spcPts val="600"/>
              </a:spcBef>
              <a:spcAft>
                <a:spcPts val="600"/>
              </a:spcAft>
            </a:pPr>
            <a:r>
              <a:rPr lang="zh-CN" altLang="en-US" kern="100" dirty="0" smtClean="0">
                <a:latin typeface="+mn-ea"/>
                <a:cs typeface="Times New Roman" panose="02020603050405020304" pitchFamily="18" charset="0"/>
              </a:rPr>
              <a:t>（</a:t>
            </a:r>
            <a:r>
              <a:rPr lang="en-US" altLang="zh-CN" kern="100" dirty="0" smtClean="0">
                <a:latin typeface="+mn-ea"/>
                <a:cs typeface="Times New Roman" panose="02020603050405020304" pitchFamily="18" charset="0"/>
              </a:rPr>
              <a:t>3</a:t>
            </a:r>
            <a:r>
              <a:rPr lang="zh-CN" altLang="en-US" kern="100" dirty="0" smtClean="0">
                <a:latin typeface="+mn-ea"/>
                <a:cs typeface="Times New Roman" panose="02020603050405020304" pitchFamily="18" charset="0"/>
              </a:rPr>
              <a:t>）</a:t>
            </a:r>
            <a:r>
              <a:rPr lang="zh-CN" altLang="zh-CN" kern="100" dirty="0" smtClean="0">
                <a:latin typeface="+mn-ea"/>
                <a:cs typeface="Times New Roman" panose="02020603050405020304" pitchFamily="18" charset="0"/>
              </a:rPr>
              <a:t>淬火</a:t>
            </a:r>
            <a:r>
              <a:rPr lang="zh-CN" altLang="zh-CN" kern="100" dirty="0">
                <a:latin typeface="+mn-ea"/>
                <a:cs typeface="Times New Roman" panose="02020603050405020304" pitchFamily="18" charset="0"/>
              </a:rPr>
              <a:t>变压器。</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淬火变压器又称高频变压器，是一个无铁芯的空心降压变压器，一次线圈就是第二振荡器的电感线圈，约</a:t>
            </a:r>
            <a:r>
              <a:rPr lang="en-US" altLang="zh-CN" kern="100" dirty="0">
                <a:latin typeface="+mn-ea"/>
                <a:cs typeface="Times New Roman" panose="02020603050405020304" pitchFamily="18" charset="0"/>
              </a:rPr>
              <a:t>10</a:t>
            </a:r>
            <a:r>
              <a:rPr lang="zh-CN" altLang="zh-CN" kern="100" dirty="0">
                <a:latin typeface="+mn-ea"/>
                <a:cs typeface="Times New Roman" panose="02020603050405020304" pitchFamily="18" charset="0"/>
              </a:rPr>
              <a:t>匝，二次线圈为单匝。淬火变压器的主要作用是将</a:t>
            </a:r>
            <a:r>
              <a:rPr lang="en-US" altLang="zh-CN" kern="100" dirty="0">
                <a:latin typeface="+mn-ea"/>
                <a:cs typeface="Times New Roman" panose="02020603050405020304" pitchFamily="18" charset="0"/>
              </a:rPr>
              <a:t>10kV</a:t>
            </a:r>
            <a:r>
              <a:rPr lang="zh-CN" altLang="zh-CN" kern="100" dirty="0">
                <a:latin typeface="+mn-ea"/>
                <a:cs typeface="Times New Roman" panose="02020603050405020304" pitchFamily="18" charset="0"/>
              </a:rPr>
              <a:t>左右的高频电压降为</a:t>
            </a:r>
            <a:r>
              <a:rPr lang="en-US" altLang="zh-CN" kern="100" dirty="0">
                <a:latin typeface="+mn-ea"/>
                <a:cs typeface="Times New Roman" panose="02020603050405020304" pitchFamily="18" charset="0"/>
              </a:rPr>
              <a:t>1kv</a:t>
            </a:r>
            <a:r>
              <a:rPr lang="zh-CN" altLang="zh-CN" kern="100" dirty="0">
                <a:latin typeface="+mn-ea"/>
                <a:cs typeface="Times New Roman" panose="02020603050405020304" pitchFamily="18" charset="0"/>
              </a:rPr>
              <a:t>左右，既便于安全操作，又可以缩小工件与感应线圈的间隙，增加了感应圈与工件间的耦合程度，提高了电能利用率。</a:t>
            </a: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sym typeface="+mn-ea"/>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947759" y="831583"/>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3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高频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淬火设备的结构</a:t>
            </a:r>
          </a:p>
        </p:txBody>
      </p:sp>
    </p:spTree>
    <p:extLst>
      <p:ext uri="{BB962C8B-B14F-4D97-AF65-F5344CB8AC3E}">
        <p14:creationId xmlns:p14="http://schemas.microsoft.com/office/powerpoint/2010/main" val="4224166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中频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915375" y="917969"/>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4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中频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结构</a:t>
            </a:r>
            <a:endParaRPr lang="zh-CN" altLang="zh-CN" sz="20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546735" y="1420259"/>
            <a:ext cx="11125311" cy="4339650"/>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应用于感应加热的晶闸管中频电源装置是将一种三相工频电源转为单相中频电源的晶闸管静止式变频器。晶闸管中频电源装置与中频发电机组比较，具有以下有点：</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）、产品设计简单，制造方便，不需要大量的加工设备，生产周期较短。</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）、体积小，重量轻，节省硅钢片、铜材和钢材。</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）、电效率高，感应加热用的晶闸管中频电源装置电效率一般在</a:t>
            </a:r>
            <a:r>
              <a:rPr lang="en-US" altLang="zh-CN" kern="100" dirty="0">
                <a:latin typeface="+mn-ea"/>
                <a:cs typeface="Times New Roman" panose="02020603050405020304" pitchFamily="18" charset="0"/>
              </a:rPr>
              <a:t>90%</a:t>
            </a:r>
            <a:r>
              <a:rPr lang="zh-CN" altLang="zh-CN" kern="100" dirty="0">
                <a:latin typeface="+mn-ea"/>
                <a:cs typeface="Times New Roman" panose="02020603050405020304" pitchFamily="18" charset="0"/>
              </a:rPr>
              <a:t>以上。</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）、由于晶闸管中频电源没有旋转部分，故运行可靠，维护简单。</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5</a:t>
            </a:r>
            <a:r>
              <a:rPr lang="zh-CN" altLang="zh-CN" kern="100" dirty="0">
                <a:latin typeface="+mn-ea"/>
                <a:cs typeface="Times New Roman" panose="02020603050405020304" pitchFamily="18" charset="0"/>
              </a:rPr>
              <a:t>）、运行中能根据负载变化自动调整频率。无须频繁切换补偿电容器。</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）、安装简单，运输移动方便。</a:t>
            </a:r>
          </a:p>
        </p:txBody>
      </p:sp>
    </p:spTree>
    <p:extLst>
      <p:ext uri="{BB962C8B-B14F-4D97-AF65-F5344CB8AC3E}">
        <p14:creationId xmlns:p14="http://schemas.microsoft.com/office/powerpoint/2010/main" val="845763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矩形 9"/>
          <p:cNvSpPr/>
          <p:nvPr/>
        </p:nvSpPr>
        <p:spPr>
          <a:xfrm>
            <a:off x="539274" y="1286317"/>
            <a:ext cx="10900252" cy="2169825"/>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晶闸管中频装置的结构框图如图</a:t>
            </a:r>
            <a:r>
              <a:rPr lang="en-US" altLang="zh-CN" kern="100" dirty="0">
                <a:latin typeface="+mn-ea"/>
                <a:cs typeface="Times New Roman" panose="02020603050405020304" pitchFamily="18" charset="0"/>
              </a:rPr>
              <a:t>2-2-6</a:t>
            </a:r>
            <a:r>
              <a:rPr lang="zh-CN" altLang="zh-CN" kern="100" dirty="0">
                <a:latin typeface="+mn-ea"/>
                <a:cs typeface="Times New Roman" panose="02020603050405020304" pitchFamily="18" charset="0"/>
              </a:rPr>
              <a:t>所示，主要由可控（或不控）整流器、滤波器、逆变器和一些控制及保护电路组成。工作时，三相工频电流经整流器整流后称为脉动直流，经滤波器滤波成平滑直流电，送至晶闸管逆变器，再将直流电变成频率较高的交流电加热负载。由于感应加热的中频电流是通过感应器把能量输送给负载，因而感应器往往是逆变器的一个部件。由于感应器的电感量很大，因而它和工件一起显示的功率因数很低，为了提高功率因数，需要由补偿电容器向感应加热负载提供无功功率。</a:t>
            </a:r>
            <a:endParaRPr lang="zh-CN" altLang="en-US" kern="100" dirty="0">
              <a:latin typeface="+mn-ea"/>
              <a:cs typeface="Times New Roman" panose="02020603050405020304" pitchFamily="18" charset="0"/>
            </a:endParaRPr>
          </a:p>
        </p:txBody>
      </p:sp>
      <p:pic>
        <p:nvPicPr>
          <p:cNvPr id="13" name="图片 12"/>
          <p:cNvPicPr/>
          <p:nvPr/>
        </p:nvPicPr>
        <p:blipFill>
          <a:blip r:embed="rId2"/>
          <a:stretch>
            <a:fillRect/>
          </a:stretch>
        </p:blipFill>
        <p:spPr>
          <a:xfrm>
            <a:off x="2869582" y="3456142"/>
            <a:ext cx="6224889" cy="2553599"/>
          </a:xfrm>
          <a:prstGeom prst="rect">
            <a:avLst/>
          </a:prstGeom>
        </p:spPr>
      </p:pic>
      <p:sp>
        <p:nvSpPr>
          <p:cNvPr id="14" name="矩形 13"/>
          <p:cNvSpPr/>
          <p:nvPr/>
        </p:nvSpPr>
        <p:spPr>
          <a:xfrm>
            <a:off x="3676148" y="6009741"/>
            <a:ext cx="4455066" cy="507831"/>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2-2-6  </a:t>
            </a:r>
            <a:r>
              <a:rPr lang="zh-CN" altLang="zh-CN" kern="100" dirty="0">
                <a:latin typeface="+mn-ea"/>
                <a:cs typeface="Times New Roman" panose="02020603050405020304" pitchFamily="18" charset="0"/>
              </a:rPr>
              <a:t>晶闸管中频装置的结构框图</a:t>
            </a:r>
          </a:p>
        </p:txBody>
      </p:sp>
      <p:sp>
        <p:nvSpPr>
          <p:cNvPr id="15"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中频</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淬火</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设备的结构</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6" name="矩形 15"/>
          <p:cNvSpPr/>
          <p:nvPr/>
        </p:nvSpPr>
        <p:spPr>
          <a:xfrm>
            <a:off x="915375" y="917969"/>
            <a:ext cx="2728632"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4 </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中频</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淬火设备的</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结构</a:t>
            </a:r>
            <a:endParaRPr lang="zh-CN" altLang="zh-CN" sz="2000" b="1" dirty="0">
              <a:solidFill>
                <a:schemeClr val="accent2">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7203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5.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中</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高频感应加热装置维护</a:t>
            </a:r>
            <a:endParaRPr lang="zh-CN" altLang="en-US" sz="16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915375" y="836970"/>
            <a:ext cx="3318537" cy="400110"/>
          </a:xfrm>
          <a:prstGeom prst="rect">
            <a:avLst/>
          </a:prstGeom>
        </p:spPr>
        <p:txBody>
          <a:bodyPr wrap="none">
            <a:spAutoFit/>
          </a:bodyPr>
          <a:lstStyle/>
          <a:p>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 5 </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中高频感应加热装置维护</a:t>
            </a:r>
          </a:p>
        </p:txBody>
      </p:sp>
      <p:sp>
        <p:nvSpPr>
          <p:cNvPr id="2" name="矩形 1"/>
          <p:cNvSpPr/>
          <p:nvPr/>
        </p:nvSpPr>
        <p:spPr>
          <a:xfrm>
            <a:off x="361293" y="1237080"/>
            <a:ext cx="11078233" cy="5338064"/>
          </a:xfrm>
          <a:prstGeom prst="rect">
            <a:avLst/>
          </a:prstGeom>
        </p:spPr>
        <p:txBody>
          <a:bodyPr wrap="square">
            <a:spAutoFit/>
          </a:bodyPr>
          <a:lstStyle/>
          <a:p>
            <a:pPr indent="457200" algn="just">
              <a:lnSpc>
                <a:spcPct val="130000"/>
              </a:lnSpc>
              <a:spcBef>
                <a:spcPts val="300"/>
              </a:spcBef>
              <a:spcAft>
                <a:spcPts val="3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日常维护</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经常扫清设备内电器元件上的灰尘，重点是高压元件，以免因灰尘吸潮而降低绝缘性能，出现击穿或短路事故。对经常动作的电器元件，如电器开关灯，应检查其结构和接线是否松动。查水冷系统有无漏水和堵塞现象，出水温度是否超过允许值。检查各安全开关如水压继电器等动作是否可靠。</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定期维护</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定期更换电容器内的变压器油，并检查卡箍是否保持良好的接触性能。变压器油须经过鉴定，以确保耐压绝缘等既符合要求。</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根据使用情况和水质好坏，定期清洗振荡管水垢。</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定期检查闸流管有无松动和烧坏绝缘的现象。</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定期清理电气触头上的火花痕迹或更换触点。</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定期检查接地电阻，其值不大于</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欧姆。</a:t>
            </a:r>
          </a:p>
          <a:p>
            <a:pPr indent="457200" algn="just">
              <a:lnSpc>
                <a:spcPct val="130000"/>
              </a:lnSpc>
              <a:spcBef>
                <a:spcPts val="300"/>
              </a:spcBef>
              <a:spcAft>
                <a:spcPts val="300"/>
              </a:spcAft>
            </a:pPr>
            <a:r>
              <a:rPr lang="zh-CN" altLang="zh-CN" kern="100" dirty="0">
                <a:latin typeface="+mn-ea"/>
                <a:cs typeface="Times New Roman" panose="02020603050405020304" pitchFamily="18" charset="0"/>
              </a:rPr>
              <a:t>定期检查绝缘电阻值，低压部分元件不小于</a:t>
            </a:r>
            <a:r>
              <a:rPr lang="en-US" altLang="zh-CN" kern="100" dirty="0">
                <a:latin typeface="+mn-ea"/>
                <a:cs typeface="Times New Roman" panose="02020603050405020304" pitchFamily="18" charset="0"/>
              </a:rPr>
              <a:t>0.5M</a:t>
            </a:r>
            <a:r>
              <a:rPr lang="zh-CN" altLang="zh-CN" kern="100" dirty="0">
                <a:latin typeface="+mn-ea"/>
                <a:cs typeface="Times New Roman" panose="02020603050405020304" pitchFamily="18" charset="0"/>
              </a:rPr>
              <a:t>Ω；高压瓷瓶电容器绝缘电阻用</a:t>
            </a:r>
            <a:r>
              <a:rPr lang="en-US" altLang="zh-CN" kern="100" dirty="0">
                <a:latin typeface="+mn-ea"/>
                <a:cs typeface="Times New Roman" panose="02020603050405020304" pitchFamily="18" charset="0"/>
              </a:rPr>
              <a:t>2500V</a:t>
            </a:r>
            <a:r>
              <a:rPr lang="zh-CN" altLang="zh-CN" kern="100" dirty="0">
                <a:latin typeface="+mn-ea"/>
                <a:cs typeface="Times New Roman" panose="02020603050405020304" pitchFamily="18" charset="0"/>
              </a:rPr>
              <a:t>或</a:t>
            </a:r>
            <a:r>
              <a:rPr lang="en-US" altLang="zh-CN" kern="100" dirty="0">
                <a:latin typeface="+mn-ea"/>
                <a:cs typeface="Times New Roman" panose="02020603050405020304" pitchFamily="18" charset="0"/>
              </a:rPr>
              <a:t>5000V</a:t>
            </a:r>
            <a:r>
              <a:rPr lang="zh-CN" altLang="zh-CN" kern="100" dirty="0">
                <a:latin typeface="+mn-ea"/>
                <a:cs typeface="Times New Roman" panose="02020603050405020304" pitchFamily="18" charset="0"/>
              </a:rPr>
              <a:t>摇表检查应 不小于</a:t>
            </a:r>
            <a:r>
              <a:rPr lang="en-US" altLang="zh-CN" kern="100" dirty="0">
                <a:latin typeface="+mn-ea"/>
                <a:cs typeface="Times New Roman" panose="02020603050405020304" pitchFamily="18" charset="0"/>
              </a:rPr>
              <a:t>1000 M</a:t>
            </a:r>
            <a:r>
              <a:rPr lang="zh-CN" altLang="zh-CN" kern="100" dirty="0">
                <a:latin typeface="+mn-ea"/>
                <a:cs typeface="Times New Roman" panose="02020603050405020304" pitchFamily="18" charset="0"/>
              </a:rPr>
              <a:t>Ω。</a:t>
            </a:r>
          </a:p>
        </p:txBody>
      </p:sp>
    </p:spTree>
    <p:extLst>
      <p:ext uri="{BB962C8B-B14F-4D97-AF65-F5344CB8AC3E}">
        <p14:creationId xmlns:p14="http://schemas.microsoft.com/office/powerpoint/2010/main" val="3674416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038725" y="4140670"/>
            <a:ext cx="6077104" cy="464166"/>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中高频设备的故障、分析原因及使用</a:t>
            </a:r>
            <a:endParaRPr lang="en-US" altLang="zh-CN" b="1" dirty="0">
              <a:solidFill>
                <a:schemeClr val="bg1"/>
              </a:solidFill>
              <a:latin typeface="微软雅黑" pitchFamily="34" charset="-122"/>
              <a:ea typeface="微软雅黑"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5375" y="143329"/>
            <a:ext cx="4876844" cy="418191"/>
          </a:xfrm>
          <a:prstGeom prst="rect">
            <a:avLst/>
          </a:prstGeom>
          <a:noFill/>
        </p:spPr>
        <p:txBody>
          <a:bodyPr wrap="square" rtlCol="0">
            <a:spAutoFit/>
          </a:bodyPr>
          <a:lstStyle/>
          <a:p>
            <a:pPr>
              <a:lnSpc>
                <a:spcPct val="150000"/>
              </a:lnSpc>
              <a:spcAft>
                <a:spcPts val="600"/>
              </a:spcAft>
            </a:pP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itchFamily="34" charset="-122"/>
                <a:ea typeface="微软雅黑" pitchFamily="34" charset="-122"/>
              </a:rPr>
              <a:t>中</a:t>
            </a:r>
            <a:r>
              <a:rPr lang="zh-CN" altLang="en-US" sz="1600" b="1" dirty="0">
                <a:solidFill>
                  <a:schemeClr val="bg1"/>
                </a:solidFill>
                <a:latin typeface="微软雅黑" pitchFamily="34" charset="-122"/>
                <a:ea typeface="微软雅黑" pitchFamily="34" charset="-122"/>
              </a:rPr>
              <a:t>高频设备的故障、分析原因及</a:t>
            </a:r>
            <a:r>
              <a:rPr lang="zh-CN" altLang="en-US" sz="1600" b="1" dirty="0" smtClean="0">
                <a:solidFill>
                  <a:schemeClr val="bg1"/>
                </a:solidFill>
                <a:latin typeface="微软雅黑" pitchFamily="34" charset="-122"/>
                <a:ea typeface="微软雅黑" pitchFamily="34" charset="-122"/>
              </a:rPr>
              <a:t>使用</a:t>
            </a:r>
            <a:endParaRPr lang="en-US" altLang="zh-CN" sz="1600" b="1" dirty="0">
              <a:solidFill>
                <a:schemeClr val="bg1"/>
              </a:solidFill>
              <a:latin typeface="微软雅黑" pitchFamily="34" charset="-122"/>
              <a:ea typeface="微软雅黑" pitchFamily="34" charset="-122"/>
            </a:endParaRPr>
          </a:p>
        </p:txBody>
      </p:sp>
      <p:sp>
        <p:nvSpPr>
          <p:cNvPr id="11" name="矩形 10"/>
          <p:cNvSpPr/>
          <p:nvPr/>
        </p:nvSpPr>
        <p:spPr>
          <a:xfrm>
            <a:off x="702934" y="1601105"/>
            <a:ext cx="9936914" cy="2646878"/>
          </a:xfrm>
          <a:prstGeom prst="rect">
            <a:avLst/>
          </a:prstGeom>
        </p:spPr>
        <p:txBody>
          <a:bodyPr wrap="square">
            <a:spAutoFit/>
          </a:bodyPr>
          <a:lstStyle/>
          <a:p>
            <a:pPr indent="457200">
              <a:lnSpc>
                <a:spcPct val="150000"/>
              </a:lnSpc>
              <a:spcBef>
                <a:spcPts val="600"/>
              </a:spcBef>
              <a:spcAft>
                <a:spcPts val="600"/>
              </a:spcAft>
            </a:pPr>
            <a:r>
              <a:rPr lang="zh-CN" altLang="zh-CN" sz="2000" b="1" kern="100" dirty="0" smtClean="0">
                <a:latin typeface="+mn-ea"/>
                <a:cs typeface="Times New Roman" panose="02020603050405020304" pitchFamily="18" charset="0"/>
              </a:rPr>
              <a:t>任务</a:t>
            </a:r>
            <a:r>
              <a:rPr lang="zh-CN" altLang="zh-CN" sz="2000" b="1" kern="100" dirty="0">
                <a:latin typeface="+mn-ea"/>
                <a:cs typeface="Times New Roman" panose="02020603050405020304" pitchFamily="18" charset="0"/>
              </a:rPr>
              <a:t>（</a:t>
            </a:r>
            <a:r>
              <a:rPr lang="en-US" altLang="zh-CN" sz="2000" b="1" kern="100" dirty="0">
                <a:latin typeface="+mn-ea"/>
                <a:cs typeface="Times New Roman" panose="02020603050405020304" pitchFamily="18" charset="0"/>
              </a:rPr>
              <a:t>1</a:t>
            </a:r>
            <a:r>
              <a:rPr lang="zh-CN" altLang="zh-CN" sz="2000" b="1" kern="100" dirty="0">
                <a:latin typeface="+mn-ea"/>
                <a:cs typeface="Times New Roman" panose="02020603050405020304" pitchFamily="18" charset="0"/>
              </a:rPr>
              <a:t>）：某中频淬火设备工作不正常，经过检测发现整流后的直流电流的波形是脉动的，请分析原因以及提出解决方法</a:t>
            </a:r>
            <a:r>
              <a:rPr lang="zh-CN" altLang="zh-CN" sz="2000" b="1" kern="100" dirty="0" smtClean="0">
                <a:latin typeface="+mn-ea"/>
                <a:cs typeface="Times New Roman" panose="02020603050405020304" pitchFamily="18" charset="0"/>
              </a:rPr>
              <a:t>。</a:t>
            </a:r>
            <a:endParaRPr lang="zh-CN" altLang="zh-CN" sz="2400" b="1" kern="100" dirty="0">
              <a:latin typeface="+mn-ea"/>
              <a:cs typeface="Times New Roman" panose="02020603050405020304" pitchFamily="18" charset="0"/>
            </a:endParaRPr>
          </a:p>
          <a:p>
            <a:pPr indent="457200">
              <a:lnSpc>
                <a:spcPct val="150000"/>
              </a:lnSpc>
              <a:spcBef>
                <a:spcPts val="600"/>
              </a:spcBef>
              <a:spcAft>
                <a:spcPts val="600"/>
              </a:spcAft>
            </a:pPr>
            <a:r>
              <a:rPr lang="zh-CN" altLang="zh-CN" sz="2400" b="1" kern="100" dirty="0">
                <a:latin typeface="+mn-ea"/>
                <a:cs typeface="Times New Roman" panose="02020603050405020304" pitchFamily="18" charset="0"/>
              </a:rPr>
              <a:t>答</a:t>
            </a:r>
            <a:r>
              <a:rPr lang="zh-CN" altLang="zh-CN" sz="2400" kern="100" dirty="0">
                <a:latin typeface="+mn-ea"/>
                <a:cs typeface="Times New Roman" panose="02020603050405020304" pitchFamily="18" charset="0"/>
              </a:rPr>
              <a:t>：</a:t>
            </a:r>
            <a:r>
              <a:rPr lang="zh-CN" altLang="zh-CN" sz="2000" kern="100" dirty="0">
                <a:latin typeface="+mn-ea"/>
                <a:cs typeface="Times New Roman" panose="02020603050405020304" pitchFamily="18" charset="0"/>
              </a:rPr>
              <a:t>整流后出现脉动的直流电，原因为滤波电路工作异常。断电后检查滤波电容等元件是否老化或损坏，是否有焊点脱焊等，如果有问题则需要更换滤波电容等元件或者补焊</a:t>
            </a:r>
            <a:r>
              <a:rPr lang="zh-CN" altLang="zh-CN" kern="100" dirty="0">
                <a:latin typeface="+mn-ea"/>
                <a:cs typeface="Times New Roman" panose="02020603050405020304" pitchFamily="18" charset="0"/>
              </a:rPr>
              <a:t>。</a:t>
            </a:r>
          </a:p>
        </p:txBody>
      </p:sp>
      <p:sp>
        <p:nvSpPr>
          <p:cNvPr id="13" name="TextBox 8"/>
          <p:cNvSpPr txBox="1"/>
          <p:nvPr/>
        </p:nvSpPr>
        <p:spPr>
          <a:xfrm>
            <a:off x="915375" y="887063"/>
            <a:ext cx="4597734" cy="400110"/>
          </a:xfrm>
          <a:prstGeom prst="rect">
            <a:avLst/>
          </a:prstGeom>
        </p:spPr>
        <p:txBody>
          <a:bodyPr wrap="none">
            <a:spAutoFit/>
          </a:bodyPr>
          <a:lstStyle>
            <a:defPPr>
              <a:defRPr lang="zh-CN"/>
            </a:defPPr>
            <a:lvl1pPr>
              <a:defRPr sz="2000" b="1">
                <a:solidFill>
                  <a:schemeClr val="accent2">
                    <a:lumMod val="75000"/>
                  </a:schemeClr>
                </a:solidFill>
                <a:latin typeface="微软雅黑" panose="020B0503020204020204" pitchFamily="34" charset="-122"/>
                <a:ea typeface="微软雅黑" panose="020B0503020204020204" pitchFamily="34" charset="-122"/>
              </a:defRPr>
            </a:lvl1pPr>
          </a:lstStyle>
          <a:p>
            <a:r>
              <a:rPr lang="en-US" altLang="zh-CN" dirty="0"/>
              <a:t>1. </a:t>
            </a:r>
            <a:r>
              <a:rPr lang="zh-CN" altLang="en-US" dirty="0"/>
              <a:t>中高频设备的故障、分析原因及使用</a:t>
            </a:r>
            <a:endParaRPr lang="en-US" altLang="zh-C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2" name="矩形 1"/>
          <p:cNvSpPr/>
          <p:nvPr/>
        </p:nvSpPr>
        <p:spPr>
          <a:xfrm>
            <a:off x="994411" y="921283"/>
            <a:ext cx="6096000" cy="1338828"/>
          </a:xfrm>
          <a:prstGeom prst="rect">
            <a:avLst/>
          </a:prstGeom>
        </p:spPr>
        <p:txBody>
          <a:bodyPr>
            <a:spAutoFit/>
          </a:bodyPr>
          <a:lstStyle/>
          <a:p>
            <a:pPr indent="266700" algn="just">
              <a:lnSpc>
                <a:spcPct val="150000"/>
              </a:lnSpc>
              <a:spcAft>
                <a:spcPts val="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、集肤效应等电磁原理</a:t>
            </a:r>
          </a:p>
          <a:p>
            <a:pPr indent="266700" algn="just">
              <a:lnSpc>
                <a:spcPct val="150000"/>
              </a:lnSpc>
              <a:spcAft>
                <a:spcPts val="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、中高频淬火设备的工作原理</a:t>
            </a:r>
          </a:p>
          <a:p>
            <a:pPr indent="266700" algn="just">
              <a:lnSpc>
                <a:spcPct val="150000"/>
              </a:lnSpc>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、中高频淬火设备的调试方法</a:t>
            </a:r>
          </a:p>
        </p:txBody>
      </p:sp>
      <p:graphicFrame>
        <p:nvGraphicFramePr>
          <p:cNvPr id="14" name="表格 13">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2840269093"/>
              </p:ext>
            </p:extLst>
          </p:nvPr>
        </p:nvGraphicFramePr>
        <p:xfrm>
          <a:off x="1203861" y="2260111"/>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283115">
                  <a:extLst>
                    <a:ext uri="{9D8B030D-6E8A-4147-A177-3AD203B41FA5}">
                      <a16:colId xmlns:a16="http://schemas.microsoft.com/office/drawing/2014/main" xmlns="" val="20002"/>
                    </a:ext>
                  </a:extLst>
                </a:gridCol>
                <a:gridCol w="1219072">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2.2</a:t>
                      </a:r>
                      <a:endPar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非工频设备装调维修</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操作评价</a:t>
                      </a:r>
                    </a:p>
                  </a:txBody>
                  <a:tcPr marL="68580" marR="68580" marT="0" marB="0" anchor="ctr">
                    <a:solidFill>
                      <a:schemeClr val="bg1"/>
                    </a:solidFill>
                  </a:tcPr>
                </a:tc>
                <a:tc>
                  <a:txBody>
                    <a:bodyPr/>
                    <a:lstStyle/>
                    <a:p>
                      <a:pPr indent="127000" algn="just">
                        <a:lnSpc>
                          <a:spcPts val="2000"/>
                        </a:lnSpc>
                        <a:spcAft>
                          <a:spcPts val="0"/>
                        </a:spcAft>
                      </a:pPr>
                      <a:r>
                        <a:rPr 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能够中高频淬火设备进行安装、调试、维护。</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成果评价</a:t>
                      </a:r>
                    </a:p>
                  </a:txBody>
                  <a:tcPr marL="68580" marR="68580" marT="0" marB="0" anchor="ctr">
                    <a:solidFill>
                      <a:schemeClr val="bg1"/>
                    </a:solidFill>
                  </a:tcPr>
                </a:tc>
                <a:tc>
                  <a:txBody>
                    <a:bodyPr/>
                    <a:lstStyle/>
                    <a:p>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能够对可控直流电源进行调试</a:t>
                      </a:r>
                    </a:p>
                    <a:p>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能够对电子管振荡电路进行调试。</a:t>
                      </a:r>
                    </a:p>
                    <a:p>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能够对淬火变压器进行调试。</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90494" y="823713"/>
            <a:ext cx="11246923" cy="5657959"/>
          </a:xfrm>
          <a:prstGeom prst="rect">
            <a:avLst/>
          </a:prstGeom>
        </p:spPr>
        <p:txBody>
          <a:bodyPr wrap="square">
            <a:spAutoFit/>
          </a:bodyPr>
          <a:lstStyle/>
          <a:p>
            <a:pPr indent="228600">
              <a:lnSpc>
                <a:spcPct val="150000"/>
              </a:lnSpc>
              <a:spcAft>
                <a:spcPts val="600"/>
              </a:spcAft>
            </a:pPr>
            <a:r>
              <a:rPr lang="zh-CN" altLang="zh-CN" sz="2000" b="1" kern="100" dirty="0">
                <a:latin typeface="+mn-ea"/>
                <a:cs typeface="Times New Roman" panose="02020603050405020304" pitchFamily="18" charset="0"/>
              </a:rPr>
              <a:t>任务（</a:t>
            </a:r>
            <a:r>
              <a:rPr lang="en-US" altLang="zh-CN" sz="2000" b="1" kern="100" dirty="0">
                <a:latin typeface="+mn-ea"/>
                <a:cs typeface="Times New Roman" panose="02020603050405020304" pitchFamily="18" charset="0"/>
              </a:rPr>
              <a:t>2</a:t>
            </a:r>
            <a:r>
              <a:rPr lang="zh-CN" altLang="zh-CN" sz="2000" b="1" kern="100" dirty="0">
                <a:latin typeface="+mn-ea"/>
                <a:cs typeface="Times New Roman" panose="02020603050405020304" pitchFamily="18" charset="0"/>
              </a:rPr>
              <a:t>）：请列出高频感应加热装置开机程序</a:t>
            </a:r>
            <a:r>
              <a:rPr lang="zh-CN" altLang="zh-CN" sz="2000" b="1" kern="100" dirty="0" smtClean="0">
                <a:latin typeface="+mn-ea"/>
                <a:cs typeface="Times New Roman" panose="02020603050405020304" pitchFamily="18" charset="0"/>
              </a:rPr>
              <a:t>。</a:t>
            </a:r>
            <a:endParaRPr lang="en-US" altLang="zh-CN" sz="2000" b="1" kern="100" dirty="0" smtClean="0">
              <a:latin typeface="+mn-ea"/>
              <a:cs typeface="Times New Roman" panose="02020603050405020304" pitchFamily="18" charset="0"/>
            </a:endParaRPr>
          </a:p>
          <a:p>
            <a:pPr indent="457200" algn="just">
              <a:lnSpc>
                <a:spcPts val="2800"/>
              </a:lnSpc>
              <a:spcAft>
                <a:spcPts val="0"/>
              </a:spcAft>
            </a:pPr>
            <a:r>
              <a:rPr lang="zh-CN" altLang="zh-CN" b="1" kern="100" dirty="0" smtClean="0">
                <a:latin typeface="+mn-ea"/>
                <a:cs typeface="Times New Roman" panose="02020603050405020304" pitchFamily="18" charset="0"/>
              </a:rPr>
              <a:t>答</a:t>
            </a:r>
            <a:r>
              <a:rPr lang="zh-CN" altLang="zh-CN" kern="100" dirty="0" smtClean="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smtClean="0">
                <a:latin typeface="+mn-ea"/>
                <a:cs typeface="Times New Roman" panose="02020603050405020304" pitchFamily="18" charset="0"/>
              </a:rPr>
              <a:t>）高频</a:t>
            </a:r>
            <a:r>
              <a:rPr lang="zh-CN" altLang="zh-CN" kern="100" dirty="0">
                <a:latin typeface="+mn-ea"/>
                <a:cs typeface="Times New Roman" panose="02020603050405020304" pitchFamily="18" charset="0"/>
              </a:rPr>
              <a:t>感应加热装置开机程序</a:t>
            </a:r>
          </a:p>
          <a:p>
            <a:pPr indent="457200" algn="just">
              <a:lnSpc>
                <a:spcPts val="2800"/>
              </a:lnSpc>
              <a:spcAft>
                <a:spcPts val="0"/>
              </a:spcAft>
            </a:pPr>
            <a:r>
              <a:rPr lang="en-US" altLang="zh-CN" kern="100" dirty="0">
                <a:latin typeface="+mn-ea"/>
                <a:cs typeface="Times New Roman" panose="02020603050405020304" pitchFamily="18" charset="0"/>
              </a:rPr>
              <a:t>1</a:t>
            </a:r>
            <a:r>
              <a:rPr lang="zh-CN" altLang="zh-CN" kern="100" dirty="0" smtClean="0">
                <a:latin typeface="+mn-ea"/>
                <a:cs typeface="Times New Roman" panose="02020603050405020304" pitchFamily="18" charset="0"/>
              </a:rPr>
              <a:t>）送电</a:t>
            </a:r>
            <a:r>
              <a:rPr lang="zh-CN" altLang="zh-CN" kern="100" dirty="0">
                <a:latin typeface="+mn-ea"/>
                <a:cs typeface="Times New Roman" panose="02020603050405020304" pitchFamily="18" charset="0"/>
              </a:rPr>
              <a:t>送水</a:t>
            </a:r>
          </a:p>
          <a:p>
            <a:pPr indent="457200" algn="just">
              <a:lnSpc>
                <a:spcPts val="2800"/>
              </a:lnSpc>
              <a:spcAft>
                <a:spcPts val="0"/>
              </a:spcAft>
            </a:pPr>
            <a:r>
              <a:rPr lang="zh-CN" altLang="zh-CN" kern="100" dirty="0">
                <a:latin typeface="+mn-ea"/>
                <a:cs typeface="Times New Roman" panose="02020603050405020304" pitchFamily="18" charset="0"/>
              </a:rPr>
              <a:t>合上高频电源的空气开关，高频柜面板上的指示灯亮，表示三相电源正常并已送电</a:t>
            </a:r>
            <a:r>
              <a:rPr lang="zh-CN" altLang="zh-CN" kern="100" dirty="0" smtClean="0">
                <a:latin typeface="+mn-ea"/>
                <a:cs typeface="Times New Roman" panose="02020603050405020304" pitchFamily="18" charset="0"/>
              </a:rPr>
              <a:t>。启动</a:t>
            </a:r>
            <a:r>
              <a:rPr lang="zh-CN" altLang="zh-CN" kern="100" dirty="0">
                <a:latin typeface="+mn-ea"/>
                <a:cs typeface="Times New Roman" panose="02020603050405020304" pitchFamily="18" charset="0"/>
              </a:rPr>
              <a:t>水泵，打开各水路阀门，水压不低于</a:t>
            </a:r>
            <a:r>
              <a:rPr lang="en-US" altLang="zh-CN" kern="100" dirty="0">
                <a:latin typeface="+mn-ea"/>
                <a:cs typeface="Times New Roman" panose="02020603050405020304" pitchFamily="18" charset="0"/>
              </a:rPr>
              <a:t>7.8N/cm2</a:t>
            </a:r>
            <a:r>
              <a:rPr lang="zh-CN" altLang="zh-CN" kern="100" dirty="0">
                <a:latin typeface="+mn-ea"/>
                <a:cs typeface="Times New Roman" panose="02020603050405020304" pitchFamily="18" charset="0"/>
              </a:rPr>
              <a:t>时，水路正常指示灯亮，设备可投入运行。</a:t>
            </a:r>
          </a:p>
          <a:p>
            <a:pPr indent="457200" algn="just">
              <a:lnSpc>
                <a:spcPts val="2800"/>
              </a:lnSpc>
              <a:spcAft>
                <a:spcPts val="0"/>
              </a:spcAft>
            </a:pPr>
            <a:r>
              <a:rPr lang="en-US" altLang="zh-CN" kern="100" dirty="0">
                <a:latin typeface="+mn-ea"/>
                <a:cs typeface="Times New Roman" panose="02020603050405020304" pitchFamily="18" charset="0"/>
              </a:rPr>
              <a:t>2</a:t>
            </a:r>
            <a:r>
              <a:rPr lang="zh-CN" altLang="zh-CN" kern="100" dirty="0" smtClean="0">
                <a:latin typeface="+mn-ea"/>
                <a:cs typeface="Times New Roman" panose="02020603050405020304" pitchFamily="18" charset="0"/>
              </a:rPr>
              <a:t>）闸流管</a:t>
            </a:r>
            <a:r>
              <a:rPr lang="zh-CN" altLang="zh-CN" kern="100" dirty="0">
                <a:latin typeface="+mn-ea"/>
                <a:cs typeface="Times New Roman" panose="02020603050405020304" pitchFamily="18" charset="0"/>
              </a:rPr>
              <a:t>灯丝预热，一般预热</a:t>
            </a:r>
            <a:r>
              <a:rPr lang="en-US" altLang="zh-CN" kern="100" dirty="0">
                <a:latin typeface="+mn-ea"/>
                <a:cs typeface="Times New Roman" panose="02020603050405020304" pitchFamily="18" charset="0"/>
              </a:rPr>
              <a:t>15</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20</a:t>
            </a:r>
            <a:r>
              <a:rPr lang="zh-CN" altLang="zh-CN" kern="100" dirty="0">
                <a:latin typeface="+mn-ea"/>
                <a:cs typeface="Times New Roman" panose="02020603050405020304" pitchFamily="18" charset="0"/>
              </a:rPr>
              <a:t>分钟，冬天可长一些，夏天可短一些。</a:t>
            </a:r>
          </a:p>
          <a:p>
            <a:pPr indent="457200" algn="just">
              <a:lnSpc>
                <a:spcPts val="2800"/>
              </a:lnSpc>
              <a:spcAft>
                <a:spcPts val="0"/>
              </a:spcAft>
            </a:pPr>
            <a:r>
              <a:rPr lang="en-US" altLang="zh-CN" kern="100" dirty="0">
                <a:latin typeface="+mn-ea"/>
                <a:cs typeface="Times New Roman" panose="02020603050405020304" pitchFamily="18" charset="0"/>
              </a:rPr>
              <a:t>3</a:t>
            </a:r>
            <a:r>
              <a:rPr lang="zh-CN" altLang="zh-CN" kern="100" dirty="0" smtClean="0">
                <a:latin typeface="+mn-ea"/>
                <a:cs typeface="Times New Roman" panose="02020603050405020304" pitchFamily="18" charset="0"/>
              </a:rPr>
              <a:t>）振荡</a:t>
            </a:r>
            <a:r>
              <a:rPr lang="zh-CN" altLang="zh-CN" kern="100" dirty="0">
                <a:latin typeface="+mn-ea"/>
                <a:cs typeface="Times New Roman" panose="02020603050405020304" pitchFamily="18" charset="0"/>
              </a:rPr>
              <a:t>管、闸流管灯丝一级预热，预热</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分钟左右。</a:t>
            </a:r>
          </a:p>
          <a:p>
            <a:pPr indent="457200" algn="just">
              <a:lnSpc>
                <a:spcPts val="2800"/>
              </a:lnSpc>
              <a:spcAft>
                <a:spcPts val="0"/>
              </a:spcAft>
            </a:pPr>
            <a:r>
              <a:rPr lang="en-US" altLang="zh-CN" kern="100" dirty="0">
                <a:latin typeface="+mn-ea"/>
                <a:cs typeface="Times New Roman" panose="02020603050405020304" pitchFamily="18" charset="0"/>
              </a:rPr>
              <a:t>4</a:t>
            </a:r>
            <a:r>
              <a:rPr lang="zh-CN" altLang="zh-CN" kern="100" dirty="0" smtClean="0">
                <a:latin typeface="+mn-ea"/>
                <a:cs typeface="Times New Roman" panose="02020603050405020304" pitchFamily="18" charset="0"/>
              </a:rPr>
              <a:t>）振荡</a:t>
            </a:r>
            <a:r>
              <a:rPr lang="zh-CN" altLang="zh-CN" kern="100" dirty="0">
                <a:latin typeface="+mn-ea"/>
                <a:cs typeface="Times New Roman" panose="02020603050405020304" pitchFamily="18" charset="0"/>
              </a:rPr>
              <a:t>管、闸流管灯丝加额定电压，预热</a:t>
            </a:r>
            <a:r>
              <a:rPr lang="en-US" altLang="zh-CN" kern="100" dirty="0">
                <a:latin typeface="+mn-ea"/>
                <a:cs typeface="Times New Roman" panose="02020603050405020304" pitchFamily="18" charset="0"/>
              </a:rPr>
              <a:t>15</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20</a:t>
            </a:r>
            <a:r>
              <a:rPr lang="zh-CN" altLang="zh-CN" kern="100" dirty="0">
                <a:latin typeface="+mn-ea"/>
                <a:cs typeface="Times New Roman" panose="02020603050405020304" pitchFamily="18" charset="0"/>
              </a:rPr>
              <a:t>分钟。</a:t>
            </a:r>
          </a:p>
          <a:p>
            <a:pPr indent="457200" algn="just">
              <a:lnSpc>
                <a:spcPts val="2800"/>
              </a:lnSpc>
              <a:spcAft>
                <a:spcPts val="0"/>
              </a:spcAft>
            </a:pPr>
            <a:r>
              <a:rPr lang="en-US" altLang="zh-CN" kern="100" dirty="0">
                <a:latin typeface="+mn-ea"/>
                <a:cs typeface="Times New Roman" panose="02020603050405020304" pitchFamily="18" charset="0"/>
              </a:rPr>
              <a:t>5</a:t>
            </a:r>
            <a:r>
              <a:rPr lang="zh-CN" altLang="zh-CN" kern="100" dirty="0" smtClean="0">
                <a:latin typeface="+mn-ea"/>
                <a:cs typeface="Times New Roman" panose="02020603050405020304" pitchFamily="18" charset="0"/>
              </a:rPr>
              <a:t>）合</a:t>
            </a:r>
            <a:r>
              <a:rPr lang="zh-CN" altLang="zh-CN" kern="100" dirty="0">
                <a:latin typeface="+mn-ea"/>
                <a:cs typeface="Times New Roman" panose="02020603050405020304" pitchFamily="18" charset="0"/>
              </a:rPr>
              <a:t>上高压开关，将电压调至工艺要求值。</a:t>
            </a:r>
          </a:p>
          <a:p>
            <a:pPr indent="457200" algn="just">
              <a:lnSpc>
                <a:spcPts val="2800"/>
              </a:lnSpc>
              <a:spcAft>
                <a:spcPts val="0"/>
              </a:spcAft>
            </a:pPr>
            <a:r>
              <a:rPr lang="en-US" altLang="zh-CN" kern="100" dirty="0">
                <a:latin typeface="+mn-ea"/>
                <a:cs typeface="Times New Roman" panose="02020603050405020304" pitchFamily="18" charset="0"/>
              </a:rPr>
              <a:t>6</a:t>
            </a:r>
            <a:r>
              <a:rPr lang="zh-CN" altLang="zh-CN" kern="100" dirty="0" smtClean="0">
                <a:latin typeface="+mn-ea"/>
                <a:cs typeface="Times New Roman" panose="02020603050405020304" pitchFamily="18" charset="0"/>
              </a:rPr>
              <a:t>）热处理</a:t>
            </a:r>
            <a:r>
              <a:rPr lang="zh-CN" altLang="zh-CN" kern="100" dirty="0">
                <a:latin typeface="+mn-ea"/>
                <a:cs typeface="Times New Roman" panose="02020603050405020304" pitchFamily="18" charset="0"/>
              </a:rPr>
              <a:t>，根据首件热处理情况对设定电压微调到合乎要求为止。</a:t>
            </a:r>
          </a:p>
          <a:p>
            <a:pPr indent="457200" algn="just">
              <a:lnSpc>
                <a:spcPts val="2800"/>
              </a:lnSpc>
              <a:spcAft>
                <a:spcPts val="0"/>
              </a:spcAft>
            </a:pPr>
            <a:r>
              <a:rPr lang="zh-CN" altLang="zh-CN" kern="100" dirty="0">
                <a:latin typeface="+mn-ea"/>
                <a:cs typeface="Times New Roman" panose="02020603050405020304" pitchFamily="18" charset="0"/>
              </a:rPr>
              <a:t>（</a:t>
            </a:r>
            <a:r>
              <a:rPr lang="en-US" altLang="zh-CN" kern="100" dirty="0" smtClean="0">
                <a:latin typeface="+mn-ea"/>
                <a:cs typeface="Times New Roman" panose="02020603050405020304" pitchFamily="18" charset="0"/>
              </a:rPr>
              <a:t>2</a:t>
            </a:r>
            <a:r>
              <a:rPr lang="zh-CN" altLang="zh-CN" kern="100" dirty="0" smtClean="0">
                <a:latin typeface="+mn-ea"/>
                <a:cs typeface="Times New Roman" panose="02020603050405020304" pitchFamily="18" charset="0"/>
              </a:rPr>
              <a:t>）高频</a:t>
            </a:r>
            <a:r>
              <a:rPr lang="zh-CN" altLang="zh-CN" kern="100" dirty="0">
                <a:latin typeface="+mn-ea"/>
                <a:cs typeface="Times New Roman" panose="02020603050405020304" pitchFamily="18" charset="0"/>
              </a:rPr>
              <a:t>感应加热装置关机程序</a:t>
            </a:r>
          </a:p>
          <a:p>
            <a:pPr indent="457200" algn="just">
              <a:lnSpc>
                <a:spcPts val="2800"/>
              </a:lnSpc>
              <a:spcAft>
                <a:spcPts val="0"/>
              </a:spcAft>
            </a:pPr>
            <a:r>
              <a:rPr lang="en-US" altLang="zh-CN" kern="100" dirty="0">
                <a:latin typeface="+mn-ea"/>
                <a:cs typeface="Times New Roman" panose="02020603050405020304" pitchFamily="18" charset="0"/>
              </a:rPr>
              <a:t>1</a:t>
            </a:r>
            <a:r>
              <a:rPr lang="zh-CN" altLang="zh-CN" kern="100" dirty="0" smtClean="0">
                <a:latin typeface="+mn-ea"/>
                <a:cs typeface="Times New Roman" panose="02020603050405020304" pitchFamily="18" charset="0"/>
              </a:rPr>
              <a:t>）停止</a:t>
            </a:r>
            <a:r>
              <a:rPr lang="zh-CN" altLang="zh-CN" kern="100" dirty="0">
                <a:latin typeface="+mn-ea"/>
                <a:cs typeface="Times New Roman" panose="02020603050405020304" pitchFamily="18" charset="0"/>
              </a:rPr>
              <a:t>热处理</a:t>
            </a:r>
          </a:p>
          <a:p>
            <a:pPr indent="457200" algn="just">
              <a:lnSpc>
                <a:spcPts val="2800"/>
              </a:lnSpc>
              <a:spcAft>
                <a:spcPts val="0"/>
              </a:spcAft>
            </a:pPr>
            <a:r>
              <a:rPr lang="en-US" altLang="zh-CN" kern="100" dirty="0">
                <a:latin typeface="+mn-ea"/>
                <a:cs typeface="Times New Roman" panose="02020603050405020304" pitchFamily="18" charset="0"/>
              </a:rPr>
              <a:t>2</a:t>
            </a:r>
            <a:r>
              <a:rPr lang="zh-CN" altLang="zh-CN" kern="100" dirty="0" smtClean="0">
                <a:latin typeface="+mn-ea"/>
                <a:cs typeface="Times New Roman" panose="02020603050405020304" pitchFamily="18" charset="0"/>
              </a:rPr>
              <a:t>）切断</a:t>
            </a:r>
            <a:r>
              <a:rPr lang="zh-CN" altLang="zh-CN" kern="100" dirty="0">
                <a:latin typeface="+mn-ea"/>
                <a:cs typeface="Times New Roman" panose="02020603050405020304" pitchFamily="18" charset="0"/>
              </a:rPr>
              <a:t>高压</a:t>
            </a:r>
          </a:p>
          <a:p>
            <a:pPr indent="457200" algn="just">
              <a:lnSpc>
                <a:spcPts val="2800"/>
              </a:lnSpc>
              <a:spcAft>
                <a:spcPts val="0"/>
              </a:spcAft>
            </a:pPr>
            <a:r>
              <a:rPr lang="en-US" altLang="zh-CN" kern="100" dirty="0">
                <a:latin typeface="+mn-ea"/>
                <a:cs typeface="Times New Roman" panose="02020603050405020304" pitchFamily="18" charset="0"/>
              </a:rPr>
              <a:t>3</a:t>
            </a:r>
            <a:r>
              <a:rPr lang="zh-CN" altLang="zh-CN" kern="100" dirty="0" smtClean="0">
                <a:latin typeface="+mn-ea"/>
                <a:cs typeface="Times New Roman" panose="02020603050405020304" pitchFamily="18" charset="0"/>
              </a:rPr>
              <a:t>）切断</a:t>
            </a:r>
            <a:r>
              <a:rPr lang="zh-CN" altLang="zh-CN" kern="100" dirty="0">
                <a:latin typeface="+mn-ea"/>
                <a:cs typeface="Times New Roman" panose="02020603050405020304" pitchFamily="18" charset="0"/>
              </a:rPr>
              <a:t>灯丝电压</a:t>
            </a:r>
          </a:p>
          <a:p>
            <a:pPr indent="457200" algn="just">
              <a:lnSpc>
                <a:spcPts val="2800"/>
              </a:lnSpc>
              <a:spcAft>
                <a:spcPts val="0"/>
              </a:spcAft>
            </a:pPr>
            <a:r>
              <a:rPr lang="en-US" altLang="zh-CN" kern="100" dirty="0">
                <a:latin typeface="+mn-ea"/>
                <a:cs typeface="Times New Roman" panose="02020603050405020304" pitchFamily="18" charset="0"/>
              </a:rPr>
              <a:t>4</a:t>
            </a:r>
            <a:r>
              <a:rPr lang="zh-CN" altLang="zh-CN" kern="100" dirty="0" smtClean="0">
                <a:latin typeface="+mn-ea"/>
                <a:cs typeface="Times New Roman" panose="02020603050405020304" pitchFamily="18" charset="0"/>
              </a:rPr>
              <a:t>）待</a:t>
            </a:r>
            <a:r>
              <a:rPr lang="zh-CN" altLang="zh-CN" kern="100" dirty="0">
                <a:latin typeface="+mn-ea"/>
                <a:cs typeface="Times New Roman" panose="02020603050405020304" pitchFamily="18" charset="0"/>
              </a:rPr>
              <a:t>冷却水继续循环</a:t>
            </a:r>
            <a:r>
              <a:rPr lang="en-US" altLang="zh-CN" kern="100" dirty="0">
                <a:latin typeface="+mn-ea"/>
                <a:cs typeface="Times New Roman" panose="02020603050405020304" pitchFamily="18" charset="0"/>
              </a:rPr>
              <a:t>20</a:t>
            </a:r>
            <a:r>
              <a:rPr lang="zh-CN" altLang="zh-CN" kern="100" dirty="0">
                <a:latin typeface="+mn-ea"/>
                <a:cs typeface="Times New Roman" panose="02020603050405020304" pitchFamily="18" charset="0"/>
              </a:rPr>
              <a:t>分钟以后（冷却振荡管），关闭水泵，切断总电源。</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457821" y="2749252"/>
            <a:ext cx="5090420" cy="2092881"/>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客户：中高频淬火设备安装麻烦吗？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电工师傅：安装很简单的，安全系数高。</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其实这个设备就是我们常常说的加热设备</a:t>
            </a:r>
            <a:r>
              <a:rPr lang="zh-CN" altLang="zh-CN" sz="2000" dirty="0" smtClean="0">
                <a:solidFill>
                  <a:schemeClr val="bg1">
                    <a:lumMod val="50000"/>
                  </a:schemeClr>
                </a:solidFill>
                <a:latin typeface="微软雅黑" panose="020B0503020204020204" pitchFamily="34" charset="-122"/>
                <a:ea typeface="微软雅黑" panose="020B0503020204020204" pitchFamily="34" charset="-122"/>
              </a:rPr>
              <a:t>只是我们</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给它用了一个高大上的学名。</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descr="I9X~I}7E$PQBIO1QZTEOIVL"/>
          <p:cNvPicPr>
            <a:picLocks noChangeAspect="1"/>
          </p:cNvPicPr>
          <p:nvPr/>
        </p:nvPicPr>
        <p:blipFill>
          <a:blip r:embed="rId3"/>
          <a:stretch>
            <a:fillRect/>
          </a:stretch>
        </p:blipFill>
        <p:spPr>
          <a:xfrm>
            <a:off x="1438836" y="1958115"/>
            <a:ext cx="3996018" cy="367515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p:cNvGrpSpPr/>
          <p:nvPr/>
        </p:nvGrpSpPr>
        <p:grpSpPr bwMode="auto">
          <a:xfrm>
            <a:off x="807403" y="1826295"/>
            <a:ext cx="5654675" cy="990918"/>
            <a:chOff x="859536" y="1560675"/>
            <a:chExt cx="5653858" cy="990132"/>
          </a:xfrm>
        </p:grpSpPr>
        <p:sp>
          <p:nvSpPr>
            <p:cNvPr id="12" name="Title 1"/>
            <p:cNvSpPr txBox="1"/>
            <p:nvPr/>
          </p:nvSpPr>
          <p:spPr>
            <a:xfrm>
              <a:off x="1535713" y="1560675"/>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3482"/>
              <a:ext cx="676177" cy="677325"/>
              <a:chOff x="1218882" y="1600292"/>
              <a:chExt cx="406292" cy="406982"/>
            </a:xfrm>
          </p:grpSpPr>
          <p:sp>
            <p:nvSpPr>
              <p:cNvPr id="16" name="Freeform 16"/>
              <p:cNvSpPr/>
              <p:nvPr/>
            </p:nvSpPr>
            <p:spPr bwMode="auto">
              <a:xfrm>
                <a:off x="1310822"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理论原理</a:t>
              </a:r>
            </a:p>
          </p:txBody>
        </p:sp>
      </p:grpSp>
      <p:grpSp>
        <p:nvGrpSpPr>
          <p:cNvPr id="19" name="组合 9"/>
          <p:cNvGrpSpPr/>
          <p:nvPr/>
        </p:nvGrpSpPr>
        <p:grpSpPr bwMode="auto">
          <a:xfrm>
            <a:off x="807403" y="3551466"/>
            <a:ext cx="5743575" cy="1001206"/>
            <a:chOff x="859536" y="1549889"/>
            <a:chExt cx="5742745" cy="1000412"/>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58879" y="1579076"/>
              <a:ext cx="2999232"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accent2">
                      <a:lumMod val="75000"/>
                    </a:schemeClr>
                  </a:solidFill>
                  <a:latin typeface="微软雅黑" pitchFamily="34" charset="-122"/>
                  <a:ea typeface="微软雅黑" pitchFamily="34" charset="-122"/>
                </a:rPr>
                <a:t>技能要求</a:t>
              </a:r>
            </a:p>
          </p:txBody>
        </p:sp>
      </p:grpSp>
      <p:pic>
        <p:nvPicPr>
          <p:cNvPr id="28" name="图片 27"/>
          <p:cNvPicPr>
            <a:picLocks noChangeAspect="1"/>
          </p:cNvPicPr>
          <p:nvPr/>
        </p:nvPicPr>
        <p:blipFill>
          <a:blip r:embed="rId3"/>
          <a:stretch>
            <a:fillRect/>
          </a:stretch>
        </p:blipFill>
        <p:spPr>
          <a:xfrm>
            <a:off x="6400689" y="1316757"/>
            <a:ext cx="4514962" cy="4469417"/>
          </a:xfrm>
          <a:prstGeom prst="rect">
            <a:avLst/>
          </a:prstGeom>
        </p:spPr>
      </p:pic>
      <p:sp>
        <p:nvSpPr>
          <p:cNvPr id="27" name="矩形 26"/>
          <p:cNvSpPr/>
          <p:nvPr/>
        </p:nvSpPr>
        <p:spPr>
          <a:xfrm>
            <a:off x="1500506" y="2322705"/>
            <a:ext cx="3544560" cy="328616"/>
          </a:xfrm>
          <a:prstGeom prst="rect">
            <a:avLst/>
          </a:prstGeom>
        </p:spPr>
        <p:txBody>
          <a:bodyPr wrap="none">
            <a:spAutoFit/>
          </a:bodyPr>
          <a:lstStyle/>
          <a:p>
            <a:pPr indent="127000" algn="just">
              <a:lnSpc>
                <a:spcPts val="2000"/>
              </a:lnSpc>
              <a:spcAft>
                <a:spcPts val="0"/>
              </a:spcAft>
            </a:pPr>
            <a:r>
              <a:rPr lang="zh-CN" altLang="zh-CN" sz="1400" kern="100" dirty="0" smtClean="0"/>
              <a:t>中</a:t>
            </a:r>
            <a:r>
              <a:rPr lang="zh-CN" altLang="zh-CN" sz="1400" kern="100" dirty="0"/>
              <a:t>高频淬火设备进行安装、调试、维护。</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9" name="矩形 28"/>
          <p:cNvSpPr/>
          <p:nvPr/>
        </p:nvSpPr>
        <p:spPr>
          <a:xfrm>
            <a:off x="1665260" y="4036245"/>
            <a:ext cx="3041281" cy="605294"/>
          </a:xfrm>
          <a:prstGeom prst="rect">
            <a:avLst/>
          </a:prstGeom>
        </p:spPr>
        <p:txBody>
          <a:bodyPr wrap="square">
            <a:spAutoFit/>
          </a:bodyPr>
          <a:lstStyle/>
          <a:p>
            <a:pPr indent="127000" algn="just">
              <a:lnSpc>
                <a:spcPts val="2000"/>
              </a:lnSpc>
              <a:spcAft>
                <a:spcPts val="0"/>
              </a:spcAft>
            </a:pPr>
            <a:r>
              <a:rPr lang="zh-CN" altLang="en-US" sz="1400" kern="100" dirty="0" smtClean="0"/>
              <a:t>能对</a:t>
            </a:r>
            <a:r>
              <a:rPr lang="zh-CN" altLang="zh-CN" sz="1400" kern="100" dirty="0" smtClean="0"/>
              <a:t>可</a:t>
            </a:r>
            <a:r>
              <a:rPr lang="zh-CN" altLang="zh-CN" sz="1400" kern="100" dirty="0"/>
              <a:t>控直流</a:t>
            </a:r>
            <a:r>
              <a:rPr lang="zh-CN" altLang="zh-CN" sz="1400" kern="100" dirty="0" smtClean="0"/>
              <a:t>电源</a:t>
            </a:r>
            <a:r>
              <a:rPr lang="zh-CN" altLang="en-US" sz="1400" kern="100" dirty="0" smtClean="0"/>
              <a:t>、</a:t>
            </a:r>
            <a:r>
              <a:rPr lang="zh-CN" altLang="zh-CN" sz="1400" kern="100" dirty="0" smtClean="0"/>
              <a:t>电子管</a:t>
            </a:r>
            <a:r>
              <a:rPr lang="zh-CN" altLang="zh-CN" sz="1400" kern="100" dirty="0"/>
              <a:t>振荡</a:t>
            </a:r>
            <a:r>
              <a:rPr lang="zh-CN" altLang="zh-CN" sz="1400" kern="100" dirty="0" smtClean="0"/>
              <a:t>电路</a:t>
            </a:r>
            <a:r>
              <a:rPr lang="zh-CN" altLang="en-US" sz="1400" kern="100" dirty="0" smtClean="0"/>
              <a:t>、</a:t>
            </a:r>
            <a:r>
              <a:rPr lang="zh-CN" altLang="zh-CN" sz="1400" kern="100" dirty="0" smtClean="0"/>
              <a:t>淬火</a:t>
            </a:r>
            <a:r>
              <a:rPr lang="zh-CN" altLang="zh-CN" sz="1400" kern="100" dirty="0"/>
              <a:t>变压器进行</a:t>
            </a:r>
            <a:r>
              <a:rPr lang="zh-CN" altLang="zh-CN" sz="1400" kern="100" dirty="0" smtClean="0"/>
              <a:t>调试</a:t>
            </a:r>
            <a:r>
              <a:rPr lang="zh-CN" altLang="en-US" sz="1400" kern="100" dirty="0" smtClean="0"/>
              <a:t>。</a:t>
            </a:r>
            <a:endParaRPr lang="zh-CN" altLang="en-US" sz="1400" dirty="0"/>
          </a:p>
        </p:txBody>
      </p:sp>
      <p:sp>
        <p:nvSpPr>
          <p:cNvPr id="2" name="矩形 1"/>
          <p:cNvSpPr/>
          <p:nvPr/>
        </p:nvSpPr>
        <p:spPr>
          <a:xfrm>
            <a:off x="923742" y="188992"/>
            <a:ext cx="2262158"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中高频淬火设备原理</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038725" y="4492731"/>
            <a:ext cx="4628190" cy="369332"/>
          </a:xfrm>
          <a:prstGeom prst="rect">
            <a:avLst/>
          </a:prstGeom>
        </p:spPr>
        <p:txBody>
          <a:bodyPr wrap="square">
            <a:spAutoFit/>
          </a:bodyPr>
          <a:lstStyle/>
          <a:p>
            <a:pPr marL="285750" indent="-285750">
              <a:buFont typeface="Arial" panose="020B0604020202020204" pitchFamily="34" charset="0"/>
              <a:buChar char="•"/>
            </a:pPr>
            <a:r>
              <a:rPr lang="zh-CN" altLang="zh-CN" b="1" dirty="0">
                <a:solidFill>
                  <a:schemeClr val="bg1"/>
                </a:solidFill>
                <a:latin typeface="微软雅黑" panose="020B0503020204020204" pitchFamily="34" charset="-122"/>
                <a:ea typeface="微软雅黑" panose="020B0503020204020204" pitchFamily="34" charset="-122"/>
              </a:rPr>
              <a:t>中</a:t>
            </a:r>
            <a:r>
              <a:rPr lang="zh-CN" altLang="zh-CN" b="1" dirty="0">
                <a:solidFill>
                  <a:schemeClr val="bg1"/>
                </a:solidFill>
                <a:latin typeface="微软雅黑" panose="020B0503020204020204" pitchFamily="34" charset="-122"/>
                <a:ea typeface="微软雅黑" panose="020B0503020204020204" pitchFamily="34" charset="-122"/>
              </a:rPr>
              <a:t>高频淬火设备进行安装、调试、</a:t>
            </a:r>
            <a:r>
              <a:rPr lang="zh-CN" altLang="zh-CN" b="1" dirty="0" smtClean="0">
                <a:solidFill>
                  <a:schemeClr val="bg1"/>
                </a:solidFill>
                <a:latin typeface="微软雅黑" panose="020B0503020204020204" pitchFamily="34" charset="-122"/>
                <a:ea typeface="微软雅黑" panose="020B0503020204020204" pitchFamily="34" charset="-122"/>
              </a:rPr>
              <a:t>维护</a:t>
            </a:r>
            <a:endParaRPr lang="zh-CN"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矩形: 圆角 40"/>
          <p:cNvSpPr/>
          <p:nvPr/>
        </p:nvSpPr>
        <p:spPr>
          <a:xfrm>
            <a:off x="1154374" y="1814679"/>
            <a:ext cx="3129528" cy="333950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728952" y="1808747"/>
            <a:ext cx="4818417" cy="3659622"/>
          </a:xfrm>
          <a:prstGeom prst="rect">
            <a:avLst/>
          </a:prstGeom>
        </p:spPr>
      </p:pic>
      <p:sp>
        <p:nvSpPr>
          <p:cNvPr id="13" name="矩形 12"/>
          <p:cNvSpPr/>
          <p:nvPr/>
        </p:nvSpPr>
        <p:spPr>
          <a:xfrm>
            <a:off x="915375" y="8324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5" name="文本框 14"/>
          <p:cNvSpPr txBox="1"/>
          <p:nvPr/>
        </p:nvSpPr>
        <p:spPr>
          <a:xfrm>
            <a:off x="1273561" y="1808747"/>
            <a:ext cx="2891154" cy="3351367"/>
          </a:xfrm>
          <a:prstGeom prst="rect">
            <a:avLst/>
          </a:prstGeom>
          <a:noFill/>
        </p:spPr>
        <p:txBody>
          <a:bodyPr wrap="square" rtlCol="0">
            <a:spAutoFit/>
          </a:bodyPr>
          <a:lstStyle/>
          <a:p>
            <a:pPr indent="457200" algn="l">
              <a:lnSpc>
                <a:spcPct val="150000"/>
              </a:lnSpc>
            </a:pPr>
            <a:r>
              <a:rPr lang="zh-CN" altLang="en-US" b="1" dirty="0">
                <a:solidFill>
                  <a:schemeClr val="bg1"/>
                </a:solidFill>
                <a:latin typeface="+mn-ea"/>
              </a:rPr>
              <a:t>在各行业中都少不了加热设备，其中高频加热机是一种可以利用感应电流</a:t>
            </a:r>
            <a:r>
              <a:rPr lang="zh-CN" altLang="en-US" b="1" dirty="0" smtClean="0">
                <a:solidFill>
                  <a:schemeClr val="bg1"/>
                </a:solidFill>
                <a:latin typeface="+mn-ea"/>
              </a:rPr>
              <a:t>加热</a:t>
            </a:r>
            <a:r>
              <a:rPr lang="zh-CN" altLang="en-US" b="1" dirty="0">
                <a:solidFill>
                  <a:schemeClr val="bg1"/>
                </a:solidFill>
                <a:latin typeface="+mn-ea"/>
              </a:rPr>
              <a:t>的机器，也是目前较为环保节能的设备，但是很多人并不是十分了解其</a:t>
            </a:r>
            <a:r>
              <a:rPr lang="zh-CN" altLang="en-US" b="1" dirty="0" smtClean="0">
                <a:solidFill>
                  <a:schemeClr val="bg1"/>
                </a:solidFill>
                <a:latin typeface="+mn-ea"/>
              </a:rPr>
              <a:t>运行</a:t>
            </a:r>
            <a:r>
              <a:rPr lang="zh-CN" altLang="en-US" b="1" dirty="0">
                <a:solidFill>
                  <a:schemeClr val="bg1"/>
                </a:solidFill>
                <a:latin typeface="+mn-ea"/>
              </a:rPr>
              <a:t>的原理，我们来一起看看。</a:t>
            </a:r>
          </a:p>
        </p:txBody>
      </p:sp>
      <p:sp>
        <p:nvSpPr>
          <p:cNvPr id="16"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矩形 9"/>
          <p:cNvSpPr/>
          <p:nvPr/>
        </p:nvSpPr>
        <p:spPr>
          <a:xfrm>
            <a:off x="680311" y="1423283"/>
            <a:ext cx="10907580" cy="3154710"/>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随着科学技术的发展，表面热处理技术得到了广泛的应用。表面热处理可以提高产品质量，缩短生产周期和改善劳动条件，提高生产组织水平。目前应用最广泛的表面热处理是感应热处理，它可应用于淬火、回火、正火、调质、透热等，适用于机械化大生产，可通过计算机控制实现无人操作。</a:t>
            </a:r>
          </a:p>
          <a:p>
            <a:pPr indent="457200" algn="just">
              <a:lnSpc>
                <a:spcPct val="1500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感应加热装置是产生感应加热电流的电源装备。感应加热具有很多优点，如加热速度快，热效率高，易实现表面加热、局部加热、连续加热、工作环境清洁、易于实现自动化等，尤其因为感应加热表面淬火工件有表面硬度高、耐磨、抗疲劳、淬火变形小和表面氧化脱碳少等优点，所以感应淬火技术在现代化热处理生产中占有重要地位，感热加热装置成为热处理生产中重要的加热设备之一</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3" name="矩形 12"/>
          <p:cNvSpPr/>
          <p:nvPr/>
        </p:nvSpPr>
        <p:spPr>
          <a:xfrm>
            <a:off x="925832" y="980341"/>
            <a:ext cx="3238387"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75000"/>
                  </a:schemeClr>
                </a:solidFill>
                <a:latin typeface="微软雅黑" panose="020B0503020204020204" pitchFamily="34" charset="-122"/>
                <a:ea typeface="微软雅黑" panose="020B0503020204020204" pitchFamily="34" charset="-122"/>
              </a:rPr>
              <a:t>1.</a:t>
            </a:r>
            <a:r>
              <a:rPr lang="zh-CN" altLang="zh-CN" sz="2000" b="1" dirty="0" smtClean="0">
                <a:solidFill>
                  <a:schemeClr val="accent2">
                    <a:lumMod val="75000"/>
                  </a:schemeClr>
                </a:solidFill>
                <a:latin typeface="微软雅黑" panose="020B0503020204020204" pitchFamily="34" charset="-122"/>
                <a:ea typeface="微软雅黑" panose="020B0503020204020204" pitchFamily="34" charset="-122"/>
              </a:rPr>
              <a:t>感应加热</a:t>
            </a:r>
            <a:r>
              <a:rPr lang="zh-CN" altLang="zh-CN" sz="2000" b="1" dirty="0">
                <a:solidFill>
                  <a:schemeClr val="accent2">
                    <a:lumMod val="75000"/>
                  </a:schemeClr>
                </a:solidFill>
                <a:latin typeface="微软雅黑" panose="020B0503020204020204" pitchFamily="34" charset="-122"/>
                <a:ea typeface="微软雅黑" panose="020B0503020204020204" pitchFamily="34" charset="-122"/>
              </a:rPr>
              <a:t>淬火的基本原理</a:t>
            </a: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感应加热</a:t>
            </a:r>
            <a:r>
              <a:rPr lang="zh-CN" altLang="zh-CN" sz="1600" b="1" dirty="0">
                <a:solidFill>
                  <a:schemeClr val="bg1"/>
                </a:solidFill>
                <a:latin typeface="微软雅黑" panose="020B0503020204020204" pitchFamily="34" charset="-122"/>
                <a:ea typeface="微软雅黑" panose="020B0503020204020204" pitchFamily="34" charset="-122"/>
              </a:rPr>
              <a:t>淬火的基本原理</a:t>
            </a:r>
            <a:endParaRPr lang="zh-CN" altLang="en-US" sz="1600" b="1" dirty="0">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16830682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TotalTime>
  <Words>3331</Words>
  <Application>Microsoft Office PowerPoint</Application>
  <PresentationFormat>宽屏</PresentationFormat>
  <Paragraphs>341</Paragraphs>
  <Slides>32</Slides>
  <Notes>15</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Arial Unicode MS</vt:lpstr>
      <vt:lpstr>Open Sans</vt:lpstr>
      <vt:lpstr>等线</vt:lpstr>
      <vt:lpstr>等线 Light</vt:lpstr>
      <vt:lpstr>华康俪金黑W8(P)</vt:lpstr>
      <vt:lpstr>宋体</vt:lpstr>
      <vt:lpstr>微软雅黑</vt:lpstr>
      <vt:lpstr>Arial</vt:lpstr>
      <vt:lpstr>Calibri</vt:lpstr>
      <vt:lpstr>Cambria Math</vt:lpstr>
      <vt:lpstr>Times New Roman</vt: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59</cp:revision>
  <dcterms:created xsi:type="dcterms:W3CDTF">2020-10-28T01:48:00Z</dcterms:created>
  <dcterms:modified xsi:type="dcterms:W3CDTF">2021-03-01T04:00:38Z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