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6.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7.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8.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9.xml" ContentType="application/vnd.openxmlformats-officedocument.presentationml.tags+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56"/>
  </p:notesMasterIdLst>
  <p:sldIdLst>
    <p:sldId id="257" r:id="rId2"/>
    <p:sldId id="258" r:id="rId3"/>
    <p:sldId id="260" r:id="rId4"/>
    <p:sldId id="256" r:id="rId5"/>
    <p:sldId id="261" r:id="rId6"/>
    <p:sldId id="259" r:id="rId7"/>
    <p:sldId id="262" r:id="rId8"/>
    <p:sldId id="330" r:id="rId9"/>
    <p:sldId id="296" r:id="rId10"/>
    <p:sldId id="331" r:id="rId11"/>
    <p:sldId id="332" r:id="rId12"/>
    <p:sldId id="360" r:id="rId13"/>
    <p:sldId id="333" r:id="rId14"/>
    <p:sldId id="361" r:id="rId15"/>
    <p:sldId id="334" r:id="rId16"/>
    <p:sldId id="335" r:id="rId17"/>
    <p:sldId id="366" r:id="rId18"/>
    <p:sldId id="336" r:id="rId19"/>
    <p:sldId id="367" r:id="rId20"/>
    <p:sldId id="337" r:id="rId21"/>
    <p:sldId id="339" r:id="rId22"/>
    <p:sldId id="340" r:id="rId23"/>
    <p:sldId id="341" r:id="rId24"/>
    <p:sldId id="362" r:id="rId25"/>
    <p:sldId id="342" r:id="rId26"/>
    <p:sldId id="343" r:id="rId27"/>
    <p:sldId id="344" r:id="rId28"/>
    <p:sldId id="368" r:id="rId29"/>
    <p:sldId id="369" r:id="rId30"/>
    <p:sldId id="365" r:id="rId31"/>
    <p:sldId id="364" r:id="rId32"/>
    <p:sldId id="370" r:id="rId33"/>
    <p:sldId id="354" r:id="rId34"/>
    <p:sldId id="355" r:id="rId35"/>
    <p:sldId id="356" r:id="rId36"/>
    <p:sldId id="357" r:id="rId37"/>
    <p:sldId id="263" r:id="rId38"/>
    <p:sldId id="346" r:id="rId39"/>
    <p:sldId id="347" r:id="rId40"/>
    <p:sldId id="348" r:id="rId41"/>
    <p:sldId id="349" r:id="rId42"/>
    <p:sldId id="350" r:id="rId43"/>
    <p:sldId id="351" r:id="rId44"/>
    <p:sldId id="352" r:id="rId45"/>
    <p:sldId id="353" r:id="rId46"/>
    <p:sldId id="264" r:id="rId47"/>
    <p:sldId id="276" r:id="rId48"/>
    <p:sldId id="265" r:id="rId49"/>
    <p:sldId id="319" r:id="rId50"/>
    <p:sldId id="359" r:id="rId51"/>
    <p:sldId id="371" r:id="rId52"/>
    <p:sldId id="270" r:id="rId53"/>
    <p:sldId id="358" r:id="rId54"/>
    <p:sldId id="280"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3" autoAdjust="0"/>
    <p:restoredTop sz="94660"/>
  </p:normalViewPr>
  <p:slideViewPr>
    <p:cSldViewPr snapToGrid="0">
      <p:cViewPr varScale="1">
        <p:scale>
          <a:sx n="71" d="100"/>
          <a:sy n="71" d="100"/>
        </p:scale>
        <p:origin x="66"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3908410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351426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2262271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10890281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3148363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2184983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1606737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133542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2618593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2808060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139686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2344262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596471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722478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61135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11011536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902176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23260441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30856122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10712357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29717893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1564022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140125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8509600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2570470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9222893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17113253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33285178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2864126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11225046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11549568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30051846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1405604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1177928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9893069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38166108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41</a:t>
            </a:fld>
            <a:endParaRPr lang="zh-CN" altLang="en-US"/>
          </a:p>
        </p:txBody>
      </p:sp>
    </p:spTree>
    <p:extLst>
      <p:ext uri="{BB962C8B-B14F-4D97-AF65-F5344CB8AC3E}">
        <p14:creationId xmlns:p14="http://schemas.microsoft.com/office/powerpoint/2010/main" val="4664784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42</a:t>
            </a:fld>
            <a:endParaRPr lang="zh-CN" altLang="en-US"/>
          </a:p>
        </p:txBody>
      </p:sp>
    </p:spTree>
    <p:extLst>
      <p:ext uri="{BB962C8B-B14F-4D97-AF65-F5344CB8AC3E}">
        <p14:creationId xmlns:p14="http://schemas.microsoft.com/office/powerpoint/2010/main" val="36079751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43</a:t>
            </a:fld>
            <a:endParaRPr lang="zh-CN" altLang="en-US"/>
          </a:p>
        </p:txBody>
      </p:sp>
    </p:spTree>
    <p:extLst>
      <p:ext uri="{BB962C8B-B14F-4D97-AF65-F5344CB8AC3E}">
        <p14:creationId xmlns:p14="http://schemas.microsoft.com/office/powerpoint/2010/main" val="4997266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44</a:t>
            </a:fld>
            <a:endParaRPr lang="zh-CN" altLang="en-US"/>
          </a:p>
        </p:txBody>
      </p:sp>
    </p:spTree>
    <p:extLst>
      <p:ext uri="{BB962C8B-B14F-4D97-AF65-F5344CB8AC3E}">
        <p14:creationId xmlns:p14="http://schemas.microsoft.com/office/powerpoint/2010/main" val="33779071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45</a:t>
            </a:fld>
            <a:endParaRPr lang="zh-CN" altLang="en-US"/>
          </a:p>
        </p:txBody>
      </p:sp>
    </p:spTree>
    <p:extLst>
      <p:ext uri="{BB962C8B-B14F-4D97-AF65-F5344CB8AC3E}">
        <p14:creationId xmlns:p14="http://schemas.microsoft.com/office/powerpoint/2010/main" val="25531558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46</a:t>
            </a:fld>
            <a:endParaRPr lang="zh-CN" altLang="en-US"/>
          </a:p>
        </p:txBody>
      </p:sp>
    </p:spTree>
    <p:extLst>
      <p:ext uri="{BB962C8B-B14F-4D97-AF65-F5344CB8AC3E}">
        <p14:creationId xmlns:p14="http://schemas.microsoft.com/office/powerpoint/2010/main" val="24485170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47</a:t>
            </a:fld>
            <a:endParaRPr lang="zh-CN" altLang="en-US"/>
          </a:p>
        </p:txBody>
      </p:sp>
    </p:spTree>
    <p:extLst>
      <p:ext uri="{BB962C8B-B14F-4D97-AF65-F5344CB8AC3E}">
        <p14:creationId xmlns:p14="http://schemas.microsoft.com/office/powerpoint/2010/main" val="22590135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48</a:t>
            </a:fld>
            <a:endParaRPr lang="zh-CN" altLang="en-US"/>
          </a:p>
        </p:txBody>
      </p:sp>
    </p:spTree>
    <p:extLst>
      <p:ext uri="{BB962C8B-B14F-4D97-AF65-F5344CB8AC3E}">
        <p14:creationId xmlns:p14="http://schemas.microsoft.com/office/powerpoint/2010/main" val="36251180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49</a:t>
            </a:fld>
            <a:endParaRPr lang="zh-CN" altLang="en-US"/>
          </a:p>
        </p:txBody>
      </p:sp>
    </p:spTree>
    <p:extLst>
      <p:ext uri="{BB962C8B-B14F-4D97-AF65-F5344CB8AC3E}">
        <p14:creationId xmlns:p14="http://schemas.microsoft.com/office/powerpoint/2010/main" val="2739357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8175216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50</a:t>
            </a:fld>
            <a:endParaRPr lang="zh-CN" altLang="en-US"/>
          </a:p>
        </p:txBody>
      </p:sp>
    </p:spTree>
    <p:extLst>
      <p:ext uri="{BB962C8B-B14F-4D97-AF65-F5344CB8AC3E}">
        <p14:creationId xmlns:p14="http://schemas.microsoft.com/office/powerpoint/2010/main" val="6793167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51</a:t>
            </a:fld>
            <a:endParaRPr lang="zh-CN" altLang="en-US"/>
          </a:p>
        </p:txBody>
      </p:sp>
    </p:spTree>
    <p:extLst>
      <p:ext uri="{BB962C8B-B14F-4D97-AF65-F5344CB8AC3E}">
        <p14:creationId xmlns:p14="http://schemas.microsoft.com/office/powerpoint/2010/main" val="27806071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52</a:t>
            </a:fld>
            <a:endParaRPr lang="zh-CN" altLang="en-US"/>
          </a:p>
        </p:txBody>
      </p:sp>
    </p:spTree>
    <p:extLst>
      <p:ext uri="{BB962C8B-B14F-4D97-AF65-F5344CB8AC3E}">
        <p14:creationId xmlns:p14="http://schemas.microsoft.com/office/powerpoint/2010/main" val="7797497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53</a:t>
            </a:fld>
            <a:endParaRPr lang="zh-CN" altLang="en-US"/>
          </a:p>
        </p:txBody>
      </p:sp>
    </p:spTree>
    <p:extLst>
      <p:ext uri="{BB962C8B-B14F-4D97-AF65-F5344CB8AC3E}">
        <p14:creationId xmlns:p14="http://schemas.microsoft.com/office/powerpoint/2010/main" val="34444625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54</a:t>
            </a:fld>
            <a:endParaRPr lang="zh-CN" altLang="en-US"/>
          </a:p>
        </p:txBody>
      </p:sp>
    </p:spTree>
    <p:extLst>
      <p:ext uri="{BB962C8B-B14F-4D97-AF65-F5344CB8AC3E}">
        <p14:creationId xmlns:p14="http://schemas.microsoft.com/office/powerpoint/2010/main" val="2918604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447196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2513700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2120626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10976838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23.png"/><Relationship Id="rId4" Type="http://schemas.openxmlformats.org/officeDocument/2006/relationships/image" Target="../media/image17.jpeg"/><Relationship Id="rId9" Type="http://schemas.openxmlformats.org/officeDocument/2006/relationships/image" Target="../media/image22.jpeg"/></Relationships>
</file>

<file path=ppt/slides/_rels/slide2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eg"/></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578996" y="1909575"/>
            <a:ext cx="11187678" cy="1107996"/>
          </a:xfrm>
          <a:prstGeom prst="rect">
            <a:avLst/>
          </a:prstGeom>
          <a:noFill/>
        </p:spPr>
        <p:txBody>
          <a:bodyPr wrap="none" rtlCol="0">
            <a:spAutoFit/>
          </a:bodyPr>
          <a:lstStyle/>
          <a:p>
            <a:r>
              <a:rPr lang="zh-CN" altLang="zh-CN"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电气设备（装置）装调维护</a:t>
            </a:r>
          </a:p>
        </p:txBody>
      </p:sp>
      <p:grpSp>
        <p:nvGrpSpPr>
          <p:cNvPr id="14" name="组合 13"/>
          <p:cNvGrpSpPr/>
          <p:nvPr/>
        </p:nvGrpSpPr>
        <p:grpSpPr>
          <a:xfrm>
            <a:off x="3043644" y="2559363"/>
            <a:ext cx="6589753" cy="2045970"/>
            <a:chOff x="4328610" y="4016474"/>
            <a:chExt cx="3528310" cy="1675040"/>
          </a:xfrm>
        </p:grpSpPr>
        <p:sp>
          <p:nvSpPr>
            <p:cNvPr id="9" name="圆角矩形 9"/>
            <p:cNvSpPr/>
            <p:nvPr/>
          </p:nvSpPr>
          <p:spPr>
            <a:xfrm flipH="1">
              <a:off x="4328610" y="4971514"/>
              <a:ext cx="3528310"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425447" y="4980994"/>
              <a:ext cx="3334635" cy="7010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solidFill>
                    <a:schemeClr val="bg1"/>
                  </a:solidFill>
                  <a:latin typeface="微软雅黑" pitchFamily="34" charset="-122"/>
                  <a:ea typeface="微软雅黑" pitchFamily="34" charset="-122"/>
                </a:rPr>
                <a:t>西门子</a:t>
              </a:r>
              <a:r>
                <a:rPr lang="en-US" altLang="zh-CN" sz="2000" b="1" dirty="0">
                  <a:solidFill>
                    <a:schemeClr val="bg1"/>
                  </a:solidFill>
                  <a:latin typeface="微软雅黑" pitchFamily="34" charset="-122"/>
                  <a:ea typeface="微软雅黑" pitchFamily="34" charset="-122"/>
                </a:rPr>
                <a:t>MM440</a:t>
              </a:r>
              <a:r>
                <a:rPr lang="zh-CN" altLang="zh-CN" sz="2000" b="1" dirty="0">
                  <a:solidFill>
                    <a:schemeClr val="bg1"/>
                  </a:solidFill>
                  <a:latin typeface="微软雅黑" pitchFamily="34" charset="-122"/>
                  <a:ea typeface="微软雅黑" pitchFamily="34" charset="-122"/>
                </a:rPr>
                <a:t>变频器与</a:t>
              </a:r>
              <a:r>
                <a:rPr lang="en-US" altLang="zh-CN" sz="2000" b="1" dirty="0">
                  <a:solidFill>
                    <a:schemeClr val="bg1"/>
                  </a:solidFill>
                  <a:latin typeface="微软雅黑" pitchFamily="34" charset="-122"/>
                  <a:ea typeface="微软雅黑" pitchFamily="34" charset="-122"/>
                </a:rPr>
                <a:t>UPS</a:t>
              </a:r>
              <a:r>
                <a:rPr lang="zh-CN" altLang="zh-CN" sz="2000" b="1" dirty="0">
                  <a:solidFill>
                    <a:schemeClr val="bg1"/>
                  </a:solidFill>
                  <a:latin typeface="微软雅黑" pitchFamily="34" charset="-122"/>
                  <a:ea typeface="微软雅黑" pitchFamily="34" charset="-122"/>
                </a:rPr>
                <a:t>的原理与使用维护</a:t>
              </a:r>
              <a:endParaRPr lang="zh-CN" altLang="en-US" sz="2000" b="1" dirty="0">
                <a:solidFill>
                  <a:schemeClr val="bg1"/>
                </a:solidFill>
                <a:latin typeface="微软雅黑" pitchFamily="34" charset="-122"/>
                <a:ea typeface="微软雅黑" pitchFamily="34" charset="-122"/>
              </a:endParaRP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2" name="矩形 11"/>
          <p:cNvSpPr/>
          <p:nvPr/>
        </p:nvSpPr>
        <p:spPr>
          <a:xfrm>
            <a:off x="444708" y="1205103"/>
            <a:ext cx="10692251" cy="881139"/>
          </a:xfrm>
          <a:prstGeom prst="rect">
            <a:avLst/>
          </a:prstGeom>
        </p:spPr>
        <p:txBody>
          <a:bodyPr wrap="square">
            <a:spAutoFit/>
          </a:bodyPr>
          <a:lstStyle/>
          <a:p>
            <a:pPr indent="457200">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为了充分利用电机铁心，发挥电机转矩的最佳性能，适合各种不同种类的负载，通用变频器电压与频率之间的关系如图</a:t>
            </a:r>
            <a:r>
              <a:rPr lang="en-US" altLang="zh-CN" dirty="0">
                <a:latin typeface="等线" panose="02010600030101010101" pitchFamily="2" charset="-122"/>
                <a:ea typeface="等线" panose="02010600030101010101" pitchFamily="2" charset="-122"/>
              </a:rPr>
              <a:t>2-1-1</a:t>
            </a:r>
            <a:r>
              <a:rPr lang="zh-CN" altLang="zh-CN" dirty="0">
                <a:latin typeface="等线" panose="02010600030101010101" pitchFamily="2" charset="-122"/>
                <a:ea typeface="等线" panose="02010600030101010101" pitchFamily="2" charset="-122"/>
              </a:rPr>
              <a:t>所示。</a:t>
            </a:r>
          </a:p>
        </p:txBody>
      </p:sp>
      <p:pic>
        <p:nvPicPr>
          <p:cNvPr id="16" name="图片 15" descr="C:\Users\407_5\AppData\Roaming\Tencent\Users\532440458\QQ\WinTemp\RichOle\A@)C%4WSNL%YWNDB4T}Z4CD.png"/>
          <p:cNvPicPr/>
          <p:nvPr/>
        </p:nvPicPr>
        <p:blipFill>
          <a:blip r:embed="rId3">
            <a:extLst>
              <a:ext uri="{28A0092B-C50C-407E-A947-70E740481C1C}">
                <a14:useLocalDpi xmlns:a14="http://schemas.microsoft.com/office/drawing/2010/main" val="0"/>
              </a:ext>
            </a:extLst>
          </a:blip>
          <a:srcRect/>
          <a:stretch>
            <a:fillRect/>
          </a:stretch>
        </p:blipFill>
        <p:spPr bwMode="auto">
          <a:xfrm>
            <a:off x="9300294" y="1728137"/>
            <a:ext cx="2432478" cy="2163813"/>
          </a:xfrm>
          <a:prstGeom prst="rect">
            <a:avLst/>
          </a:prstGeom>
          <a:noFill/>
          <a:ln>
            <a:noFill/>
          </a:ln>
        </p:spPr>
      </p:pic>
      <p:sp>
        <p:nvSpPr>
          <p:cNvPr id="15" name="矩形 14"/>
          <p:cNvSpPr/>
          <p:nvPr/>
        </p:nvSpPr>
        <p:spPr>
          <a:xfrm>
            <a:off x="484259" y="2159607"/>
            <a:ext cx="8776484" cy="2336537"/>
          </a:xfrm>
          <a:prstGeom prst="rect">
            <a:avLst/>
          </a:prstGeom>
        </p:spPr>
        <p:txBody>
          <a:bodyPr wrap="square">
            <a:spAutoFit/>
          </a:bodyPr>
          <a:lstStyle/>
          <a:p>
            <a:pPr indent="457200">
              <a:lnSpc>
                <a:spcPts val="2500"/>
              </a:lnSpc>
            </a:pPr>
            <a:r>
              <a:rPr lang="en-US" altLang="zh-CN" dirty="0" smtClean="0">
                <a:latin typeface="等线" panose="02010600030101010101" pitchFamily="2" charset="-122"/>
                <a:ea typeface="等线" panose="02010600030101010101" pitchFamily="2" charset="-122"/>
              </a:rPr>
              <a:t>1</a:t>
            </a:r>
            <a:r>
              <a:rPr lang="zh-CN" altLang="zh-CN" dirty="0" smtClean="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基频以下</a:t>
            </a:r>
            <a:r>
              <a:rPr lang="zh-CN" altLang="zh-CN" dirty="0" smtClean="0">
                <a:latin typeface="等线" panose="02010600030101010101" pitchFamily="2" charset="-122"/>
                <a:ea typeface="等线" panose="02010600030101010101" pitchFamily="2" charset="-122"/>
              </a:rPr>
              <a:t>调速</a:t>
            </a:r>
            <a:endParaRPr lang="en-US" altLang="zh-CN" dirty="0" smtClean="0">
              <a:latin typeface="等线" panose="02010600030101010101" pitchFamily="2" charset="-122"/>
              <a:ea typeface="等线" panose="02010600030101010101" pitchFamily="2" charset="-122"/>
            </a:endParaRPr>
          </a:p>
          <a:p>
            <a:pPr indent="457200">
              <a:lnSpc>
                <a:spcPts val="2500"/>
              </a:lnSpc>
            </a:pPr>
            <a:r>
              <a:rPr lang="zh-CN" altLang="zh-CN" dirty="0" smtClean="0">
                <a:latin typeface="等线" panose="02010600030101010101" pitchFamily="2" charset="-122"/>
                <a:ea typeface="等线" panose="02010600030101010101" pitchFamily="2" charset="-122"/>
              </a:rPr>
              <a:t>在</a:t>
            </a:r>
            <a:r>
              <a:rPr lang="zh-CN" altLang="zh-CN" dirty="0">
                <a:latin typeface="等线" panose="02010600030101010101" pitchFamily="2" charset="-122"/>
                <a:ea typeface="等线" panose="02010600030101010101" pitchFamily="2" charset="-122"/>
              </a:rPr>
              <a:t>基频（额定频率）以下调速，电压和频率同时变化，但变化的曲线不同，需要在使用变频器时，根据负载的性质设定。</a:t>
            </a:r>
          </a:p>
          <a:p>
            <a:pPr indent="457200">
              <a:lnSpc>
                <a:spcPts val="2500"/>
              </a:lnSpc>
            </a:pPr>
            <a:r>
              <a:rPr lang="zh-CN" altLang="zh-CN" dirty="0">
                <a:latin typeface="等线" panose="02010600030101010101" pitchFamily="2" charset="-122"/>
                <a:ea typeface="等线" panose="02010600030101010101" pitchFamily="2" charset="-122"/>
              </a:rPr>
              <a:t>对于曲线</a:t>
            </a:r>
            <a:r>
              <a:rPr lang="en-US" altLang="zh-CN" dirty="0">
                <a:latin typeface="等线" panose="02010600030101010101" pitchFamily="2" charset="-122"/>
                <a:ea typeface="等线" panose="02010600030101010101" pitchFamily="2" charset="-122"/>
              </a:rPr>
              <a:t>n</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U/f </a:t>
            </a:r>
            <a:r>
              <a:rPr lang="en-US" altLang="zh-CN" i="1" dirty="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常数，属于恒压频比控制方式，适合于恒转矩负载。</a:t>
            </a:r>
          </a:p>
          <a:p>
            <a:pPr indent="457200">
              <a:lnSpc>
                <a:spcPts val="2500"/>
              </a:lnSpc>
            </a:pPr>
            <a:r>
              <a:rPr lang="zh-CN" altLang="zh-CN" dirty="0">
                <a:latin typeface="等线" panose="02010600030101010101" pitchFamily="2" charset="-122"/>
                <a:ea typeface="等线" panose="02010600030101010101" pitchFamily="2" charset="-122"/>
              </a:rPr>
              <a:t>曲线</a:t>
            </a:r>
            <a:r>
              <a:rPr lang="en-US" altLang="zh-CN" dirty="0">
                <a:latin typeface="等线" panose="02010600030101010101" pitchFamily="2" charset="-122"/>
                <a:ea typeface="等线" panose="02010600030101010101" pitchFamily="2" charset="-122"/>
              </a:rPr>
              <a:t>L</a:t>
            </a:r>
            <a:r>
              <a:rPr lang="zh-CN" altLang="zh-CN" dirty="0">
                <a:latin typeface="等线" panose="02010600030101010101" pitchFamily="2" charset="-122"/>
                <a:ea typeface="等线" panose="02010600030101010101" pitchFamily="2" charset="-122"/>
              </a:rPr>
              <a:t>也适合于恒转矩负载，但频率为零时，电压不为零，在电机并联使用或某些特殊电机选用曲线</a:t>
            </a:r>
            <a:r>
              <a:rPr lang="en-US" altLang="zh-CN" dirty="0">
                <a:latin typeface="等线" panose="02010600030101010101" pitchFamily="2" charset="-122"/>
                <a:ea typeface="等线" panose="02010600030101010101" pitchFamily="2" charset="-122"/>
              </a:rPr>
              <a:t>L</a:t>
            </a:r>
            <a:r>
              <a:rPr lang="zh-CN" altLang="zh-CN" dirty="0">
                <a:latin typeface="等线" panose="02010600030101010101" pitchFamily="2" charset="-122"/>
                <a:ea typeface="等线" panose="02010600030101010101" pitchFamily="2" charset="-122"/>
              </a:rPr>
              <a:t>。</a:t>
            </a:r>
          </a:p>
          <a:p>
            <a:pPr indent="457200">
              <a:lnSpc>
                <a:spcPts val="2500"/>
              </a:lnSpc>
            </a:pPr>
            <a:r>
              <a:rPr lang="zh-CN" altLang="zh-CN" dirty="0">
                <a:latin typeface="等线" panose="02010600030101010101" pitchFamily="2" charset="-122"/>
                <a:ea typeface="等线" panose="02010600030101010101" pitchFamily="2" charset="-122"/>
              </a:rPr>
              <a:t>曲线</a:t>
            </a:r>
            <a:r>
              <a:rPr lang="en-US" altLang="zh-CN" dirty="0">
                <a:latin typeface="等线" panose="02010600030101010101" pitchFamily="2" charset="-122"/>
                <a:ea typeface="等线" panose="02010600030101010101" pitchFamily="2" charset="-122"/>
              </a:rPr>
              <a:t>P</a:t>
            </a:r>
            <a:r>
              <a:rPr lang="zh-CN" altLang="zh-CN" dirty="0">
                <a:latin typeface="等线" panose="02010600030101010101" pitchFamily="2" charset="-122"/>
                <a:ea typeface="等线" panose="02010600030101010101" pitchFamily="2" charset="-122"/>
              </a:rPr>
              <a:t>适合于可变转矩负载，主要用于泵类负载和风机负载</a:t>
            </a:r>
            <a:r>
              <a:rPr lang="zh-CN" altLang="zh-CN" dirty="0" smtClean="0">
                <a:latin typeface="等线" panose="02010600030101010101" pitchFamily="2" charset="-122"/>
                <a:ea typeface="等线" panose="02010600030101010101" pitchFamily="2" charset="-122"/>
              </a:rPr>
              <a:t>。</a:t>
            </a:r>
            <a:endParaRPr lang="zh-CN" altLang="zh-CN" dirty="0">
              <a:latin typeface="等线" panose="02010600030101010101" pitchFamily="2" charset="-122"/>
              <a:ea typeface="等线" panose="02010600030101010101" pitchFamily="2" charset="-122"/>
            </a:endParaRPr>
          </a:p>
        </p:txBody>
      </p:sp>
      <p:sp>
        <p:nvSpPr>
          <p:cNvPr id="17" name="矩形 16"/>
          <p:cNvSpPr/>
          <p:nvPr/>
        </p:nvSpPr>
        <p:spPr>
          <a:xfrm>
            <a:off x="9300294" y="3891950"/>
            <a:ext cx="2432478" cy="276999"/>
          </a:xfrm>
          <a:prstGeom prst="rect">
            <a:avLst/>
          </a:prstGeom>
        </p:spPr>
        <p:txBody>
          <a:bodyPr wrap="square">
            <a:spAutoFit/>
          </a:bodyPr>
          <a:lstStyle/>
          <a:p>
            <a:r>
              <a:rPr lang="zh-CN" altLang="zh-CN" sz="1200" dirty="0"/>
              <a:t>图</a:t>
            </a:r>
            <a:r>
              <a:rPr lang="en-US" altLang="zh-CN" sz="1200" dirty="0"/>
              <a:t>2-1-1</a:t>
            </a:r>
            <a:r>
              <a:rPr lang="zh-CN" altLang="zh-CN" sz="1200" dirty="0"/>
              <a:t>电压与频率之间的关系</a:t>
            </a:r>
          </a:p>
        </p:txBody>
      </p:sp>
      <p:sp>
        <p:nvSpPr>
          <p:cNvPr id="18" name="矩形 17">
            <a:extLst>
              <a:ext uri="{FF2B5EF4-FFF2-40B4-BE49-F238E27FC236}">
                <a16:creationId xmlns:a16="http://schemas.microsoft.com/office/drawing/2014/main" xmlns="" id="{E8595C05-5439-49D7-B6BB-BC2775EDEAB0}"/>
              </a:ext>
            </a:extLst>
          </p:cNvPr>
          <p:cNvSpPr/>
          <p:nvPr/>
        </p:nvSpPr>
        <p:spPr>
          <a:xfrm>
            <a:off x="915374" y="811163"/>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1.4</a:t>
            </a:r>
            <a:r>
              <a:rPr lang="zh-CN" altLang="zh-CN" sz="2000" b="1" dirty="0" smtClean="0">
                <a:solidFill>
                  <a:schemeClr val="accent2">
                    <a:lumMod val="50000"/>
                  </a:schemeClr>
                </a:solidFill>
                <a:latin typeface="微软雅黑" pitchFamily="34" charset="-122"/>
                <a:ea typeface="微软雅黑" pitchFamily="34" charset="-122"/>
              </a:rPr>
              <a:t>通用</a:t>
            </a:r>
            <a:r>
              <a:rPr lang="zh-CN" altLang="zh-CN" sz="2000" b="1" dirty="0">
                <a:solidFill>
                  <a:schemeClr val="accent2">
                    <a:lumMod val="50000"/>
                  </a:schemeClr>
                </a:solidFill>
                <a:latin typeface="微软雅黑" pitchFamily="34" charset="-122"/>
                <a:ea typeface="微软雅黑" pitchFamily="34" charset="-122"/>
              </a:rPr>
              <a:t>变频器电压与频率的关系</a:t>
            </a:r>
          </a:p>
        </p:txBody>
      </p:sp>
      <p:sp>
        <p:nvSpPr>
          <p:cNvPr id="10" name="矩形 9"/>
          <p:cNvSpPr/>
          <p:nvPr/>
        </p:nvSpPr>
        <p:spPr>
          <a:xfrm>
            <a:off x="490493" y="4569509"/>
            <a:ext cx="11117132" cy="1695336"/>
          </a:xfrm>
          <a:prstGeom prst="rect">
            <a:avLst/>
          </a:prstGeom>
        </p:spPr>
        <p:txBody>
          <a:bodyPr wrap="square">
            <a:spAutoFit/>
          </a:bodyPr>
          <a:lstStyle/>
          <a:p>
            <a:pPr indent="457200">
              <a:lnSpc>
                <a:spcPts val="2500"/>
              </a:lnSpc>
            </a:pPr>
            <a:r>
              <a:rPr lang="en-US" altLang="zh-CN" dirty="0">
                <a:latin typeface="+mn-ea"/>
              </a:rPr>
              <a:t>2</a:t>
            </a:r>
            <a:r>
              <a:rPr lang="zh-CN" altLang="zh-CN" dirty="0">
                <a:latin typeface="+mn-ea"/>
              </a:rPr>
              <a:t>、基频以上</a:t>
            </a:r>
            <a:r>
              <a:rPr lang="zh-CN" altLang="zh-CN" dirty="0" smtClean="0">
                <a:latin typeface="+mn-ea"/>
              </a:rPr>
              <a:t>调速</a:t>
            </a:r>
            <a:endParaRPr lang="en-US" altLang="zh-CN" dirty="0" smtClean="0">
              <a:latin typeface="+mn-ea"/>
            </a:endParaRPr>
          </a:p>
          <a:p>
            <a:pPr indent="457200">
              <a:lnSpc>
                <a:spcPts val="2500"/>
              </a:lnSpc>
            </a:pPr>
            <a:r>
              <a:rPr lang="zh-CN" altLang="zh-CN" dirty="0" smtClean="0">
                <a:latin typeface="+mn-ea"/>
              </a:rPr>
              <a:t>在</a:t>
            </a:r>
            <a:r>
              <a:rPr lang="zh-CN" altLang="zh-CN" dirty="0">
                <a:latin typeface="+mn-ea"/>
              </a:rPr>
              <a:t>基频以上调速时，频率可以从基频往上增高，但电压</a:t>
            </a:r>
            <a:r>
              <a:rPr lang="en-US" altLang="zh-CN" dirty="0">
                <a:latin typeface="+mn-ea"/>
              </a:rPr>
              <a:t>U</a:t>
            </a:r>
            <a:r>
              <a:rPr lang="zh-CN" altLang="zh-CN" dirty="0">
                <a:latin typeface="+mn-ea"/>
              </a:rPr>
              <a:t>却始终保持为额定电压，输出功率基本保持不变。所以，在基频以上变频调速属于恒功率调速。</a:t>
            </a:r>
          </a:p>
          <a:p>
            <a:pPr indent="457200">
              <a:lnSpc>
                <a:spcPts val="2500"/>
              </a:lnSpc>
            </a:pPr>
            <a:r>
              <a:rPr lang="zh-CN" altLang="zh-CN" dirty="0">
                <a:latin typeface="+mn-ea"/>
              </a:rPr>
              <a:t>通用变频器属于变压变频</a:t>
            </a:r>
            <a:r>
              <a:rPr lang="en-US" altLang="zh-CN" dirty="0">
                <a:latin typeface="+mn-ea"/>
              </a:rPr>
              <a:t>(VVVF)</a:t>
            </a:r>
            <a:r>
              <a:rPr lang="zh-CN" altLang="zh-CN" dirty="0">
                <a:latin typeface="+mn-ea"/>
              </a:rPr>
              <a:t>装置，其中</a:t>
            </a:r>
            <a:r>
              <a:rPr lang="en-US" altLang="zh-CN" dirty="0">
                <a:latin typeface="+mn-ea"/>
              </a:rPr>
              <a:t>VVVF</a:t>
            </a:r>
            <a:r>
              <a:rPr lang="zh-CN" altLang="zh-CN" dirty="0">
                <a:latin typeface="+mn-ea"/>
              </a:rPr>
              <a:t>是英文</a:t>
            </a:r>
            <a:r>
              <a:rPr lang="en-US" altLang="zh-CN" dirty="0">
                <a:latin typeface="+mn-ea"/>
              </a:rPr>
              <a:t>Variable Voltage Variable Frequency</a:t>
            </a:r>
            <a:r>
              <a:rPr lang="zh-CN" altLang="zh-CN" dirty="0">
                <a:latin typeface="+mn-ea"/>
              </a:rPr>
              <a:t>的缩写。这是通用变频器工作的最基本方式，也是设计变频器时所满足的最基本要求。</a:t>
            </a:r>
          </a:p>
        </p:txBody>
      </p:sp>
      <p:sp>
        <p:nvSpPr>
          <p:cNvPr id="20"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6046878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pic>
        <p:nvPicPr>
          <p:cNvPr id="16" name="图片 15" descr="C:\Users\407_5\AppData\Roaming\Tencent\Users\532440458\QQ\WinTemp\RichOle\J9I%(U]VR3Z2S$I`QXV~_08.png"/>
          <p:cNvPicPr/>
          <p:nvPr/>
        </p:nvPicPr>
        <p:blipFill>
          <a:blip r:embed="rId3">
            <a:extLst>
              <a:ext uri="{28A0092B-C50C-407E-A947-70E740481C1C}">
                <a14:useLocalDpi xmlns:a14="http://schemas.microsoft.com/office/drawing/2010/main" val="0"/>
              </a:ext>
            </a:extLst>
          </a:blip>
          <a:srcRect/>
          <a:stretch>
            <a:fillRect/>
          </a:stretch>
        </p:blipFill>
        <p:spPr bwMode="auto">
          <a:xfrm>
            <a:off x="2107538" y="2094001"/>
            <a:ext cx="7851803" cy="3436467"/>
          </a:xfrm>
          <a:prstGeom prst="rect">
            <a:avLst/>
          </a:prstGeom>
          <a:noFill/>
          <a:ln>
            <a:noFill/>
          </a:ln>
        </p:spPr>
      </p:pic>
      <p:sp>
        <p:nvSpPr>
          <p:cNvPr id="12" name="矩形 11"/>
          <p:cNvSpPr/>
          <p:nvPr/>
        </p:nvSpPr>
        <p:spPr>
          <a:xfrm>
            <a:off x="3940239" y="5822593"/>
            <a:ext cx="3877985" cy="507831"/>
          </a:xfrm>
          <a:prstGeom prst="rect">
            <a:avLst/>
          </a:prstGeom>
        </p:spPr>
        <p:txBody>
          <a:bodyPr wrap="square">
            <a:spAutoFit/>
          </a:bodyPr>
          <a:lstStyle/>
          <a:p>
            <a:pPr>
              <a:lnSpc>
                <a:spcPct val="150000"/>
              </a:lnSpc>
              <a:spcBef>
                <a:spcPts val="600"/>
              </a:spcBef>
              <a:spcAft>
                <a:spcPts val="600"/>
              </a:spcAft>
            </a:pPr>
            <a:r>
              <a:rPr lang="zh-CN" altLang="zh-CN" dirty="0"/>
              <a:t>图</a:t>
            </a:r>
            <a:r>
              <a:rPr lang="en-US" altLang="zh-CN" dirty="0"/>
              <a:t>2-1-2 </a:t>
            </a:r>
            <a:r>
              <a:rPr lang="zh-CN" altLang="zh-CN" dirty="0"/>
              <a:t>交－直－交变频器的主电路</a:t>
            </a:r>
          </a:p>
        </p:txBody>
      </p:sp>
      <p:sp>
        <p:nvSpPr>
          <p:cNvPr id="17" name="矩形 16">
            <a:extLst>
              <a:ext uri="{FF2B5EF4-FFF2-40B4-BE49-F238E27FC236}">
                <a16:creationId xmlns:a16="http://schemas.microsoft.com/office/drawing/2014/main" xmlns="" id="{E8595C05-5439-49D7-B6BB-BC2775EDEAB0}"/>
              </a:ext>
            </a:extLst>
          </p:cNvPr>
          <p:cNvSpPr/>
          <p:nvPr/>
        </p:nvSpPr>
        <p:spPr>
          <a:xfrm>
            <a:off x="915375" y="861770"/>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1.5</a:t>
            </a:r>
            <a:r>
              <a:rPr lang="zh-CN" altLang="zh-CN" sz="2000" b="1" dirty="0" smtClean="0">
                <a:solidFill>
                  <a:schemeClr val="accent2">
                    <a:lumMod val="50000"/>
                  </a:schemeClr>
                </a:solidFill>
                <a:latin typeface="微软雅黑" pitchFamily="34" charset="-122"/>
                <a:ea typeface="微软雅黑" pitchFamily="34" charset="-122"/>
              </a:rPr>
              <a:t>交</a:t>
            </a:r>
            <a:r>
              <a:rPr lang="zh-CN" altLang="zh-CN" sz="2000" b="1" dirty="0">
                <a:solidFill>
                  <a:schemeClr val="accent2">
                    <a:lumMod val="50000"/>
                  </a:schemeClr>
                </a:solidFill>
                <a:latin typeface="微软雅黑" pitchFamily="34" charset="-122"/>
                <a:ea typeface="微软雅黑" pitchFamily="34" charset="-122"/>
              </a:rPr>
              <a:t>－直－交变频器的基本工作原理</a:t>
            </a:r>
          </a:p>
        </p:txBody>
      </p:sp>
      <p:sp>
        <p:nvSpPr>
          <p:cNvPr id="13" name="矩形 12"/>
          <p:cNvSpPr/>
          <p:nvPr/>
        </p:nvSpPr>
        <p:spPr>
          <a:xfrm>
            <a:off x="702934" y="1283811"/>
            <a:ext cx="10987466" cy="465640"/>
          </a:xfrm>
          <a:prstGeom prst="rect">
            <a:avLst/>
          </a:prstGeom>
        </p:spPr>
        <p:txBody>
          <a:bodyPr wrap="square">
            <a:spAutoFit/>
          </a:bodyPr>
          <a:lstStyle/>
          <a:p>
            <a:pPr>
              <a:lnSpc>
                <a:spcPct val="150000"/>
              </a:lnSpc>
              <a:spcBef>
                <a:spcPts val="600"/>
              </a:spcBef>
              <a:spcAft>
                <a:spcPts val="600"/>
              </a:spcAft>
            </a:pPr>
            <a:r>
              <a:rPr lang="zh-CN" altLang="en-US" dirty="0"/>
              <a:t>（</a:t>
            </a:r>
            <a:r>
              <a:rPr lang="en-US" altLang="zh-CN" dirty="0" smtClean="0"/>
              <a:t>1</a:t>
            </a:r>
            <a:r>
              <a:rPr lang="zh-CN" altLang="zh-CN" dirty="0" smtClean="0"/>
              <a:t>）交</a:t>
            </a:r>
            <a:r>
              <a:rPr lang="zh-CN" altLang="zh-CN" dirty="0"/>
              <a:t>－直－交变频器的电路形式</a:t>
            </a:r>
            <a:r>
              <a:rPr lang="zh-CN" altLang="zh-CN" dirty="0" smtClean="0"/>
              <a:t>。交</a:t>
            </a:r>
            <a:r>
              <a:rPr lang="zh-CN" altLang="zh-CN" dirty="0"/>
              <a:t>－直－交变频器的主电路如图</a:t>
            </a:r>
            <a:r>
              <a:rPr lang="en-US" altLang="zh-CN" dirty="0"/>
              <a:t>2-1-2</a:t>
            </a:r>
            <a:r>
              <a:rPr lang="zh-CN" altLang="zh-CN" dirty="0"/>
              <a:t>所示。</a:t>
            </a:r>
            <a:endParaRPr lang="zh-CN" altLang="en-US" dirty="0"/>
          </a:p>
        </p:txBody>
      </p:sp>
      <p:sp>
        <p:nvSpPr>
          <p:cNvPr id="18" name="矩形 17"/>
          <p:cNvSpPr/>
          <p:nvPr/>
        </p:nvSpPr>
        <p:spPr>
          <a:xfrm>
            <a:off x="4494439" y="3254594"/>
            <a:ext cx="3203121" cy="348813"/>
          </a:xfrm>
          <a:prstGeom prst="rect">
            <a:avLst/>
          </a:prstGeom>
        </p:spPr>
        <p:txBody>
          <a:bodyPr wrap="none">
            <a:spAutoFit/>
          </a:bodyPr>
          <a:lstStyle/>
          <a:p>
            <a:pPr indent="127000" algn="just">
              <a:lnSpc>
                <a:spcPts val="2000"/>
              </a:lnSpc>
              <a:spcAft>
                <a:spcPts val="0"/>
              </a:spcAft>
            </a:pPr>
            <a:r>
              <a:rPr lang="en-US" altLang="zh-CN" b="1" dirty="0">
                <a:solidFill>
                  <a:schemeClr val="bg1"/>
                </a:solidFill>
                <a:latin typeface="微软雅黑" pitchFamily="34" charset="-122"/>
                <a:ea typeface="微软雅黑" pitchFamily="34" charset="-122"/>
              </a:rPr>
              <a:t>2.1</a:t>
            </a:r>
            <a:r>
              <a:rPr lang="zh-CN" altLang="zh-CN" b="1" dirty="0">
                <a:solidFill>
                  <a:schemeClr val="bg1"/>
                </a:solidFill>
                <a:latin typeface="微软雅黑" pitchFamily="34" charset="-122"/>
                <a:ea typeface="微软雅黑" pitchFamily="34" charset="-122"/>
              </a:rPr>
              <a:t>变频器的工作原理</a:t>
            </a:r>
            <a:r>
              <a:rPr lang="zh-CN" altLang="en-US" b="1" dirty="0">
                <a:solidFill>
                  <a:schemeClr val="bg1"/>
                </a:solidFill>
                <a:latin typeface="微软雅黑" pitchFamily="34" charset="-122"/>
                <a:ea typeface="微软雅黑" pitchFamily="34" charset="-122"/>
              </a:rPr>
              <a:t>、</a:t>
            </a:r>
            <a:r>
              <a:rPr lang="zh-CN" altLang="zh-CN" b="1" dirty="0">
                <a:solidFill>
                  <a:schemeClr val="bg1"/>
                </a:solidFill>
                <a:latin typeface="微软雅黑" pitchFamily="34" charset="-122"/>
                <a:ea typeface="微软雅黑" pitchFamily="34" charset="-122"/>
              </a:rPr>
              <a:t>参数</a:t>
            </a:r>
            <a:endParaRPr lang="en-US" altLang="zh-CN" b="1" dirty="0">
              <a:solidFill>
                <a:schemeClr val="bg1"/>
              </a:solidFill>
              <a:latin typeface="微软雅黑" pitchFamily="34" charset="-122"/>
              <a:ea typeface="微软雅黑" pitchFamily="34" charset="-122"/>
            </a:endParaRPr>
          </a:p>
        </p:txBody>
      </p:sp>
      <p:sp>
        <p:nvSpPr>
          <p:cNvPr id="15"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10364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5" name="矩形 14"/>
          <p:cNvSpPr/>
          <p:nvPr/>
        </p:nvSpPr>
        <p:spPr>
          <a:xfrm>
            <a:off x="490494" y="1383066"/>
            <a:ext cx="11198402" cy="4528547"/>
          </a:xfrm>
          <a:prstGeom prst="rect">
            <a:avLst/>
          </a:prstGeom>
        </p:spPr>
        <p:txBody>
          <a:bodyPr wrap="square">
            <a:spAutoFit/>
          </a:bodyPr>
          <a:lstStyle/>
          <a:p>
            <a:pPr indent="457200">
              <a:lnSpc>
                <a:spcPts val="2500"/>
              </a:lnSpc>
              <a:spcBef>
                <a:spcPts val="600"/>
              </a:spcBef>
              <a:spcAft>
                <a:spcPts val="600"/>
              </a:spcAft>
            </a:pPr>
            <a:r>
              <a:rPr lang="zh-CN" altLang="en-US" dirty="0" smtClean="0">
                <a:latin typeface="等线" panose="02010600030101010101" pitchFamily="2" charset="-122"/>
              </a:rPr>
              <a:t>主要</a:t>
            </a:r>
            <a:r>
              <a:rPr lang="zh-CN" altLang="zh-CN" dirty="0" smtClean="0">
                <a:latin typeface="等线" panose="02010600030101010101" pitchFamily="2" charset="-122"/>
              </a:rPr>
              <a:t>分为</a:t>
            </a:r>
            <a:r>
              <a:rPr lang="zh-CN" altLang="zh-CN" dirty="0">
                <a:latin typeface="等线" panose="02010600030101010101" pitchFamily="2" charset="-122"/>
              </a:rPr>
              <a:t>以下几部分</a:t>
            </a:r>
            <a:r>
              <a:rPr lang="zh-CN" altLang="zh-CN" dirty="0" smtClean="0">
                <a:latin typeface="等线" panose="02010600030101010101" pitchFamily="2" charset="-122"/>
              </a:rPr>
              <a:t>：</a:t>
            </a:r>
            <a:endParaRPr lang="en-US" altLang="zh-CN" dirty="0" smtClean="0">
              <a:latin typeface="等线" panose="02010600030101010101" pitchFamily="2" charset="-122"/>
            </a:endParaRPr>
          </a:p>
          <a:p>
            <a:pPr indent="457200">
              <a:lnSpc>
                <a:spcPts val="2500"/>
              </a:lnSpc>
              <a:spcBef>
                <a:spcPts val="600"/>
              </a:spcBef>
              <a:spcAft>
                <a:spcPts val="600"/>
              </a:spcAft>
            </a:pPr>
            <a:r>
              <a:rPr lang="zh-CN" altLang="zh-CN" dirty="0" smtClean="0">
                <a:latin typeface="等线" panose="02010600030101010101" pitchFamily="2" charset="-122"/>
              </a:rPr>
              <a:t>整流</a:t>
            </a:r>
            <a:r>
              <a:rPr lang="zh-CN" altLang="zh-CN" dirty="0">
                <a:latin typeface="等线" panose="02010600030101010101" pitchFamily="2" charset="-122"/>
              </a:rPr>
              <a:t>电路：交－直部分。整流电路通常由二极管或可控硅构成的桥式电路组成。根据输入电源的不同，分为单相桥式整流电路和三相桥式整流电路。我国常用的小功率的变频器多数为单相</a:t>
            </a:r>
            <a:r>
              <a:rPr lang="en-US" altLang="zh-CN" dirty="0">
                <a:latin typeface="等线" panose="02010600030101010101" pitchFamily="2" charset="-122"/>
              </a:rPr>
              <a:t>220V</a:t>
            </a:r>
            <a:r>
              <a:rPr lang="zh-CN" altLang="zh-CN" dirty="0">
                <a:latin typeface="等线" panose="02010600030101010101" pitchFamily="2" charset="-122"/>
              </a:rPr>
              <a:t>输入，较大功率的变频器多数为三相</a:t>
            </a:r>
            <a:r>
              <a:rPr lang="en-US" altLang="zh-CN" dirty="0">
                <a:latin typeface="等线" panose="02010600030101010101" pitchFamily="2" charset="-122"/>
              </a:rPr>
              <a:t>380V</a:t>
            </a:r>
            <a:r>
              <a:rPr lang="zh-CN" altLang="zh-CN" dirty="0">
                <a:latin typeface="等线" panose="02010600030101010101" pitchFamily="2" charset="-122"/>
              </a:rPr>
              <a:t>（线电压）输入</a:t>
            </a:r>
            <a:r>
              <a:rPr lang="zh-CN" altLang="zh-CN" dirty="0" smtClean="0">
                <a:latin typeface="等线" panose="02010600030101010101" pitchFamily="2" charset="-122"/>
              </a:rPr>
              <a:t>。</a:t>
            </a:r>
            <a:endParaRPr lang="en-US" altLang="zh-CN" dirty="0" smtClean="0">
              <a:latin typeface="等线" panose="02010600030101010101" pitchFamily="2" charset="-122"/>
            </a:endParaRPr>
          </a:p>
          <a:p>
            <a:pPr indent="457200">
              <a:lnSpc>
                <a:spcPts val="2500"/>
              </a:lnSpc>
              <a:spcBef>
                <a:spcPts val="600"/>
              </a:spcBef>
              <a:spcAft>
                <a:spcPts val="600"/>
              </a:spcAft>
            </a:pPr>
            <a:r>
              <a:rPr lang="zh-CN" altLang="zh-CN" dirty="0" smtClean="0">
                <a:latin typeface="等线" panose="02010600030101010101" pitchFamily="2" charset="-122"/>
              </a:rPr>
              <a:t>中间环节</a:t>
            </a:r>
            <a:r>
              <a:rPr lang="zh-CN" altLang="zh-CN" dirty="0">
                <a:latin typeface="等线" panose="02010600030101010101" pitchFamily="2" charset="-122"/>
              </a:rPr>
              <a:t>：滤波电路。根据贮能元件不同，可分为电容滤波和电感滤波两种。由于电容两端的电压不能突变，流过电感的电流不能突变，所以用电容滤波就构成电压源型变频器，用电感滤波就构成电流源型变频器</a:t>
            </a:r>
            <a:r>
              <a:rPr lang="zh-CN" altLang="zh-CN" dirty="0" smtClean="0">
                <a:latin typeface="等线" panose="02010600030101010101" pitchFamily="2" charset="-122"/>
              </a:rPr>
              <a:t>。</a:t>
            </a:r>
            <a:endParaRPr lang="en-US" altLang="zh-CN" dirty="0">
              <a:latin typeface="等线" panose="02010600030101010101" pitchFamily="2" charset="-122"/>
              <a:ea typeface="等线" panose="02010600030101010101" pitchFamily="2" charset="-122"/>
            </a:endParaRPr>
          </a:p>
          <a:p>
            <a:pPr indent="457200">
              <a:lnSpc>
                <a:spcPts val="2500"/>
              </a:lnSpc>
              <a:spcBef>
                <a:spcPts val="600"/>
              </a:spcBef>
              <a:spcAft>
                <a:spcPts val="600"/>
              </a:spcAft>
            </a:pPr>
            <a:r>
              <a:rPr lang="zh-CN" altLang="zh-CN" dirty="0" smtClean="0">
                <a:latin typeface="等线" panose="02010600030101010101" pitchFamily="2" charset="-122"/>
                <a:ea typeface="等线" panose="02010600030101010101" pitchFamily="2" charset="-122"/>
              </a:rPr>
              <a:t>逆变</a:t>
            </a:r>
            <a:r>
              <a:rPr lang="zh-CN" altLang="zh-CN" dirty="0">
                <a:latin typeface="等线" panose="02010600030101010101" pitchFamily="2" charset="-122"/>
                <a:ea typeface="等线" panose="02010600030101010101" pitchFamily="2" charset="-122"/>
              </a:rPr>
              <a:t>电路：直－交部分。逆变电路是交－直－交变频器的核心部分，其中</a:t>
            </a:r>
            <a:r>
              <a:rPr lang="en-US" altLang="zh-CN" dirty="0">
                <a:latin typeface="等线" panose="02010600030101010101" pitchFamily="2" charset="-122"/>
                <a:ea typeface="等线" panose="02010600030101010101" pitchFamily="2" charset="-122"/>
              </a:rPr>
              <a:t>6</a:t>
            </a:r>
            <a:r>
              <a:rPr lang="zh-CN" altLang="zh-CN" dirty="0">
                <a:latin typeface="等线" panose="02010600030101010101" pitchFamily="2" charset="-122"/>
                <a:ea typeface="等线" panose="02010600030101010101" pitchFamily="2" charset="-122"/>
              </a:rPr>
              <a:t>个三极管按其导通顺序分别用 </a:t>
            </a:r>
            <a:r>
              <a:rPr lang="en-US" altLang="zh-CN" dirty="0">
                <a:latin typeface="等线" panose="02010600030101010101" pitchFamily="2" charset="-122"/>
                <a:ea typeface="等线" panose="02010600030101010101" pitchFamily="2" charset="-122"/>
              </a:rPr>
              <a:t>VT1</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VT6</a:t>
            </a:r>
            <a:r>
              <a:rPr lang="zh-CN" altLang="zh-CN" dirty="0">
                <a:latin typeface="等线" panose="02010600030101010101" pitchFamily="2" charset="-122"/>
                <a:ea typeface="等线" panose="02010600030101010101" pitchFamily="2" charset="-122"/>
              </a:rPr>
              <a:t>表示，与三极管反向并联的二极管起续流作用。按每个三极管的导通电角度又分为</a:t>
            </a:r>
            <a:r>
              <a:rPr lang="en-US" altLang="zh-CN" dirty="0">
                <a:latin typeface="等线" panose="02010600030101010101" pitchFamily="2" charset="-122"/>
                <a:ea typeface="等线" panose="02010600030101010101" pitchFamily="2" charset="-122"/>
              </a:rPr>
              <a:t>120°</a:t>
            </a:r>
            <a:r>
              <a:rPr lang="zh-CN" altLang="zh-CN" dirty="0">
                <a:latin typeface="等线" panose="02010600030101010101" pitchFamily="2" charset="-122"/>
                <a:ea typeface="等线" panose="02010600030101010101" pitchFamily="2" charset="-122"/>
              </a:rPr>
              <a:t>导通型和</a:t>
            </a:r>
            <a:r>
              <a:rPr lang="en-US" altLang="zh-CN" dirty="0">
                <a:latin typeface="等线" panose="02010600030101010101" pitchFamily="2" charset="-122"/>
                <a:ea typeface="等线" panose="02010600030101010101" pitchFamily="2" charset="-122"/>
              </a:rPr>
              <a:t>180°</a:t>
            </a:r>
            <a:r>
              <a:rPr lang="zh-CN" altLang="zh-CN" dirty="0">
                <a:latin typeface="等线" panose="02010600030101010101" pitchFamily="2" charset="-122"/>
                <a:ea typeface="等线" panose="02010600030101010101" pitchFamily="2" charset="-122"/>
              </a:rPr>
              <a:t>导通型两种类型</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pPr indent="457200">
              <a:lnSpc>
                <a:spcPts val="2500"/>
              </a:lnSpc>
              <a:spcBef>
                <a:spcPts val="600"/>
              </a:spcBef>
              <a:spcAft>
                <a:spcPts val="600"/>
              </a:spcAft>
            </a:pPr>
            <a:r>
              <a:rPr lang="zh-CN" altLang="zh-CN" dirty="0" smtClean="0">
                <a:latin typeface="等线" panose="02010600030101010101" pitchFamily="2" charset="-122"/>
                <a:ea typeface="等线" panose="02010600030101010101" pitchFamily="2" charset="-122"/>
              </a:rPr>
              <a:t>逆变</a:t>
            </a:r>
            <a:r>
              <a:rPr lang="zh-CN" altLang="zh-CN" dirty="0">
                <a:latin typeface="等线" panose="02010600030101010101" pitchFamily="2" charset="-122"/>
                <a:ea typeface="等线" panose="02010600030101010101" pitchFamily="2" charset="-122"/>
              </a:rPr>
              <a:t>电路的输出电压为阶梯波，虽然不是正弦波，却是彼此相差</a:t>
            </a:r>
            <a:r>
              <a:rPr lang="en-US" altLang="zh-CN" dirty="0">
                <a:latin typeface="等线" panose="02010600030101010101" pitchFamily="2" charset="-122"/>
                <a:ea typeface="等线" panose="02010600030101010101" pitchFamily="2" charset="-122"/>
              </a:rPr>
              <a:t>120°</a:t>
            </a:r>
            <a:r>
              <a:rPr lang="zh-CN" altLang="zh-CN" dirty="0">
                <a:latin typeface="等线" panose="02010600030101010101" pitchFamily="2" charset="-122"/>
                <a:ea typeface="等线" panose="02010600030101010101" pitchFamily="2" charset="-122"/>
              </a:rPr>
              <a:t>的交流电压，即实现了从直流电到交流电的逆变。输出电压的频率取决于逆变器开关器件的切换频率，达到了变频的目的。实际逆变电路除了基本元件三极管和续流二极管外，还有保护半导体元件的缓冲电路，三极管也可以用门极可关断晶闸管代替。</a:t>
            </a:r>
          </a:p>
        </p:txBody>
      </p:sp>
      <p:sp>
        <p:nvSpPr>
          <p:cNvPr id="12"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
        <p:nvSpPr>
          <p:cNvPr id="13" name="矩形 12">
            <a:extLst>
              <a:ext uri="{FF2B5EF4-FFF2-40B4-BE49-F238E27FC236}">
                <a16:creationId xmlns:a16="http://schemas.microsoft.com/office/drawing/2014/main" xmlns="" id="{E8595C05-5439-49D7-B6BB-BC2775EDEAB0}"/>
              </a:ext>
            </a:extLst>
          </p:cNvPr>
          <p:cNvSpPr/>
          <p:nvPr/>
        </p:nvSpPr>
        <p:spPr>
          <a:xfrm>
            <a:off x="915375" y="861770"/>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1.5</a:t>
            </a:r>
            <a:r>
              <a:rPr lang="zh-CN" altLang="zh-CN" sz="2000" b="1" dirty="0" smtClean="0">
                <a:solidFill>
                  <a:schemeClr val="accent2">
                    <a:lumMod val="50000"/>
                  </a:schemeClr>
                </a:solidFill>
                <a:latin typeface="微软雅黑" pitchFamily="34" charset="-122"/>
                <a:ea typeface="微软雅黑" pitchFamily="34" charset="-122"/>
              </a:rPr>
              <a:t>交</a:t>
            </a:r>
            <a:r>
              <a:rPr lang="zh-CN" altLang="zh-CN" sz="2000" b="1" dirty="0">
                <a:solidFill>
                  <a:schemeClr val="accent2">
                    <a:lumMod val="50000"/>
                  </a:schemeClr>
                </a:solidFill>
                <a:latin typeface="微软雅黑" pitchFamily="34" charset="-122"/>
                <a:ea typeface="微软雅黑" pitchFamily="34" charset="-122"/>
              </a:rPr>
              <a:t>－直－交变频器的基本工作原理</a:t>
            </a:r>
          </a:p>
        </p:txBody>
      </p:sp>
    </p:spTree>
    <p:extLst>
      <p:ext uri="{BB962C8B-B14F-4D97-AF65-F5344CB8AC3E}">
        <p14:creationId xmlns:p14="http://schemas.microsoft.com/office/powerpoint/2010/main" val="34073920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1" name="文本框 10"/>
          <p:cNvSpPr txBox="1"/>
          <p:nvPr/>
        </p:nvSpPr>
        <p:spPr>
          <a:xfrm>
            <a:off x="289946" y="1552564"/>
            <a:ext cx="5117665" cy="461665"/>
          </a:xfrm>
          <a:prstGeom prst="rect">
            <a:avLst/>
          </a:prstGeom>
          <a:noFill/>
        </p:spPr>
        <p:txBody>
          <a:bodyPr wrap="square" rtlCol="0">
            <a:spAutoFit/>
          </a:bodyPr>
          <a:lstStyle/>
          <a:p>
            <a:r>
              <a:rPr lang="zh-CN" altLang="zh-CN" sz="2400" dirty="0">
                <a:solidFill>
                  <a:schemeClr val="bg1"/>
                </a:solidFill>
                <a:latin typeface="微软雅黑" charset="0"/>
                <a:ea typeface="微软雅黑" charset="0"/>
                <a:cs typeface="宋体" charset="0"/>
              </a:rPr>
              <a:t>交－直－交变频器的基本工作原理</a:t>
            </a:r>
          </a:p>
        </p:txBody>
      </p:sp>
      <p:sp>
        <p:nvSpPr>
          <p:cNvPr id="15" name="矩形 14"/>
          <p:cNvSpPr/>
          <p:nvPr/>
        </p:nvSpPr>
        <p:spPr>
          <a:xfrm>
            <a:off x="350004" y="1204518"/>
            <a:ext cx="10616808" cy="2273443"/>
          </a:xfrm>
          <a:prstGeom prst="rect">
            <a:avLst/>
          </a:prstGeom>
        </p:spPr>
        <p:txBody>
          <a:bodyPr wrap="square">
            <a:spAutoFit/>
          </a:bodyPr>
          <a:lstStyle/>
          <a:p>
            <a:pPr indent="457200">
              <a:lnSpc>
                <a:spcPct val="150000"/>
              </a:lnSpc>
              <a:spcBef>
                <a:spcPts val="600"/>
              </a:spcBef>
              <a:spcAft>
                <a:spcPts val="600"/>
              </a:spcAft>
            </a:pPr>
            <a:r>
              <a:rPr lang="zh-CN" altLang="en-US" dirty="0" smtClean="0">
                <a:latin typeface="等线" panose="02010600030101010101" pitchFamily="2" charset="-122"/>
                <a:ea typeface="等线" panose="02010600030101010101" pitchFamily="2" charset="-122"/>
              </a:rPr>
              <a:t>（</a:t>
            </a:r>
            <a:r>
              <a:rPr lang="en-US" altLang="zh-CN" dirty="0" smtClean="0">
                <a:latin typeface="等线" panose="02010600030101010101" pitchFamily="2" charset="-122"/>
                <a:ea typeface="等线" panose="02010600030101010101" pitchFamily="2" charset="-122"/>
              </a:rPr>
              <a:t>2</a:t>
            </a:r>
            <a:r>
              <a:rPr lang="zh-CN" altLang="zh-CN" dirty="0" smtClean="0">
                <a:latin typeface="等线" panose="02010600030101010101" pitchFamily="2" charset="-122"/>
                <a:ea typeface="等线" panose="02010600030101010101" pitchFamily="2" charset="-122"/>
              </a:rPr>
              <a:t>）交</a:t>
            </a:r>
            <a:r>
              <a:rPr lang="zh-CN" altLang="zh-CN" dirty="0">
                <a:latin typeface="等线" panose="02010600030101010101" pitchFamily="2" charset="-122"/>
                <a:ea typeface="等线" panose="02010600030101010101" pitchFamily="2" charset="-122"/>
              </a:rPr>
              <a:t>－直－交变频器的调制原理</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pPr indent="457200">
              <a:lnSpc>
                <a:spcPct val="150000"/>
              </a:lnSpc>
              <a:spcBef>
                <a:spcPts val="600"/>
              </a:spcBef>
              <a:spcAft>
                <a:spcPts val="600"/>
              </a:spcAft>
            </a:pPr>
            <a:r>
              <a:rPr lang="en-US" altLang="zh-CN" dirty="0" smtClean="0">
                <a:latin typeface="等线" panose="02010600030101010101" pitchFamily="2" charset="-122"/>
                <a:ea typeface="等线" panose="02010600030101010101" pitchFamily="2" charset="-122"/>
              </a:rPr>
              <a:t>SPWM</a:t>
            </a:r>
            <a:r>
              <a:rPr lang="zh-CN" altLang="zh-CN" dirty="0">
                <a:latin typeface="等线" panose="02010600030101010101" pitchFamily="2" charset="-122"/>
                <a:ea typeface="等线" panose="02010600030101010101" pitchFamily="2" charset="-122"/>
              </a:rPr>
              <a:t>控制技术原理：我们期望通用变频器的输出电压波形是纯粹的正弦波形，但就目前技术而言，还不能制造功率大、体积小、输出波形如同正弦波发生器那样标准的可变频变压的逆变器。目前技术很容易实现的一种方法是：逆变器的输出波形是一系列等幅不等宽的矩形脉冲波形，这些波型与正弦波等效，如图</a:t>
            </a:r>
            <a:r>
              <a:rPr lang="en-US" altLang="zh-CN" dirty="0">
                <a:latin typeface="等线" panose="02010600030101010101" pitchFamily="2" charset="-122"/>
                <a:ea typeface="等线" panose="02010600030101010101" pitchFamily="2" charset="-122"/>
              </a:rPr>
              <a:t>2-1-3</a:t>
            </a:r>
            <a:r>
              <a:rPr lang="zh-CN" altLang="zh-CN" dirty="0">
                <a:latin typeface="等线" panose="02010600030101010101" pitchFamily="2" charset="-122"/>
                <a:ea typeface="等线" panose="02010600030101010101" pitchFamily="2" charset="-122"/>
              </a:rPr>
              <a:t>所示</a:t>
            </a:r>
            <a:r>
              <a:rPr lang="zh-CN" altLang="zh-CN" dirty="0" smtClean="0">
                <a:latin typeface="等线" panose="02010600030101010101" pitchFamily="2" charset="-122"/>
                <a:ea typeface="等线" panose="02010600030101010101" pitchFamily="2" charset="-122"/>
              </a:rPr>
              <a:t>。</a:t>
            </a:r>
          </a:p>
        </p:txBody>
      </p:sp>
      <p:sp>
        <p:nvSpPr>
          <p:cNvPr id="12" name="矩形 11"/>
          <p:cNvSpPr/>
          <p:nvPr/>
        </p:nvSpPr>
        <p:spPr>
          <a:xfrm>
            <a:off x="4916954" y="5993113"/>
            <a:ext cx="3482043" cy="507831"/>
          </a:xfrm>
          <a:prstGeom prst="rect">
            <a:avLst/>
          </a:prstGeom>
        </p:spPr>
        <p:txBody>
          <a:bodyPr wrap="square">
            <a:spAutoFit/>
          </a:bodyPr>
          <a:lstStyle/>
          <a:p>
            <a:pPr>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图</a:t>
            </a:r>
            <a:r>
              <a:rPr lang="en-US" altLang="zh-CN" dirty="0">
                <a:latin typeface="等线" panose="02010600030101010101" pitchFamily="2" charset="-122"/>
                <a:ea typeface="等线" panose="02010600030101010101" pitchFamily="2" charset="-122"/>
              </a:rPr>
              <a:t>2-1-3 </a:t>
            </a:r>
            <a:r>
              <a:rPr lang="zh-CN" altLang="zh-CN" dirty="0">
                <a:latin typeface="等线" panose="02010600030101010101" pitchFamily="2" charset="-122"/>
                <a:ea typeface="等线" panose="02010600030101010101" pitchFamily="2" charset="-122"/>
              </a:rPr>
              <a:t>单极式</a:t>
            </a:r>
            <a:r>
              <a:rPr lang="en-US" altLang="zh-CN" dirty="0">
                <a:latin typeface="等线" panose="02010600030101010101" pitchFamily="2" charset="-122"/>
                <a:ea typeface="等线" panose="02010600030101010101" pitchFamily="2" charset="-122"/>
              </a:rPr>
              <a:t>SPWM</a:t>
            </a:r>
            <a:r>
              <a:rPr lang="zh-CN" altLang="zh-CN" dirty="0">
                <a:latin typeface="等线" panose="02010600030101010101" pitchFamily="2" charset="-122"/>
                <a:ea typeface="等线" panose="02010600030101010101" pitchFamily="2" charset="-122"/>
              </a:rPr>
              <a:t>电压波形</a:t>
            </a:r>
          </a:p>
        </p:txBody>
      </p:sp>
      <p:pic>
        <p:nvPicPr>
          <p:cNvPr id="17" name="图片 16" descr="C:\Users\407_5\AppData\Roaming\Tencent\Users\532440458\QQ\WinTemp\RichOle\{TK3$RG)UWVE~O)5W{1HIXN.png"/>
          <p:cNvPicPr/>
          <p:nvPr/>
        </p:nvPicPr>
        <p:blipFill>
          <a:blip r:embed="rId3">
            <a:extLst>
              <a:ext uri="{28A0092B-C50C-407E-A947-70E740481C1C}">
                <a14:useLocalDpi xmlns:a14="http://schemas.microsoft.com/office/drawing/2010/main" val="0"/>
              </a:ext>
            </a:extLst>
          </a:blip>
          <a:srcRect/>
          <a:stretch>
            <a:fillRect/>
          </a:stretch>
        </p:blipFill>
        <p:spPr bwMode="auto">
          <a:xfrm>
            <a:off x="3605859" y="3088050"/>
            <a:ext cx="6080718" cy="2905063"/>
          </a:xfrm>
          <a:prstGeom prst="rect">
            <a:avLst/>
          </a:prstGeom>
          <a:noFill/>
          <a:ln>
            <a:noFill/>
          </a:ln>
        </p:spPr>
      </p:pic>
      <p:sp>
        <p:nvSpPr>
          <p:cNvPr id="19"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
        <p:nvSpPr>
          <p:cNvPr id="20" name="矩形 19">
            <a:extLst>
              <a:ext uri="{FF2B5EF4-FFF2-40B4-BE49-F238E27FC236}">
                <a16:creationId xmlns:a16="http://schemas.microsoft.com/office/drawing/2014/main" xmlns="" id="{E8595C05-5439-49D7-B6BB-BC2775EDEAB0}"/>
              </a:ext>
            </a:extLst>
          </p:cNvPr>
          <p:cNvSpPr/>
          <p:nvPr/>
        </p:nvSpPr>
        <p:spPr>
          <a:xfrm>
            <a:off x="915375" y="861770"/>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1.5</a:t>
            </a:r>
            <a:r>
              <a:rPr lang="zh-CN" altLang="zh-CN" sz="2000" b="1" dirty="0" smtClean="0">
                <a:solidFill>
                  <a:schemeClr val="accent2">
                    <a:lumMod val="50000"/>
                  </a:schemeClr>
                </a:solidFill>
                <a:latin typeface="微软雅黑" pitchFamily="34" charset="-122"/>
                <a:ea typeface="微软雅黑" pitchFamily="34" charset="-122"/>
              </a:rPr>
              <a:t>交</a:t>
            </a:r>
            <a:r>
              <a:rPr lang="zh-CN" altLang="zh-CN" sz="2000" b="1" dirty="0">
                <a:solidFill>
                  <a:schemeClr val="accent2">
                    <a:lumMod val="50000"/>
                  </a:schemeClr>
                </a:solidFill>
                <a:latin typeface="微软雅黑" pitchFamily="34" charset="-122"/>
                <a:ea typeface="微软雅黑" pitchFamily="34" charset="-122"/>
              </a:rPr>
              <a:t>－直－交变频器的基本工作原理</a:t>
            </a:r>
          </a:p>
        </p:txBody>
      </p:sp>
    </p:spTree>
    <p:extLst>
      <p:ext uri="{BB962C8B-B14F-4D97-AF65-F5344CB8AC3E}">
        <p14:creationId xmlns:p14="http://schemas.microsoft.com/office/powerpoint/2010/main" val="14182609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5" name="矩形 14"/>
          <p:cNvSpPr/>
          <p:nvPr/>
        </p:nvSpPr>
        <p:spPr>
          <a:xfrm>
            <a:off x="373509" y="1261880"/>
            <a:ext cx="11095049" cy="4013406"/>
          </a:xfrm>
          <a:prstGeom prst="rect">
            <a:avLst/>
          </a:prstGeom>
        </p:spPr>
        <p:txBody>
          <a:bodyPr wrap="square">
            <a:spAutoFit/>
          </a:bodyPr>
          <a:lstStyle/>
          <a:p>
            <a:pPr indent="457200">
              <a:lnSpc>
                <a:spcPct val="170000"/>
              </a:lnSpc>
              <a:spcBef>
                <a:spcPts val="600"/>
              </a:spcBef>
              <a:spcAft>
                <a:spcPts val="600"/>
              </a:spcAft>
            </a:pPr>
            <a:r>
              <a:rPr lang="zh-CN" altLang="zh-CN" dirty="0" smtClean="0">
                <a:latin typeface="等线" panose="02010600030101010101" pitchFamily="2" charset="-122"/>
                <a:ea typeface="等线" panose="02010600030101010101" pitchFamily="2" charset="-122"/>
              </a:rPr>
              <a:t>等效的原则是每一区间的面积相等。如果把一个正弦半波分作</a:t>
            </a:r>
            <a:r>
              <a:rPr lang="en-US" altLang="zh-CN" dirty="0" smtClean="0">
                <a:latin typeface="等线" panose="02010600030101010101" pitchFamily="2" charset="-122"/>
                <a:ea typeface="等线" panose="02010600030101010101" pitchFamily="2" charset="-122"/>
              </a:rPr>
              <a:t>n</a:t>
            </a:r>
            <a:r>
              <a:rPr lang="zh-CN" altLang="zh-CN" dirty="0" smtClean="0">
                <a:latin typeface="等线" panose="02010600030101010101" pitchFamily="2" charset="-122"/>
                <a:ea typeface="等线" panose="02010600030101010101" pitchFamily="2" charset="-122"/>
              </a:rPr>
              <a:t>等份（图中</a:t>
            </a:r>
            <a:r>
              <a:rPr lang="en-US" altLang="zh-CN" dirty="0" smtClean="0">
                <a:latin typeface="等线" panose="02010600030101010101" pitchFamily="2" charset="-122"/>
                <a:ea typeface="等线" panose="02010600030101010101" pitchFamily="2" charset="-122"/>
              </a:rPr>
              <a:t>n</a:t>
            </a:r>
            <a:r>
              <a:rPr lang="zh-CN" altLang="zh-CN" dirty="0" smtClean="0">
                <a:latin typeface="等线" panose="02010600030101010101" pitchFamily="2" charset="-122"/>
                <a:ea typeface="等线" panose="02010600030101010101" pitchFamily="2" charset="-122"/>
              </a:rPr>
              <a:t>等于</a:t>
            </a:r>
            <a:r>
              <a:rPr lang="en-US" altLang="zh-CN" dirty="0" smtClean="0">
                <a:latin typeface="等线" panose="02010600030101010101" pitchFamily="2" charset="-122"/>
                <a:ea typeface="等线" panose="02010600030101010101" pitchFamily="2" charset="-122"/>
              </a:rPr>
              <a:t>12</a:t>
            </a:r>
            <a:r>
              <a:rPr lang="zh-CN" altLang="zh-CN" dirty="0" smtClean="0">
                <a:latin typeface="等线" panose="02010600030101010101" pitchFamily="2" charset="-122"/>
                <a:ea typeface="等线" panose="02010600030101010101" pitchFamily="2" charset="-122"/>
              </a:rPr>
              <a:t>，实际</a:t>
            </a:r>
            <a:r>
              <a:rPr lang="en-US" altLang="zh-CN" dirty="0" smtClean="0">
                <a:latin typeface="等线" panose="02010600030101010101" pitchFamily="2" charset="-122"/>
                <a:ea typeface="等线" panose="02010600030101010101" pitchFamily="2" charset="-122"/>
              </a:rPr>
              <a:t>n</a:t>
            </a:r>
            <a:r>
              <a:rPr lang="zh-CN" altLang="zh-CN" dirty="0" smtClean="0">
                <a:latin typeface="等线" panose="02010600030101010101" pitchFamily="2" charset="-122"/>
                <a:ea typeface="等线" panose="02010600030101010101" pitchFamily="2" charset="-122"/>
              </a:rPr>
              <a:t>要大得多），然后把每一等份的正弦曲线与横轴所包围的面积都用一个与此面积相等的矩形脉冲来代替，脉冲幅值不变，宽度为δ</a:t>
            </a:r>
            <a:r>
              <a:rPr lang="en-US" altLang="zh-CN" dirty="0" smtClean="0">
                <a:latin typeface="等线" panose="02010600030101010101" pitchFamily="2" charset="-122"/>
                <a:ea typeface="等线" panose="02010600030101010101" pitchFamily="2" charset="-122"/>
              </a:rPr>
              <a:t>t</a:t>
            </a:r>
            <a:r>
              <a:rPr lang="zh-CN" altLang="zh-CN" dirty="0" smtClean="0">
                <a:latin typeface="等线" panose="02010600030101010101" pitchFamily="2" charset="-122"/>
                <a:ea typeface="等线" panose="02010600030101010101" pitchFamily="2" charset="-122"/>
              </a:rPr>
              <a:t>，各脉冲的中点与正弦波每一等份的中点重合。这样，有</a:t>
            </a:r>
            <a:r>
              <a:rPr lang="en-US" altLang="zh-CN" dirty="0" smtClean="0">
                <a:latin typeface="等线" panose="02010600030101010101" pitchFamily="2" charset="-122"/>
                <a:ea typeface="等线" panose="02010600030101010101" pitchFamily="2" charset="-122"/>
              </a:rPr>
              <a:t>n</a:t>
            </a:r>
            <a:r>
              <a:rPr lang="zh-CN" altLang="zh-CN" dirty="0" smtClean="0">
                <a:latin typeface="等线" panose="02010600030101010101" pitchFamily="2" charset="-122"/>
                <a:ea typeface="等线" panose="02010600030101010101" pitchFamily="2" charset="-122"/>
              </a:rPr>
              <a:t>个等幅不等宽的矩形脉冲组成的波形就与正弦波的正半周等效，称为</a:t>
            </a:r>
            <a:r>
              <a:rPr lang="en-US" altLang="zh-CN" dirty="0" smtClean="0">
                <a:latin typeface="等线" panose="02010600030101010101" pitchFamily="2" charset="-122"/>
                <a:ea typeface="等线" panose="02010600030101010101" pitchFamily="2" charset="-122"/>
              </a:rPr>
              <a:t>SPWM</a:t>
            </a:r>
            <a:r>
              <a:rPr lang="zh-CN" altLang="zh-CN" dirty="0" smtClean="0">
                <a:latin typeface="等线" panose="02010600030101010101" pitchFamily="2" charset="-122"/>
                <a:ea typeface="等线" panose="02010600030101010101" pitchFamily="2" charset="-122"/>
              </a:rPr>
              <a:t>（</a:t>
            </a:r>
            <a:r>
              <a:rPr lang="en-US" altLang="zh-CN" dirty="0" smtClean="0">
                <a:latin typeface="等线" panose="02010600030101010101" pitchFamily="2" charset="-122"/>
                <a:ea typeface="等线" panose="02010600030101010101" pitchFamily="2" charset="-122"/>
              </a:rPr>
              <a:t>Sinusoidal Pulse Width Modulation </a:t>
            </a:r>
            <a:r>
              <a:rPr lang="zh-CN" altLang="zh-CN" dirty="0" smtClean="0">
                <a:latin typeface="等线" panose="02010600030101010101" pitchFamily="2" charset="-122"/>
                <a:ea typeface="等线" panose="02010600030101010101" pitchFamily="2" charset="-122"/>
              </a:rPr>
              <a:t>——正弦波脉冲宽度调制）波形。同样，正弦波的负半周也可以用同样的方法与一系列负脉冲等效。这种正、负半周分别用正、负半周等效的</a:t>
            </a:r>
            <a:r>
              <a:rPr lang="en-US" altLang="zh-CN" dirty="0" smtClean="0">
                <a:latin typeface="等线" panose="02010600030101010101" pitchFamily="2" charset="-122"/>
                <a:ea typeface="等线" panose="02010600030101010101" pitchFamily="2" charset="-122"/>
              </a:rPr>
              <a:t>SPWM</a:t>
            </a:r>
            <a:r>
              <a:rPr lang="zh-CN" altLang="zh-CN" dirty="0" smtClean="0">
                <a:latin typeface="等线" panose="02010600030101010101" pitchFamily="2" charset="-122"/>
                <a:ea typeface="等线" panose="02010600030101010101" pitchFamily="2" charset="-122"/>
              </a:rPr>
              <a:t>波形称为单极式</a:t>
            </a:r>
            <a:r>
              <a:rPr lang="en-US" altLang="zh-CN" dirty="0" smtClean="0">
                <a:latin typeface="等线" panose="02010600030101010101" pitchFamily="2" charset="-122"/>
                <a:ea typeface="等线" panose="02010600030101010101" pitchFamily="2" charset="-122"/>
              </a:rPr>
              <a:t>SPWM</a:t>
            </a:r>
            <a:r>
              <a:rPr lang="zh-CN" altLang="zh-CN" dirty="0" smtClean="0">
                <a:latin typeface="等线" panose="02010600030101010101" pitchFamily="2" charset="-122"/>
                <a:ea typeface="等线" panose="02010600030101010101" pitchFamily="2" charset="-122"/>
              </a:rPr>
              <a:t>波形。</a:t>
            </a:r>
          </a:p>
          <a:p>
            <a:pPr indent="457200">
              <a:lnSpc>
                <a:spcPct val="170000"/>
              </a:lnSpc>
              <a:spcBef>
                <a:spcPts val="600"/>
              </a:spcBef>
              <a:spcAft>
                <a:spcPts val="600"/>
              </a:spcAft>
            </a:pPr>
            <a:r>
              <a:rPr lang="zh-CN" altLang="zh-CN" dirty="0" smtClean="0">
                <a:latin typeface="等线" panose="02010600030101010101" pitchFamily="2" charset="-122"/>
                <a:ea typeface="等线" panose="02010600030101010101" pitchFamily="2" charset="-122"/>
              </a:rPr>
              <a:t>虽然</a:t>
            </a:r>
            <a:r>
              <a:rPr lang="en-US" altLang="zh-CN" dirty="0" smtClean="0">
                <a:latin typeface="等线" panose="02010600030101010101" pitchFamily="2" charset="-122"/>
                <a:ea typeface="等线" panose="02010600030101010101" pitchFamily="2" charset="-122"/>
              </a:rPr>
              <a:t>SPWM</a:t>
            </a:r>
            <a:r>
              <a:rPr lang="zh-CN" altLang="zh-CN" dirty="0" smtClean="0">
                <a:latin typeface="等线" panose="02010600030101010101" pitchFamily="2" charset="-122"/>
                <a:ea typeface="等线" panose="02010600030101010101" pitchFamily="2" charset="-122"/>
              </a:rPr>
              <a:t>电压波形与正弦波相差甚远，但由于变频器的负载是电感性负载电动机，而流过电感的电流是不能突变的，当把调制频率为几</a:t>
            </a:r>
            <a:r>
              <a:rPr lang="en-US" altLang="zh-CN" dirty="0" smtClean="0">
                <a:latin typeface="等线" panose="02010600030101010101" pitchFamily="2" charset="-122"/>
                <a:ea typeface="等线" panose="02010600030101010101" pitchFamily="2" charset="-122"/>
              </a:rPr>
              <a:t>kHz</a:t>
            </a:r>
            <a:r>
              <a:rPr lang="zh-CN" altLang="zh-CN" dirty="0" smtClean="0">
                <a:latin typeface="等线" panose="02010600030101010101" pitchFamily="2" charset="-122"/>
                <a:ea typeface="等线" panose="02010600030101010101" pitchFamily="2" charset="-122"/>
              </a:rPr>
              <a:t>的</a:t>
            </a:r>
            <a:r>
              <a:rPr lang="en-US" altLang="zh-CN" dirty="0" smtClean="0">
                <a:latin typeface="等线" panose="02010600030101010101" pitchFamily="2" charset="-122"/>
                <a:ea typeface="等线" panose="02010600030101010101" pitchFamily="2" charset="-122"/>
              </a:rPr>
              <a:t>SPWM</a:t>
            </a:r>
            <a:r>
              <a:rPr lang="zh-CN" altLang="zh-CN" dirty="0" smtClean="0">
                <a:latin typeface="等线" panose="02010600030101010101" pitchFamily="2" charset="-122"/>
                <a:ea typeface="等线" panose="02010600030101010101" pitchFamily="2" charset="-122"/>
              </a:rPr>
              <a:t>电压波形加到电动机时，其电流波形就是比较好的正弦波了。</a:t>
            </a:r>
            <a:endParaRPr lang="zh-CN" altLang="zh-CN" dirty="0">
              <a:latin typeface="等线" panose="02010600030101010101" pitchFamily="2" charset="-122"/>
              <a:ea typeface="等线" panose="02010600030101010101" pitchFamily="2" charset="-122"/>
            </a:endParaRPr>
          </a:p>
        </p:txBody>
      </p:sp>
      <p:sp>
        <p:nvSpPr>
          <p:cNvPr id="13"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xmlns="" id="{E8595C05-5439-49D7-B6BB-BC2775EDEAB0}"/>
              </a:ext>
            </a:extLst>
          </p:cNvPr>
          <p:cNvSpPr/>
          <p:nvPr/>
        </p:nvSpPr>
        <p:spPr>
          <a:xfrm>
            <a:off x="915375" y="861770"/>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1.5</a:t>
            </a:r>
            <a:r>
              <a:rPr lang="zh-CN" altLang="zh-CN" sz="2000" b="1" dirty="0" smtClean="0">
                <a:solidFill>
                  <a:schemeClr val="accent2">
                    <a:lumMod val="50000"/>
                  </a:schemeClr>
                </a:solidFill>
                <a:latin typeface="微软雅黑" pitchFamily="34" charset="-122"/>
                <a:ea typeface="微软雅黑" pitchFamily="34" charset="-122"/>
              </a:rPr>
              <a:t>交</a:t>
            </a:r>
            <a:r>
              <a:rPr lang="zh-CN" altLang="zh-CN" sz="2000" b="1" dirty="0">
                <a:solidFill>
                  <a:schemeClr val="accent2">
                    <a:lumMod val="50000"/>
                  </a:schemeClr>
                </a:solidFill>
                <a:latin typeface="微软雅黑" pitchFamily="34" charset="-122"/>
                <a:ea typeface="微软雅黑" pitchFamily="34" charset="-122"/>
              </a:rPr>
              <a:t>－直－交变频器的基本工作原理</a:t>
            </a:r>
          </a:p>
        </p:txBody>
      </p:sp>
    </p:spTree>
    <p:extLst>
      <p:ext uri="{BB962C8B-B14F-4D97-AF65-F5344CB8AC3E}">
        <p14:creationId xmlns:p14="http://schemas.microsoft.com/office/powerpoint/2010/main" val="21380990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mc:AlternateContent xmlns:mc="http://schemas.openxmlformats.org/markup-compatibility/2006">
        <mc:Choice xmlns:a14="http://schemas.microsoft.com/office/drawing/2010/main" Requires="a14">
          <p:sp>
            <p:nvSpPr>
              <p:cNvPr id="100" name="文本框 99"/>
              <p:cNvSpPr txBox="1"/>
              <p:nvPr/>
            </p:nvSpPr>
            <p:spPr>
              <a:xfrm>
                <a:off x="490494" y="1258629"/>
                <a:ext cx="11341622" cy="2964914"/>
              </a:xfrm>
              <a:prstGeom prst="rect">
                <a:avLst/>
              </a:prstGeom>
              <a:noFill/>
              <a:ln w="9525">
                <a:noFill/>
              </a:ln>
            </p:spPr>
            <p:txBody>
              <a:bodyPr wrap="square">
                <a:spAutoFit/>
              </a:bodyPr>
              <a:lstStyle/>
              <a:p>
                <a:pPr indent="432000">
                  <a:lnSpc>
                    <a:spcPts val="2500"/>
                  </a:lnSpc>
                  <a:spcBef>
                    <a:spcPts val="600"/>
                  </a:spcBef>
                  <a:spcAft>
                    <a:spcPts val="600"/>
                  </a:spcAft>
                </a:pPr>
                <a:r>
                  <a:rPr lang="zh-CN" altLang="zh-CN" sz="1600" dirty="0">
                    <a:latin typeface="+mn-ea"/>
                  </a:rPr>
                  <a:t>交－交变频器是指无直流中间环节，直接将电网固定频率的恒压恒频（</a:t>
                </a:r>
                <a:r>
                  <a:rPr lang="en-US" altLang="zh-CN" sz="1600" dirty="0">
                    <a:latin typeface="+mn-ea"/>
                  </a:rPr>
                  <a:t>CVCF</a:t>
                </a:r>
                <a:r>
                  <a:rPr lang="zh-CN" altLang="zh-CN" sz="1600" dirty="0">
                    <a:latin typeface="+mn-ea"/>
                  </a:rPr>
                  <a:t>）交流电源变换成变压变频（</a:t>
                </a:r>
                <a:r>
                  <a:rPr lang="en-US" altLang="zh-CN" sz="1600" dirty="0">
                    <a:latin typeface="+mn-ea"/>
                  </a:rPr>
                  <a:t>VVVF</a:t>
                </a:r>
                <a:r>
                  <a:rPr lang="zh-CN" altLang="zh-CN" sz="1600" dirty="0">
                    <a:latin typeface="+mn-ea"/>
                  </a:rPr>
                  <a:t>）交流电源的变频器，因此称之为“直接”变压变频器或交－交变频器，亦称周波变换器（</a:t>
                </a:r>
                <a:r>
                  <a:rPr lang="en-US" altLang="zh-CN" sz="1600" dirty="0">
                    <a:latin typeface="+mn-ea"/>
                  </a:rPr>
                  <a:t>Cycloconverter</a:t>
                </a:r>
                <a:r>
                  <a:rPr lang="zh-CN" altLang="zh-CN" sz="1600" dirty="0" smtClean="0">
                    <a:latin typeface="+mn-ea"/>
                  </a:rPr>
                  <a:t>）</a:t>
                </a:r>
                <a:r>
                  <a:rPr lang="zh-CN" altLang="zh-CN" sz="1600" dirty="0" smtClean="0">
                    <a:latin typeface="+mn-ea"/>
                  </a:rPr>
                  <a:t>。</a:t>
                </a:r>
                <a:endParaRPr lang="en-US" altLang="zh-CN" sz="1600" dirty="0">
                  <a:latin typeface="+mn-ea"/>
                </a:endParaRPr>
              </a:p>
              <a:p>
                <a:pPr indent="432000">
                  <a:lnSpc>
                    <a:spcPts val="2500"/>
                  </a:lnSpc>
                  <a:spcBef>
                    <a:spcPts val="600"/>
                  </a:spcBef>
                  <a:spcAft>
                    <a:spcPts val="600"/>
                  </a:spcAft>
                </a:pPr>
                <a:r>
                  <a:rPr lang="zh-CN" altLang="zh-CN" sz="1600" dirty="0" smtClean="0">
                    <a:latin typeface="+mn-ea"/>
                  </a:rPr>
                  <a:t>在</a:t>
                </a:r>
                <a:r>
                  <a:rPr lang="zh-CN" altLang="zh-CN" sz="1600" dirty="0">
                    <a:latin typeface="+mn-ea"/>
                  </a:rPr>
                  <a:t>有源逆变电路中，若采用两组反向并联的可控整流电路，适当控制各组可控硅的关断与导通，就可以在负载上得到电压极性和大小都改变的直流电压。若再适当控制正反两组可控硅的切换频率，在负载两端就能得到交变的输出电压，从而实现交－交直接变频。单相输出的交－交变频器</a:t>
                </a:r>
                <a:r>
                  <a:rPr lang="zh-CN" altLang="zh-CN" sz="1600" dirty="0" smtClean="0">
                    <a:latin typeface="+mn-ea"/>
                  </a:rPr>
                  <a:t>如</a:t>
                </a:r>
                <a:r>
                  <a:rPr lang="zh-CN" altLang="zh-CN" sz="1600" dirty="0">
                    <a:latin typeface="+mn-ea"/>
                  </a:rPr>
                  <a:t>图</a:t>
                </a:r>
                <a:r>
                  <a:rPr lang="en-US" altLang="zh-CN" sz="1600" dirty="0" smtClean="0">
                    <a:latin typeface="+mn-ea"/>
                  </a:rPr>
                  <a:t>2-1-4a</a:t>
                </a:r>
                <a:r>
                  <a:rPr lang="zh-CN" altLang="zh-CN" sz="1600" dirty="0" smtClean="0">
                    <a:latin typeface="+mn-ea"/>
                  </a:rPr>
                  <a:t>所</a:t>
                </a:r>
                <a:r>
                  <a:rPr lang="zh-CN" altLang="zh-CN" sz="1600" dirty="0">
                    <a:latin typeface="+mn-ea"/>
                  </a:rPr>
                  <a:t>示。它实质上是一套三相桥式无环流反并联的可逆装置。正、反向两组晶阐管按一定周期相互切换。正向组工作时，反向组关断，在负载上得到正向电压；反向组工作时，正向组关断，在负载上得到反向电压。工作晶阐管的关断通过交流电源的自然换相来实现。这样，在负载上就获得了交变的输出电压</a:t>
                </a:r>
                <a14:m>
                  <m:oMath xmlns:m="http://schemas.openxmlformats.org/officeDocument/2006/math">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𝑢</m:t>
                        </m:r>
                      </m:e>
                      <m:sub>
                        <m:r>
                          <a:rPr lang="en-US" altLang="zh-CN" sz="1600" i="1">
                            <a:latin typeface="Cambria Math" panose="02040503050406030204" pitchFamily="18" charset="0"/>
                          </a:rPr>
                          <m:t>𝑂</m:t>
                        </m:r>
                      </m:sub>
                    </m:sSub>
                  </m:oMath>
                </a14:m>
                <a:r>
                  <a:rPr lang="zh-CN" altLang="zh-CN" sz="1600" dirty="0">
                    <a:latin typeface="+mn-ea"/>
                  </a:rPr>
                  <a:t>。</a:t>
                </a:r>
              </a:p>
              <a:p>
                <a:pPr indent="432000">
                  <a:lnSpc>
                    <a:spcPts val="2500"/>
                  </a:lnSpc>
                  <a:spcBef>
                    <a:spcPts val="600"/>
                  </a:spcBef>
                  <a:spcAft>
                    <a:spcPts val="600"/>
                  </a:spcAft>
                </a:pPr>
                <a:r>
                  <a:rPr lang="zh-CN" altLang="zh-CN" sz="1600" dirty="0">
                    <a:latin typeface="+mn-ea"/>
                  </a:rPr>
                  <a:t>交－交变频器的运行方式分为无环流运行方式、自然环流运行方式和局部环流运行方式</a:t>
                </a:r>
                <a:r>
                  <a:rPr lang="zh-CN" altLang="zh-CN" sz="1600" dirty="0" smtClean="0">
                    <a:latin typeface="+mn-ea"/>
                  </a:rPr>
                  <a:t>。</a:t>
                </a:r>
                <a:endParaRPr lang="zh-CN" altLang="zh-CN" sz="1600" dirty="0">
                  <a:latin typeface="+mn-ea"/>
                </a:endParaRPr>
              </a:p>
            </p:txBody>
          </p:sp>
        </mc:Choice>
        <mc:Fallback>
          <p:sp>
            <p:nvSpPr>
              <p:cNvPr id="100" name="文本框 99"/>
              <p:cNvSpPr txBox="1">
                <a:spLocks noRot="1" noChangeAspect="1" noMove="1" noResize="1" noEditPoints="1" noAdjustHandles="1" noChangeArrowheads="1" noChangeShapeType="1" noTextEdit="1"/>
              </p:cNvSpPr>
              <p:nvPr/>
            </p:nvSpPr>
            <p:spPr>
              <a:xfrm>
                <a:off x="490494" y="1258629"/>
                <a:ext cx="11341622" cy="2964914"/>
              </a:xfrm>
              <a:prstGeom prst="rect">
                <a:avLst/>
              </a:prstGeom>
              <a:blipFill rotWithShape="0">
                <a:blip r:embed="rId3"/>
                <a:stretch>
                  <a:fillRect l="-269" b="-616"/>
                </a:stretch>
              </a:blipFill>
              <a:ln w="9525">
                <a:noFill/>
              </a:ln>
            </p:spPr>
            <p:txBody>
              <a:bodyPr/>
              <a:lstStyle/>
              <a:p>
                <a:r>
                  <a:rPr lang="zh-CN" altLang="en-US">
                    <a:noFill/>
                  </a:rPr>
                  <a:t> </a:t>
                </a:r>
              </a:p>
            </p:txBody>
          </p:sp>
        </mc:Fallback>
      </mc:AlternateContent>
      <p:pic>
        <p:nvPicPr>
          <p:cNvPr id="15" name="图片 14" descr="C:\Users\407_5\AppData\Roaming\Tencent\Users\532440458\QQ\WinTemp\RichOle\DKY2R%5`A})W7629DACIHD9.png"/>
          <p:cNvPicPr/>
          <p:nvPr/>
        </p:nvPicPr>
        <p:blipFill>
          <a:blip r:embed="rId4">
            <a:extLst>
              <a:ext uri="{28A0092B-C50C-407E-A947-70E740481C1C}">
                <a14:useLocalDpi xmlns:a14="http://schemas.microsoft.com/office/drawing/2010/main" val="0"/>
              </a:ext>
            </a:extLst>
          </a:blip>
          <a:srcRect/>
          <a:stretch>
            <a:fillRect/>
          </a:stretch>
        </p:blipFill>
        <p:spPr bwMode="auto">
          <a:xfrm>
            <a:off x="2484266" y="4387506"/>
            <a:ext cx="7397864" cy="1748889"/>
          </a:xfrm>
          <a:prstGeom prst="rect">
            <a:avLst/>
          </a:prstGeom>
          <a:noFill/>
          <a:ln>
            <a:noFill/>
          </a:ln>
        </p:spPr>
      </p:pic>
      <p:sp>
        <p:nvSpPr>
          <p:cNvPr id="10" name="矩形 9"/>
          <p:cNvSpPr/>
          <p:nvPr/>
        </p:nvSpPr>
        <p:spPr>
          <a:xfrm>
            <a:off x="4809937" y="6136395"/>
            <a:ext cx="3704860" cy="338554"/>
          </a:xfrm>
          <a:prstGeom prst="rect">
            <a:avLst/>
          </a:prstGeom>
        </p:spPr>
        <p:txBody>
          <a:bodyPr wrap="none">
            <a:spAutoFit/>
          </a:bodyPr>
          <a:lstStyle/>
          <a:p>
            <a:r>
              <a:rPr lang="zh-CN" altLang="zh-CN" sz="1600" dirty="0"/>
              <a:t>图</a:t>
            </a:r>
            <a:r>
              <a:rPr lang="en-US" altLang="zh-CN" sz="1600" dirty="0"/>
              <a:t>2-1-4 </a:t>
            </a:r>
            <a:r>
              <a:rPr lang="zh-CN" altLang="zh-CN" sz="1600" dirty="0"/>
              <a:t>交－交变频器一相电路及波形</a:t>
            </a:r>
          </a:p>
        </p:txBody>
      </p:sp>
      <p:sp>
        <p:nvSpPr>
          <p:cNvPr id="16" name="矩形 15">
            <a:extLst>
              <a:ext uri="{FF2B5EF4-FFF2-40B4-BE49-F238E27FC236}">
                <a16:creationId xmlns:a16="http://schemas.microsoft.com/office/drawing/2014/main" xmlns="" id="{E8595C05-5439-49D7-B6BB-BC2775EDEAB0}"/>
              </a:ext>
            </a:extLst>
          </p:cNvPr>
          <p:cNvSpPr/>
          <p:nvPr/>
        </p:nvSpPr>
        <p:spPr>
          <a:xfrm>
            <a:off x="915375" y="858519"/>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1.6</a:t>
            </a:r>
            <a:r>
              <a:rPr lang="zh-CN" altLang="zh-CN" sz="2000" b="1" dirty="0" smtClean="0">
                <a:solidFill>
                  <a:schemeClr val="accent2">
                    <a:lumMod val="50000"/>
                  </a:schemeClr>
                </a:solidFill>
                <a:latin typeface="微软雅黑" pitchFamily="34" charset="-122"/>
                <a:ea typeface="微软雅黑" pitchFamily="34" charset="-122"/>
              </a:rPr>
              <a:t>交</a:t>
            </a:r>
            <a:r>
              <a:rPr lang="zh-CN" altLang="zh-CN" sz="2000" b="1" dirty="0">
                <a:solidFill>
                  <a:schemeClr val="accent2">
                    <a:lumMod val="50000"/>
                  </a:schemeClr>
                </a:solidFill>
                <a:latin typeface="微软雅黑" pitchFamily="34" charset="-122"/>
                <a:ea typeface="微软雅黑" pitchFamily="34" charset="-122"/>
              </a:rPr>
              <a:t>－交变频器的工作</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4"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73397316"/>
      </p:ext>
    </p:extLst>
  </p:cSld>
  <p:clrMapOvr>
    <a:masterClrMapping/>
  </p:clrMapOvr>
  <p:timing>
    <p:tnLst>
      <p:par>
        <p:cTn id="1" dur="indefinite" restart="never" nodeType="tmRoot"/>
      </p:par>
    </p:tnLst>
    <p:bldLst>
      <p:bldP spid="100" grpId="1"/>
      <p:bldP spid="100"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342667" y="1211964"/>
            <a:ext cx="11500466" cy="2323713"/>
          </a:xfrm>
          <a:prstGeom prst="rect">
            <a:avLst/>
          </a:prstGeom>
          <a:noFill/>
          <a:ln w="9525">
            <a:noFill/>
          </a:ln>
        </p:spPr>
        <p:txBody>
          <a:bodyPr wrap="square">
            <a:spAutoFit/>
          </a:bodyPr>
          <a:lstStyle/>
          <a:p>
            <a:pPr indent="457200">
              <a:lnSpc>
                <a:spcPct val="150000"/>
              </a:lnSpc>
              <a:spcBef>
                <a:spcPts val="600"/>
              </a:spcBef>
              <a:spcAft>
                <a:spcPts val="600"/>
              </a:spcAft>
            </a:pPr>
            <a:r>
              <a:rPr lang="zh-CN" altLang="en-US" dirty="0" smtClean="0">
                <a:latin typeface="等线" panose="02010600030101010101" pitchFamily="2" charset="-122"/>
                <a:ea typeface="等线" panose="02010600030101010101" pitchFamily="2" charset="-122"/>
              </a:rPr>
              <a:t>（</a:t>
            </a:r>
            <a:r>
              <a:rPr lang="en-US" altLang="zh-CN" dirty="0" smtClean="0">
                <a:latin typeface="等线" panose="02010600030101010101" pitchFamily="2" charset="-122"/>
                <a:ea typeface="等线" panose="02010600030101010101" pitchFamily="2" charset="-122"/>
              </a:rPr>
              <a:t>1</a:t>
            </a:r>
            <a:r>
              <a:rPr lang="zh-CN" altLang="zh-CN" dirty="0" smtClean="0">
                <a:latin typeface="等线" panose="02010600030101010101" pitchFamily="2" charset="-122"/>
                <a:ea typeface="等线" panose="02010600030101010101" pitchFamily="2" charset="-122"/>
              </a:rPr>
              <a:t>）无</a:t>
            </a:r>
            <a:r>
              <a:rPr lang="zh-CN" altLang="zh-CN" dirty="0">
                <a:latin typeface="等线" panose="02010600030101010101" pitchFamily="2" charset="-122"/>
                <a:ea typeface="等线" panose="02010600030101010101" pitchFamily="2" charset="-122"/>
              </a:rPr>
              <a:t>环流运行</a:t>
            </a:r>
            <a:r>
              <a:rPr lang="zh-CN" altLang="zh-CN" dirty="0" smtClean="0">
                <a:latin typeface="等线" panose="02010600030101010101" pitchFamily="2" charset="-122"/>
                <a:ea typeface="等线" panose="02010600030101010101" pitchFamily="2" charset="-122"/>
              </a:rPr>
              <a:t>方式</a:t>
            </a:r>
            <a:endParaRPr lang="en-US" altLang="zh-CN" dirty="0" smtClean="0">
              <a:latin typeface="等线" panose="02010600030101010101" pitchFamily="2" charset="-122"/>
              <a:ea typeface="等线" panose="02010600030101010101" pitchFamily="2" charset="-122"/>
            </a:endParaRPr>
          </a:p>
          <a:p>
            <a:pPr indent="457200">
              <a:lnSpc>
                <a:spcPct val="150000"/>
              </a:lnSpc>
              <a:spcBef>
                <a:spcPts val="600"/>
              </a:spcBef>
              <a:spcAft>
                <a:spcPts val="600"/>
              </a:spcAft>
            </a:pPr>
            <a:r>
              <a:rPr lang="zh-CN" altLang="zh-CN" dirty="0" smtClean="0">
                <a:latin typeface="等线" panose="02010600030101010101" pitchFamily="2" charset="-122"/>
                <a:ea typeface="等线" panose="02010600030101010101" pitchFamily="2" charset="-122"/>
              </a:rPr>
              <a:t>图</a:t>
            </a:r>
            <a:r>
              <a:rPr lang="en-US" altLang="zh-CN" dirty="0">
                <a:latin typeface="等线" panose="02010600030101010101" pitchFamily="2" charset="-122"/>
                <a:ea typeface="等线" panose="02010600030101010101" pitchFamily="2" charset="-122"/>
              </a:rPr>
              <a:t>2-1-4 </a:t>
            </a:r>
            <a:r>
              <a:rPr lang="zh-CN" altLang="zh-CN" dirty="0">
                <a:latin typeface="等线" panose="02010600030101010101" pitchFamily="2" charset="-122"/>
                <a:ea typeface="等线" panose="02010600030101010101" pitchFamily="2" charset="-122"/>
              </a:rPr>
              <a:t>的</a:t>
            </a:r>
            <a:r>
              <a:rPr lang="en-US" altLang="zh-CN" dirty="0">
                <a:latin typeface="等线" panose="02010600030101010101" pitchFamily="2" charset="-122"/>
                <a:ea typeface="等线" panose="02010600030101010101" pitchFamily="2" charset="-122"/>
              </a:rPr>
              <a:t>a</a:t>
            </a:r>
            <a:r>
              <a:rPr lang="zh-CN" altLang="zh-CN" dirty="0">
                <a:latin typeface="等线" panose="02010600030101010101" pitchFamily="2" charset="-122"/>
                <a:ea typeface="等线" panose="02010600030101010101" pitchFamily="2" charset="-122"/>
              </a:rPr>
              <a:t>图是无环流运行方式变频器原理图。采用这种运行方式的优点是系统简单，成本较低。但缺点也很明显，决不允许两组整流器同时获得触发脉冲而形成环流，因为环流的出现将造成电源短路。由于这一原因，必须等到一组整流器的电流完全消失后，另一组整流器才允许导通。切换延时是必不可少的，而且延时较长。一般情况下这种结构能提供的输出电压的最高频率只是电网频率的三分之一或更低</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p:txBody>
      </p:sp>
      <p:pic>
        <p:nvPicPr>
          <p:cNvPr id="15" name="图片 14" descr="C:\Users\407_5\AppData\Roaming\Tencent\Users\532440458\QQ\WinTemp\RichOle\DKY2R%5`A})W7629DACIHD9.png"/>
          <p:cNvPicPr/>
          <p:nvPr/>
        </p:nvPicPr>
        <p:blipFill>
          <a:blip r:embed="rId3">
            <a:extLst>
              <a:ext uri="{28A0092B-C50C-407E-A947-70E740481C1C}">
                <a14:useLocalDpi xmlns:a14="http://schemas.microsoft.com/office/drawing/2010/main" val="0"/>
              </a:ext>
            </a:extLst>
          </a:blip>
          <a:srcRect/>
          <a:stretch>
            <a:fillRect/>
          </a:stretch>
        </p:blipFill>
        <p:spPr bwMode="auto">
          <a:xfrm>
            <a:off x="3130366" y="3783598"/>
            <a:ext cx="6674646" cy="2209578"/>
          </a:xfrm>
          <a:prstGeom prst="rect">
            <a:avLst/>
          </a:prstGeom>
          <a:noFill/>
          <a:ln>
            <a:noFill/>
          </a:ln>
        </p:spPr>
      </p:pic>
      <p:sp>
        <p:nvSpPr>
          <p:cNvPr id="10" name="矩形 9"/>
          <p:cNvSpPr/>
          <p:nvPr/>
        </p:nvSpPr>
        <p:spPr>
          <a:xfrm>
            <a:off x="4879621" y="6009768"/>
            <a:ext cx="2800767" cy="276999"/>
          </a:xfrm>
          <a:prstGeom prst="rect">
            <a:avLst/>
          </a:prstGeom>
        </p:spPr>
        <p:txBody>
          <a:bodyPr wrap="none">
            <a:spAutoFit/>
          </a:bodyPr>
          <a:lstStyle/>
          <a:p>
            <a:r>
              <a:rPr lang="zh-CN" altLang="zh-CN" sz="1200" dirty="0"/>
              <a:t>图</a:t>
            </a:r>
            <a:r>
              <a:rPr lang="en-US" altLang="zh-CN" sz="1200" dirty="0"/>
              <a:t>2-1-4 </a:t>
            </a:r>
            <a:r>
              <a:rPr lang="zh-CN" altLang="zh-CN" sz="1200" dirty="0"/>
              <a:t>交－交变频器一相电路及波形</a:t>
            </a:r>
          </a:p>
        </p:txBody>
      </p:sp>
      <p:sp>
        <p:nvSpPr>
          <p:cNvPr id="14"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xmlns="" id="{E8595C05-5439-49D7-B6BB-BC2775EDEAB0}"/>
              </a:ext>
            </a:extLst>
          </p:cNvPr>
          <p:cNvSpPr/>
          <p:nvPr/>
        </p:nvSpPr>
        <p:spPr>
          <a:xfrm>
            <a:off x="915375" y="858519"/>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1.6</a:t>
            </a:r>
            <a:r>
              <a:rPr lang="zh-CN" altLang="zh-CN" sz="2000" b="1" dirty="0" smtClean="0">
                <a:solidFill>
                  <a:schemeClr val="accent2">
                    <a:lumMod val="50000"/>
                  </a:schemeClr>
                </a:solidFill>
                <a:latin typeface="微软雅黑" pitchFamily="34" charset="-122"/>
                <a:ea typeface="微软雅黑" pitchFamily="34" charset="-122"/>
              </a:rPr>
              <a:t>交</a:t>
            </a:r>
            <a:r>
              <a:rPr lang="zh-CN" altLang="zh-CN" sz="2000" b="1" dirty="0">
                <a:solidFill>
                  <a:schemeClr val="accent2">
                    <a:lumMod val="50000"/>
                  </a:schemeClr>
                </a:solidFill>
                <a:latin typeface="微软雅黑" pitchFamily="34" charset="-122"/>
                <a:ea typeface="微软雅黑" pitchFamily="34" charset="-122"/>
              </a:rPr>
              <a:t>－交变频器的工作</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21819314"/>
      </p:ext>
    </p:extLst>
  </p:cSld>
  <p:clrMapOvr>
    <a:masterClrMapping/>
  </p:clrMapOvr>
  <p:timing>
    <p:tnLst>
      <p:par>
        <p:cTn id="1" dur="indefinite" restart="never" nodeType="tmRoot"/>
      </p:par>
    </p:tnLst>
    <p:bldLst>
      <p:bldP spid="100" grpId="1"/>
      <p:bldP spid="100"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490494" y="1467458"/>
            <a:ext cx="11500466" cy="3724096"/>
          </a:xfrm>
          <a:prstGeom prst="rect">
            <a:avLst/>
          </a:prstGeom>
          <a:noFill/>
          <a:ln w="9525">
            <a:noFill/>
          </a:ln>
        </p:spPr>
        <p:txBody>
          <a:bodyPr wrap="square">
            <a:spAutoFit/>
          </a:bodyPr>
          <a:lstStyle/>
          <a:p>
            <a:pPr indent="457200">
              <a:lnSpc>
                <a:spcPct val="150000"/>
              </a:lnSpc>
              <a:spcBef>
                <a:spcPts val="600"/>
              </a:spcBef>
              <a:spcAft>
                <a:spcPts val="600"/>
              </a:spcAft>
            </a:pPr>
            <a:r>
              <a:rPr lang="zh-CN" altLang="zh-CN" dirty="0" smtClean="0">
                <a:latin typeface="+mn-ea"/>
              </a:rPr>
              <a:t>输出</a:t>
            </a:r>
            <a:r>
              <a:rPr lang="zh-CN" altLang="zh-CN" dirty="0">
                <a:latin typeface="+mn-ea"/>
              </a:rPr>
              <a:t>的交流电流是由正向桥和反向桥轮换提供，在进行换桥时，由于普通晶闸管在触发脉冲消失且正向电流完全停止后，还需要</a:t>
            </a:r>
            <a:r>
              <a:rPr lang="en-US" altLang="zh-CN" dirty="0">
                <a:latin typeface="+mn-ea"/>
              </a:rPr>
              <a:t>10</a:t>
            </a:r>
            <a:r>
              <a:rPr lang="zh-CN" altLang="zh-CN" dirty="0">
                <a:latin typeface="+mn-ea"/>
              </a:rPr>
              <a:t>～</a:t>
            </a:r>
            <a:r>
              <a:rPr lang="en-US" altLang="zh-CN" dirty="0">
                <a:latin typeface="+mn-ea"/>
              </a:rPr>
              <a:t>50μs</a:t>
            </a:r>
            <a:r>
              <a:rPr lang="zh-CN" altLang="zh-CN" dirty="0">
                <a:latin typeface="+mn-ea"/>
              </a:rPr>
              <a:t>的时间才能够恢复正向阻断能力，所以在测得电流真正为零后，还需延时</a:t>
            </a:r>
            <a:r>
              <a:rPr lang="en-US" altLang="zh-CN" dirty="0">
                <a:latin typeface="+mn-ea"/>
              </a:rPr>
              <a:t>500</a:t>
            </a:r>
            <a:r>
              <a:rPr lang="zh-CN" altLang="zh-CN" dirty="0">
                <a:latin typeface="+mn-ea"/>
              </a:rPr>
              <a:t>～</a:t>
            </a:r>
            <a:r>
              <a:rPr lang="en-US" altLang="zh-CN" dirty="0">
                <a:latin typeface="+mn-ea"/>
              </a:rPr>
              <a:t>1500μs</a:t>
            </a:r>
            <a:r>
              <a:rPr lang="zh-CN" altLang="zh-CN" dirty="0">
                <a:latin typeface="+mn-ea"/>
              </a:rPr>
              <a:t>才允许另一组晶闸管导通。因此这种变频器提供的交流电流在过零时必然存在着一小段死区。延时时间愈长，产生环流的可能性愈小，系统愈可靠，这种死区也愈长。在死区期间电流等于</a:t>
            </a:r>
            <a:r>
              <a:rPr lang="en-US" altLang="zh-CN" dirty="0">
                <a:latin typeface="+mn-ea"/>
              </a:rPr>
              <a:t>0</a:t>
            </a:r>
            <a:r>
              <a:rPr lang="zh-CN" altLang="zh-CN" dirty="0">
                <a:latin typeface="+mn-ea"/>
              </a:rPr>
              <a:t>，这段时间是无效时间。</a:t>
            </a:r>
          </a:p>
          <a:p>
            <a:pPr indent="457200">
              <a:lnSpc>
                <a:spcPct val="150000"/>
              </a:lnSpc>
              <a:spcBef>
                <a:spcPts val="600"/>
              </a:spcBef>
              <a:spcAft>
                <a:spcPts val="600"/>
              </a:spcAft>
            </a:pPr>
            <a:r>
              <a:rPr lang="zh-CN" altLang="zh-CN" dirty="0">
                <a:latin typeface="+mn-ea"/>
              </a:rPr>
              <a:t>无环流控制的重要条件是准确而且迅速地检测出电流过零信号。不管主回路的工作电流是大是小，零电流检测环节都必须能对主回路的电流作出正确的响应。过去的零电流检测在输入侧使用交流电流互感器，在输出侧使用直流电流互感器，它们都既能保证电流检测的准确性，又能使主回路和控制回路之间得到可靠的隔离。</a:t>
            </a:r>
          </a:p>
          <a:p>
            <a:pPr indent="457200">
              <a:lnSpc>
                <a:spcPct val="150000"/>
              </a:lnSpc>
              <a:spcBef>
                <a:spcPts val="600"/>
              </a:spcBef>
              <a:spcAft>
                <a:spcPts val="600"/>
              </a:spcAft>
            </a:pPr>
            <a:r>
              <a:rPr lang="zh-CN" altLang="zh-CN" dirty="0">
                <a:latin typeface="+mn-ea"/>
              </a:rPr>
              <a:t>近几年，由于光电隔离器件的发展和广泛应用，已研制成由光电隔离器组成的零电流检测器，性能更加可靠。</a:t>
            </a:r>
            <a:endParaRPr lang="en-US" altLang="zh-CN" dirty="0" smtClean="0">
              <a:latin typeface="+mn-ea"/>
            </a:endParaRPr>
          </a:p>
        </p:txBody>
      </p:sp>
      <p:sp>
        <p:nvSpPr>
          <p:cNvPr id="14"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xmlns="" id="{E8595C05-5439-49D7-B6BB-BC2775EDEAB0}"/>
              </a:ext>
            </a:extLst>
          </p:cNvPr>
          <p:cNvSpPr/>
          <p:nvPr/>
        </p:nvSpPr>
        <p:spPr>
          <a:xfrm>
            <a:off x="915375" y="858519"/>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1.6</a:t>
            </a:r>
            <a:r>
              <a:rPr lang="zh-CN" altLang="zh-CN" sz="2000" b="1" dirty="0" smtClean="0">
                <a:solidFill>
                  <a:schemeClr val="accent2">
                    <a:lumMod val="50000"/>
                  </a:schemeClr>
                </a:solidFill>
                <a:latin typeface="微软雅黑" pitchFamily="34" charset="-122"/>
                <a:ea typeface="微软雅黑" pitchFamily="34" charset="-122"/>
              </a:rPr>
              <a:t>交</a:t>
            </a:r>
            <a:r>
              <a:rPr lang="zh-CN" altLang="zh-CN" sz="2000" b="1" dirty="0">
                <a:solidFill>
                  <a:schemeClr val="accent2">
                    <a:lumMod val="50000"/>
                  </a:schemeClr>
                </a:solidFill>
                <a:latin typeface="微软雅黑" pitchFamily="34" charset="-122"/>
                <a:ea typeface="微软雅黑" pitchFamily="34" charset="-122"/>
              </a:rPr>
              <a:t>－交变频器的工作</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95610197"/>
      </p:ext>
    </p:extLst>
  </p:cSld>
  <p:clrMapOvr>
    <a:masterClrMapping/>
  </p:clrMapOvr>
  <p:timing>
    <p:tnLst>
      <p:par>
        <p:cTn id="1" dur="indefinite" restart="never" nodeType="tmRoot"/>
      </p:par>
    </p:tnLst>
    <p:bldLst>
      <p:bldP spid="100" grpId="0"/>
      <p:bldP spid="10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490494" y="1412517"/>
            <a:ext cx="3758777" cy="4093428"/>
          </a:xfrm>
          <a:prstGeom prst="rect">
            <a:avLst/>
          </a:prstGeom>
          <a:noFill/>
          <a:ln w="9525">
            <a:noFill/>
          </a:ln>
        </p:spPr>
        <p:txBody>
          <a:bodyPr wrap="square">
            <a:spAutoFit/>
          </a:bodyPr>
          <a:lstStyle/>
          <a:p>
            <a:pPr>
              <a:lnSpc>
                <a:spcPts val="2500"/>
              </a:lnSpc>
              <a:spcBef>
                <a:spcPts val="600"/>
              </a:spcBef>
              <a:spcAft>
                <a:spcPts val="600"/>
              </a:spcAft>
            </a:pPr>
            <a:r>
              <a:rPr lang="zh-CN" altLang="en-US" dirty="0" smtClean="0">
                <a:latin typeface="等线" panose="02010600030101010101" pitchFamily="2" charset="-122"/>
                <a:ea typeface="等线" panose="02010600030101010101" pitchFamily="2" charset="-122"/>
              </a:rPr>
              <a:t>（</a:t>
            </a:r>
            <a:r>
              <a:rPr lang="en-US" altLang="zh-CN" dirty="0" smtClean="0">
                <a:latin typeface="等线" panose="02010600030101010101" pitchFamily="2" charset="-122"/>
                <a:ea typeface="等线" panose="02010600030101010101" pitchFamily="2" charset="-122"/>
              </a:rPr>
              <a:t>2</a:t>
            </a:r>
            <a:r>
              <a:rPr lang="zh-CN" altLang="zh-CN" dirty="0" smtClean="0">
                <a:latin typeface="等线" panose="02010600030101010101" pitchFamily="2" charset="-122"/>
                <a:ea typeface="等线" panose="02010600030101010101" pitchFamily="2" charset="-122"/>
              </a:rPr>
              <a:t>）自然</a:t>
            </a:r>
            <a:r>
              <a:rPr lang="zh-CN" altLang="zh-CN" dirty="0">
                <a:latin typeface="等线" panose="02010600030101010101" pitchFamily="2" charset="-122"/>
                <a:ea typeface="等线" panose="02010600030101010101" pitchFamily="2" charset="-122"/>
              </a:rPr>
              <a:t>环流运行方式</a:t>
            </a:r>
          </a:p>
          <a:p>
            <a:pPr indent="216000">
              <a:lnSpc>
                <a:spcPts val="2500"/>
              </a:lnSpc>
              <a:spcBef>
                <a:spcPts val="600"/>
              </a:spcBef>
              <a:spcAft>
                <a:spcPts val="600"/>
              </a:spcAft>
            </a:pPr>
            <a:r>
              <a:rPr lang="zh-CN" altLang="zh-CN" dirty="0">
                <a:latin typeface="等线" panose="02010600030101010101" pitchFamily="2" charset="-122"/>
                <a:ea typeface="等线" panose="02010600030101010101" pitchFamily="2" charset="-122"/>
              </a:rPr>
              <a:t>如果同时对两组整流器施加触发脉冲，正向组的触发角α</a:t>
            </a:r>
            <a:r>
              <a:rPr lang="en-US" altLang="zh-CN" dirty="0">
                <a:latin typeface="等线" panose="02010600030101010101" pitchFamily="2" charset="-122"/>
                <a:ea typeface="等线" panose="02010600030101010101" pitchFamily="2" charset="-122"/>
              </a:rPr>
              <a:t>P</a:t>
            </a:r>
            <a:r>
              <a:rPr lang="zh-CN" altLang="zh-CN" dirty="0">
                <a:latin typeface="等线" panose="02010600030101010101" pitchFamily="2" charset="-122"/>
                <a:ea typeface="等线" panose="02010600030101010101" pitchFamily="2" charset="-122"/>
              </a:rPr>
              <a:t>与反向组的触发角α</a:t>
            </a:r>
            <a:r>
              <a:rPr lang="en-US" altLang="zh-CN" dirty="0">
                <a:latin typeface="等线" panose="02010600030101010101" pitchFamily="2" charset="-122"/>
                <a:ea typeface="等线" panose="02010600030101010101" pitchFamily="2" charset="-122"/>
              </a:rPr>
              <a:t>N</a:t>
            </a:r>
            <a:r>
              <a:rPr lang="zh-CN" altLang="zh-CN" dirty="0">
                <a:latin typeface="等线" panose="02010600030101010101" pitchFamily="2" charset="-122"/>
                <a:ea typeface="等线" panose="02010600030101010101" pitchFamily="2" charset="-122"/>
              </a:rPr>
              <a:t>之间保持α</a:t>
            </a:r>
            <a:r>
              <a:rPr lang="en-US" altLang="zh-CN" dirty="0">
                <a:latin typeface="等线" panose="02010600030101010101" pitchFamily="2" charset="-122"/>
                <a:ea typeface="等线" panose="02010600030101010101" pitchFamily="2" charset="-122"/>
              </a:rPr>
              <a:t>P +</a:t>
            </a:r>
            <a:r>
              <a:rPr lang="zh-CN" altLang="zh-CN" dirty="0">
                <a:latin typeface="等线" panose="02010600030101010101" pitchFamily="2" charset="-122"/>
                <a:ea typeface="等线" panose="02010600030101010101" pitchFamily="2" charset="-122"/>
              </a:rPr>
              <a:t>α</a:t>
            </a:r>
            <a:r>
              <a:rPr lang="en-US" altLang="zh-CN" dirty="0">
                <a:latin typeface="等线" panose="02010600030101010101" pitchFamily="2" charset="-122"/>
                <a:ea typeface="等线" panose="02010600030101010101" pitchFamily="2" charset="-122"/>
              </a:rPr>
              <a:t>N  =</a:t>
            </a:r>
            <a:r>
              <a:rPr lang="zh-CN" altLang="zh-CN" dirty="0">
                <a:latin typeface="等线" panose="02010600030101010101" pitchFamily="2" charset="-122"/>
                <a:ea typeface="等线" panose="02010600030101010101" pitchFamily="2" charset="-122"/>
              </a:rPr>
              <a:t>π，这种控制方式称为自然环流运行方式。为限制环流，在正、反向组间接有抑制环流的电抗器。这种运行方式的交</a:t>
            </a:r>
            <a:r>
              <a:rPr lang="en-US" altLang="zh-CN" dirty="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交变频器，除有因纹波电压瞬时值不同而引起的环流外，还存在着环流电抗器在交流输出电流作用下引起的“自感应环流”，如图</a:t>
            </a:r>
            <a:r>
              <a:rPr lang="en-US" altLang="zh-CN" dirty="0">
                <a:latin typeface="等线" panose="02010600030101010101" pitchFamily="2" charset="-122"/>
                <a:ea typeface="等线" panose="02010600030101010101" pitchFamily="2" charset="-122"/>
              </a:rPr>
              <a:t>2-1-5</a:t>
            </a:r>
            <a:r>
              <a:rPr lang="zh-CN" altLang="zh-CN" dirty="0">
                <a:latin typeface="等线" panose="02010600030101010101" pitchFamily="2" charset="-122"/>
                <a:ea typeface="等线" panose="02010600030101010101" pitchFamily="2" charset="-122"/>
              </a:rPr>
              <a:t>所示</a:t>
            </a:r>
            <a:r>
              <a:rPr lang="zh-CN" altLang="zh-CN" dirty="0" smtClean="0">
                <a:latin typeface="等线" panose="02010600030101010101" pitchFamily="2" charset="-122"/>
                <a:ea typeface="等线" panose="02010600030101010101" pitchFamily="2" charset="-122"/>
              </a:rPr>
              <a:t>。</a:t>
            </a:r>
            <a:endParaRPr lang="en-US" altLang="zh-CN" dirty="0">
              <a:latin typeface="等线" panose="02010600030101010101" pitchFamily="2" charset="-122"/>
              <a:ea typeface="等线" panose="02010600030101010101" pitchFamily="2" charset="-122"/>
            </a:endParaRPr>
          </a:p>
        </p:txBody>
      </p:sp>
      <p:pic>
        <p:nvPicPr>
          <p:cNvPr id="16" name="图片 15" descr="C:\Users\407_5\AppData\Roaming\Tencent\Users\532440458\QQ\WinTemp\RichOle\9K2AB}HFIPIB6X%AJQDV0JT.png"/>
          <p:cNvPicPr/>
          <p:nvPr/>
        </p:nvPicPr>
        <p:blipFill>
          <a:blip r:embed="rId3">
            <a:extLst>
              <a:ext uri="{28A0092B-C50C-407E-A947-70E740481C1C}">
                <a14:useLocalDpi xmlns:a14="http://schemas.microsoft.com/office/drawing/2010/main" val="0"/>
              </a:ext>
            </a:extLst>
          </a:blip>
          <a:srcRect/>
          <a:stretch>
            <a:fillRect/>
          </a:stretch>
        </p:blipFill>
        <p:spPr bwMode="auto">
          <a:xfrm>
            <a:off x="5074648" y="853517"/>
            <a:ext cx="6328458" cy="5076635"/>
          </a:xfrm>
          <a:prstGeom prst="rect">
            <a:avLst/>
          </a:prstGeom>
          <a:noFill/>
          <a:ln>
            <a:noFill/>
          </a:ln>
        </p:spPr>
      </p:pic>
      <p:sp>
        <p:nvSpPr>
          <p:cNvPr id="12" name="矩形 11"/>
          <p:cNvSpPr/>
          <p:nvPr/>
        </p:nvSpPr>
        <p:spPr>
          <a:xfrm>
            <a:off x="7267296" y="5900208"/>
            <a:ext cx="1943161" cy="338554"/>
          </a:xfrm>
          <a:prstGeom prst="rect">
            <a:avLst/>
          </a:prstGeom>
        </p:spPr>
        <p:txBody>
          <a:bodyPr wrap="none">
            <a:spAutoFit/>
          </a:bodyPr>
          <a:lstStyle/>
          <a:p>
            <a:r>
              <a:rPr lang="zh-CN" altLang="zh-CN" sz="1600" dirty="0"/>
              <a:t>图</a:t>
            </a:r>
            <a:r>
              <a:rPr lang="en-US" altLang="zh-CN" sz="1600" dirty="0"/>
              <a:t>2-1-5</a:t>
            </a:r>
            <a:r>
              <a:rPr lang="zh-CN" altLang="zh-CN" sz="1600" dirty="0"/>
              <a:t>自感应环流</a:t>
            </a:r>
          </a:p>
        </p:txBody>
      </p:sp>
      <p:sp>
        <p:nvSpPr>
          <p:cNvPr id="14"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xmlns="" id="{E8595C05-5439-49D7-B6BB-BC2775EDEAB0}"/>
              </a:ext>
            </a:extLst>
          </p:cNvPr>
          <p:cNvSpPr/>
          <p:nvPr/>
        </p:nvSpPr>
        <p:spPr>
          <a:xfrm>
            <a:off x="915375" y="858519"/>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1.6</a:t>
            </a:r>
            <a:r>
              <a:rPr lang="zh-CN" altLang="zh-CN" sz="2000" b="1" dirty="0" smtClean="0">
                <a:solidFill>
                  <a:schemeClr val="accent2">
                    <a:lumMod val="50000"/>
                  </a:schemeClr>
                </a:solidFill>
                <a:latin typeface="微软雅黑" pitchFamily="34" charset="-122"/>
                <a:ea typeface="微软雅黑" pitchFamily="34" charset="-122"/>
              </a:rPr>
              <a:t>交</a:t>
            </a:r>
            <a:r>
              <a:rPr lang="zh-CN" altLang="zh-CN" sz="2000" b="1" dirty="0">
                <a:solidFill>
                  <a:schemeClr val="accent2">
                    <a:lumMod val="50000"/>
                  </a:schemeClr>
                </a:solidFill>
                <a:latin typeface="微软雅黑" pitchFamily="34" charset="-122"/>
                <a:ea typeface="微软雅黑" pitchFamily="34" charset="-122"/>
              </a:rPr>
              <a:t>－交变频器的工作</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91987285"/>
      </p:ext>
    </p:extLst>
  </p:cSld>
  <p:clrMapOvr>
    <a:masterClrMapping/>
  </p:clrMapOvr>
  <p:timing>
    <p:tnLst>
      <p:par>
        <p:cTn id="1" dur="indefinite" restart="never" nodeType="tmRoot"/>
      </p:par>
    </p:tnLst>
    <p:bldLst>
      <p:bldP spid="100" grpId="1"/>
      <p:bldP spid="100"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490494" y="1412517"/>
            <a:ext cx="11047082" cy="5124480"/>
          </a:xfrm>
          <a:prstGeom prst="rect">
            <a:avLst/>
          </a:prstGeom>
          <a:noFill/>
          <a:ln w="9525">
            <a:noFill/>
          </a:ln>
        </p:spPr>
        <p:txBody>
          <a:bodyPr wrap="square">
            <a:spAutoFit/>
          </a:bodyPr>
          <a:lstStyle/>
          <a:p>
            <a:pPr indent="457200">
              <a:lnSpc>
                <a:spcPct val="150000"/>
              </a:lnSpc>
              <a:spcBef>
                <a:spcPts val="600"/>
              </a:spcBef>
              <a:spcAft>
                <a:spcPts val="600"/>
              </a:spcAft>
            </a:pPr>
            <a:r>
              <a:rPr lang="zh-CN" altLang="zh-CN" dirty="0" smtClean="0">
                <a:latin typeface="等线" panose="02010600030101010101" pitchFamily="2" charset="-122"/>
                <a:ea typeface="等线" panose="02010600030101010101" pitchFamily="2" charset="-122"/>
              </a:rPr>
              <a:t>图</a:t>
            </a:r>
            <a:r>
              <a:rPr lang="zh-CN" altLang="zh-CN" dirty="0">
                <a:latin typeface="等线" panose="02010600030101010101" pitchFamily="2" charset="-122"/>
                <a:ea typeface="等线" panose="02010600030101010101" pitchFamily="2" charset="-122"/>
              </a:rPr>
              <a:t>中忽略了因纹波电压引起的环流。产生自感应环流的根本原因是因为交</a:t>
            </a:r>
            <a:r>
              <a:rPr lang="en-US" altLang="zh-CN" dirty="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交变频器的输出电流是交流，其上升和下降在环流电抗器上引起自感应电压，使两组的自感应电压产生不平衡，从而构成两倍电流输出频率的低次谐波脉动电流</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pPr indent="457200">
              <a:lnSpc>
                <a:spcPct val="150000"/>
              </a:lnSpc>
              <a:spcBef>
                <a:spcPts val="600"/>
              </a:spcBef>
              <a:spcAft>
                <a:spcPts val="600"/>
              </a:spcAft>
            </a:pPr>
            <a:r>
              <a:rPr lang="zh-CN" altLang="zh-CN" dirty="0" smtClean="0">
                <a:latin typeface="等线" panose="02010600030101010101" pitchFamily="2" charset="-122"/>
                <a:ea typeface="等线" panose="02010600030101010101" pitchFamily="2" charset="-122"/>
              </a:rPr>
              <a:t>根据</a:t>
            </a:r>
            <a:r>
              <a:rPr lang="zh-CN" altLang="zh-CN" dirty="0">
                <a:latin typeface="等线" panose="02010600030101010101" pitchFamily="2" charset="-122"/>
                <a:ea typeface="等线" panose="02010600030101010101" pitchFamily="2" charset="-122"/>
              </a:rPr>
              <a:t>分析可知，自感应环流的平均值可达总电流平均值的</a:t>
            </a:r>
            <a:r>
              <a:rPr lang="en-US" altLang="zh-CN" dirty="0">
                <a:latin typeface="等线" panose="02010600030101010101" pitchFamily="2" charset="-122"/>
                <a:ea typeface="等线" panose="02010600030101010101" pitchFamily="2" charset="-122"/>
              </a:rPr>
              <a:t>57%</a:t>
            </a:r>
            <a:r>
              <a:rPr lang="zh-CN" altLang="zh-CN" dirty="0">
                <a:latin typeface="等线" panose="02010600030101010101" pitchFamily="2" charset="-122"/>
                <a:ea typeface="等线" panose="02010600030101010101" pitchFamily="2" charset="-122"/>
              </a:rPr>
              <a:t>，这显然加重了整流器的负担。因此，完全不加控制的自然环流运行方式只能用于特定的场合。由图</a:t>
            </a:r>
            <a:r>
              <a:rPr lang="en-US" altLang="zh-CN" dirty="0">
                <a:latin typeface="等线" panose="02010600030101010101" pitchFamily="2" charset="-122"/>
                <a:ea typeface="等线" panose="02010600030101010101" pitchFamily="2" charset="-122"/>
              </a:rPr>
              <a:t>1.2.3</a:t>
            </a:r>
            <a:r>
              <a:rPr lang="zh-CN" altLang="zh-CN" dirty="0">
                <a:latin typeface="等线" panose="02010600030101010101" pitchFamily="2" charset="-122"/>
                <a:ea typeface="等线" panose="02010600030101010101" pitchFamily="2" charset="-122"/>
              </a:rPr>
              <a:t>可见，自感应环流在交流输出电流靠近零点时出现最大值，这对保持电流连续是有利的。另外在有环流运行方式中，负载电压为环流电抗器的中点电压。由于两组输出电压瞬时值中一些谐波分量抵消了，故输出电压的波形较好</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pPr indent="457200">
              <a:lnSpc>
                <a:spcPct val="150000"/>
              </a:lnSpc>
              <a:spcBef>
                <a:spcPts val="600"/>
              </a:spcBef>
              <a:spcAft>
                <a:spcPts val="600"/>
              </a:spcAft>
            </a:pPr>
            <a:r>
              <a:rPr lang="en-US" altLang="zh-CN" dirty="0">
                <a:latin typeface="等线" panose="02010600030101010101" pitchFamily="2" charset="-122"/>
                <a:ea typeface="等线" panose="02010600030101010101" pitchFamily="2" charset="-122"/>
              </a:rPr>
              <a:t>3</a:t>
            </a:r>
            <a:r>
              <a:rPr lang="zh-CN" altLang="zh-CN" dirty="0">
                <a:latin typeface="等线" panose="02010600030101010101" pitchFamily="2" charset="-122"/>
                <a:ea typeface="等线" panose="02010600030101010101" pitchFamily="2" charset="-122"/>
              </a:rPr>
              <a:t>）、局部环流运行方式</a:t>
            </a:r>
          </a:p>
          <a:p>
            <a:pPr indent="457200">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把无环流运行方式和有环流运行方式相结合，即在负载电流有可能不连续时以有环流方式工作，而在负载电流连续时以无环流方式工作。这样的运行方式既可以使控制简化，运行稳定，改善输出电压波形的畸变，又不至于使电流过大，这就是局部环流运行方式的优点</a:t>
            </a:r>
            <a:r>
              <a:rPr lang="zh-CN" altLang="zh-CN" dirty="0" smtClean="0">
                <a:latin typeface="等线" panose="02010600030101010101" pitchFamily="2" charset="-122"/>
                <a:ea typeface="等线" panose="02010600030101010101" pitchFamily="2" charset="-122"/>
              </a:rPr>
              <a:t>。</a:t>
            </a:r>
            <a:endParaRPr lang="zh-CN" altLang="zh-CN" dirty="0">
              <a:latin typeface="等线" panose="02010600030101010101" pitchFamily="2" charset="-122"/>
              <a:ea typeface="等线" panose="02010600030101010101" pitchFamily="2" charset="-122"/>
            </a:endParaRPr>
          </a:p>
        </p:txBody>
      </p:sp>
      <p:sp>
        <p:nvSpPr>
          <p:cNvPr id="14"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xmlns="" id="{E8595C05-5439-49D7-B6BB-BC2775EDEAB0}"/>
              </a:ext>
            </a:extLst>
          </p:cNvPr>
          <p:cNvSpPr/>
          <p:nvPr/>
        </p:nvSpPr>
        <p:spPr>
          <a:xfrm>
            <a:off x="915375" y="858519"/>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1.6</a:t>
            </a:r>
            <a:r>
              <a:rPr lang="zh-CN" altLang="zh-CN" sz="2000" b="1" dirty="0" smtClean="0">
                <a:solidFill>
                  <a:schemeClr val="accent2">
                    <a:lumMod val="50000"/>
                  </a:schemeClr>
                </a:solidFill>
                <a:latin typeface="微软雅黑" pitchFamily="34" charset="-122"/>
                <a:ea typeface="微软雅黑" pitchFamily="34" charset="-122"/>
              </a:rPr>
              <a:t>交</a:t>
            </a:r>
            <a:r>
              <a:rPr lang="zh-CN" altLang="zh-CN" sz="2000" b="1" dirty="0">
                <a:solidFill>
                  <a:schemeClr val="accent2">
                    <a:lumMod val="50000"/>
                  </a:schemeClr>
                </a:solidFill>
                <a:latin typeface="微软雅黑" pitchFamily="34" charset="-122"/>
                <a:ea typeface="微软雅黑" pitchFamily="34" charset="-122"/>
              </a:rPr>
              <a:t>－交变频器的工作</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40979232"/>
      </p:ext>
    </p:extLst>
  </p:cSld>
  <p:clrMapOvr>
    <a:masterClrMapping/>
  </p:clrMapOvr>
  <p:timing>
    <p:tnLst>
      <p:par>
        <p:cTn id="1" dur="indefinite" restart="never" nodeType="tmRoot"/>
      </p:par>
    </p:tnLst>
    <p:bldLst>
      <p:bldP spid="100" grpId="0"/>
      <p:bldP spid="100"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itchFamily="34" charset="-122"/>
                <a:ea typeface="微软雅黑"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490494" y="1371014"/>
            <a:ext cx="11275682" cy="1338828"/>
          </a:xfrm>
          <a:prstGeom prst="rect">
            <a:avLst/>
          </a:prstGeom>
          <a:noFill/>
          <a:ln w="9525">
            <a:noFill/>
          </a:ln>
        </p:spPr>
        <p:txBody>
          <a:bodyPr wrap="square">
            <a:spAutoFit/>
          </a:bodyPr>
          <a:lstStyle/>
          <a:p>
            <a:pPr indent="457200">
              <a:lnSpc>
                <a:spcPct val="150000"/>
              </a:lnSpc>
              <a:spcBef>
                <a:spcPts val="600"/>
              </a:spcBef>
              <a:spcAft>
                <a:spcPts val="600"/>
              </a:spcAft>
            </a:pPr>
            <a:r>
              <a:rPr lang="en-US" altLang="zh-CN" dirty="0">
                <a:latin typeface="等线" panose="02010600030101010101" pitchFamily="2" charset="-122"/>
                <a:ea typeface="等线" panose="02010600030101010101" pitchFamily="2" charset="-122"/>
              </a:rPr>
              <a:t>MICROMASTER 440 </a:t>
            </a:r>
            <a:r>
              <a:rPr lang="zh-CN" altLang="zh-CN" dirty="0">
                <a:latin typeface="等线" panose="02010600030101010101" pitchFamily="2" charset="-122"/>
                <a:ea typeface="等线" panose="02010600030101010101" pitchFamily="2" charset="-122"/>
              </a:rPr>
              <a:t>是德国西门子生产的用于控制三相交流电动机速度的变频器系列。西门子变频器在现场系统上一般包括三个部分：变频器主体，</a:t>
            </a:r>
            <a:r>
              <a:rPr lang="en-US" altLang="zh-CN" dirty="0">
                <a:latin typeface="等线" panose="02010600030101010101" pitchFamily="2" charset="-122"/>
                <a:ea typeface="等线" panose="02010600030101010101" pitchFamily="2" charset="-122"/>
              </a:rPr>
              <a:t>BOP </a:t>
            </a:r>
            <a:r>
              <a:rPr lang="zh-CN" altLang="zh-CN" dirty="0">
                <a:latin typeface="等线" panose="02010600030101010101" pitchFamily="2" charset="-122"/>
                <a:ea typeface="等线" panose="02010600030101010101" pitchFamily="2" charset="-122"/>
              </a:rPr>
              <a:t>面板，</a:t>
            </a:r>
            <a:r>
              <a:rPr lang="en-US" altLang="zh-CN" dirty="0">
                <a:latin typeface="等线" panose="02010600030101010101" pitchFamily="2" charset="-122"/>
                <a:ea typeface="等线" panose="02010600030101010101" pitchFamily="2" charset="-122"/>
              </a:rPr>
              <a:t>DP</a:t>
            </a:r>
            <a:r>
              <a:rPr lang="zh-CN" altLang="zh-CN" dirty="0">
                <a:latin typeface="等线" panose="02010600030101010101" pitchFamily="2" charset="-122"/>
                <a:ea typeface="等线" panose="02010600030101010101" pitchFamily="2" charset="-122"/>
              </a:rPr>
              <a:t>接口。其中 </a:t>
            </a:r>
            <a:r>
              <a:rPr lang="en-US" altLang="zh-CN" dirty="0">
                <a:latin typeface="等线" panose="02010600030101010101" pitchFamily="2" charset="-122"/>
                <a:ea typeface="等线" panose="02010600030101010101" pitchFamily="2" charset="-122"/>
              </a:rPr>
              <a:t>BOP </a:t>
            </a:r>
            <a:r>
              <a:rPr lang="zh-CN" altLang="zh-CN" dirty="0">
                <a:latin typeface="等线" panose="02010600030101010101" pitchFamily="2" charset="-122"/>
                <a:ea typeface="等线" panose="02010600030101010101" pitchFamily="2" charset="-122"/>
              </a:rPr>
              <a:t>面板和 </a:t>
            </a:r>
            <a:r>
              <a:rPr lang="en-US" altLang="zh-CN" dirty="0">
                <a:latin typeface="等线" panose="02010600030101010101" pitchFamily="2" charset="-122"/>
                <a:ea typeface="等线" panose="02010600030101010101" pitchFamily="2" charset="-122"/>
              </a:rPr>
              <a:t>DP </a:t>
            </a:r>
            <a:r>
              <a:rPr lang="zh-CN" altLang="zh-CN" dirty="0">
                <a:latin typeface="等线" panose="02010600030101010101" pitchFamily="2" charset="-122"/>
                <a:ea typeface="等线" panose="02010600030101010101" pitchFamily="2" charset="-122"/>
              </a:rPr>
              <a:t>接口可根据需要选择。如图 </a:t>
            </a:r>
            <a:r>
              <a:rPr lang="en-US" altLang="zh-CN" dirty="0">
                <a:latin typeface="等线" panose="02010600030101010101" pitchFamily="2" charset="-122"/>
                <a:ea typeface="等线" panose="02010600030101010101" pitchFamily="2" charset="-122"/>
              </a:rPr>
              <a:t>2-1-6 </a:t>
            </a:r>
            <a:r>
              <a:rPr lang="zh-CN" altLang="zh-CN" dirty="0">
                <a:latin typeface="等线" panose="02010600030101010101" pitchFamily="2" charset="-122"/>
                <a:ea typeface="等线" panose="02010600030101010101" pitchFamily="2" charset="-122"/>
              </a:rPr>
              <a:t>所示。</a:t>
            </a:r>
          </a:p>
        </p:txBody>
      </p:sp>
      <p:grpSp>
        <p:nvGrpSpPr>
          <p:cNvPr id="17" name="组合 16"/>
          <p:cNvGrpSpPr>
            <a:grpSpLocks/>
          </p:cNvGrpSpPr>
          <p:nvPr/>
        </p:nvGrpSpPr>
        <p:grpSpPr bwMode="auto">
          <a:xfrm>
            <a:off x="4020671" y="2568388"/>
            <a:ext cx="5541340" cy="3443598"/>
            <a:chOff x="0" y="0"/>
            <a:chExt cx="3388" cy="2020"/>
          </a:xfrm>
        </p:grpSpPr>
        <p:pic>
          <p:nvPicPr>
            <p:cNvPr id="18" name="Picture 1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 y="0"/>
              <a:ext cx="3330" cy="20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115"/>
            <p:cNvSpPr txBox="1">
              <a:spLocks noChangeArrowheads="1"/>
            </p:cNvSpPr>
            <p:nvPr/>
          </p:nvSpPr>
          <p:spPr bwMode="auto">
            <a:xfrm>
              <a:off x="0" y="1313"/>
              <a:ext cx="589"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indent="177800" algn="just">
                <a:lnSpc>
                  <a:spcPts val="795"/>
                </a:lnSpc>
                <a:spcAft>
                  <a:spcPts val="0"/>
                </a:spcAft>
              </a:pPr>
              <a:r>
                <a:rPr lang="en-US" sz="700" kern="100">
                  <a:solidFill>
                    <a:srgbClr val="231F20"/>
                  </a:solidFill>
                  <a:effectLst/>
                  <a:latin typeface="Times New Roman"/>
                  <a:ea typeface="Times New Roman"/>
                  <a:cs typeface="Times New Roman"/>
                </a:rPr>
                <a:t>BOP </a:t>
              </a:r>
              <a:r>
                <a:rPr lang="zh-CN" sz="700" kern="100">
                  <a:solidFill>
                    <a:srgbClr val="231F20"/>
                  </a:solidFill>
                  <a:effectLst/>
                  <a:latin typeface="Calibri"/>
                  <a:ea typeface="宋体"/>
                  <a:cs typeface="Times New Roman"/>
                </a:rPr>
                <a:t>面板</a:t>
              </a:r>
              <a:endParaRPr lang="zh-CN" sz="1050" kern="100">
                <a:effectLst/>
                <a:latin typeface="Calibri"/>
                <a:ea typeface="宋体"/>
                <a:cs typeface="Times New Roman"/>
              </a:endParaRPr>
            </a:p>
          </p:txBody>
        </p:sp>
      </p:grpSp>
      <p:sp>
        <p:nvSpPr>
          <p:cNvPr id="10" name="矩形 9"/>
          <p:cNvSpPr/>
          <p:nvPr/>
        </p:nvSpPr>
        <p:spPr>
          <a:xfrm>
            <a:off x="5244727" y="6159904"/>
            <a:ext cx="3132589" cy="369332"/>
          </a:xfrm>
          <a:prstGeom prst="rect">
            <a:avLst/>
          </a:prstGeom>
        </p:spPr>
        <p:txBody>
          <a:bodyPr wrap="none">
            <a:spAutoFit/>
          </a:bodyPr>
          <a:lstStyle/>
          <a:p>
            <a:r>
              <a:rPr lang="en-US" altLang="zh-CN" dirty="0"/>
              <a:t>2-1-6 MM430</a:t>
            </a:r>
            <a:r>
              <a:rPr lang="zh-CN" altLang="zh-CN" dirty="0"/>
              <a:t>变频器的组成</a:t>
            </a:r>
          </a:p>
        </p:txBody>
      </p:sp>
      <p:sp>
        <p:nvSpPr>
          <p:cNvPr id="20" name="矩形 19">
            <a:extLst>
              <a:ext uri="{FF2B5EF4-FFF2-40B4-BE49-F238E27FC236}">
                <a16:creationId xmlns:a16="http://schemas.microsoft.com/office/drawing/2014/main" xmlns="" id="{E8595C05-5439-49D7-B6BB-BC2775EDEAB0}"/>
              </a:ext>
            </a:extLst>
          </p:cNvPr>
          <p:cNvSpPr/>
          <p:nvPr/>
        </p:nvSpPr>
        <p:spPr>
          <a:xfrm>
            <a:off x="915375" y="924132"/>
            <a:ext cx="3684136"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1.7 </a:t>
            </a:r>
            <a:r>
              <a:rPr lang="en-US" altLang="zh-CN" sz="2000" b="1" dirty="0" smtClean="0">
                <a:solidFill>
                  <a:schemeClr val="accent2">
                    <a:lumMod val="50000"/>
                  </a:schemeClr>
                </a:solidFill>
                <a:latin typeface="微软雅黑" pitchFamily="34" charset="-122"/>
                <a:ea typeface="微软雅黑" pitchFamily="34" charset="-122"/>
              </a:rPr>
              <a:t>MM440 </a:t>
            </a:r>
            <a:r>
              <a:rPr lang="en-US" altLang="zh-CN" sz="2000" b="1" dirty="0" err="1">
                <a:solidFill>
                  <a:schemeClr val="accent2">
                    <a:lumMod val="50000"/>
                  </a:schemeClr>
                </a:solidFill>
                <a:latin typeface="微软雅黑" pitchFamily="34" charset="-122"/>
                <a:ea typeface="微软雅黑" pitchFamily="34" charset="-122"/>
              </a:rPr>
              <a:t>变频器的组成</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6"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27983471"/>
      </p:ext>
    </p:extLst>
  </p:cSld>
  <p:clrMapOvr>
    <a:masterClrMapping/>
  </p:clrMapOvr>
  <p:timing>
    <p:tnLst>
      <p:par>
        <p:cTn id="1" dur="indefinite" restart="never" nodeType="tmRoot"/>
      </p:par>
    </p:tnLst>
    <p:bldLst>
      <p:bldP spid="100" grpId="1"/>
      <p:bldP spid="100"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436513" y="1212363"/>
            <a:ext cx="11755487" cy="2130904"/>
          </a:xfrm>
          <a:prstGeom prst="rect">
            <a:avLst/>
          </a:prstGeom>
          <a:noFill/>
          <a:ln w="9525">
            <a:noFill/>
          </a:ln>
        </p:spPr>
        <p:txBody>
          <a:bodyPr wrap="square">
            <a:spAutoFit/>
          </a:bodyPr>
          <a:lstStyle/>
          <a:p>
            <a:pPr indent="457200">
              <a:lnSpc>
                <a:spcPts val="2300"/>
              </a:lnSpc>
            </a:pPr>
            <a:r>
              <a:rPr lang="zh-CN" altLang="zh-CN" sz="1600" dirty="0">
                <a:latin typeface="等线" panose="02010600030101010101" pitchFamily="2" charset="-122"/>
                <a:ea typeface="等线" panose="02010600030101010101" pitchFamily="2" charset="-122"/>
              </a:rPr>
              <a:t>如果变频器长期存放，那么在安装前，需要对电容器进行重新充电。以西门子</a:t>
            </a:r>
            <a:r>
              <a:rPr lang="en-US" altLang="zh-CN" sz="1600" dirty="0">
                <a:latin typeface="等线" panose="02010600030101010101" pitchFamily="2" charset="-122"/>
                <a:ea typeface="等线" panose="02010600030101010101" pitchFamily="2" charset="-122"/>
              </a:rPr>
              <a:t>MM440 </a:t>
            </a:r>
            <a:r>
              <a:rPr lang="zh-CN" altLang="zh-CN" sz="1600" dirty="0">
                <a:latin typeface="等线" panose="02010600030101010101" pitchFamily="2" charset="-122"/>
                <a:ea typeface="等线" panose="02010600030101010101" pitchFamily="2" charset="-122"/>
              </a:rPr>
              <a:t>变频器可以采用单相电源接线方式（图</a:t>
            </a:r>
            <a:r>
              <a:rPr lang="en-US" altLang="zh-CN" sz="1600" dirty="0">
                <a:latin typeface="等线" panose="02010600030101010101" pitchFamily="2" charset="-122"/>
                <a:ea typeface="等线" panose="02010600030101010101" pitchFamily="2" charset="-122"/>
              </a:rPr>
              <a:t>2-1-7</a:t>
            </a:r>
            <a:r>
              <a:rPr lang="zh-CN" altLang="zh-CN" sz="1600" dirty="0">
                <a:latin typeface="等线" panose="02010600030101010101" pitchFamily="2" charset="-122"/>
                <a:ea typeface="等线" panose="02010600030101010101" pitchFamily="2" charset="-122"/>
              </a:rPr>
              <a:t>）以及三相电源线接线（</a:t>
            </a:r>
            <a:r>
              <a:rPr lang="en-US" altLang="zh-CN" sz="1600" dirty="0">
                <a:latin typeface="等线" panose="02010600030101010101" pitchFamily="2" charset="-122"/>
                <a:ea typeface="等线" panose="02010600030101010101" pitchFamily="2" charset="-122"/>
              </a:rPr>
              <a:t>2-1-8</a:t>
            </a:r>
            <a:r>
              <a:rPr lang="zh-CN" altLang="zh-CN" sz="1600" dirty="0">
                <a:latin typeface="等线" panose="02010600030101010101" pitchFamily="2" charset="-122"/>
                <a:ea typeface="等线" panose="02010600030101010101" pitchFamily="2" charset="-122"/>
              </a:rPr>
              <a:t>），下面以单相电源接线方式接线图如图</a:t>
            </a:r>
            <a:r>
              <a:rPr lang="en-US" altLang="zh-CN" sz="1600" dirty="0">
                <a:latin typeface="等线" panose="02010600030101010101" pitchFamily="2" charset="-122"/>
                <a:ea typeface="等线" panose="02010600030101010101" pitchFamily="2" charset="-122"/>
              </a:rPr>
              <a:t>2-1-7</a:t>
            </a:r>
            <a:r>
              <a:rPr lang="zh-CN" altLang="zh-CN" sz="1600" dirty="0">
                <a:latin typeface="等线" panose="02010600030101010101" pitchFamily="2" charset="-122"/>
                <a:ea typeface="等线" panose="02010600030101010101" pitchFamily="2" charset="-122"/>
              </a:rPr>
              <a:t>所示，安装说明如下：</a:t>
            </a:r>
          </a:p>
          <a:p>
            <a:pPr indent="457200">
              <a:lnSpc>
                <a:spcPts val="2300"/>
              </a:lnSpc>
            </a:pPr>
            <a:r>
              <a:rPr lang="zh-CN" altLang="zh-CN" sz="1600" dirty="0">
                <a:latin typeface="等线" panose="02010600030101010101" pitchFamily="2" charset="-122"/>
                <a:ea typeface="等线" panose="02010600030101010101" pitchFamily="2" charset="-122"/>
              </a:rPr>
              <a:t>①在采用单相电源接线方式安装时，接变频器输出端子</a:t>
            </a:r>
            <a:r>
              <a:rPr lang="en-US" altLang="zh-CN" sz="1600" dirty="0">
                <a:latin typeface="等线" panose="02010600030101010101" pitchFamily="2" charset="-122"/>
                <a:ea typeface="等线" panose="02010600030101010101" pitchFamily="2" charset="-122"/>
              </a:rPr>
              <a:t> U</a:t>
            </a:r>
            <a:r>
              <a:rPr lang="zh-CN" altLang="zh-CN" sz="1600" dirty="0">
                <a:latin typeface="等线" panose="02010600030101010101" pitchFamily="2" charset="-122"/>
                <a:ea typeface="等线" panose="02010600030101010101" pitchFamily="2" charset="-122"/>
              </a:rPr>
              <a:t>、</a:t>
            </a:r>
            <a:r>
              <a:rPr lang="en-US" altLang="zh-CN" sz="1600" dirty="0">
                <a:latin typeface="等线" panose="02010600030101010101" pitchFamily="2" charset="-122"/>
                <a:ea typeface="等线" panose="02010600030101010101" pitchFamily="2" charset="-122"/>
              </a:rPr>
              <a:t>V</a:t>
            </a:r>
            <a:r>
              <a:rPr lang="zh-CN" altLang="zh-CN" sz="1600" dirty="0">
                <a:latin typeface="等线" panose="02010600030101010101" pitchFamily="2" charset="-122"/>
                <a:ea typeface="等线" panose="02010600030101010101" pitchFamily="2" charset="-122"/>
              </a:rPr>
              <a:t>、</a:t>
            </a:r>
            <a:r>
              <a:rPr lang="en-US" altLang="zh-CN" sz="1600" dirty="0">
                <a:latin typeface="等线" panose="02010600030101010101" pitchFamily="2" charset="-122"/>
                <a:ea typeface="等线" panose="02010600030101010101" pitchFamily="2" charset="-122"/>
              </a:rPr>
              <a:t>W </a:t>
            </a:r>
            <a:r>
              <a:rPr lang="zh-CN" altLang="zh-CN" sz="1600" dirty="0">
                <a:latin typeface="等线" panose="02010600030101010101" pitchFamily="2" charset="-122"/>
                <a:ea typeface="等线" panose="02010600030101010101" pitchFamily="2" charset="-122"/>
              </a:rPr>
              <a:t>中的</a:t>
            </a:r>
            <a:r>
              <a:rPr lang="en-US" altLang="zh-CN" sz="1600" dirty="0">
                <a:latin typeface="等线" panose="02010600030101010101" pitchFamily="2" charset="-122"/>
                <a:ea typeface="等线" panose="02010600030101010101" pitchFamily="2" charset="-122"/>
              </a:rPr>
              <a:t> U</a:t>
            </a:r>
            <a:r>
              <a:rPr lang="zh-CN" altLang="zh-CN" sz="1600" dirty="0">
                <a:latin typeface="等线" panose="02010600030101010101" pitchFamily="2" charset="-122"/>
                <a:ea typeface="等线" panose="02010600030101010101" pitchFamily="2" charset="-122"/>
              </a:rPr>
              <a:t>、</a:t>
            </a:r>
            <a:r>
              <a:rPr lang="en-US" altLang="zh-CN" sz="1600" dirty="0">
                <a:latin typeface="等线" panose="02010600030101010101" pitchFamily="2" charset="-122"/>
                <a:ea typeface="等线" panose="02010600030101010101" pitchFamily="2" charset="-122"/>
              </a:rPr>
              <a:t>V </a:t>
            </a:r>
            <a:r>
              <a:rPr lang="zh-CN" altLang="zh-CN" sz="1600" dirty="0">
                <a:latin typeface="等线" panose="02010600030101010101" pitchFamily="2" charset="-122"/>
                <a:ea typeface="等线" panose="02010600030101010101" pitchFamily="2" charset="-122"/>
              </a:rPr>
              <a:t>两相，电压</a:t>
            </a:r>
            <a:r>
              <a:rPr lang="en-US" altLang="zh-CN" sz="1600" dirty="0">
                <a:latin typeface="等线" panose="02010600030101010101" pitchFamily="2" charset="-122"/>
                <a:ea typeface="等线" panose="02010600030101010101" pitchFamily="2" charset="-122"/>
              </a:rPr>
              <a:t> 220V</a:t>
            </a:r>
            <a:r>
              <a:rPr lang="zh-CN" altLang="zh-CN" sz="1600" dirty="0" smtClean="0">
                <a:latin typeface="等线" panose="02010600030101010101" pitchFamily="2" charset="-122"/>
                <a:ea typeface="等线" panose="02010600030101010101" pitchFamily="2" charset="-122"/>
              </a:rPr>
              <a:t>。</a:t>
            </a:r>
            <a:endParaRPr lang="en-US" altLang="zh-CN" sz="1600" dirty="0" smtClean="0">
              <a:latin typeface="等线" panose="02010600030101010101" pitchFamily="2" charset="-122"/>
              <a:ea typeface="等线" panose="02010600030101010101" pitchFamily="2" charset="-122"/>
            </a:endParaRPr>
          </a:p>
          <a:p>
            <a:pPr indent="457200">
              <a:lnSpc>
                <a:spcPts val="2300"/>
              </a:lnSpc>
            </a:pPr>
            <a:r>
              <a:rPr lang="zh-CN" altLang="zh-CN" sz="1600" dirty="0" smtClean="0">
                <a:latin typeface="等线" panose="02010600030101010101" pitchFamily="2" charset="-122"/>
                <a:ea typeface="等线" panose="02010600030101010101" pitchFamily="2" charset="-122"/>
              </a:rPr>
              <a:t>②</a:t>
            </a:r>
            <a:r>
              <a:rPr lang="zh-CN" altLang="zh-CN" sz="1600" dirty="0">
                <a:latin typeface="等线" panose="02010600030101010101" pitchFamily="2" charset="-122"/>
                <a:ea typeface="等线" panose="02010600030101010101" pitchFamily="2" charset="-122"/>
              </a:rPr>
              <a:t>本系统的启动端需要使用</a:t>
            </a:r>
            <a:r>
              <a:rPr lang="en-US" altLang="zh-CN" sz="1600" dirty="0">
                <a:latin typeface="等线" panose="02010600030101010101" pitchFamily="2" charset="-122"/>
                <a:ea typeface="等线" panose="02010600030101010101" pitchFamily="2" charset="-122"/>
              </a:rPr>
              <a:t> STF </a:t>
            </a:r>
            <a:r>
              <a:rPr lang="zh-CN" altLang="zh-CN" sz="1600" dirty="0">
                <a:latin typeface="等线" panose="02010600030101010101" pitchFamily="2" charset="-122"/>
                <a:ea typeface="等线" panose="02010600030101010101" pitchFamily="2" charset="-122"/>
              </a:rPr>
              <a:t>功能，接线端子</a:t>
            </a:r>
            <a:r>
              <a:rPr lang="en-US" altLang="zh-CN" sz="1600" dirty="0">
                <a:latin typeface="等线" panose="02010600030101010101" pitchFamily="2" charset="-122"/>
                <a:ea typeface="等线" panose="02010600030101010101" pitchFamily="2" charset="-122"/>
              </a:rPr>
              <a:t> 5 </a:t>
            </a:r>
            <a:r>
              <a:rPr lang="zh-CN" altLang="zh-CN" sz="1600" dirty="0">
                <a:latin typeface="等线" panose="02010600030101010101" pitchFamily="2" charset="-122"/>
                <a:ea typeface="等线" panose="02010600030101010101" pitchFamily="2" charset="-122"/>
              </a:rPr>
              <a:t>和</a:t>
            </a:r>
            <a:r>
              <a:rPr lang="en-US" altLang="zh-CN" sz="1600" dirty="0">
                <a:latin typeface="等线" panose="02010600030101010101" pitchFamily="2" charset="-122"/>
                <a:ea typeface="等线" panose="02010600030101010101" pitchFamily="2" charset="-122"/>
              </a:rPr>
              <a:t> 8 </a:t>
            </a:r>
            <a:r>
              <a:rPr lang="zh-CN" altLang="zh-CN" sz="1600" dirty="0">
                <a:latin typeface="等线" panose="02010600030101010101" pitchFamily="2" charset="-122"/>
                <a:ea typeface="等线" panose="02010600030101010101" pitchFamily="2" charset="-122"/>
              </a:rPr>
              <a:t>接控制线</a:t>
            </a:r>
            <a:r>
              <a:rPr lang="zh-CN" altLang="zh-CN" sz="1600" dirty="0" smtClean="0">
                <a:latin typeface="等线" panose="02010600030101010101" pitchFamily="2" charset="-122"/>
                <a:ea typeface="等线" panose="02010600030101010101" pitchFamily="2" charset="-122"/>
              </a:rPr>
              <a:t>。</a:t>
            </a:r>
            <a:endParaRPr lang="en-US" altLang="zh-CN" sz="1600" dirty="0" smtClean="0">
              <a:latin typeface="等线" panose="02010600030101010101" pitchFamily="2" charset="-122"/>
              <a:ea typeface="等线" panose="02010600030101010101" pitchFamily="2" charset="-122"/>
            </a:endParaRPr>
          </a:p>
          <a:p>
            <a:pPr indent="457200">
              <a:lnSpc>
                <a:spcPts val="2300"/>
              </a:lnSpc>
            </a:pPr>
            <a:r>
              <a:rPr lang="zh-CN" altLang="zh-CN" sz="1600" dirty="0" smtClean="0">
                <a:latin typeface="等线" panose="02010600030101010101" pitchFamily="2" charset="-122"/>
                <a:ea typeface="等线" panose="02010600030101010101" pitchFamily="2" charset="-122"/>
              </a:rPr>
              <a:t>③</a:t>
            </a:r>
            <a:r>
              <a:rPr lang="zh-CN" altLang="zh-CN" sz="1600" dirty="0">
                <a:latin typeface="等线" panose="02010600030101010101" pitchFamily="2" charset="-122"/>
                <a:ea typeface="等线" panose="02010600030101010101" pitchFamily="2" charset="-122"/>
              </a:rPr>
              <a:t>接线端子</a:t>
            </a:r>
            <a:r>
              <a:rPr lang="en-US" altLang="zh-CN" sz="1600" dirty="0">
                <a:latin typeface="等线" panose="02010600030101010101" pitchFamily="2" charset="-122"/>
                <a:ea typeface="等线" panose="02010600030101010101" pitchFamily="2" charset="-122"/>
              </a:rPr>
              <a:t> 3 </a:t>
            </a:r>
            <a:r>
              <a:rPr lang="zh-CN" altLang="zh-CN" sz="1600" dirty="0">
                <a:latin typeface="等线" panose="02010600030101010101" pitchFamily="2" charset="-122"/>
                <a:ea typeface="等线" panose="02010600030101010101" pitchFamily="2" charset="-122"/>
              </a:rPr>
              <a:t>和 </a:t>
            </a:r>
            <a:r>
              <a:rPr lang="en-US" altLang="zh-CN" sz="1600" dirty="0">
                <a:latin typeface="等线" panose="02010600030101010101" pitchFamily="2" charset="-122"/>
                <a:ea typeface="等线" panose="02010600030101010101" pitchFamily="2" charset="-122"/>
              </a:rPr>
              <a:t>4 </a:t>
            </a:r>
            <a:r>
              <a:rPr lang="zh-CN" altLang="zh-CN" sz="1600" dirty="0">
                <a:latin typeface="等线" panose="02010600030101010101" pitchFamily="2" charset="-122"/>
                <a:ea typeface="等线" panose="02010600030101010101" pitchFamily="2" charset="-122"/>
              </a:rPr>
              <a:t>作为速度调节控制线的接线端，控制电压范围</a:t>
            </a:r>
            <a:r>
              <a:rPr lang="en-US" altLang="zh-CN" sz="1600" dirty="0">
                <a:latin typeface="等线" panose="02010600030101010101" pitchFamily="2" charset="-122"/>
                <a:ea typeface="等线" panose="02010600030101010101" pitchFamily="2" charset="-122"/>
              </a:rPr>
              <a:t> 2</a:t>
            </a:r>
            <a:r>
              <a:rPr lang="zh-CN" altLang="zh-CN" sz="1600" dirty="0">
                <a:latin typeface="等线" panose="02010600030101010101" pitchFamily="2" charset="-122"/>
                <a:ea typeface="等线" panose="02010600030101010101" pitchFamily="2" charset="-122"/>
              </a:rPr>
              <a:t>～</a:t>
            </a:r>
            <a:r>
              <a:rPr lang="en-US" altLang="zh-CN" sz="1600" dirty="0">
                <a:latin typeface="等线" panose="02010600030101010101" pitchFamily="2" charset="-122"/>
                <a:ea typeface="等线" panose="02010600030101010101" pitchFamily="2" charset="-122"/>
              </a:rPr>
              <a:t>10V</a:t>
            </a:r>
            <a:r>
              <a:rPr lang="zh-CN" altLang="zh-CN" sz="1600" dirty="0">
                <a:latin typeface="等线" panose="02010600030101010101" pitchFamily="2" charset="-122"/>
                <a:ea typeface="等线" panose="02010600030101010101" pitchFamily="2" charset="-122"/>
              </a:rPr>
              <a:t>，并联</a:t>
            </a:r>
            <a:r>
              <a:rPr lang="en-US" altLang="zh-CN" sz="1600" dirty="0">
                <a:latin typeface="等线" panose="02010600030101010101" pitchFamily="2" charset="-122"/>
                <a:ea typeface="等线" panose="02010600030101010101" pitchFamily="2" charset="-122"/>
              </a:rPr>
              <a:t> 500 </a:t>
            </a:r>
            <a:r>
              <a:rPr lang="zh-CN" altLang="zh-CN" sz="1600" dirty="0">
                <a:latin typeface="等线" panose="02010600030101010101" pitchFamily="2" charset="-122"/>
                <a:ea typeface="等线" panose="02010600030101010101" pitchFamily="2" charset="-122"/>
              </a:rPr>
              <a:t>欧姆电阻后，控制电流范围为</a:t>
            </a:r>
            <a:r>
              <a:rPr lang="en-US" altLang="zh-CN" sz="1600" dirty="0">
                <a:latin typeface="等线" panose="02010600030101010101" pitchFamily="2" charset="-122"/>
                <a:ea typeface="等线" panose="02010600030101010101" pitchFamily="2" charset="-122"/>
              </a:rPr>
              <a:t> 4</a:t>
            </a:r>
            <a:r>
              <a:rPr lang="zh-CN" altLang="zh-CN" sz="1600" dirty="0">
                <a:latin typeface="等线" panose="02010600030101010101" pitchFamily="2" charset="-122"/>
                <a:ea typeface="等线" panose="02010600030101010101" pitchFamily="2" charset="-122"/>
              </a:rPr>
              <a:t>～</a:t>
            </a:r>
            <a:r>
              <a:rPr lang="en-US" altLang="zh-CN" sz="1600" dirty="0">
                <a:latin typeface="等线" panose="02010600030101010101" pitchFamily="2" charset="-122"/>
                <a:ea typeface="等线" panose="02010600030101010101" pitchFamily="2" charset="-122"/>
              </a:rPr>
              <a:t>20mA</a:t>
            </a:r>
            <a:r>
              <a:rPr lang="zh-CN" altLang="zh-CN" sz="1600" dirty="0" smtClean="0">
                <a:latin typeface="等线" panose="02010600030101010101" pitchFamily="2" charset="-122"/>
                <a:ea typeface="等线" panose="02010600030101010101" pitchFamily="2" charset="-122"/>
              </a:rPr>
              <a:t>。</a:t>
            </a:r>
            <a:endParaRPr lang="en-US" altLang="zh-CN" sz="1600" dirty="0" smtClean="0">
              <a:latin typeface="等线" panose="02010600030101010101" pitchFamily="2" charset="-122"/>
              <a:ea typeface="等线" panose="02010600030101010101" pitchFamily="2" charset="-122"/>
            </a:endParaRPr>
          </a:p>
          <a:p>
            <a:pPr indent="457200">
              <a:lnSpc>
                <a:spcPts val="2300"/>
              </a:lnSpc>
            </a:pPr>
            <a:r>
              <a:rPr lang="zh-CN" altLang="zh-CN" sz="1600" dirty="0" smtClean="0">
                <a:latin typeface="等线" panose="02010600030101010101" pitchFamily="2" charset="-122"/>
                <a:ea typeface="等线" panose="02010600030101010101" pitchFamily="2" charset="-122"/>
              </a:rPr>
              <a:t>④</a:t>
            </a:r>
            <a:r>
              <a:rPr lang="zh-CN" altLang="zh-CN" sz="1600" dirty="0">
                <a:latin typeface="等线" panose="02010600030101010101" pitchFamily="2" charset="-122"/>
                <a:ea typeface="等线" panose="02010600030101010101" pitchFamily="2" charset="-122"/>
              </a:rPr>
              <a:t>变频器的</a:t>
            </a:r>
            <a:r>
              <a:rPr lang="en-US" altLang="zh-CN" sz="1600" dirty="0">
                <a:latin typeface="等线" panose="02010600030101010101" pitchFamily="2" charset="-122"/>
                <a:ea typeface="等线" panose="02010600030101010101" pitchFamily="2" charset="-122"/>
              </a:rPr>
              <a:t> Profibus DP </a:t>
            </a:r>
            <a:r>
              <a:rPr lang="zh-CN" altLang="zh-CN" sz="1600" dirty="0">
                <a:latin typeface="等线" panose="02010600030101010101" pitchFamily="2" charset="-122"/>
                <a:ea typeface="等线" panose="02010600030101010101" pitchFamily="2" charset="-122"/>
              </a:rPr>
              <a:t>模块外接</a:t>
            </a:r>
            <a:r>
              <a:rPr lang="en-US" altLang="zh-CN" sz="1600" dirty="0">
                <a:latin typeface="等线" panose="02010600030101010101" pitchFamily="2" charset="-122"/>
                <a:ea typeface="等线" panose="02010600030101010101" pitchFamily="2" charset="-122"/>
              </a:rPr>
              <a:t> 24V </a:t>
            </a:r>
            <a:r>
              <a:rPr lang="zh-CN" altLang="zh-CN" sz="1600" dirty="0">
                <a:latin typeface="等线" panose="02010600030101010101" pitchFamily="2" charset="-122"/>
                <a:ea typeface="等线" panose="02010600030101010101" pitchFamily="2" charset="-122"/>
              </a:rPr>
              <a:t>直流电源。</a:t>
            </a:r>
          </a:p>
        </p:txBody>
      </p:sp>
      <p:pic>
        <p:nvPicPr>
          <p:cNvPr id="21" name="图片 20" descr="C:\Users\407_5\AppData\Roaming\Tencent\Users\532440458\QQ\WinTemp\RichOle\)R0HDPJX7O245%}[X5Q0TLC.png"/>
          <p:cNvPicPr/>
          <p:nvPr/>
        </p:nvPicPr>
        <p:blipFill>
          <a:blip r:embed="rId3">
            <a:extLst>
              <a:ext uri="{28A0092B-C50C-407E-A947-70E740481C1C}">
                <a14:useLocalDpi xmlns:a14="http://schemas.microsoft.com/office/drawing/2010/main" val="0"/>
              </a:ext>
            </a:extLst>
          </a:blip>
          <a:srcRect/>
          <a:stretch>
            <a:fillRect/>
          </a:stretch>
        </p:blipFill>
        <p:spPr bwMode="auto">
          <a:xfrm>
            <a:off x="1436913" y="3343267"/>
            <a:ext cx="4697188" cy="2822367"/>
          </a:xfrm>
          <a:prstGeom prst="rect">
            <a:avLst/>
          </a:prstGeom>
          <a:noFill/>
          <a:ln>
            <a:noFill/>
          </a:ln>
        </p:spPr>
      </p:pic>
      <p:pic>
        <p:nvPicPr>
          <p:cNvPr id="22" name="图片 21" descr="C:\Users\407_5\AppData\Roaming\Tencent\Users\532440458\QQ\WinTemp\RichOle\RP8MYNGLKP5YH5NLG2LF`(O.png"/>
          <p:cNvPicPr/>
          <p:nvPr/>
        </p:nvPicPr>
        <p:blipFill>
          <a:blip r:embed="rId4">
            <a:extLst>
              <a:ext uri="{28A0092B-C50C-407E-A947-70E740481C1C}">
                <a14:useLocalDpi xmlns:a14="http://schemas.microsoft.com/office/drawing/2010/main" val="0"/>
              </a:ext>
            </a:extLst>
          </a:blip>
          <a:srcRect/>
          <a:stretch>
            <a:fillRect/>
          </a:stretch>
        </p:blipFill>
        <p:spPr bwMode="auto">
          <a:xfrm>
            <a:off x="7006728" y="3241319"/>
            <a:ext cx="4401217" cy="2828975"/>
          </a:xfrm>
          <a:prstGeom prst="rect">
            <a:avLst/>
          </a:prstGeom>
          <a:noFill/>
          <a:ln>
            <a:noFill/>
          </a:ln>
        </p:spPr>
      </p:pic>
      <p:sp>
        <p:nvSpPr>
          <p:cNvPr id="12" name="矩形 11"/>
          <p:cNvSpPr/>
          <p:nvPr/>
        </p:nvSpPr>
        <p:spPr>
          <a:xfrm>
            <a:off x="2042973" y="6178731"/>
            <a:ext cx="3446777" cy="307777"/>
          </a:xfrm>
          <a:prstGeom prst="rect">
            <a:avLst/>
          </a:prstGeom>
        </p:spPr>
        <p:txBody>
          <a:bodyPr wrap="none">
            <a:spAutoFit/>
          </a:bodyPr>
          <a:lstStyle/>
          <a:p>
            <a:r>
              <a:rPr lang="zh-CN" altLang="zh-CN" sz="1400" dirty="0"/>
              <a:t>图</a:t>
            </a:r>
            <a:r>
              <a:rPr lang="en-US" altLang="zh-CN" sz="1400" dirty="0"/>
              <a:t>2-1-7 MM440</a:t>
            </a:r>
            <a:r>
              <a:rPr lang="zh-CN" altLang="zh-CN" sz="1400" dirty="0"/>
              <a:t>变频器单相电源接线方式</a:t>
            </a:r>
          </a:p>
        </p:txBody>
      </p:sp>
      <p:sp>
        <p:nvSpPr>
          <p:cNvPr id="13" name="矩形 12"/>
          <p:cNvSpPr/>
          <p:nvPr/>
        </p:nvSpPr>
        <p:spPr>
          <a:xfrm>
            <a:off x="7510621" y="6165634"/>
            <a:ext cx="3496470" cy="307777"/>
          </a:xfrm>
          <a:prstGeom prst="rect">
            <a:avLst/>
          </a:prstGeom>
        </p:spPr>
        <p:txBody>
          <a:bodyPr wrap="none">
            <a:spAutoFit/>
          </a:bodyPr>
          <a:lstStyle/>
          <a:p>
            <a:r>
              <a:rPr lang="zh-CN" altLang="zh-CN" sz="1400" dirty="0"/>
              <a:t>图</a:t>
            </a:r>
            <a:r>
              <a:rPr lang="en-US" altLang="zh-CN" sz="1400" dirty="0"/>
              <a:t>2-1-8  MM440</a:t>
            </a:r>
            <a:r>
              <a:rPr lang="zh-CN" altLang="zh-CN" sz="1400" dirty="0"/>
              <a:t>变频器三相电源接线方式</a:t>
            </a:r>
          </a:p>
        </p:txBody>
      </p:sp>
      <p:sp>
        <p:nvSpPr>
          <p:cNvPr id="17" name="矩形 16">
            <a:extLst>
              <a:ext uri="{FF2B5EF4-FFF2-40B4-BE49-F238E27FC236}">
                <a16:creationId xmlns:a16="http://schemas.microsoft.com/office/drawing/2014/main" xmlns="" id="{E8595C05-5439-49D7-B6BB-BC2775EDEAB0}"/>
              </a:ext>
            </a:extLst>
          </p:cNvPr>
          <p:cNvSpPr/>
          <p:nvPr/>
        </p:nvSpPr>
        <p:spPr>
          <a:xfrm>
            <a:off x="915375" y="812253"/>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1.8 </a:t>
            </a:r>
            <a:r>
              <a:rPr lang="en-US" altLang="zh-CN" sz="2000" b="1" dirty="0" smtClean="0">
                <a:solidFill>
                  <a:schemeClr val="accent2">
                    <a:lumMod val="50000"/>
                  </a:schemeClr>
                </a:solidFill>
                <a:latin typeface="微软雅黑" pitchFamily="34" charset="-122"/>
                <a:ea typeface="微软雅黑" pitchFamily="34" charset="-122"/>
              </a:rPr>
              <a:t>MM440 </a:t>
            </a:r>
            <a:r>
              <a:rPr lang="en-US" altLang="zh-CN" sz="2000" b="1" dirty="0" err="1" smtClean="0">
                <a:solidFill>
                  <a:schemeClr val="accent2">
                    <a:lumMod val="50000"/>
                  </a:schemeClr>
                </a:solidFill>
                <a:latin typeface="微软雅黑" pitchFamily="34" charset="-122"/>
                <a:ea typeface="微软雅黑" pitchFamily="34" charset="-122"/>
              </a:rPr>
              <a:t>变频器的</a:t>
            </a:r>
            <a:r>
              <a:rPr lang="zh-CN" altLang="en-US" sz="2000" b="1" dirty="0" smtClean="0">
                <a:solidFill>
                  <a:schemeClr val="accent2">
                    <a:lumMod val="50000"/>
                  </a:schemeClr>
                </a:solidFill>
                <a:latin typeface="微软雅黑" pitchFamily="34" charset="-122"/>
                <a:ea typeface="微软雅黑" pitchFamily="34" charset="-122"/>
              </a:rPr>
              <a:t>安装</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6"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91166942"/>
      </p:ext>
    </p:extLst>
  </p:cSld>
  <p:clrMapOvr>
    <a:masterClrMapping/>
  </p:clrMapOvr>
  <p:timing>
    <p:tnLst>
      <p:par>
        <p:cTn id="1" dur="indefinite" restart="never" nodeType="tmRoot"/>
      </p:par>
    </p:tnLst>
    <p:bldLst>
      <p:bldP spid="100" grpId="1"/>
      <p:bldP spid="100" grpId="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503867" y="1334646"/>
            <a:ext cx="11260467" cy="2309991"/>
          </a:xfrm>
          <a:prstGeom prst="rect">
            <a:avLst/>
          </a:prstGeom>
          <a:noFill/>
          <a:ln w="9525">
            <a:noFill/>
          </a:ln>
        </p:spPr>
        <p:txBody>
          <a:bodyPr wrap="square">
            <a:spAutoFit/>
          </a:bodyPr>
          <a:lstStyle/>
          <a:p>
            <a:pPr indent="457200">
              <a:lnSpc>
                <a:spcPts val="2500"/>
              </a:lnSpc>
            </a:pPr>
            <a:r>
              <a:rPr lang="zh-CN" altLang="zh-CN" dirty="0">
                <a:latin typeface="等线" panose="02010600030101010101" pitchFamily="2" charset="-122"/>
                <a:ea typeface="等线" panose="02010600030101010101" pitchFamily="2" charset="-122"/>
              </a:rPr>
              <a:t>在安装时，需要注意的事项包括</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pPr indent="457200">
              <a:lnSpc>
                <a:spcPts val="2500"/>
              </a:lnSpc>
            </a:pPr>
            <a:r>
              <a:rPr lang="zh-CN" altLang="zh-CN" dirty="0" smtClean="0">
                <a:latin typeface="等线" panose="02010600030101010101" pitchFamily="2" charset="-122"/>
                <a:ea typeface="等线" panose="02010600030101010101" pitchFamily="2" charset="-122"/>
              </a:rPr>
              <a:t>①</a:t>
            </a:r>
            <a:r>
              <a:rPr lang="zh-CN" altLang="zh-CN" dirty="0">
                <a:latin typeface="等线" panose="02010600030101010101" pitchFamily="2" charset="-122"/>
                <a:ea typeface="等线" panose="02010600030101010101" pitchFamily="2" charset="-122"/>
              </a:rPr>
              <a:t>在变频器不处于运行状态时，也不要忽略它的电源输入线，直流回路端子和电动机端子，因为此时它们很可能仍然带有危险电压。所以，在断开电源后仍需等待五分钟左右，保证电容放电完毕，再开始安装维护等工作</a:t>
            </a:r>
            <a:r>
              <a:rPr lang="zh-CN" altLang="zh-CN" dirty="0" smtClean="0">
                <a:latin typeface="等线" panose="02010600030101010101" pitchFamily="2" charset="-122"/>
                <a:ea typeface="等线" panose="02010600030101010101" pitchFamily="2" charset="-122"/>
              </a:rPr>
              <a:t>。</a:t>
            </a:r>
            <a:endParaRPr lang="en-US" altLang="zh-CN" dirty="0">
              <a:latin typeface="等线" panose="02010600030101010101" pitchFamily="2" charset="-122"/>
              <a:ea typeface="等线" panose="02010600030101010101" pitchFamily="2" charset="-122"/>
            </a:endParaRPr>
          </a:p>
          <a:p>
            <a:pPr indent="457200">
              <a:lnSpc>
                <a:spcPts val="2500"/>
              </a:lnSpc>
            </a:pPr>
            <a:r>
              <a:rPr lang="zh-CN" altLang="zh-CN" dirty="0" smtClean="0">
                <a:latin typeface="等线" panose="02010600030101010101" pitchFamily="2" charset="-122"/>
                <a:ea typeface="等线" panose="02010600030101010101" pitchFamily="2" charset="-122"/>
              </a:rPr>
              <a:t>②</a:t>
            </a:r>
            <a:r>
              <a:rPr lang="zh-CN" altLang="zh-CN" dirty="0">
                <a:latin typeface="等线" panose="02010600030101010101" pitchFamily="2" charset="-122"/>
                <a:ea typeface="等线" panose="02010600030101010101" pitchFamily="2" charset="-122"/>
              </a:rPr>
              <a:t>在 布线时，要注意线与线之间的隔离措施，比如变频器的控制电缆，电源电缆和与电动机的连接电缆的之间。要把不同的电缆走线在不同的电缆线槽</a:t>
            </a:r>
            <a:r>
              <a:rPr lang="en-US" altLang="zh-CN" dirty="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电缆架上，需要注意的是，信号电缆和变频器电缆不能并行过长</a:t>
            </a:r>
            <a:r>
              <a:rPr lang="zh-CN" altLang="zh-CN" dirty="0" smtClean="0">
                <a:latin typeface="等线" panose="02010600030101010101" pitchFamily="2" charset="-122"/>
                <a:ea typeface="等线" panose="02010600030101010101" pitchFamily="2" charset="-122"/>
              </a:rPr>
              <a:t>。</a:t>
            </a:r>
            <a:endParaRPr lang="en-US" altLang="zh-CN" dirty="0">
              <a:latin typeface="等线" panose="02010600030101010101" pitchFamily="2" charset="-122"/>
              <a:ea typeface="等线" panose="02010600030101010101" pitchFamily="2" charset="-122"/>
            </a:endParaRPr>
          </a:p>
          <a:p>
            <a:pPr indent="457200">
              <a:lnSpc>
                <a:spcPts val="2500"/>
              </a:lnSpc>
            </a:pPr>
            <a:r>
              <a:rPr lang="zh-CN" altLang="zh-CN" dirty="0" smtClean="0">
                <a:latin typeface="等线" panose="02010600030101010101" pitchFamily="2" charset="-122"/>
                <a:ea typeface="等线" panose="02010600030101010101" pitchFamily="2" charset="-122"/>
              </a:rPr>
              <a:t>③</a:t>
            </a:r>
            <a:r>
              <a:rPr lang="zh-CN" altLang="zh-CN" dirty="0">
                <a:latin typeface="等线" panose="02010600030101010101" pitchFamily="2" charset="-122"/>
                <a:ea typeface="等线" panose="02010600030101010101" pitchFamily="2" charset="-122"/>
              </a:rPr>
              <a:t>在进行面板拆卸时，可按图</a:t>
            </a:r>
            <a:r>
              <a:rPr lang="en-US" altLang="zh-CN" dirty="0">
                <a:latin typeface="等线" panose="02010600030101010101" pitchFamily="2" charset="-122"/>
                <a:ea typeface="等线" panose="02010600030101010101" pitchFamily="2" charset="-122"/>
              </a:rPr>
              <a:t>2-1-8</a:t>
            </a:r>
            <a:r>
              <a:rPr lang="zh-CN" altLang="zh-CN" dirty="0">
                <a:latin typeface="等线" panose="02010600030101010101" pitchFamily="2" charset="-122"/>
                <a:ea typeface="等线" panose="02010600030101010101" pitchFamily="2" charset="-122"/>
              </a:rPr>
              <a:t>所示。按下卡子，然后把面板向外拉。</a:t>
            </a:r>
          </a:p>
        </p:txBody>
      </p:sp>
      <p:pic>
        <p:nvPicPr>
          <p:cNvPr id="17" name="图片 16" descr="C:\Users\407_5\AppData\Roaming\Tencent\Users\532440458\QQ\WinTemp\RichOle\N{2IQ%`UO%3VC(F7DUIQ5[Q.png"/>
          <p:cNvPicPr/>
          <p:nvPr/>
        </p:nvPicPr>
        <p:blipFill>
          <a:blip r:embed="rId3">
            <a:extLst>
              <a:ext uri="{28A0092B-C50C-407E-A947-70E740481C1C}">
                <a14:useLocalDpi xmlns:a14="http://schemas.microsoft.com/office/drawing/2010/main" val="0"/>
              </a:ext>
            </a:extLst>
          </a:blip>
          <a:srcRect/>
          <a:stretch>
            <a:fillRect/>
          </a:stretch>
        </p:blipFill>
        <p:spPr bwMode="auto">
          <a:xfrm>
            <a:off x="3658983" y="3750693"/>
            <a:ext cx="3680959" cy="2284724"/>
          </a:xfrm>
          <a:prstGeom prst="rect">
            <a:avLst/>
          </a:prstGeom>
          <a:noFill/>
          <a:ln>
            <a:noFill/>
          </a:ln>
        </p:spPr>
      </p:pic>
      <p:sp>
        <p:nvSpPr>
          <p:cNvPr id="10" name="矩形 9"/>
          <p:cNvSpPr/>
          <p:nvPr/>
        </p:nvSpPr>
        <p:spPr>
          <a:xfrm>
            <a:off x="4626651" y="6141473"/>
            <a:ext cx="2031325" cy="369332"/>
          </a:xfrm>
          <a:prstGeom prst="rect">
            <a:avLst/>
          </a:prstGeom>
        </p:spPr>
        <p:txBody>
          <a:bodyPr wrap="none">
            <a:spAutoFit/>
          </a:bodyPr>
          <a:lstStyle/>
          <a:p>
            <a:r>
              <a:rPr lang="zh-CN" altLang="zh-CN" dirty="0"/>
              <a:t>图</a:t>
            </a:r>
            <a:r>
              <a:rPr lang="en-US" altLang="zh-CN" dirty="0"/>
              <a:t>2-1-8 </a:t>
            </a:r>
            <a:r>
              <a:rPr lang="zh-CN" altLang="zh-CN" dirty="0"/>
              <a:t>拆卸操作</a:t>
            </a:r>
          </a:p>
        </p:txBody>
      </p:sp>
      <p:sp>
        <p:nvSpPr>
          <p:cNvPr id="14"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xmlns="" id="{E8595C05-5439-49D7-B6BB-BC2775EDEAB0}"/>
              </a:ext>
            </a:extLst>
          </p:cNvPr>
          <p:cNvSpPr/>
          <p:nvPr/>
        </p:nvSpPr>
        <p:spPr>
          <a:xfrm>
            <a:off x="915375" y="812253"/>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1.8 </a:t>
            </a:r>
            <a:r>
              <a:rPr lang="en-US" altLang="zh-CN" sz="2000" b="1" dirty="0" smtClean="0">
                <a:solidFill>
                  <a:schemeClr val="accent2">
                    <a:lumMod val="50000"/>
                  </a:schemeClr>
                </a:solidFill>
                <a:latin typeface="微软雅黑" pitchFamily="34" charset="-122"/>
                <a:ea typeface="微软雅黑" pitchFamily="34" charset="-122"/>
              </a:rPr>
              <a:t>MM440 </a:t>
            </a:r>
            <a:r>
              <a:rPr lang="en-US" altLang="zh-CN" sz="2000" b="1" dirty="0" err="1" smtClean="0">
                <a:solidFill>
                  <a:schemeClr val="accent2">
                    <a:lumMod val="50000"/>
                  </a:schemeClr>
                </a:solidFill>
                <a:latin typeface="微软雅黑" pitchFamily="34" charset="-122"/>
                <a:ea typeface="微软雅黑" pitchFamily="34" charset="-122"/>
              </a:rPr>
              <a:t>变频器的</a:t>
            </a:r>
            <a:r>
              <a:rPr lang="zh-CN" altLang="en-US" sz="2000" b="1" dirty="0" smtClean="0">
                <a:solidFill>
                  <a:schemeClr val="accent2">
                    <a:lumMod val="50000"/>
                  </a:schemeClr>
                </a:solidFill>
                <a:latin typeface="微软雅黑" pitchFamily="34" charset="-122"/>
                <a:ea typeface="微软雅黑" pitchFamily="34" charset="-122"/>
              </a:rPr>
              <a:t>安装</a:t>
            </a:r>
            <a:endParaRPr lang="zh-CN"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78928734"/>
      </p:ext>
    </p:extLst>
  </p:cSld>
  <p:clrMapOvr>
    <a:masterClrMapping/>
  </p:clrMapOvr>
  <p:timing>
    <p:tnLst>
      <p:par>
        <p:cTn id="1" dur="indefinite" restart="never" nodeType="tmRoot"/>
      </p:par>
    </p:tnLst>
    <p:bldLst>
      <p:bldP spid="100" grpId="1"/>
      <p:bldP spid="100"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490494" y="1343243"/>
            <a:ext cx="11231453" cy="4601260"/>
          </a:xfrm>
          <a:prstGeom prst="rect">
            <a:avLst/>
          </a:prstGeom>
          <a:noFill/>
          <a:ln w="9525">
            <a:noFill/>
          </a:ln>
        </p:spPr>
        <p:txBody>
          <a:bodyPr wrap="square">
            <a:spAutoFit/>
          </a:bodyPr>
          <a:lstStyle/>
          <a:p>
            <a:pPr indent="457200">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关于基本操作面板（</a:t>
            </a:r>
            <a:r>
              <a:rPr lang="en-US" altLang="zh-CN" dirty="0">
                <a:latin typeface="等线" panose="02010600030101010101" pitchFamily="2" charset="-122"/>
                <a:ea typeface="等线" panose="02010600030101010101" pitchFamily="2" charset="-122"/>
              </a:rPr>
              <a:t>BOP</a:t>
            </a:r>
            <a:r>
              <a:rPr lang="zh-CN" altLang="zh-CN" dirty="0">
                <a:latin typeface="等线" panose="02010600030101010101" pitchFamily="2" charset="-122"/>
                <a:ea typeface="等线" panose="02010600030101010101" pitchFamily="2" charset="-122"/>
              </a:rPr>
              <a:t>）的按钮说明，在</a:t>
            </a:r>
            <a:r>
              <a:rPr lang="en-US" altLang="zh-CN" dirty="0">
                <a:latin typeface="等线" panose="02010600030101010101" pitchFamily="2" charset="-122"/>
                <a:ea typeface="等线" panose="02010600030101010101" pitchFamily="2" charset="-122"/>
              </a:rPr>
              <a:t> MM440 </a:t>
            </a:r>
            <a:r>
              <a:rPr lang="zh-CN" altLang="zh-CN" dirty="0">
                <a:latin typeface="等线" panose="02010600030101010101" pitchFamily="2" charset="-122"/>
                <a:ea typeface="等线" panose="02010600030101010101" pitchFamily="2" charset="-122"/>
              </a:rPr>
              <a:t>变频器的操作指南上有详细的介绍，此处不再做介绍。以下就</a:t>
            </a:r>
            <a:r>
              <a:rPr lang="en-US" altLang="zh-CN" dirty="0">
                <a:latin typeface="等线" panose="02010600030101010101" pitchFamily="2" charset="-122"/>
                <a:ea typeface="等线" panose="02010600030101010101" pitchFamily="2" charset="-122"/>
              </a:rPr>
              <a:t>MM440 </a:t>
            </a:r>
            <a:r>
              <a:rPr lang="zh-CN" altLang="zh-CN" dirty="0">
                <a:latin typeface="等线" panose="02010600030101010101" pitchFamily="2" charset="-122"/>
                <a:ea typeface="等线" panose="02010600030101010101" pitchFamily="2" charset="-122"/>
              </a:rPr>
              <a:t>操作模式以及调试和操作步骤两个方面做介绍。</a:t>
            </a:r>
          </a:p>
          <a:p>
            <a:pPr indent="457200">
              <a:lnSpc>
                <a:spcPct val="150000"/>
              </a:lnSpc>
              <a:spcBef>
                <a:spcPts val="600"/>
              </a:spcBef>
              <a:spcAft>
                <a:spcPts val="600"/>
              </a:spcAft>
            </a:pPr>
            <a:r>
              <a:rPr lang="en-US" altLang="zh-CN" dirty="0">
                <a:latin typeface="等线" panose="02010600030101010101" pitchFamily="2" charset="-122"/>
                <a:ea typeface="等线" panose="02010600030101010101" pitchFamily="2" charset="-122"/>
              </a:rPr>
              <a:t>MM440 </a:t>
            </a:r>
            <a:r>
              <a:rPr lang="zh-CN" altLang="zh-CN" dirty="0">
                <a:latin typeface="等线" panose="02010600030101010101" pitchFamily="2" charset="-122"/>
                <a:ea typeface="等线" panose="02010600030101010101" pitchFamily="2" charset="-122"/>
              </a:rPr>
              <a:t>变频器的操作模式</a:t>
            </a:r>
            <a:r>
              <a:rPr lang="en-US" altLang="zh-CN" dirty="0">
                <a:latin typeface="等线" panose="02010600030101010101" pitchFamily="2" charset="-122"/>
                <a:ea typeface="等线" panose="02010600030101010101" pitchFamily="2" charset="-122"/>
              </a:rPr>
              <a:t> MM440 </a:t>
            </a:r>
            <a:r>
              <a:rPr lang="zh-CN" altLang="zh-CN" dirty="0">
                <a:latin typeface="等线" panose="02010600030101010101" pitchFamily="2" charset="-122"/>
                <a:ea typeface="等线" panose="02010600030101010101" pitchFamily="2" charset="-122"/>
              </a:rPr>
              <a:t>变频器的操作有三种常用模式：</a:t>
            </a:r>
          </a:p>
          <a:p>
            <a:pPr indent="457200">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①</a:t>
            </a:r>
            <a:r>
              <a:rPr lang="en-US" altLang="zh-CN" dirty="0">
                <a:latin typeface="等线" panose="02010600030101010101" pitchFamily="2" charset="-122"/>
                <a:ea typeface="等线" panose="02010600030101010101" pitchFamily="2" charset="-122"/>
              </a:rPr>
              <a:t>BOP </a:t>
            </a:r>
            <a:r>
              <a:rPr lang="zh-CN" altLang="zh-CN" dirty="0">
                <a:latin typeface="等线" panose="02010600030101010101" pitchFamily="2" charset="-122"/>
                <a:ea typeface="等线" panose="02010600030101010101" pitchFamily="2" charset="-122"/>
              </a:rPr>
              <a:t>面板操作。设定</a:t>
            </a:r>
            <a:r>
              <a:rPr lang="en-US" altLang="zh-CN" dirty="0">
                <a:latin typeface="等线" panose="02010600030101010101" pitchFamily="2" charset="-122"/>
                <a:ea typeface="等线" panose="02010600030101010101" pitchFamily="2" charset="-122"/>
              </a:rPr>
              <a:t> P0010=0</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P0700=1</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P1000=1</a:t>
            </a:r>
            <a:r>
              <a:rPr lang="zh-CN" altLang="zh-CN" dirty="0">
                <a:latin typeface="等线" panose="02010600030101010101" pitchFamily="2" charset="-122"/>
                <a:ea typeface="等线" panose="02010600030101010101" pitchFamily="2" charset="-122"/>
              </a:rPr>
              <a:t>。</a:t>
            </a:r>
          </a:p>
          <a:p>
            <a:pPr indent="457200">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②外部信号控制。设定</a:t>
            </a:r>
            <a:r>
              <a:rPr lang="en-US" altLang="zh-CN" dirty="0">
                <a:latin typeface="等线" panose="02010600030101010101" pitchFamily="2" charset="-122"/>
                <a:ea typeface="等线" panose="02010600030101010101" pitchFamily="2" charset="-122"/>
              </a:rPr>
              <a:t>   P0010=0</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P0700=2</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P1000=2</a:t>
            </a:r>
            <a:r>
              <a:rPr lang="zh-CN" altLang="zh-CN" dirty="0">
                <a:latin typeface="等线" panose="02010600030101010101" pitchFamily="2" charset="-122"/>
                <a:ea typeface="等线" panose="02010600030101010101" pitchFamily="2" charset="-122"/>
              </a:rPr>
              <a:t>。</a:t>
            </a:r>
          </a:p>
          <a:p>
            <a:pPr indent="457200">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③</a:t>
            </a:r>
            <a:r>
              <a:rPr lang="en-US" altLang="zh-CN" dirty="0">
                <a:latin typeface="等线" panose="02010600030101010101" pitchFamily="2" charset="-122"/>
                <a:ea typeface="等线" panose="02010600030101010101" pitchFamily="2" charset="-122"/>
              </a:rPr>
              <a:t>Profibus </a:t>
            </a:r>
            <a:r>
              <a:rPr lang="zh-CN" altLang="zh-CN" dirty="0">
                <a:latin typeface="等线" panose="02010600030101010101" pitchFamily="2" charset="-122"/>
                <a:ea typeface="等线" panose="02010600030101010101" pitchFamily="2" charset="-122"/>
              </a:rPr>
              <a:t>总线控制。设定</a:t>
            </a:r>
            <a:r>
              <a:rPr lang="en-US" altLang="zh-CN" dirty="0">
                <a:latin typeface="等线" panose="02010600030101010101" pitchFamily="2" charset="-122"/>
                <a:ea typeface="等线" panose="02010600030101010101" pitchFamily="2" charset="-122"/>
              </a:rPr>
              <a:t>P0010=0</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P0700=6</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P1000=6</a:t>
            </a:r>
            <a:r>
              <a:rPr lang="zh-CN" altLang="zh-CN" dirty="0" smtClean="0">
                <a:latin typeface="等线" panose="02010600030101010101" pitchFamily="2" charset="-122"/>
                <a:ea typeface="等线" panose="02010600030101010101" pitchFamily="2" charset="-122"/>
              </a:rPr>
              <a:t>。当根据需要设定好操作模式之后，可选择两种方式来</a:t>
            </a:r>
          </a:p>
          <a:p>
            <a:pPr indent="457200">
              <a:lnSpc>
                <a:spcPct val="150000"/>
              </a:lnSpc>
              <a:spcBef>
                <a:spcPts val="600"/>
              </a:spcBef>
              <a:spcAft>
                <a:spcPts val="600"/>
              </a:spcAft>
            </a:pPr>
            <a:r>
              <a:rPr lang="zh-CN" altLang="zh-CN" dirty="0" smtClean="0">
                <a:latin typeface="等线" panose="02010600030101010101" pitchFamily="2" charset="-122"/>
                <a:ea typeface="等线" panose="02010600030101010101" pitchFamily="2" charset="-122"/>
              </a:rPr>
              <a:t>启动：一是开启正转启动钮来启动；二是通过</a:t>
            </a:r>
            <a:r>
              <a:rPr lang="en-US" altLang="zh-CN" dirty="0" smtClean="0">
                <a:latin typeface="等线" panose="02010600030101010101" pitchFamily="2" charset="-122"/>
                <a:ea typeface="等线" panose="02010600030101010101" pitchFamily="2" charset="-122"/>
              </a:rPr>
              <a:t> P0700</a:t>
            </a:r>
            <a:r>
              <a:rPr lang="zh-CN" altLang="zh-CN" dirty="0" smtClean="0">
                <a:latin typeface="等线" panose="02010600030101010101" pitchFamily="2" charset="-122"/>
                <a:ea typeface="等线" panose="02010600030101010101" pitchFamily="2" charset="-122"/>
              </a:rPr>
              <a:t>（选择接通</a:t>
            </a:r>
            <a:r>
              <a:rPr lang="en-US" altLang="zh-CN" dirty="0" smtClean="0">
                <a:latin typeface="等线" panose="02010600030101010101" pitchFamily="2" charset="-122"/>
                <a:ea typeface="等线" panose="02010600030101010101" pitchFamily="2" charset="-122"/>
              </a:rPr>
              <a:t>/</a:t>
            </a:r>
            <a:r>
              <a:rPr lang="zh-CN" altLang="zh-CN" dirty="0" smtClean="0">
                <a:latin typeface="等线" panose="02010600030101010101" pitchFamily="2" charset="-122"/>
                <a:ea typeface="等线" panose="02010600030101010101" pitchFamily="2" charset="-122"/>
              </a:rPr>
              <a:t>断开</a:t>
            </a:r>
            <a:r>
              <a:rPr lang="en-US" altLang="zh-CN" dirty="0" smtClean="0">
                <a:latin typeface="等线" panose="02010600030101010101" pitchFamily="2" charset="-122"/>
                <a:ea typeface="等线" panose="02010600030101010101" pitchFamily="2" charset="-122"/>
              </a:rPr>
              <a:t>/</a:t>
            </a:r>
            <a:r>
              <a:rPr lang="zh-CN" altLang="zh-CN" dirty="0" smtClean="0">
                <a:latin typeface="等线" panose="02010600030101010101" pitchFamily="2" charset="-122"/>
                <a:ea typeface="等线" panose="02010600030101010101" pitchFamily="2" charset="-122"/>
              </a:rPr>
              <a:t>反转（</a:t>
            </a:r>
            <a:r>
              <a:rPr lang="en-US" altLang="zh-CN" dirty="0" smtClean="0">
                <a:latin typeface="等线" panose="02010600030101010101" pitchFamily="2" charset="-122"/>
                <a:ea typeface="等线" panose="02010600030101010101" pitchFamily="2" charset="-122"/>
              </a:rPr>
              <a:t>on/off/reverse</a:t>
            </a:r>
            <a:r>
              <a:rPr lang="zh-CN" altLang="zh-CN" dirty="0" smtClean="0">
                <a:latin typeface="等线" panose="02010600030101010101" pitchFamily="2" charset="-122"/>
                <a:ea typeface="等线" panose="02010600030101010101" pitchFamily="2" charset="-122"/>
              </a:rPr>
              <a:t>）命令源）参数值的不同来启 动，比如总线命令或者面板等。</a:t>
            </a:r>
          </a:p>
        </p:txBody>
      </p:sp>
      <p:sp>
        <p:nvSpPr>
          <p:cNvPr id="33" name="矩形 32">
            <a:extLst>
              <a:ext uri="{FF2B5EF4-FFF2-40B4-BE49-F238E27FC236}">
                <a16:creationId xmlns:a16="http://schemas.microsoft.com/office/drawing/2014/main" xmlns="" id="{E8595C05-5439-49D7-B6BB-BC2775EDEAB0}"/>
              </a:ext>
            </a:extLst>
          </p:cNvPr>
          <p:cNvSpPr/>
          <p:nvPr/>
        </p:nvSpPr>
        <p:spPr>
          <a:xfrm>
            <a:off x="915375" y="851181"/>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1.8 </a:t>
            </a:r>
            <a:r>
              <a:rPr lang="en-US" altLang="zh-CN" sz="2000" b="1" dirty="0">
                <a:solidFill>
                  <a:schemeClr val="accent2">
                    <a:lumMod val="50000"/>
                  </a:schemeClr>
                </a:solidFill>
                <a:latin typeface="微软雅黑" pitchFamily="34" charset="-122"/>
                <a:ea typeface="微软雅黑" pitchFamily="34" charset="-122"/>
              </a:rPr>
              <a:t>MM440 </a:t>
            </a:r>
            <a:r>
              <a:rPr lang="zh-CN" altLang="zh-CN" sz="2000" b="1" dirty="0">
                <a:solidFill>
                  <a:schemeClr val="accent2">
                    <a:lumMod val="50000"/>
                  </a:schemeClr>
                </a:solidFill>
                <a:latin typeface="微软雅黑" pitchFamily="34" charset="-122"/>
                <a:ea typeface="微软雅黑" pitchFamily="34" charset="-122"/>
              </a:rPr>
              <a:t>变频器的使用</a:t>
            </a:r>
          </a:p>
        </p:txBody>
      </p:sp>
      <p:sp>
        <p:nvSpPr>
          <p:cNvPr id="12"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12970308"/>
      </p:ext>
    </p:extLst>
  </p:cSld>
  <p:clrMapOvr>
    <a:masterClrMapping/>
  </p:clrMapOvr>
  <p:timing>
    <p:tnLst>
      <p:par>
        <p:cTn id="1" dur="indefinite" restart="never" nodeType="tmRoot"/>
      </p:par>
    </p:tnLst>
    <p:bldLst>
      <p:bldP spid="100" grpId="1"/>
      <p:bldP spid="100" grpId="2"/>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403995" y="1321077"/>
            <a:ext cx="11460212" cy="5078313"/>
          </a:xfrm>
          <a:prstGeom prst="rect">
            <a:avLst/>
          </a:prstGeom>
          <a:noFill/>
          <a:ln w="9525">
            <a:noFill/>
          </a:ln>
        </p:spPr>
        <p:txBody>
          <a:bodyPr wrap="square">
            <a:spAutoFit/>
          </a:bodyPr>
          <a:lstStyle/>
          <a:p>
            <a:pPr indent="360000">
              <a:lnSpc>
                <a:spcPct val="150000"/>
              </a:lnSpc>
            </a:pPr>
            <a:r>
              <a:rPr lang="zh-CN" altLang="zh-CN" dirty="0" smtClean="0">
                <a:latin typeface="等线" panose="02010600030101010101" pitchFamily="2" charset="-122"/>
                <a:ea typeface="等线" panose="02010600030101010101" pitchFamily="2" charset="-122"/>
              </a:rPr>
              <a:t>调试</a:t>
            </a:r>
            <a:r>
              <a:rPr lang="zh-CN" altLang="zh-CN" dirty="0">
                <a:latin typeface="等线" panose="02010600030101010101" pitchFamily="2" charset="-122"/>
                <a:ea typeface="等线" panose="02010600030101010101" pitchFamily="2" charset="-122"/>
              </a:rPr>
              <a:t>和操作步骤 在调试时，可在基本操作面板（</a:t>
            </a:r>
            <a:r>
              <a:rPr lang="en-US" altLang="zh-CN" dirty="0">
                <a:latin typeface="等线" panose="02010600030101010101" pitchFamily="2" charset="-122"/>
                <a:ea typeface="等线" panose="02010600030101010101" pitchFamily="2" charset="-122"/>
              </a:rPr>
              <a:t>BOP</a:t>
            </a:r>
            <a:r>
              <a:rPr lang="zh-CN" altLang="zh-CN" dirty="0">
                <a:latin typeface="等线" panose="02010600030101010101" pitchFamily="2" charset="-122"/>
                <a:ea typeface="等线" panose="02010600030101010101" pitchFamily="2" charset="-122"/>
              </a:rPr>
              <a:t>）上进行。通电后，</a:t>
            </a:r>
            <a:r>
              <a:rPr lang="en-US" altLang="zh-CN" dirty="0">
                <a:latin typeface="等线" panose="02010600030101010101" pitchFamily="2" charset="-122"/>
                <a:ea typeface="等线" panose="02010600030101010101" pitchFamily="2" charset="-122"/>
              </a:rPr>
              <a:t>BOP </a:t>
            </a:r>
            <a:r>
              <a:rPr lang="zh-CN" altLang="zh-CN" dirty="0">
                <a:latin typeface="等线" panose="02010600030101010101" pitchFamily="2" charset="-122"/>
                <a:ea typeface="等线" panose="02010600030101010101" pitchFamily="2" charset="-122"/>
              </a:rPr>
              <a:t>的液晶屏显示</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后</a:t>
            </a:r>
            <a:r>
              <a:rPr lang="zh-CN" altLang="zh-CN" dirty="0">
                <a:latin typeface="等线" panose="02010600030101010101" pitchFamily="2" charset="-122"/>
                <a:ea typeface="等线" panose="02010600030101010101" pitchFamily="2" charset="-122"/>
              </a:rPr>
              <a:t>，按</a:t>
            </a:r>
            <a:r>
              <a:rPr lang="zh-CN" altLang="zh-CN" dirty="0" smtClean="0">
                <a:latin typeface="等线" panose="02010600030101010101" pitchFamily="2" charset="-122"/>
                <a:ea typeface="等线" panose="02010600030101010101" pitchFamily="2" charset="-122"/>
              </a:rPr>
              <a:t>下</a:t>
            </a:r>
            <a:r>
              <a:rPr lang="en-US" altLang="zh-CN" dirty="0" smtClean="0">
                <a:latin typeface="等线" panose="02010600030101010101" pitchFamily="2" charset="-122"/>
                <a:ea typeface="等线" panose="02010600030101010101" pitchFamily="2" charset="-122"/>
              </a:rPr>
              <a:t>   </a:t>
            </a:r>
            <a:r>
              <a:rPr lang="zh-CN" altLang="zh-CN" dirty="0">
                <a:latin typeface="等线" panose="02010600030101010101" pitchFamily="2" charset="-122"/>
                <a:ea typeface="等线" panose="02010600030101010101" pitchFamily="2" charset="-122"/>
              </a:rPr>
              <a:t>键，即可进行参数设置。具体操作如下：在</a:t>
            </a:r>
            <a:r>
              <a:rPr lang="en-US" altLang="zh-CN" dirty="0">
                <a:latin typeface="等线" panose="02010600030101010101" pitchFamily="2" charset="-122"/>
                <a:ea typeface="等线" panose="02010600030101010101" pitchFamily="2" charset="-122"/>
              </a:rPr>
              <a:t> BOP </a:t>
            </a:r>
            <a:r>
              <a:rPr lang="zh-CN" altLang="zh-CN" dirty="0">
                <a:latin typeface="等线" panose="02010600030101010101" pitchFamily="2" charset="-122"/>
                <a:ea typeface="等线" panose="02010600030101010101" pitchFamily="2" charset="-122"/>
              </a:rPr>
              <a:t>操作面板上通过按键</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或</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调出</a:t>
            </a:r>
            <a:r>
              <a:rPr lang="en-US" altLang="zh-CN" dirty="0">
                <a:latin typeface="等线" panose="02010600030101010101" pitchFamily="2" charset="-122"/>
                <a:ea typeface="等线" panose="02010600030101010101" pitchFamily="2" charset="-122"/>
              </a:rPr>
              <a:t> P0700</a:t>
            </a:r>
            <a:r>
              <a:rPr lang="zh-CN" altLang="zh-CN" dirty="0">
                <a:latin typeface="等线" panose="02010600030101010101" pitchFamily="2" charset="-122"/>
                <a:ea typeface="等线" panose="02010600030101010101" pitchFamily="2" charset="-122"/>
              </a:rPr>
              <a:t>，接着按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键</a:t>
            </a:r>
            <a:r>
              <a:rPr lang="zh-CN" altLang="zh-CN" dirty="0">
                <a:latin typeface="等线" panose="02010600030101010101" pitchFamily="2" charset="-122"/>
                <a:ea typeface="等线" panose="02010600030101010101" pitchFamily="2" charset="-122"/>
              </a:rPr>
              <a:t>，显示出</a:t>
            </a:r>
            <a:r>
              <a:rPr lang="en-US" altLang="zh-CN" dirty="0">
                <a:latin typeface="等线" panose="02010600030101010101" pitchFamily="2" charset="-122"/>
                <a:ea typeface="等线" panose="02010600030101010101" pitchFamily="2" charset="-122"/>
              </a:rPr>
              <a:t>P0700 </a:t>
            </a:r>
            <a:r>
              <a:rPr lang="zh-CN" altLang="zh-CN" dirty="0">
                <a:latin typeface="等线" panose="02010600030101010101" pitchFamily="2" charset="-122"/>
                <a:ea typeface="等线" panose="02010600030101010101" pitchFamily="2" charset="-122"/>
              </a:rPr>
              <a:t>的参数值，再按</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或</a:t>
            </a:r>
            <a:r>
              <a:rPr lang="en-US" altLang="zh-CN" dirty="0" smtClean="0">
                <a:latin typeface="等线" panose="02010600030101010101" pitchFamily="2" charset="-122"/>
                <a:ea typeface="等线" panose="02010600030101010101" pitchFamily="2" charset="-122"/>
              </a:rPr>
              <a:t>   </a:t>
            </a:r>
            <a:r>
              <a:rPr lang="zh-CN" altLang="zh-CN" dirty="0">
                <a:latin typeface="等线" panose="02010600030101010101" pitchFamily="2" charset="-122"/>
                <a:ea typeface="等线" panose="02010600030101010101" pitchFamily="2" charset="-122"/>
              </a:rPr>
              <a:t>键，修改</a:t>
            </a:r>
            <a:r>
              <a:rPr lang="en-US" altLang="zh-CN" dirty="0">
                <a:latin typeface="等线" panose="02010600030101010101" pitchFamily="2" charset="-122"/>
                <a:ea typeface="等线" panose="02010600030101010101" pitchFamily="2" charset="-122"/>
              </a:rPr>
              <a:t> P0700 </a:t>
            </a:r>
            <a:r>
              <a:rPr lang="zh-CN" altLang="zh-CN" dirty="0">
                <a:latin typeface="等线" panose="02010600030101010101" pitchFamily="2" charset="-122"/>
                <a:ea typeface="等线" panose="02010600030101010101" pitchFamily="2" charset="-122"/>
              </a:rPr>
              <a:t>的参数值，若此时修改为</a:t>
            </a:r>
            <a:r>
              <a:rPr lang="en-US" altLang="zh-CN" dirty="0">
                <a:latin typeface="等线" panose="02010600030101010101" pitchFamily="2" charset="-122"/>
                <a:ea typeface="等线" panose="02010600030101010101" pitchFamily="2" charset="-122"/>
              </a:rPr>
              <a:t> 1</a:t>
            </a:r>
            <a:r>
              <a:rPr lang="zh-CN" altLang="zh-CN" dirty="0">
                <a:latin typeface="等线" panose="02010600030101010101" pitchFamily="2" charset="-122"/>
                <a:ea typeface="等线" panose="02010600030101010101" pitchFamily="2" charset="-122"/>
              </a:rPr>
              <a:t>，即可启用</a:t>
            </a:r>
            <a:r>
              <a:rPr lang="en-US" altLang="zh-CN" dirty="0">
                <a:latin typeface="等线" panose="02010600030101010101" pitchFamily="2" charset="-122"/>
                <a:ea typeface="等线" panose="02010600030101010101" pitchFamily="2" charset="-122"/>
              </a:rPr>
              <a:t> BOP </a:t>
            </a:r>
            <a:r>
              <a:rPr lang="zh-CN" altLang="zh-CN" dirty="0">
                <a:latin typeface="等线" panose="02010600030101010101" pitchFamily="2" charset="-122"/>
                <a:ea typeface="等线" panose="02010600030101010101" pitchFamily="2" charset="-122"/>
              </a:rPr>
              <a:t>面板进行控制，最后再次按</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键</a:t>
            </a:r>
            <a:r>
              <a:rPr lang="zh-CN" altLang="zh-CN" dirty="0">
                <a:latin typeface="等线" panose="02010600030101010101" pitchFamily="2" charset="-122"/>
                <a:ea typeface="等线" panose="02010600030101010101" pitchFamily="2" charset="-122"/>
              </a:rPr>
              <a:t>，确认参数的设定</a:t>
            </a:r>
            <a:r>
              <a:rPr lang="zh-CN" altLang="zh-CN" dirty="0" smtClean="0">
                <a:latin typeface="等线" panose="02010600030101010101" pitchFamily="2" charset="-122"/>
                <a:ea typeface="等线" panose="02010600030101010101" pitchFamily="2" charset="-122"/>
              </a:rPr>
              <a:t>。</a:t>
            </a:r>
            <a:endParaRPr lang="zh-CN" altLang="zh-CN" dirty="0">
              <a:latin typeface="等线" panose="02010600030101010101" pitchFamily="2" charset="-122"/>
              <a:ea typeface="等线" panose="02010600030101010101" pitchFamily="2" charset="-122"/>
            </a:endParaRPr>
          </a:p>
          <a:p>
            <a:pPr indent="360000">
              <a:lnSpc>
                <a:spcPct val="150000"/>
              </a:lnSpc>
            </a:pPr>
            <a:r>
              <a:rPr lang="zh-CN" altLang="zh-CN" dirty="0">
                <a:latin typeface="等线" panose="02010600030101010101" pitchFamily="2" charset="-122"/>
                <a:ea typeface="等线" panose="02010600030101010101" pitchFamily="2" charset="-122"/>
              </a:rPr>
              <a:t>访问标准级（</a:t>
            </a:r>
            <a:r>
              <a:rPr lang="en-US" altLang="zh-CN" dirty="0">
                <a:latin typeface="等线" panose="02010600030101010101" pitchFamily="2" charset="-122"/>
                <a:ea typeface="等线" panose="02010600030101010101" pitchFamily="2" charset="-122"/>
              </a:rPr>
              <a:t>P0003=1</a:t>
            </a:r>
            <a:r>
              <a:rPr lang="zh-CN" altLang="zh-CN" dirty="0">
                <a:latin typeface="等线" panose="02010600030101010101" pitchFamily="2" charset="-122"/>
                <a:ea typeface="等线" panose="02010600030101010101" pitchFamily="2" charset="-122"/>
              </a:rPr>
              <a:t>）和扩展级（</a:t>
            </a:r>
            <a:r>
              <a:rPr lang="en-US" altLang="zh-CN" dirty="0">
                <a:latin typeface="等线" panose="02010600030101010101" pitchFamily="2" charset="-122"/>
                <a:ea typeface="等线" panose="02010600030101010101" pitchFamily="2" charset="-122"/>
              </a:rPr>
              <a:t>P0003=2</a:t>
            </a:r>
            <a:r>
              <a:rPr lang="zh-CN" altLang="zh-CN" dirty="0">
                <a:latin typeface="等线" panose="02010600030101010101" pitchFamily="2" charset="-122"/>
                <a:ea typeface="等线" panose="02010600030101010101" pitchFamily="2" charset="-122"/>
              </a:rPr>
              <a:t>）参数值的设定与修改方法同上述步骤，在此不再赘述。</a:t>
            </a:r>
          </a:p>
          <a:p>
            <a:pPr indent="360000">
              <a:lnSpc>
                <a:spcPct val="150000"/>
              </a:lnSpc>
            </a:pPr>
            <a:r>
              <a:rPr lang="zh-CN" altLang="zh-CN" dirty="0">
                <a:latin typeface="等线" panose="02010600030101010101" pitchFamily="2" charset="-122"/>
                <a:ea typeface="等线" panose="02010600030101010101" pitchFamily="2" charset="-122"/>
              </a:rPr>
              <a:t>用</a:t>
            </a:r>
            <a:r>
              <a:rPr lang="en-US" altLang="zh-CN" dirty="0">
                <a:latin typeface="等线" panose="02010600030101010101" pitchFamily="2" charset="-122"/>
                <a:ea typeface="等线" panose="02010600030101010101" pitchFamily="2" charset="-122"/>
              </a:rPr>
              <a:t>BOP </a:t>
            </a:r>
            <a:r>
              <a:rPr lang="zh-CN" altLang="zh-CN" dirty="0">
                <a:latin typeface="等线" panose="02010600030101010101" pitchFamily="2" charset="-122"/>
                <a:ea typeface="等线" panose="02010600030101010101" pitchFamily="2" charset="-122"/>
              </a:rPr>
              <a:t>操作面板控制需要设定</a:t>
            </a:r>
            <a:r>
              <a:rPr lang="en-US" altLang="zh-CN" dirty="0">
                <a:latin typeface="等线" panose="02010600030101010101" pitchFamily="2" charset="-122"/>
                <a:ea typeface="等线" panose="02010600030101010101" pitchFamily="2" charset="-122"/>
              </a:rPr>
              <a:t>P1000 </a:t>
            </a:r>
            <a:r>
              <a:rPr lang="zh-CN" altLang="zh-CN" dirty="0">
                <a:latin typeface="等线" panose="02010600030101010101" pitchFamily="2" charset="-122"/>
                <a:ea typeface="等线" panose="02010600030101010101" pitchFamily="2" charset="-122"/>
              </a:rPr>
              <a:t>参数值为</a:t>
            </a:r>
            <a:r>
              <a:rPr lang="en-US" altLang="zh-CN" dirty="0">
                <a:latin typeface="等线" panose="02010600030101010101" pitchFamily="2" charset="-122"/>
                <a:ea typeface="等线" panose="02010600030101010101" pitchFamily="2" charset="-122"/>
              </a:rPr>
              <a:t> 1</a:t>
            </a:r>
            <a:r>
              <a:rPr lang="zh-CN" altLang="zh-CN" dirty="0">
                <a:latin typeface="等线" panose="02010600030101010101" pitchFamily="2" charset="-122"/>
                <a:ea typeface="等线" panose="02010600030101010101" pitchFamily="2" charset="-122"/>
              </a:rPr>
              <a:t>。要进入快速调试模式需要修改</a:t>
            </a:r>
            <a:r>
              <a:rPr lang="en-US" altLang="zh-CN" dirty="0">
                <a:latin typeface="等线" panose="02010600030101010101" pitchFamily="2" charset="-122"/>
                <a:ea typeface="等线" panose="02010600030101010101" pitchFamily="2" charset="-122"/>
              </a:rPr>
              <a:t> P0010</a:t>
            </a:r>
            <a:r>
              <a:rPr lang="zh-CN" altLang="zh-CN" dirty="0">
                <a:latin typeface="等线" panose="02010600030101010101" pitchFamily="2" charset="-122"/>
                <a:ea typeface="等线" panose="02010600030101010101" pitchFamily="2" charset="-122"/>
              </a:rPr>
              <a:t>，使其参数值为</a:t>
            </a:r>
            <a:r>
              <a:rPr lang="en-US" altLang="zh-CN" dirty="0">
                <a:latin typeface="等线" panose="02010600030101010101" pitchFamily="2" charset="-122"/>
                <a:ea typeface="等线" panose="02010600030101010101" pitchFamily="2" charset="-122"/>
              </a:rPr>
              <a:t> 1</a:t>
            </a:r>
            <a:r>
              <a:rPr lang="zh-CN" altLang="zh-CN" dirty="0">
                <a:latin typeface="等线" panose="02010600030101010101" pitchFamily="2" charset="-122"/>
                <a:ea typeface="等线" panose="02010600030101010101" pitchFamily="2" charset="-122"/>
              </a:rPr>
              <a:t>。设置电动机频率的最小值（</a:t>
            </a:r>
            <a:r>
              <a:rPr lang="en-US" altLang="zh-CN" dirty="0">
                <a:latin typeface="等线" panose="02010600030101010101" pitchFamily="2" charset="-122"/>
                <a:ea typeface="等线" panose="02010600030101010101" pitchFamily="2" charset="-122"/>
              </a:rPr>
              <a:t>0Hz</a:t>
            </a:r>
            <a:r>
              <a:rPr lang="zh-CN" altLang="zh-CN" dirty="0">
                <a:latin typeface="等线" panose="02010600030101010101" pitchFamily="2" charset="-122"/>
                <a:ea typeface="等线" panose="02010600030101010101" pitchFamily="2" charset="-122"/>
              </a:rPr>
              <a:t>）、最大值（</a:t>
            </a:r>
            <a:r>
              <a:rPr lang="en-US" altLang="zh-CN" dirty="0">
                <a:latin typeface="等线" panose="02010600030101010101" pitchFamily="2" charset="-122"/>
                <a:ea typeface="等线" panose="02010600030101010101" pitchFamily="2" charset="-122"/>
              </a:rPr>
              <a:t>50Hz</a:t>
            </a:r>
            <a:r>
              <a:rPr lang="zh-CN" altLang="zh-CN" dirty="0">
                <a:latin typeface="等线" panose="02010600030101010101" pitchFamily="2" charset="-122"/>
                <a:ea typeface="等线" panose="02010600030101010101" pitchFamily="2" charset="-122"/>
              </a:rPr>
              <a:t>）可分别通过</a:t>
            </a:r>
            <a:r>
              <a:rPr lang="en-US" altLang="zh-CN" dirty="0">
                <a:latin typeface="等线" panose="02010600030101010101" pitchFamily="2" charset="-122"/>
                <a:ea typeface="等线" panose="02010600030101010101" pitchFamily="2" charset="-122"/>
              </a:rPr>
              <a:t> P1080 </a:t>
            </a:r>
            <a:r>
              <a:rPr lang="zh-CN" altLang="zh-CN" dirty="0">
                <a:latin typeface="等线" panose="02010600030101010101" pitchFamily="2" charset="-122"/>
                <a:ea typeface="等线" panose="02010600030101010101" pitchFamily="2" charset="-122"/>
              </a:rPr>
              <a:t>和</a:t>
            </a:r>
            <a:r>
              <a:rPr lang="en-US" altLang="zh-CN" dirty="0">
                <a:latin typeface="等线" panose="02010600030101010101" pitchFamily="2" charset="-122"/>
                <a:ea typeface="等线" panose="02010600030101010101" pitchFamily="2" charset="-122"/>
              </a:rPr>
              <a:t>P1082 </a:t>
            </a:r>
            <a:r>
              <a:rPr lang="zh-CN" altLang="zh-CN" dirty="0">
                <a:latin typeface="等线" panose="02010600030101010101" pitchFamily="2" charset="-122"/>
                <a:ea typeface="等线" panose="02010600030101010101" pitchFamily="2" charset="-122"/>
              </a:rPr>
              <a:t>进行设定。这些参数值的设定无固定顺序，当以上参数都设置完毕后，再将外部信号控制参数</a:t>
            </a:r>
            <a:r>
              <a:rPr lang="en-US" altLang="zh-CN" dirty="0">
                <a:latin typeface="等线" panose="02010600030101010101" pitchFamily="2" charset="-122"/>
                <a:ea typeface="等线" panose="02010600030101010101" pitchFamily="2" charset="-122"/>
              </a:rPr>
              <a:t>P0010 </a:t>
            </a:r>
            <a:r>
              <a:rPr lang="zh-CN" altLang="zh-CN" dirty="0">
                <a:latin typeface="等线" panose="02010600030101010101" pitchFamily="2" charset="-122"/>
                <a:ea typeface="等线" panose="02010600030101010101" pitchFamily="2" charset="-122"/>
              </a:rPr>
              <a:t>设置为</a:t>
            </a:r>
            <a:r>
              <a:rPr lang="en-US" altLang="zh-CN" dirty="0">
                <a:latin typeface="等线" panose="02010600030101010101" pitchFamily="2" charset="-122"/>
                <a:ea typeface="等线" panose="02010600030101010101" pitchFamily="2" charset="-122"/>
              </a:rPr>
              <a:t> 0</a:t>
            </a:r>
            <a:r>
              <a:rPr lang="zh-CN" altLang="zh-CN" dirty="0">
                <a:latin typeface="等线" panose="02010600030101010101" pitchFamily="2" charset="-122"/>
                <a:ea typeface="等线" panose="02010600030101010101" pitchFamily="2" charset="-122"/>
              </a:rPr>
              <a:t>，即可进入运行准备状态。在</a:t>
            </a:r>
            <a:r>
              <a:rPr lang="en-US" altLang="zh-CN" dirty="0">
                <a:latin typeface="等线" panose="02010600030101010101" pitchFamily="2" charset="-122"/>
                <a:ea typeface="等线" panose="02010600030101010101" pitchFamily="2" charset="-122"/>
              </a:rPr>
              <a:t> LCD </a:t>
            </a:r>
            <a:r>
              <a:rPr lang="zh-CN" altLang="zh-CN" dirty="0">
                <a:latin typeface="等线" panose="02010600030101010101" pitchFamily="2" charset="-122"/>
                <a:ea typeface="等线" panose="02010600030101010101" pitchFamily="2" charset="-122"/>
              </a:rPr>
              <a:t>显示状态</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下</a:t>
            </a:r>
            <a:r>
              <a:rPr lang="zh-CN" altLang="zh-CN" dirty="0">
                <a:latin typeface="等线" panose="02010600030101010101" pitchFamily="2" charset="-122"/>
                <a:ea typeface="等线" panose="02010600030101010101" pitchFamily="2" charset="-122"/>
              </a:rPr>
              <a:t>，按下启动按</a:t>
            </a:r>
            <a:r>
              <a:rPr lang="zh-CN" altLang="zh-CN" dirty="0" smtClean="0">
                <a:latin typeface="等线" panose="02010600030101010101" pitchFamily="2" charset="-122"/>
                <a:ea typeface="等线" panose="02010600030101010101" pitchFamily="2" charset="-122"/>
              </a:rPr>
              <a:t>钮</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即可启动变频器，通过</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键</a:t>
            </a:r>
            <a:r>
              <a:rPr lang="zh-CN" altLang="zh-CN" dirty="0">
                <a:latin typeface="等线" panose="02010600030101010101" pitchFamily="2" charset="-122"/>
                <a:ea typeface="等线" panose="02010600030101010101" pitchFamily="2" charset="-122"/>
              </a:rPr>
              <a:t>，设定变频器的工作频率在</a:t>
            </a:r>
            <a:r>
              <a:rPr lang="en-US" altLang="zh-CN" dirty="0">
                <a:latin typeface="等线" panose="02010600030101010101" pitchFamily="2" charset="-122"/>
                <a:ea typeface="等线" panose="02010600030101010101" pitchFamily="2" charset="-122"/>
              </a:rPr>
              <a:t> 30</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50Hz </a:t>
            </a:r>
            <a:r>
              <a:rPr lang="zh-CN" altLang="zh-CN" dirty="0">
                <a:latin typeface="等线" panose="02010600030101010101" pitchFamily="2" charset="-122"/>
                <a:ea typeface="等线" panose="02010600030101010101" pitchFamily="2" charset="-122"/>
              </a:rPr>
              <a:t>之间，同时继电器有动作。此时若要控制一台电动鼓风机的运转速度，可把该设备的插线头接入。</a:t>
            </a:r>
            <a:r>
              <a:rPr lang="zh-CN" altLang="zh-CN" dirty="0" smtClean="0">
                <a:latin typeface="等线" panose="02010600030101010101" pitchFamily="2" charset="-122"/>
                <a:ea typeface="等线" panose="02010600030101010101" pitchFamily="2" charset="-122"/>
              </a:rPr>
              <a:t>按</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键</a:t>
            </a:r>
            <a:r>
              <a:rPr lang="zh-CN" altLang="zh-CN" dirty="0">
                <a:latin typeface="等线" panose="02010600030101010101" pitchFamily="2" charset="-122"/>
                <a:ea typeface="等线" panose="02010600030101010101" pitchFamily="2" charset="-122"/>
              </a:rPr>
              <a:t>，启动鼓风机，要改变鼓风机的转速，可通过</a:t>
            </a:r>
            <a:r>
              <a:rPr lang="en-US" altLang="zh-CN" dirty="0">
                <a:latin typeface="等线" panose="02010600030101010101" pitchFamily="2" charset="-122"/>
                <a:ea typeface="等线" panose="02010600030101010101" pitchFamily="2" charset="-122"/>
              </a:rPr>
              <a:t> BOP </a:t>
            </a:r>
            <a:r>
              <a:rPr lang="zh-CN" altLang="zh-CN" dirty="0">
                <a:latin typeface="等线" panose="02010600030101010101" pitchFamily="2" charset="-122"/>
                <a:ea typeface="等线" panose="02010600030101010101" pitchFamily="2" charset="-122"/>
              </a:rPr>
              <a:t>面板上</a:t>
            </a:r>
            <a:r>
              <a:rPr lang="zh-CN" altLang="zh-CN" dirty="0" smtClean="0">
                <a:latin typeface="等线" panose="02010600030101010101" pitchFamily="2" charset="-122"/>
                <a:ea typeface="等线" panose="02010600030101010101" pitchFamily="2" charset="-122"/>
              </a:rPr>
              <a:t>的</a:t>
            </a:r>
            <a:r>
              <a:rPr lang="en-US" altLang="zh-CN" dirty="0" smtClean="0">
                <a:latin typeface="等线" panose="02010600030101010101" pitchFamily="2" charset="-122"/>
                <a:ea typeface="等线" panose="02010600030101010101" pitchFamily="2" charset="-122"/>
              </a:rPr>
              <a:t>   </a:t>
            </a:r>
            <a:r>
              <a:rPr lang="zh-CN" altLang="zh-CN" dirty="0">
                <a:latin typeface="等线" panose="02010600030101010101" pitchFamily="2" charset="-122"/>
                <a:ea typeface="等线" panose="02010600030101010101" pitchFamily="2" charset="-122"/>
              </a:rPr>
              <a:t>或</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键</a:t>
            </a:r>
            <a:r>
              <a:rPr lang="zh-CN" altLang="zh-CN" dirty="0">
                <a:latin typeface="等线" panose="02010600030101010101" pitchFamily="2" charset="-122"/>
                <a:ea typeface="等线" panose="02010600030101010101" pitchFamily="2" charset="-122"/>
              </a:rPr>
              <a:t>调整变频器频率； 按</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键</a:t>
            </a:r>
            <a:r>
              <a:rPr lang="zh-CN" altLang="zh-CN" dirty="0">
                <a:latin typeface="等线" panose="02010600030101010101" pitchFamily="2" charset="-122"/>
                <a:ea typeface="等线" panose="02010600030101010101" pitchFamily="2" charset="-122"/>
              </a:rPr>
              <a:t>，可使鼓风机改变转动的方向，进行正转或反转的切换。</a:t>
            </a:r>
            <a:r>
              <a:rPr lang="zh-CN" altLang="zh-CN" dirty="0" smtClean="0">
                <a:latin typeface="等线" panose="02010600030101010101" pitchFamily="2" charset="-122"/>
                <a:ea typeface="等线" panose="02010600030101010101" pitchFamily="2" charset="-122"/>
              </a:rPr>
              <a:t>按</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键</a:t>
            </a:r>
            <a:r>
              <a:rPr lang="zh-CN" altLang="zh-CN" dirty="0">
                <a:latin typeface="等线" panose="02010600030101010101" pitchFamily="2" charset="-122"/>
                <a:ea typeface="等线" panose="02010600030101010101" pitchFamily="2" charset="-122"/>
              </a:rPr>
              <a:t>，则鼓风机停止转动。</a:t>
            </a:r>
          </a:p>
        </p:txBody>
      </p:sp>
      <p:sp>
        <p:nvSpPr>
          <p:cNvPr id="11" name="文本框 10"/>
          <p:cNvSpPr txBox="1"/>
          <p:nvPr/>
        </p:nvSpPr>
        <p:spPr>
          <a:xfrm>
            <a:off x="655659" y="1552564"/>
            <a:ext cx="4307840" cy="461665"/>
          </a:xfrm>
          <a:prstGeom prst="rect">
            <a:avLst/>
          </a:prstGeom>
          <a:noFill/>
        </p:spPr>
        <p:txBody>
          <a:bodyPr wrap="square" rtlCol="0">
            <a:spAutoFit/>
          </a:bodyPr>
          <a:lstStyle/>
          <a:p>
            <a:endParaRPr lang="zh-CN" altLang="zh-CN" sz="2400" dirty="0">
              <a:solidFill>
                <a:schemeClr val="bg1"/>
              </a:solidFill>
              <a:latin typeface="微软雅黑" charset="0"/>
              <a:ea typeface="微软雅黑" charset="0"/>
              <a:cs typeface="宋体" charset="0"/>
            </a:endParaRPr>
          </a:p>
        </p:txBody>
      </p:sp>
      <p:sp>
        <p:nvSpPr>
          <p:cNvPr id="33" name="矩形 32">
            <a:extLst>
              <a:ext uri="{FF2B5EF4-FFF2-40B4-BE49-F238E27FC236}">
                <a16:creationId xmlns:a16="http://schemas.microsoft.com/office/drawing/2014/main" xmlns="" id="{E8595C05-5439-49D7-B6BB-BC2775EDEAB0}"/>
              </a:ext>
            </a:extLst>
          </p:cNvPr>
          <p:cNvSpPr/>
          <p:nvPr/>
        </p:nvSpPr>
        <p:spPr>
          <a:xfrm>
            <a:off x="915375" y="833876"/>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1.8 </a:t>
            </a:r>
            <a:r>
              <a:rPr lang="en-US" altLang="zh-CN" sz="2000" b="1" dirty="0">
                <a:solidFill>
                  <a:schemeClr val="accent2">
                    <a:lumMod val="50000"/>
                  </a:schemeClr>
                </a:solidFill>
                <a:latin typeface="微软雅黑" pitchFamily="34" charset="-122"/>
                <a:ea typeface="微软雅黑" pitchFamily="34" charset="-122"/>
              </a:rPr>
              <a:t>MM440 </a:t>
            </a:r>
            <a:r>
              <a:rPr lang="zh-CN" altLang="zh-CN" sz="2000" b="1" dirty="0">
                <a:solidFill>
                  <a:schemeClr val="accent2">
                    <a:lumMod val="50000"/>
                  </a:schemeClr>
                </a:solidFill>
                <a:latin typeface="微软雅黑" pitchFamily="34" charset="-122"/>
                <a:ea typeface="微软雅黑" pitchFamily="34" charset="-122"/>
              </a:rPr>
              <a:t>变频器的使用</a:t>
            </a:r>
          </a:p>
        </p:txBody>
      </p:sp>
      <p:pic>
        <p:nvPicPr>
          <p:cNvPr id="34" name="image8.png"/>
          <p:cNvPicPr/>
          <p:nvPr/>
        </p:nvPicPr>
        <p:blipFill>
          <a:blip r:embed="rId3" cstate="print"/>
          <a:stretch>
            <a:fillRect/>
          </a:stretch>
        </p:blipFill>
        <p:spPr>
          <a:xfrm>
            <a:off x="10270400" y="1503958"/>
            <a:ext cx="425631" cy="242853"/>
          </a:xfrm>
          <a:prstGeom prst="rect">
            <a:avLst/>
          </a:prstGeom>
        </p:spPr>
      </p:pic>
      <p:pic>
        <p:nvPicPr>
          <p:cNvPr id="35" name="image9.jpeg"/>
          <p:cNvPicPr/>
          <p:nvPr/>
        </p:nvPicPr>
        <p:blipFill>
          <a:blip r:embed="rId4" cstate="print"/>
          <a:stretch>
            <a:fillRect/>
          </a:stretch>
        </p:blipFill>
        <p:spPr>
          <a:xfrm>
            <a:off x="11652366" y="1502248"/>
            <a:ext cx="211841" cy="216727"/>
          </a:xfrm>
          <a:prstGeom prst="rect">
            <a:avLst/>
          </a:prstGeom>
        </p:spPr>
      </p:pic>
      <p:pic>
        <p:nvPicPr>
          <p:cNvPr id="36" name="image10.jpeg"/>
          <p:cNvPicPr/>
          <p:nvPr/>
        </p:nvPicPr>
        <p:blipFill>
          <a:blip r:embed="rId5" cstate="print"/>
          <a:stretch>
            <a:fillRect/>
          </a:stretch>
        </p:blipFill>
        <p:spPr>
          <a:xfrm>
            <a:off x="7557427" y="1914523"/>
            <a:ext cx="194832" cy="199944"/>
          </a:xfrm>
          <a:prstGeom prst="rect">
            <a:avLst/>
          </a:prstGeom>
        </p:spPr>
      </p:pic>
      <p:pic>
        <p:nvPicPr>
          <p:cNvPr id="37" name="image11.jpeg"/>
          <p:cNvPicPr/>
          <p:nvPr/>
        </p:nvPicPr>
        <p:blipFill>
          <a:blip r:embed="rId6" cstate="print"/>
          <a:stretch>
            <a:fillRect/>
          </a:stretch>
        </p:blipFill>
        <p:spPr>
          <a:xfrm>
            <a:off x="8062471" y="1901075"/>
            <a:ext cx="195943" cy="199945"/>
          </a:xfrm>
          <a:prstGeom prst="rect">
            <a:avLst/>
          </a:prstGeom>
        </p:spPr>
      </p:pic>
      <p:pic>
        <p:nvPicPr>
          <p:cNvPr id="38" name="image9.jpeg"/>
          <p:cNvPicPr/>
          <p:nvPr/>
        </p:nvPicPr>
        <p:blipFill>
          <a:blip r:embed="rId4" cstate="print"/>
          <a:stretch>
            <a:fillRect/>
          </a:stretch>
        </p:blipFill>
        <p:spPr>
          <a:xfrm>
            <a:off x="10588806" y="1910779"/>
            <a:ext cx="214450" cy="207429"/>
          </a:xfrm>
          <a:prstGeom prst="rect">
            <a:avLst/>
          </a:prstGeom>
        </p:spPr>
      </p:pic>
      <p:pic>
        <p:nvPicPr>
          <p:cNvPr id="39" name="image10.jpeg"/>
          <p:cNvPicPr/>
          <p:nvPr/>
        </p:nvPicPr>
        <p:blipFill>
          <a:blip r:embed="rId5" cstate="print"/>
          <a:stretch>
            <a:fillRect/>
          </a:stretch>
        </p:blipFill>
        <p:spPr>
          <a:xfrm>
            <a:off x="3159384" y="2309381"/>
            <a:ext cx="193721" cy="212770"/>
          </a:xfrm>
          <a:prstGeom prst="rect">
            <a:avLst/>
          </a:prstGeom>
        </p:spPr>
      </p:pic>
      <p:pic>
        <p:nvPicPr>
          <p:cNvPr id="40" name="image11.jpeg"/>
          <p:cNvPicPr/>
          <p:nvPr/>
        </p:nvPicPr>
        <p:blipFill>
          <a:blip r:embed="rId6" cstate="print"/>
          <a:stretch>
            <a:fillRect/>
          </a:stretch>
        </p:blipFill>
        <p:spPr>
          <a:xfrm>
            <a:off x="3604175" y="2307819"/>
            <a:ext cx="195941" cy="212770"/>
          </a:xfrm>
          <a:prstGeom prst="rect">
            <a:avLst/>
          </a:prstGeom>
        </p:spPr>
      </p:pic>
      <p:pic>
        <p:nvPicPr>
          <p:cNvPr id="42" name="image8.png"/>
          <p:cNvPicPr/>
          <p:nvPr/>
        </p:nvPicPr>
        <p:blipFill>
          <a:blip r:embed="rId3" cstate="print"/>
          <a:stretch>
            <a:fillRect/>
          </a:stretch>
        </p:blipFill>
        <p:spPr>
          <a:xfrm>
            <a:off x="2313214" y="4800206"/>
            <a:ext cx="338546" cy="201039"/>
          </a:xfrm>
          <a:prstGeom prst="rect">
            <a:avLst/>
          </a:prstGeom>
        </p:spPr>
      </p:pic>
      <p:pic>
        <p:nvPicPr>
          <p:cNvPr id="43" name="image12.png"/>
          <p:cNvPicPr/>
          <p:nvPr/>
        </p:nvPicPr>
        <p:blipFill>
          <a:blip r:embed="rId7" cstate="print"/>
          <a:stretch>
            <a:fillRect/>
          </a:stretch>
        </p:blipFill>
        <p:spPr>
          <a:xfrm>
            <a:off x="4560979" y="4813584"/>
            <a:ext cx="236265" cy="221026"/>
          </a:xfrm>
          <a:prstGeom prst="rect">
            <a:avLst/>
          </a:prstGeom>
        </p:spPr>
      </p:pic>
      <p:pic>
        <p:nvPicPr>
          <p:cNvPr id="44" name="image10.jpeg"/>
          <p:cNvPicPr/>
          <p:nvPr/>
        </p:nvPicPr>
        <p:blipFill>
          <a:blip r:embed="rId5" cstate="print"/>
          <a:stretch>
            <a:fillRect/>
          </a:stretch>
        </p:blipFill>
        <p:spPr>
          <a:xfrm>
            <a:off x="7277225" y="4840547"/>
            <a:ext cx="216000" cy="144000"/>
          </a:xfrm>
          <a:prstGeom prst="rect">
            <a:avLst/>
          </a:prstGeom>
        </p:spPr>
      </p:pic>
      <p:pic>
        <p:nvPicPr>
          <p:cNvPr id="45" name="image13.png"/>
          <p:cNvPicPr/>
          <p:nvPr/>
        </p:nvPicPr>
        <p:blipFill>
          <a:blip r:embed="rId8" cstate="print"/>
          <a:stretch>
            <a:fillRect/>
          </a:stretch>
        </p:blipFill>
        <p:spPr>
          <a:xfrm>
            <a:off x="10611386" y="5172506"/>
            <a:ext cx="233769" cy="262799"/>
          </a:xfrm>
          <a:prstGeom prst="rect">
            <a:avLst/>
          </a:prstGeom>
        </p:spPr>
      </p:pic>
      <p:pic>
        <p:nvPicPr>
          <p:cNvPr id="46" name="image14.jpeg"/>
          <p:cNvPicPr/>
          <p:nvPr/>
        </p:nvPicPr>
        <p:blipFill>
          <a:blip r:embed="rId9" cstate="print"/>
          <a:stretch>
            <a:fillRect/>
          </a:stretch>
        </p:blipFill>
        <p:spPr>
          <a:xfrm>
            <a:off x="9258891" y="5617028"/>
            <a:ext cx="205311" cy="229643"/>
          </a:xfrm>
          <a:prstGeom prst="rect">
            <a:avLst/>
          </a:prstGeom>
        </p:spPr>
      </p:pic>
      <p:pic>
        <p:nvPicPr>
          <p:cNvPr id="47" name="image10.jpeg"/>
          <p:cNvPicPr/>
          <p:nvPr/>
        </p:nvPicPr>
        <p:blipFill>
          <a:blip r:embed="rId5" cstate="print"/>
          <a:stretch>
            <a:fillRect/>
          </a:stretch>
        </p:blipFill>
        <p:spPr>
          <a:xfrm>
            <a:off x="6185197" y="5617028"/>
            <a:ext cx="194832" cy="199944"/>
          </a:xfrm>
          <a:prstGeom prst="rect">
            <a:avLst/>
          </a:prstGeom>
        </p:spPr>
      </p:pic>
      <p:pic>
        <p:nvPicPr>
          <p:cNvPr id="48" name="image11.jpeg"/>
          <p:cNvPicPr/>
          <p:nvPr/>
        </p:nvPicPr>
        <p:blipFill>
          <a:blip r:embed="rId6" cstate="print"/>
          <a:stretch>
            <a:fillRect/>
          </a:stretch>
        </p:blipFill>
        <p:spPr>
          <a:xfrm>
            <a:off x="6689478" y="5631876"/>
            <a:ext cx="195943" cy="199945"/>
          </a:xfrm>
          <a:prstGeom prst="rect">
            <a:avLst/>
          </a:prstGeom>
        </p:spPr>
      </p:pic>
      <p:pic>
        <p:nvPicPr>
          <p:cNvPr id="49" name="image15.png"/>
          <p:cNvPicPr/>
          <p:nvPr/>
        </p:nvPicPr>
        <p:blipFill>
          <a:blip r:embed="rId10" cstate="print"/>
          <a:stretch>
            <a:fillRect/>
          </a:stretch>
        </p:blipFill>
        <p:spPr>
          <a:xfrm>
            <a:off x="4392315" y="6035040"/>
            <a:ext cx="209005" cy="195944"/>
          </a:xfrm>
          <a:prstGeom prst="rect">
            <a:avLst/>
          </a:prstGeom>
        </p:spPr>
      </p:pic>
      <p:sp>
        <p:nvSpPr>
          <p:cNvPr id="28"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12603844"/>
      </p:ext>
    </p:extLst>
  </p:cSld>
  <p:clrMapOvr>
    <a:masterClrMapping/>
  </p:clrMapOvr>
  <p:timing>
    <p:tnLst>
      <p:par>
        <p:cTn id="1" dur="indefinite" restart="never" nodeType="tmRoot"/>
      </p:par>
    </p:tnLst>
    <p:bldLst>
      <p:bldP spid="100" grpId="0"/>
      <p:bldP spid="10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432636" y="1396121"/>
            <a:ext cx="5276953" cy="4838761"/>
          </a:xfrm>
          <a:prstGeom prst="rect">
            <a:avLst/>
          </a:prstGeom>
          <a:noFill/>
          <a:ln w="9525">
            <a:noFill/>
          </a:ln>
        </p:spPr>
        <p:txBody>
          <a:bodyPr wrap="square">
            <a:spAutoFit/>
          </a:bodyPr>
          <a:lstStyle/>
          <a:p>
            <a:pPr indent="457200">
              <a:lnSpc>
                <a:spcPct val="130000"/>
              </a:lnSpc>
              <a:spcBef>
                <a:spcPts val="600"/>
              </a:spcBef>
              <a:spcAft>
                <a:spcPts val="600"/>
              </a:spcAft>
            </a:pPr>
            <a:r>
              <a:rPr lang="en-US" altLang="zh-CN" dirty="0" smtClean="0">
                <a:latin typeface="等线" panose="02010600030101010101" pitchFamily="2" charset="-122"/>
                <a:ea typeface="等线" panose="02010600030101010101" pitchFamily="2" charset="-122"/>
              </a:rPr>
              <a:t>1.</a:t>
            </a:r>
            <a:r>
              <a:rPr lang="zh-CN" altLang="zh-CN" dirty="0" smtClean="0">
                <a:latin typeface="等线" panose="02010600030101010101" pitchFamily="2" charset="-122"/>
                <a:ea typeface="等线" panose="02010600030101010101" pitchFamily="2" charset="-122"/>
              </a:rPr>
              <a:t>设</a:t>
            </a:r>
            <a:r>
              <a:rPr lang="zh-CN" altLang="zh-CN" dirty="0">
                <a:latin typeface="等线" panose="02010600030101010101" pitchFamily="2" charset="-122"/>
                <a:ea typeface="等线" panose="02010600030101010101" pitchFamily="2" charset="-122"/>
              </a:rPr>
              <a:t>置普通变频器参数</a:t>
            </a:r>
          </a:p>
          <a:p>
            <a:pPr indent="457200">
              <a:lnSpc>
                <a:spcPct val="130000"/>
              </a:lnSpc>
              <a:spcBef>
                <a:spcPts val="600"/>
              </a:spcBef>
              <a:spcAft>
                <a:spcPts val="600"/>
              </a:spcAft>
            </a:pPr>
            <a:r>
              <a:rPr lang="zh-CN" altLang="zh-CN" dirty="0">
                <a:latin typeface="等线" panose="02010600030101010101" pitchFamily="2" charset="-122"/>
                <a:ea typeface="等线" panose="02010600030101010101" pitchFamily="2" charset="-122"/>
              </a:rPr>
              <a:t>更改参数</a:t>
            </a:r>
            <a:r>
              <a:rPr lang="en-US" altLang="zh-CN" dirty="0">
                <a:latin typeface="等线" panose="02010600030101010101" pitchFamily="2" charset="-122"/>
                <a:ea typeface="等线" panose="02010600030101010101" pitchFamily="2" charset="-122"/>
              </a:rPr>
              <a:t> P0004 </a:t>
            </a:r>
            <a:r>
              <a:rPr lang="zh-CN" altLang="zh-CN" dirty="0">
                <a:latin typeface="等线" panose="02010600030101010101" pitchFamily="2" charset="-122"/>
                <a:ea typeface="等线" panose="02010600030101010101" pitchFamily="2" charset="-122"/>
              </a:rPr>
              <a:t>数值为例，说明变频器普通参数的设置方法。表</a:t>
            </a:r>
            <a:r>
              <a:rPr lang="en-US" altLang="zh-CN" dirty="0">
                <a:latin typeface="等线" panose="02010600030101010101" pitchFamily="2" charset="-122"/>
                <a:ea typeface="等线" panose="02010600030101010101" pitchFamily="2" charset="-122"/>
              </a:rPr>
              <a:t>1</a:t>
            </a:r>
            <a:r>
              <a:rPr lang="zh-CN" altLang="zh-CN" dirty="0">
                <a:latin typeface="等线" panose="02010600030101010101" pitchFamily="2" charset="-122"/>
                <a:ea typeface="等线" panose="02010600030101010101" pitchFamily="2" charset="-122"/>
              </a:rPr>
              <a:t>更改参数</a:t>
            </a:r>
            <a:r>
              <a:rPr lang="en-US" altLang="zh-CN" dirty="0">
                <a:latin typeface="等线" panose="02010600030101010101" pitchFamily="2" charset="-122"/>
                <a:ea typeface="等线" panose="02010600030101010101" pitchFamily="2" charset="-122"/>
              </a:rPr>
              <a:t> P0004 </a:t>
            </a:r>
            <a:r>
              <a:rPr lang="zh-CN" altLang="zh-CN" dirty="0">
                <a:latin typeface="等线" panose="02010600030101010101" pitchFamily="2" charset="-122"/>
                <a:ea typeface="等线" panose="02010600030101010101" pitchFamily="2" charset="-122"/>
              </a:rPr>
              <a:t>数值的步骤</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pPr indent="457200">
              <a:lnSpc>
                <a:spcPct val="130000"/>
              </a:lnSpc>
              <a:spcBef>
                <a:spcPts val="600"/>
              </a:spcBef>
              <a:spcAft>
                <a:spcPts val="600"/>
              </a:spcAft>
            </a:pPr>
            <a:r>
              <a:rPr lang="zh-CN" altLang="zh-CN" dirty="0">
                <a:latin typeface="等线" panose="02010600030101010101" pitchFamily="2" charset="-122"/>
                <a:ea typeface="等线" panose="02010600030101010101" pitchFamily="2" charset="-122"/>
              </a:rPr>
              <a:t>2.设置变频器参数数值中的某一位数字</a:t>
            </a:r>
          </a:p>
          <a:p>
            <a:pPr indent="457200">
              <a:lnSpc>
                <a:spcPct val="130000"/>
              </a:lnSpc>
              <a:spcBef>
                <a:spcPts val="600"/>
              </a:spcBef>
              <a:spcAft>
                <a:spcPts val="600"/>
              </a:spcAft>
            </a:pPr>
            <a:r>
              <a:rPr lang="zh-CN" altLang="zh-CN" dirty="0">
                <a:latin typeface="等线" panose="02010600030101010101" pitchFamily="2" charset="-122"/>
                <a:ea typeface="等线" panose="02010600030101010101" pitchFamily="2" charset="-122"/>
              </a:rPr>
              <a:t>具体操作步骤是：首先进入到需要修改的参数数值访问级；接着按</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功能键），最右面的一个数字闪烁，可以按</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或</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修</a:t>
            </a:r>
            <a:r>
              <a:rPr lang="zh-CN" altLang="zh-CN" dirty="0">
                <a:latin typeface="等线" panose="02010600030101010101" pitchFamily="2" charset="-122"/>
                <a:ea typeface="等线" panose="02010600030101010101" pitchFamily="2" charset="-122"/>
              </a:rPr>
              <a:t>改这位数字的数值；接着再按</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功能键），相邻左面的一个数字闪烁，该位数字可以被修改；以此方法可以完成每一位数字的修改，直到显示出所需要的数值；最后按</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  </a:t>
            </a:r>
            <a:r>
              <a:rPr lang="zh-CN" altLang="zh-CN" dirty="0" smtClean="0">
                <a:latin typeface="等线" panose="02010600030101010101" pitchFamily="2" charset="-122"/>
                <a:ea typeface="等线" panose="02010600030101010101" pitchFamily="2" charset="-122"/>
              </a:rPr>
              <a:t>可</a:t>
            </a:r>
            <a:r>
              <a:rPr lang="zh-CN" altLang="zh-CN" dirty="0">
                <a:latin typeface="等线" panose="02010600030101010101" pitchFamily="2" charset="-122"/>
                <a:ea typeface="等线" panose="02010600030101010101" pitchFamily="2" charset="-122"/>
              </a:rPr>
              <a:t>以退出该参数数值访问级</a:t>
            </a:r>
            <a:r>
              <a:rPr lang="zh-CN" altLang="zh-CN" dirty="0" smtClean="0">
                <a:latin typeface="等线" panose="02010600030101010101" pitchFamily="2" charset="-122"/>
                <a:ea typeface="等线" panose="02010600030101010101" pitchFamily="2" charset="-122"/>
              </a:rPr>
              <a:t>。</a:t>
            </a:r>
            <a:endParaRPr lang="zh-CN" altLang="zh-CN" dirty="0">
              <a:latin typeface="等线" panose="02010600030101010101" pitchFamily="2" charset="-122"/>
              <a:ea typeface="等线" panose="02010600030101010101" pitchFamily="2" charset="-122"/>
            </a:endParaRPr>
          </a:p>
        </p:txBody>
      </p:sp>
      <p:graphicFrame>
        <p:nvGraphicFramePr>
          <p:cNvPr id="12" name="表格 11"/>
          <p:cNvGraphicFramePr>
            <a:graphicFrameLocks noGrp="1"/>
          </p:cNvGraphicFramePr>
          <p:nvPr>
            <p:extLst>
              <p:ext uri="{D42A27DB-BD31-4B8C-83A1-F6EECF244321}">
                <p14:modId xmlns:p14="http://schemas.microsoft.com/office/powerpoint/2010/main" val="2451024148"/>
              </p:ext>
            </p:extLst>
          </p:nvPr>
        </p:nvGraphicFramePr>
        <p:xfrm>
          <a:off x="5767446" y="1280160"/>
          <a:ext cx="6090439" cy="5081452"/>
        </p:xfrm>
        <a:graphic>
          <a:graphicData uri="http://schemas.openxmlformats.org/drawingml/2006/table">
            <a:tbl>
              <a:tblPr firstRow="1" firstCol="1" lastRow="1" lastCol="1" bandRow="1" bandCol="1">
                <a:tableStyleId>{5940675A-B579-460E-94D1-54222C63F5DA}</a:tableStyleId>
              </a:tblPr>
              <a:tblGrid>
                <a:gridCol w="3910625">
                  <a:extLst>
                    <a:ext uri="{9D8B030D-6E8A-4147-A177-3AD203B41FA5}">
                      <a16:colId xmlns:a16="http://schemas.microsoft.com/office/drawing/2014/main" xmlns="" val="20000"/>
                    </a:ext>
                  </a:extLst>
                </a:gridCol>
                <a:gridCol w="2179814">
                  <a:extLst>
                    <a:ext uri="{9D8B030D-6E8A-4147-A177-3AD203B41FA5}">
                      <a16:colId xmlns:a16="http://schemas.microsoft.com/office/drawing/2014/main" xmlns="" val="20001"/>
                    </a:ext>
                  </a:extLst>
                </a:gridCol>
              </a:tblGrid>
              <a:tr h="837007">
                <a:tc>
                  <a:txBody>
                    <a:bodyPr/>
                    <a:lstStyle/>
                    <a:p>
                      <a:pPr indent="228600" algn="ctr">
                        <a:lnSpc>
                          <a:spcPct val="125000"/>
                        </a:lnSpc>
                        <a:spcAft>
                          <a:spcPts val="0"/>
                        </a:spcAft>
                      </a:pPr>
                      <a:r>
                        <a:rPr lang="zh-CN" sz="1800" kern="100" dirty="0">
                          <a:effectLst/>
                        </a:rPr>
                        <a:t>操作步骤</a:t>
                      </a:r>
                      <a:endParaRPr lang="zh-CN" sz="1800" kern="100" dirty="0">
                        <a:effectLst/>
                        <a:latin typeface="+mn-lt"/>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a:effectLst/>
                        </a:rPr>
                        <a:t>显示结果</a:t>
                      </a:r>
                      <a:endParaRPr lang="zh-CN" sz="1800" kern="100">
                        <a:effectLst/>
                        <a:latin typeface="+mn-lt"/>
                        <a:ea typeface="宋体"/>
                        <a:cs typeface="Times New Roman"/>
                      </a:endParaRPr>
                    </a:p>
                  </a:txBody>
                  <a:tcPr marL="68580" marR="68580" marT="0" marB="0" anchor="ctr"/>
                </a:tc>
                <a:extLst>
                  <a:ext uri="{0D108BD9-81ED-4DB2-BD59-A6C34878D82A}">
                    <a16:rowId xmlns:a16="http://schemas.microsoft.com/office/drawing/2014/main" xmlns="" val="10000"/>
                  </a:ext>
                </a:extLst>
              </a:tr>
              <a:tr h="848889">
                <a:tc>
                  <a:txBody>
                    <a:bodyPr/>
                    <a:lstStyle/>
                    <a:p>
                      <a:pPr indent="228600" algn="just">
                        <a:lnSpc>
                          <a:spcPct val="125000"/>
                        </a:lnSpc>
                        <a:spcAft>
                          <a:spcPts val="0"/>
                        </a:spcAft>
                      </a:pPr>
                      <a:r>
                        <a:rPr lang="en-US" sz="1800" kern="100" dirty="0">
                          <a:effectLst/>
                        </a:rPr>
                        <a:t>1 </a:t>
                      </a:r>
                      <a:r>
                        <a:rPr lang="zh-CN" sz="1800" kern="100" dirty="0">
                          <a:effectLst/>
                        </a:rPr>
                        <a:t>按</a:t>
                      </a:r>
                      <a:r>
                        <a:rPr lang="en-US" sz="1800" kern="100" dirty="0">
                          <a:effectLst/>
                        </a:rPr>
                        <a:t> </a:t>
                      </a:r>
                      <a:r>
                        <a:rPr lang="en-US" sz="1800" kern="100" dirty="0" smtClean="0">
                          <a:effectLst/>
                        </a:rPr>
                        <a:t>    </a:t>
                      </a:r>
                      <a:r>
                        <a:rPr lang="zh-CN" sz="1800" kern="100" dirty="0" smtClean="0">
                          <a:effectLst/>
                        </a:rPr>
                        <a:t>访</a:t>
                      </a:r>
                      <a:r>
                        <a:rPr lang="zh-CN" sz="1800" kern="100" dirty="0">
                          <a:effectLst/>
                        </a:rPr>
                        <a:t>问参数</a:t>
                      </a:r>
                      <a:endParaRPr lang="zh-CN" sz="1800" kern="100" dirty="0">
                        <a:effectLst/>
                        <a:latin typeface="+mn-lt"/>
                        <a:ea typeface="宋体"/>
                        <a:cs typeface="Times New Roman"/>
                      </a:endParaRPr>
                    </a:p>
                  </a:txBody>
                  <a:tcPr marL="68580" marR="68580" marT="0" marB="0" anchor="ctr"/>
                </a:tc>
                <a:tc>
                  <a:txBody>
                    <a:bodyPr/>
                    <a:lstStyle/>
                    <a:p>
                      <a:pPr indent="228600" algn="ctr">
                        <a:lnSpc>
                          <a:spcPct val="125000"/>
                        </a:lnSpc>
                        <a:spcAft>
                          <a:spcPts val="0"/>
                        </a:spcAft>
                      </a:pPr>
                      <a:endParaRPr lang="en-US" sz="1800" kern="100" dirty="0">
                        <a:effectLst/>
                        <a:latin typeface="+mn-lt"/>
                        <a:ea typeface="宋体"/>
                        <a:cs typeface="Times New Roman"/>
                      </a:endParaRPr>
                    </a:p>
                  </a:txBody>
                  <a:tcPr marL="68580" marR="68580" marT="0" marB="0" anchor="ctr"/>
                </a:tc>
                <a:extLst>
                  <a:ext uri="{0D108BD9-81ED-4DB2-BD59-A6C34878D82A}">
                    <a16:rowId xmlns:a16="http://schemas.microsoft.com/office/drawing/2014/main" xmlns="" val="10001"/>
                  </a:ext>
                </a:extLst>
              </a:tr>
              <a:tr h="848889">
                <a:tc>
                  <a:txBody>
                    <a:bodyPr/>
                    <a:lstStyle/>
                    <a:p>
                      <a:pPr indent="228600" algn="just">
                        <a:lnSpc>
                          <a:spcPct val="125000"/>
                        </a:lnSpc>
                        <a:spcAft>
                          <a:spcPts val="0"/>
                        </a:spcAft>
                      </a:pPr>
                      <a:r>
                        <a:rPr lang="en-US" sz="1800" kern="100" dirty="0">
                          <a:effectLst/>
                        </a:rPr>
                        <a:t>2</a:t>
                      </a:r>
                      <a:r>
                        <a:rPr lang="zh-CN" sz="1800" kern="100" dirty="0" smtClean="0">
                          <a:effectLst/>
                        </a:rPr>
                        <a:t>按</a:t>
                      </a:r>
                      <a:r>
                        <a:rPr lang="en-US" sz="1800" kern="100" dirty="0" smtClean="0">
                          <a:effectLst/>
                        </a:rPr>
                        <a:t>     </a:t>
                      </a:r>
                      <a:r>
                        <a:rPr lang="zh-CN" sz="1800" kern="100" dirty="0" smtClean="0">
                          <a:effectLst/>
                        </a:rPr>
                        <a:t>直</a:t>
                      </a:r>
                      <a:r>
                        <a:rPr lang="zh-CN" sz="1800" kern="100" dirty="0">
                          <a:effectLst/>
                        </a:rPr>
                        <a:t>到显示出</a:t>
                      </a:r>
                      <a:r>
                        <a:rPr lang="en-US" sz="1800" kern="100" dirty="0">
                          <a:effectLst/>
                        </a:rPr>
                        <a:t>P0004</a:t>
                      </a:r>
                      <a:endParaRPr lang="zh-CN" sz="1800" kern="100" dirty="0">
                        <a:effectLst/>
                        <a:latin typeface="+mn-lt"/>
                        <a:ea typeface="宋体"/>
                        <a:cs typeface="Times New Roman"/>
                      </a:endParaRPr>
                    </a:p>
                  </a:txBody>
                  <a:tcPr marL="68580" marR="68580" marT="0" marB="0" anchor="ctr"/>
                </a:tc>
                <a:tc>
                  <a:txBody>
                    <a:bodyPr/>
                    <a:lstStyle/>
                    <a:p>
                      <a:pPr indent="228600" algn="ctr">
                        <a:lnSpc>
                          <a:spcPct val="125000"/>
                        </a:lnSpc>
                        <a:spcAft>
                          <a:spcPts val="0"/>
                        </a:spcAft>
                      </a:pPr>
                      <a:endParaRPr lang="en-US" sz="1800" kern="100" dirty="0">
                        <a:effectLst/>
                        <a:latin typeface="+mn-lt"/>
                        <a:ea typeface="宋体"/>
                        <a:cs typeface="Times New Roman"/>
                      </a:endParaRPr>
                    </a:p>
                  </a:txBody>
                  <a:tcPr marL="68580" marR="68580" marT="0" marB="0" anchor="ctr"/>
                </a:tc>
                <a:extLst>
                  <a:ext uri="{0D108BD9-81ED-4DB2-BD59-A6C34878D82A}">
                    <a16:rowId xmlns:a16="http://schemas.microsoft.com/office/drawing/2014/main" xmlns="" val="10002"/>
                  </a:ext>
                </a:extLst>
              </a:tr>
              <a:tr h="848889">
                <a:tc>
                  <a:txBody>
                    <a:bodyPr/>
                    <a:lstStyle/>
                    <a:p>
                      <a:pPr indent="228600" algn="just">
                        <a:lnSpc>
                          <a:spcPct val="125000"/>
                        </a:lnSpc>
                        <a:spcAft>
                          <a:spcPts val="0"/>
                        </a:spcAft>
                      </a:pPr>
                      <a:r>
                        <a:rPr lang="en-US" sz="1800" kern="100" dirty="0">
                          <a:effectLst/>
                        </a:rPr>
                        <a:t>3 </a:t>
                      </a:r>
                      <a:r>
                        <a:rPr lang="zh-CN" sz="1800" kern="100" dirty="0">
                          <a:effectLst/>
                        </a:rPr>
                        <a:t>按</a:t>
                      </a:r>
                      <a:r>
                        <a:rPr lang="en-US" sz="1800" kern="100" dirty="0">
                          <a:effectLst/>
                        </a:rPr>
                        <a:t> </a:t>
                      </a:r>
                      <a:r>
                        <a:rPr lang="en-US" sz="1800" kern="100" dirty="0" smtClean="0">
                          <a:effectLst/>
                        </a:rPr>
                        <a:t>    </a:t>
                      </a:r>
                      <a:r>
                        <a:rPr lang="zh-CN" sz="1800" kern="100" dirty="0" smtClean="0">
                          <a:effectLst/>
                        </a:rPr>
                        <a:t>进</a:t>
                      </a:r>
                      <a:r>
                        <a:rPr lang="zh-CN" sz="1800" kern="100" dirty="0">
                          <a:effectLst/>
                        </a:rPr>
                        <a:t>入参数数值访问级</a:t>
                      </a:r>
                      <a:endParaRPr lang="zh-CN" sz="1800" kern="100" dirty="0">
                        <a:effectLst/>
                        <a:latin typeface="+mn-lt"/>
                        <a:ea typeface="宋体"/>
                        <a:cs typeface="Times New Roman"/>
                      </a:endParaRPr>
                    </a:p>
                  </a:txBody>
                  <a:tcPr marL="68580" marR="68580" marT="0" marB="0" anchor="ctr"/>
                </a:tc>
                <a:tc>
                  <a:txBody>
                    <a:bodyPr/>
                    <a:lstStyle/>
                    <a:p>
                      <a:pPr indent="228600" algn="ctr">
                        <a:lnSpc>
                          <a:spcPct val="125000"/>
                        </a:lnSpc>
                        <a:spcAft>
                          <a:spcPts val="0"/>
                        </a:spcAft>
                      </a:pPr>
                      <a:endParaRPr lang="en-US" sz="1800" kern="100" dirty="0">
                        <a:effectLst/>
                        <a:latin typeface="+mn-lt"/>
                        <a:ea typeface="宋体"/>
                        <a:cs typeface="Times New Roman"/>
                      </a:endParaRPr>
                    </a:p>
                  </a:txBody>
                  <a:tcPr marL="68580" marR="68580" marT="0" marB="0" anchor="ctr"/>
                </a:tc>
                <a:extLst>
                  <a:ext uri="{0D108BD9-81ED-4DB2-BD59-A6C34878D82A}">
                    <a16:rowId xmlns:a16="http://schemas.microsoft.com/office/drawing/2014/main" xmlns="" val="10003"/>
                  </a:ext>
                </a:extLst>
              </a:tr>
              <a:tr h="848889">
                <a:tc>
                  <a:txBody>
                    <a:bodyPr/>
                    <a:lstStyle/>
                    <a:p>
                      <a:pPr indent="228600" algn="just">
                        <a:lnSpc>
                          <a:spcPct val="125000"/>
                        </a:lnSpc>
                        <a:spcAft>
                          <a:spcPts val="0"/>
                        </a:spcAft>
                      </a:pPr>
                      <a:r>
                        <a:rPr lang="en-US" sz="1800" kern="100" dirty="0">
                          <a:effectLst/>
                        </a:rPr>
                        <a:t>4 </a:t>
                      </a:r>
                      <a:r>
                        <a:rPr lang="zh-CN" sz="1800" kern="100" dirty="0">
                          <a:effectLst/>
                        </a:rPr>
                        <a:t>按</a:t>
                      </a:r>
                      <a:r>
                        <a:rPr lang="en-US" sz="1800" kern="100" dirty="0">
                          <a:effectLst/>
                        </a:rPr>
                        <a:t> </a:t>
                      </a:r>
                      <a:r>
                        <a:rPr lang="en-US" sz="1800" kern="100" dirty="0" smtClean="0">
                          <a:effectLst/>
                        </a:rPr>
                        <a:t>    </a:t>
                      </a:r>
                      <a:r>
                        <a:rPr lang="zh-CN" sz="1800" kern="100" dirty="0" smtClean="0">
                          <a:effectLst/>
                        </a:rPr>
                        <a:t>或</a:t>
                      </a:r>
                      <a:r>
                        <a:rPr lang="en-US" sz="1800" kern="100" dirty="0" smtClean="0">
                          <a:effectLst/>
                        </a:rPr>
                        <a:t>     </a:t>
                      </a:r>
                      <a:r>
                        <a:rPr lang="zh-CN" sz="1800" kern="100" dirty="0" smtClean="0">
                          <a:effectLst/>
                        </a:rPr>
                        <a:t>达</a:t>
                      </a:r>
                      <a:r>
                        <a:rPr lang="zh-CN" sz="1800" kern="100" dirty="0">
                          <a:effectLst/>
                        </a:rPr>
                        <a:t>到所需要的数值</a:t>
                      </a:r>
                      <a:endParaRPr lang="zh-CN" sz="1800" kern="100" dirty="0">
                        <a:effectLst/>
                        <a:latin typeface="+mn-lt"/>
                        <a:ea typeface="宋体"/>
                        <a:cs typeface="Times New Roman"/>
                      </a:endParaRPr>
                    </a:p>
                  </a:txBody>
                  <a:tcPr marL="68580" marR="68580" marT="0" marB="0" anchor="ctr"/>
                </a:tc>
                <a:tc>
                  <a:txBody>
                    <a:bodyPr/>
                    <a:lstStyle/>
                    <a:p>
                      <a:pPr indent="228600" algn="ctr">
                        <a:lnSpc>
                          <a:spcPct val="125000"/>
                        </a:lnSpc>
                        <a:spcAft>
                          <a:spcPts val="0"/>
                        </a:spcAft>
                      </a:pPr>
                      <a:endParaRPr lang="en-US" sz="1800" kern="100" dirty="0">
                        <a:effectLst/>
                        <a:latin typeface="+mn-lt"/>
                        <a:ea typeface="宋体"/>
                        <a:cs typeface="Times New Roman"/>
                      </a:endParaRPr>
                    </a:p>
                  </a:txBody>
                  <a:tcPr marL="68580" marR="68580" marT="0" marB="0" anchor="ctr"/>
                </a:tc>
                <a:extLst>
                  <a:ext uri="{0D108BD9-81ED-4DB2-BD59-A6C34878D82A}">
                    <a16:rowId xmlns:a16="http://schemas.microsoft.com/office/drawing/2014/main" xmlns="" val="10004"/>
                  </a:ext>
                </a:extLst>
              </a:tr>
              <a:tr h="848889">
                <a:tc>
                  <a:txBody>
                    <a:bodyPr/>
                    <a:lstStyle/>
                    <a:p>
                      <a:pPr indent="228600" algn="just">
                        <a:lnSpc>
                          <a:spcPct val="125000"/>
                        </a:lnSpc>
                        <a:spcAft>
                          <a:spcPts val="0"/>
                        </a:spcAft>
                      </a:pPr>
                      <a:r>
                        <a:rPr lang="en-US" sz="1800" kern="100" dirty="0">
                          <a:effectLst/>
                        </a:rPr>
                        <a:t>5 </a:t>
                      </a:r>
                      <a:r>
                        <a:rPr lang="zh-CN" sz="1800" kern="100" dirty="0">
                          <a:effectLst/>
                        </a:rPr>
                        <a:t>按</a:t>
                      </a:r>
                      <a:r>
                        <a:rPr lang="en-US" sz="1800" kern="100" dirty="0">
                          <a:effectLst/>
                        </a:rPr>
                        <a:t> </a:t>
                      </a:r>
                      <a:r>
                        <a:rPr lang="en-US" sz="1800" kern="100" dirty="0" smtClean="0">
                          <a:effectLst/>
                        </a:rPr>
                        <a:t>    </a:t>
                      </a:r>
                      <a:r>
                        <a:rPr lang="zh-CN" sz="1800" kern="100" dirty="0" smtClean="0">
                          <a:effectLst/>
                        </a:rPr>
                        <a:t>确</a:t>
                      </a:r>
                      <a:r>
                        <a:rPr lang="zh-CN" sz="1800" kern="100" dirty="0">
                          <a:effectLst/>
                        </a:rPr>
                        <a:t>认并存储参数的数值</a:t>
                      </a:r>
                      <a:endParaRPr lang="zh-CN" sz="1800" kern="100" dirty="0">
                        <a:effectLst/>
                        <a:latin typeface="+mn-lt"/>
                        <a:ea typeface="宋体"/>
                        <a:cs typeface="Times New Roman"/>
                      </a:endParaRPr>
                    </a:p>
                  </a:txBody>
                  <a:tcPr marL="68580" marR="68580" marT="0" marB="0" anchor="ctr"/>
                </a:tc>
                <a:tc>
                  <a:txBody>
                    <a:bodyPr/>
                    <a:lstStyle/>
                    <a:p>
                      <a:pPr indent="228600" algn="ctr">
                        <a:lnSpc>
                          <a:spcPct val="125000"/>
                        </a:lnSpc>
                        <a:spcAft>
                          <a:spcPts val="0"/>
                        </a:spcAft>
                      </a:pPr>
                      <a:endParaRPr lang="en-US" sz="1800" kern="100" dirty="0">
                        <a:effectLst/>
                        <a:latin typeface="+mn-lt"/>
                        <a:ea typeface="宋体"/>
                        <a:cs typeface="Times New Roman"/>
                      </a:endParaRPr>
                    </a:p>
                  </a:txBody>
                  <a:tcPr marL="68580" marR="68580" marT="0" marB="0" anchor="ctr"/>
                </a:tc>
                <a:extLst>
                  <a:ext uri="{0D108BD9-81ED-4DB2-BD59-A6C34878D82A}">
                    <a16:rowId xmlns:a16="http://schemas.microsoft.com/office/drawing/2014/main" xmlns="" val="10005"/>
                  </a:ext>
                </a:extLst>
              </a:tr>
            </a:tbl>
          </a:graphicData>
        </a:graphic>
      </p:graphicFrame>
      <p:pic>
        <p:nvPicPr>
          <p:cNvPr id="1035"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790" y="5805631"/>
            <a:ext cx="303266" cy="333593"/>
          </a:xfrm>
          <a:prstGeom prst="rect">
            <a:avLst/>
          </a:prstGeom>
          <a:noFill/>
          <a:extLst>
            <a:ext uri="{909E8E84-426E-40DD-AFC4-6F175D3DCCD1}">
              <a14:hiddenFill xmlns:a14="http://schemas.microsoft.com/office/drawing/2010/main">
                <a:solidFill>
                  <a:srgbClr val="FFFFFF"/>
                </a:solidFill>
              </a14:hiddenFill>
            </a:ext>
          </a:extLst>
        </p:spPr>
      </p:pic>
      <p:pic>
        <p:nvPicPr>
          <p:cNvPr id="1034" name="图片 659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58720" y="2384153"/>
            <a:ext cx="1347360" cy="449120"/>
          </a:xfrm>
          <a:prstGeom prst="rect">
            <a:avLst/>
          </a:prstGeom>
          <a:noFill/>
          <a:extLst>
            <a:ext uri="{909E8E84-426E-40DD-AFC4-6F175D3DCCD1}">
              <a14:hiddenFill xmlns:a14="http://schemas.microsoft.com/office/drawing/2010/main">
                <a:solidFill>
                  <a:srgbClr val="FFFFFF"/>
                </a:solidFill>
              </a14:hiddenFill>
            </a:ext>
          </a:extLst>
        </p:spPr>
      </p:pic>
      <p:pic>
        <p:nvPicPr>
          <p:cNvPr id="1033" name="图片 440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4241" y="4998586"/>
            <a:ext cx="229689" cy="229689"/>
          </a:xfrm>
          <a:prstGeom prst="rect">
            <a:avLst/>
          </a:prstGeom>
          <a:noFill/>
          <a:extLst>
            <a:ext uri="{909E8E84-426E-40DD-AFC4-6F175D3DCCD1}">
              <a14:hiddenFill xmlns:a14="http://schemas.microsoft.com/office/drawing/2010/main">
                <a:solidFill>
                  <a:srgbClr val="FFFFFF"/>
                </a:solidFill>
              </a14:hiddenFill>
            </a:ext>
          </a:extLst>
        </p:spPr>
      </p:pic>
      <p:pic>
        <p:nvPicPr>
          <p:cNvPr id="1032" name="图片 19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1590" y="3180208"/>
            <a:ext cx="1288389" cy="477181"/>
          </a:xfrm>
          <a:prstGeom prst="rect">
            <a:avLst/>
          </a:prstGeom>
          <a:noFill/>
          <a:extLst>
            <a:ext uri="{909E8E84-426E-40DD-AFC4-6F175D3DCCD1}">
              <a14:hiddenFill xmlns:a14="http://schemas.microsoft.com/office/drawing/2010/main">
                <a:solidFill>
                  <a:srgbClr val="FFFFFF"/>
                </a:solidFill>
              </a14:hiddenFill>
            </a:ext>
          </a:extLst>
        </p:spPr>
      </p:pic>
      <p:pic>
        <p:nvPicPr>
          <p:cNvPr id="1031" name="图片 440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9684" y="4099791"/>
            <a:ext cx="290506" cy="319557"/>
          </a:xfrm>
          <a:prstGeom prst="rect">
            <a:avLst/>
          </a:prstGeom>
          <a:noFill/>
          <a:extLst>
            <a:ext uri="{909E8E84-426E-40DD-AFC4-6F175D3DCCD1}">
              <a14:hiddenFill xmlns:a14="http://schemas.microsoft.com/office/drawing/2010/main">
                <a:solidFill>
                  <a:srgbClr val="FFFFFF"/>
                </a:solidFill>
              </a14:hiddenFill>
            </a:ext>
          </a:extLst>
        </p:spPr>
      </p:pic>
      <p:pic>
        <p:nvPicPr>
          <p:cNvPr id="1030" name="图片 19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1590" y="3937266"/>
            <a:ext cx="1301621" cy="482082"/>
          </a:xfrm>
          <a:prstGeom prst="rect">
            <a:avLst/>
          </a:prstGeom>
          <a:noFill/>
          <a:extLst>
            <a:ext uri="{909E8E84-426E-40DD-AFC4-6F175D3DCCD1}">
              <a14:hiddenFill xmlns:a14="http://schemas.microsoft.com/office/drawing/2010/main">
                <a:solidFill>
                  <a:srgbClr val="FFFFFF"/>
                </a:solidFill>
              </a14:hiddenFill>
            </a:ext>
          </a:extLst>
        </p:spPr>
      </p:pic>
      <p:pic>
        <p:nvPicPr>
          <p:cNvPr id="1029" name="图片 19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25716" y="3289294"/>
            <a:ext cx="265578" cy="2655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图片 4407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59935" y="4993199"/>
            <a:ext cx="220348" cy="231945"/>
          </a:xfrm>
          <a:prstGeom prst="rect">
            <a:avLst/>
          </a:prstGeom>
          <a:noFill/>
          <a:extLst>
            <a:ext uri="{909E8E84-426E-40DD-AFC4-6F175D3DCCD1}">
              <a14:hiddenFill xmlns:a14="http://schemas.microsoft.com/office/drawing/2010/main">
                <a:solidFill>
                  <a:srgbClr val="FFFFFF"/>
                </a:solidFill>
              </a14:hiddenFill>
            </a:ext>
          </a:extLst>
        </p:spPr>
      </p:pic>
      <p:pic>
        <p:nvPicPr>
          <p:cNvPr id="1027" name="图片 4407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81590" y="4791713"/>
            <a:ext cx="1297677" cy="463456"/>
          </a:xfrm>
          <a:prstGeom prst="rect">
            <a:avLst/>
          </a:prstGeom>
          <a:noFill/>
          <a:extLst>
            <a:ext uri="{909E8E84-426E-40DD-AFC4-6F175D3DCCD1}">
              <a14:hiddenFill xmlns:a14="http://schemas.microsoft.com/office/drawing/2010/main">
                <a:solidFill>
                  <a:srgbClr val="FFFFFF"/>
                </a:solidFill>
              </a14:hiddenFill>
            </a:ext>
          </a:extLst>
        </p:spPr>
      </p:pic>
      <p:pic>
        <p:nvPicPr>
          <p:cNvPr id="1026" name="图片 4407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6237" y="2414049"/>
            <a:ext cx="252427" cy="277670"/>
          </a:xfrm>
          <a:prstGeom prst="rect">
            <a:avLst/>
          </a:prstGeom>
          <a:noFill/>
          <a:extLst>
            <a:ext uri="{909E8E84-426E-40DD-AFC4-6F175D3DCCD1}">
              <a14:hiddenFill xmlns:a14="http://schemas.microsoft.com/office/drawing/2010/main">
                <a:solidFill>
                  <a:srgbClr val="FFFFFF"/>
                </a:solidFill>
              </a14:hiddenFill>
            </a:ext>
          </a:extLst>
        </p:spPr>
      </p:pic>
      <p:pic>
        <p:nvPicPr>
          <p:cNvPr id="1025" name="图片 4407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1590" y="5719913"/>
            <a:ext cx="1288389" cy="477181"/>
          </a:xfrm>
          <a:prstGeom prst="rect">
            <a:avLst/>
          </a:prstGeom>
          <a:noFill/>
          <a:extLst>
            <a:ext uri="{909E8E84-426E-40DD-AFC4-6F175D3DCCD1}">
              <a14:hiddenFill xmlns:a14="http://schemas.microsoft.com/office/drawing/2010/main">
                <a:solidFill>
                  <a:srgbClr val="FFFFFF"/>
                </a:solidFill>
              </a14:hiddenFill>
            </a:ext>
          </a:extLst>
        </p:spPr>
      </p:pic>
      <p:pic>
        <p:nvPicPr>
          <p:cNvPr id="28" name="图片 27"/>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76046" y="4113721"/>
            <a:ext cx="264938" cy="221634"/>
          </a:xfrm>
          <a:prstGeom prst="rect">
            <a:avLst/>
          </a:prstGeom>
          <a:noFill/>
          <a:ln>
            <a:noFill/>
          </a:ln>
        </p:spPr>
      </p:pic>
      <p:pic>
        <p:nvPicPr>
          <p:cNvPr id="29" name="图片 28"/>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97842" y="4451316"/>
            <a:ext cx="270332" cy="247841"/>
          </a:xfrm>
          <a:prstGeom prst="rect">
            <a:avLst/>
          </a:prstGeom>
          <a:noFill/>
          <a:ln>
            <a:noFill/>
          </a:ln>
        </p:spPr>
      </p:pic>
      <p:pic>
        <p:nvPicPr>
          <p:cNvPr id="30" name="图片 29"/>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49278" y="4467721"/>
            <a:ext cx="243668" cy="231436"/>
          </a:xfrm>
          <a:prstGeom prst="rect">
            <a:avLst/>
          </a:prstGeom>
          <a:noFill/>
          <a:ln>
            <a:noFill/>
          </a:ln>
        </p:spPr>
      </p:pic>
      <p:pic>
        <p:nvPicPr>
          <p:cNvPr id="31" name="图片 30"/>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443949" y="4801968"/>
            <a:ext cx="318920" cy="328673"/>
          </a:xfrm>
          <a:prstGeom prst="rect">
            <a:avLst/>
          </a:prstGeom>
          <a:noFill/>
          <a:ln>
            <a:noFill/>
          </a:ln>
        </p:spPr>
      </p:pic>
      <p:pic>
        <p:nvPicPr>
          <p:cNvPr id="32" name="图片 3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3106" y="5537257"/>
            <a:ext cx="190500" cy="209550"/>
          </a:xfrm>
          <a:prstGeom prst="rect">
            <a:avLst/>
          </a:prstGeom>
          <a:noFill/>
          <a:ln>
            <a:noFill/>
          </a:ln>
        </p:spPr>
      </p:pic>
      <p:sp>
        <p:nvSpPr>
          <p:cNvPr id="33" name="矩形 32">
            <a:extLst>
              <a:ext uri="{FF2B5EF4-FFF2-40B4-BE49-F238E27FC236}">
                <a16:creationId xmlns:a16="http://schemas.microsoft.com/office/drawing/2014/main" xmlns="" id="{E8595C05-5439-49D7-B6BB-BC2775EDEAB0}"/>
              </a:ext>
            </a:extLst>
          </p:cNvPr>
          <p:cNvSpPr/>
          <p:nvPr/>
        </p:nvSpPr>
        <p:spPr>
          <a:xfrm>
            <a:off x="891986" y="880050"/>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1.9</a:t>
            </a:r>
            <a:r>
              <a:rPr lang="zh-CN" altLang="zh-CN" sz="2000" b="1" dirty="0" smtClean="0">
                <a:solidFill>
                  <a:schemeClr val="accent2">
                    <a:lumMod val="50000"/>
                  </a:schemeClr>
                </a:solidFill>
                <a:latin typeface="微软雅黑" pitchFamily="34" charset="-122"/>
                <a:ea typeface="微软雅黑" pitchFamily="34" charset="-122"/>
              </a:rPr>
              <a:t>设置</a:t>
            </a:r>
            <a:r>
              <a:rPr lang="zh-CN" altLang="zh-CN" sz="2000" b="1" dirty="0">
                <a:solidFill>
                  <a:schemeClr val="accent2">
                    <a:lumMod val="50000"/>
                  </a:schemeClr>
                </a:solidFill>
                <a:latin typeface="微软雅黑" pitchFamily="34" charset="-122"/>
                <a:ea typeface="微软雅黑" pitchFamily="34" charset="-122"/>
              </a:rPr>
              <a:t>普通变频器参数</a:t>
            </a:r>
          </a:p>
        </p:txBody>
      </p:sp>
      <p:sp>
        <p:nvSpPr>
          <p:cNvPr id="35"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2765675"/>
      </p:ext>
    </p:extLst>
  </p:cSld>
  <p:clrMapOvr>
    <a:masterClrMapping/>
  </p:clrMapOvr>
  <p:timing>
    <p:tnLst>
      <p:par>
        <p:cTn id="1" dur="indefinite" restart="never" nodeType="tmRoot"/>
      </p:par>
    </p:tnLst>
    <p:bldLst>
      <p:bldP spid="100" grpId="1"/>
      <p:bldP spid="100" grpId="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915374" y="1337008"/>
            <a:ext cx="9398519" cy="338554"/>
          </a:xfrm>
          <a:prstGeom prst="rect">
            <a:avLst/>
          </a:prstGeom>
          <a:noFill/>
          <a:ln w="9525">
            <a:noFill/>
          </a:ln>
        </p:spPr>
        <p:txBody>
          <a:bodyPr wrap="square">
            <a:spAutoFit/>
          </a:bodyPr>
          <a:lstStyle/>
          <a:p>
            <a:r>
              <a:rPr lang="zh-CN" altLang="zh-CN" sz="1600" dirty="0">
                <a:latin typeface="微软雅黑" panose="020B0503020204020204" pitchFamily="34" charset="-122"/>
                <a:ea typeface="微软雅黑" panose="020B0503020204020204" pitchFamily="34" charset="-122"/>
              </a:rPr>
              <a:t>如图</a:t>
            </a:r>
            <a:r>
              <a:rPr lang="en-US" altLang="zh-CN" sz="1600" dirty="0">
                <a:latin typeface="微软雅黑" panose="020B0503020204020204" pitchFamily="34" charset="-122"/>
                <a:ea typeface="微软雅黑" panose="020B0503020204020204" pitchFamily="34" charset="-122"/>
              </a:rPr>
              <a:t>2-1-9</a:t>
            </a:r>
            <a:r>
              <a:rPr lang="zh-CN" altLang="zh-CN" sz="1600" dirty="0">
                <a:latin typeface="微软雅黑" panose="020B0503020204020204" pitchFamily="34" charset="-122"/>
                <a:ea typeface="微软雅黑" panose="020B0503020204020204" pitchFamily="34" charset="-122"/>
              </a:rPr>
              <a:t>所示为将变频器的参数恢复到出厂时的参数默认值的步骤。</a:t>
            </a:r>
          </a:p>
        </p:txBody>
      </p:sp>
      <p:sp>
        <p:nvSpPr>
          <p:cNvPr id="57" name="矩形 56">
            <a:extLst>
              <a:ext uri="{FF2B5EF4-FFF2-40B4-BE49-F238E27FC236}">
                <a16:creationId xmlns:a16="http://schemas.microsoft.com/office/drawing/2014/main" xmlns="" id="{E8595C05-5439-49D7-B6BB-BC2775EDEAB0}"/>
              </a:ext>
            </a:extLst>
          </p:cNvPr>
          <p:cNvSpPr/>
          <p:nvPr/>
        </p:nvSpPr>
        <p:spPr>
          <a:xfrm>
            <a:off x="915375" y="852684"/>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1.10MM440</a:t>
            </a:r>
            <a:r>
              <a:rPr lang="zh-CN" altLang="zh-CN" sz="2000" b="1" dirty="0">
                <a:solidFill>
                  <a:schemeClr val="accent2">
                    <a:lumMod val="50000"/>
                  </a:schemeClr>
                </a:solidFill>
                <a:latin typeface="微软雅黑" pitchFamily="34" charset="-122"/>
                <a:ea typeface="微软雅黑" pitchFamily="34" charset="-122"/>
              </a:rPr>
              <a:t>变频器参数复位</a:t>
            </a:r>
          </a:p>
        </p:txBody>
      </p:sp>
      <p:sp>
        <p:nvSpPr>
          <p:cNvPr id="51"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pic>
        <p:nvPicPr>
          <p:cNvPr id="10" name="图片 9"/>
          <p:cNvPicPr>
            <a:picLocks noChangeAspect="1"/>
          </p:cNvPicPr>
          <p:nvPr/>
        </p:nvPicPr>
        <p:blipFill>
          <a:blip r:embed="rId3"/>
          <a:stretch>
            <a:fillRect/>
          </a:stretch>
        </p:blipFill>
        <p:spPr>
          <a:xfrm>
            <a:off x="3388659" y="1728999"/>
            <a:ext cx="3701752" cy="4654953"/>
          </a:xfrm>
          <a:prstGeom prst="rect">
            <a:avLst/>
          </a:prstGeom>
        </p:spPr>
      </p:pic>
    </p:spTree>
    <p:extLst>
      <p:ext uri="{BB962C8B-B14F-4D97-AF65-F5344CB8AC3E}">
        <p14:creationId xmlns:p14="http://schemas.microsoft.com/office/powerpoint/2010/main" val="1960071933"/>
      </p:ext>
    </p:extLst>
  </p:cSld>
  <p:clrMapOvr>
    <a:masterClrMapping/>
  </p:clrMapOvr>
  <p:timing>
    <p:tnLst>
      <p:par>
        <p:cTn id="1" dur="indefinite" restart="never" nodeType="tmRoot"/>
      </p:par>
    </p:tnLst>
    <p:bldLst>
      <p:bldP spid="100" grpId="1"/>
      <p:bldP spid="100"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矩形 16"/>
          <p:cNvSpPr/>
          <p:nvPr/>
        </p:nvSpPr>
        <p:spPr>
          <a:xfrm>
            <a:off x="915375" y="1330306"/>
            <a:ext cx="10736592" cy="923330"/>
          </a:xfrm>
          <a:prstGeom prst="rect">
            <a:avLst/>
          </a:prstGeom>
        </p:spPr>
        <p:txBody>
          <a:bodyPr wrap="square">
            <a:spAutoFit/>
          </a:bodyPr>
          <a:lstStyle/>
          <a:p>
            <a:pPr>
              <a:lnSpc>
                <a:spcPct val="150000"/>
              </a:lnSpc>
            </a:pPr>
            <a:r>
              <a:rPr lang="zh-CN" altLang="zh-CN" dirty="0" smtClean="0"/>
              <a:t>1、</a:t>
            </a:r>
            <a:r>
              <a:rPr lang="zh-CN" altLang="zh-CN" dirty="0"/>
              <a:t>参数</a:t>
            </a:r>
            <a:r>
              <a:rPr lang="en-US" altLang="zh-CN" dirty="0"/>
              <a:t>P0003</a:t>
            </a:r>
            <a:r>
              <a:rPr lang="zh-CN" altLang="zh-CN" dirty="0"/>
              <a:t>（用户的参数访问级）</a:t>
            </a:r>
          </a:p>
          <a:p>
            <a:pPr>
              <a:lnSpc>
                <a:spcPct val="150000"/>
              </a:lnSpc>
            </a:pPr>
            <a:r>
              <a:rPr lang="en-US" altLang="zh-CN" dirty="0"/>
              <a:t>P0003</a:t>
            </a:r>
            <a:r>
              <a:rPr lang="zh-CN" altLang="zh-CN" dirty="0"/>
              <a:t>用来定义用户访问参数的等级，分为</a:t>
            </a:r>
            <a:r>
              <a:rPr lang="en-US" altLang="zh-CN" dirty="0"/>
              <a:t>0~4</a:t>
            </a:r>
            <a:r>
              <a:rPr lang="zh-CN" altLang="zh-CN" dirty="0"/>
              <a:t>级，设定值越大，用户能访问的参数越多，默认值是</a:t>
            </a:r>
            <a:r>
              <a:rPr lang="en-US" altLang="zh-CN" dirty="0"/>
              <a:t>1</a:t>
            </a:r>
            <a:r>
              <a:rPr lang="zh-CN" altLang="zh-CN" dirty="0"/>
              <a:t>。</a:t>
            </a:r>
          </a:p>
        </p:txBody>
      </p:sp>
      <p:graphicFrame>
        <p:nvGraphicFramePr>
          <p:cNvPr id="18" name="表格 17"/>
          <p:cNvGraphicFramePr>
            <a:graphicFrameLocks noGrp="1"/>
          </p:cNvGraphicFramePr>
          <p:nvPr>
            <p:extLst>
              <p:ext uri="{D42A27DB-BD31-4B8C-83A1-F6EECF244321}">
                <p14:modId xmlns:p14="http://schemas.microsoft.com/office/powerpoint/2010/main" val="2786332276"/>
              </p:ext>
            </p:extLst>
          </p:nvPr>
        </p:nvGraphicFramePr>
        <p:xfrm>
          <a:off x="2196781" y="2559471"/>
          <a:ext cx="7310289" cy="3195870"/>
        </p:xfrm>
        <a:graphic>
          <a:graphicData uri="http://schemas.openxmlformats.org/drawingml/2006/table">
            <a:tbl>
              <a:tblPr firstRow="1" firstCol="1" lastRow="1" lastCol="1" bandRow="1" bandCol="1">
                <a:tableStyleId>{5940675A-B579-460E-94D1-54222C63F5DA}</a:tableStyleId>
              </a:tblPr>
              <a:tblGrid>
                <a:gridCol w="3030765">
                  <a:extLst>
                    <a:ext uri="{9D8B030D-6E8A-4147-A177-3AD203B41FA5}">
                      <a16:colId xmlns:a16="http://schemas.microsoft.com/office/drawing/2014/main" xmlns="" val="20000"/>
                    </a:ext>
                  </a:extLst>
                </a:gridCol>
                <a:gridCol w="4279524">
                  <a:extLst>
                    <a:ext uri="{9D8B030D-6E8A-4147-A177-3AD203B41FA5}">
                      <a16:colId xmlns:a16="http://schemas.microsoft.com/office/drawing/2014/main" xmlns="" val="20001"/>
                    </a:ext>
                  </a:extLst>
                </a:gridCol>
              </a:tblGrid>
              <a:tr h="455765">
                <a:tc>
                  <a:txBody>
                    <a:bodyPr/>
                    <a:lstStyle/>
                    <a:p>
                      <a:pPr indent="228600" algn="ctr">
                        <a:lnSpc>
                          <a:spcPct val="125000"/>
                        </a:lnSpc>
                        <a:spcAft>
                          <a:spcPts val="0"/>
                        </a:spcAft>
                      </a:pPr>
                      <a:r>
                        <a:rPr lang="zh-CN" sz="1800" kern="100" dirty="0">
                          <a:effectLst/>
                        </a:rPr>
                        <a:t>参数设定值</a:t>
                      </a:r>
                      <a:endParaRPr lang="zh-CN" sz="24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a:effectLst/>
                        </a:rPr>
                        <a:t>参数功能</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548021">
                <a:tc>
                  <a:txBody>
                    <a:bodyPr/>
                    <a:lstStyle/>
                    <a:p>
                      <a:pPr indent="228600" algn="ctr">
                        <a:lnSpc>
                          <a:spcPct val="125000"/>
                        </a:lnSpc>
                        <a:spcAft>
                          <a:spcPts val="0"/>
                        </a:spcAft>
                      </a:pPr>
                      <a:r>
                        <a:rPr lang="en-US" sz="1800" kern="100" dirty="0">
                          <a:effectLst/>
                        </a:rPr>
                        <a:t>P0003 = 0</a:t>
                      </a:r>
                      <a:endParaRPr lang="zh-CN" sz="24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用户定义的参数表</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548021">
                <a:tc>
                  <a:txBody>
                    <a:bodyPr/>
                    <a:lstStyle/>
                    <a:p>
                      <a:pPr indent="228600" algn="ctr">
                        <a:lnSpc>
                          <a:spcPct val="125000"/>
                        </a:lnSpc>
                        <a:spcAft>
                          <a:spcPts val="0"/>
                        </a:spcAft>
                      </a:pPr>
                      <a:r>
                        <a:rPr lang="en-US" sz="1800" kern="100" dirty="0">
                          <a:effectLst/>
                        </a:rPr>
                        <a:t>P0003 = 1</a:t>
                      </a:r>
                      <a:endParaRPr lang="zh-CN" sz="24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a:effectLst/>
                        </a:rPr>
                        <a:t>标准级</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r h="548021">
                <a:tc>
                  <a:txBody>
                    <a:bodyPr/>
                    <a:lstStyle/>
                    <a:p>
                      <a:pPr indent="228600" algn="ctr">
                        <a:lnSpc>
                          <a:spcPct val="125000"/>
                        </a:lnSpc>
                        <a:spcAft>
                          <a:spcPts val="0"/>
                        </a:spcAft>
                      </a:pPr>
                      <a:r>
                        <a:rPr lang="en-US" sz="1800" kern="100" dirty="0">
                          <a:effectLst/>
                        </a:rPr>
                        <a:t>P0003 = 2</a:t>
                      </a:r>
                      <a:endParaRPr lang="zh-CN" sz="24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扩展级</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3"/>
                  </a:ext>
                </a:extLst>
              </a:tr>
              <a:tr h="548021">
                <a:tc>
                  <a:txBody>
                    <a:bodyPr/>
                    <a:lstStyle/>
                    <a:p>
                      <a:pPr indent="228600" algn="ctr">
                        <a:lnSpc>
                          <a:spcPct val="125000"/>
                        </a:lnSpc>
                        <a:spcAft>
                          <a:spcPts val="0"/>
                        </a:spcAft>
                      </a:pPr>
                      <a:r>
                        <a:rPr lang="en-US" sz="1800" kern="100">
                          <a:effectLst/>
                        </a:rPr>
                        <a:t>P0003 = 3</a:t>
                      </a:r>
                      <a:endParaRPr lang="zh-CN" sz="24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专家级</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4"/>
                  </a:ext>
                </a:extLst>
              </a:tr>
              <a:tr h="548021">
                <a:tc>
                  <a:txBody>
                    <a:bodyPr/>
                    <a:lstStyle/>
                    <a:p>
                      <a:pPr indent="228600" algn="ctr">
                        <a:lnSpc>
                          <a:spcPct val="125000"/>
                        </a:lnSpc>
                        <a:spcAft>
                          <a:spcPts val="0"/>
                        </a:spcAft>
                      </a:pPr>
                      <a:r>
                        <a:rPr lang="en-US" sz="1800" kern="100" dirty="0">
                          <a:effectLst/>
                        </a:rPr>
                        <a:t>P0003 = 4</a:t>
                      </a:r>
                      <a:endParaRPr lang="zh-CN" sz="24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维修级</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5"/>
                  </a:ext>
                </a:extLst>
              </a:tr>
            </a:tbl>
          </a:graphicData>
        </a:graphic>
      </p:graphicFrame>
      <p:sp>
        <p:nvSpPr>
          <p:cNvPr id="23" name="矩形 22"/>
          <p:cNvSpPr/>
          <p:nvPr/>
        </p:nvSpPr>
        <p:spPr>
          <a:xfrm>
            <a:off x="4688861" y="5927391"/>
            <a:ext cx="2492990" cy="507831"/>
          </a:xfrm>
          <a:prstGeom prst="rect">
            <a:avLst/>
          </a:prstGeom>
        </p:spPr>
        <p:txBody>
          <a:bodyPr wrap="square">
            <a:spAutoFit/>
          </a:bodyPr>
          <a:lstStyle/>
          <a:p>
            <a:pPr>
              <a:lnSpc>
                <a:spcPct val="150000"/>
              </a:lnSpc>
            </a:pPr>
            <a:r>
              <a:rPr lang="zh-CN" altLang="zh-CN" dirty="0"/>
              <a:t>表</a:t>
            </a:r>
            <a:r>
              <a:rPr lang="en-US" altLang="zh-CN" dirty="0"/>
              <a:t>2-1-3 </a:t>
            </a:r>
            <a:r>
              <a:rPr lang="zh-CN" altLang="zh-CN" dirty="0"/>
              <a:t>电动机</a:t>
            </a:r>
            <a:r>
              <a:rPr lang="zh-CN" altLang="zh-CN" dirty="0"/>
              <a:t>访问级</a:t>
            </a:r>
          </a:p>
        </p:txBody>
      </p:sp>
      <p:sp>
        <p:nvSpPr>
          <p:cNvPr id="26" name="矩形 25">
            <a:extLst>
              <a:ext uri="{FF2B5EF4-FFF2-40B4-BE49-F238E27FC236}">
                <a16:creationId xmlns:a16="http://schemas.microsoft.com/office/drawing/2014/main" xmlns="" id="{E8595C05-5439-49D7-B6BB-BC2775EDEAB0}"/>
              </a:ext>
            </a:extLst>
          </p:cNvPr>
          <p:cNvSpPr/>
          <p:nvPr/>
        </p:nvSpPr>
        <p:spPr>
          <a:xfrm>
            <a:off x="915375" y="877011"/>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1.11</a:t>
            </a:r>
            <a:r>
              <a:rPr lang="zh-CN" altLang="zh-CN" sz="2000" b="1" dirty="0">
                <a:solidFill>
                  <a:schemeClr val="accent2">
                    <a:lumMod val="50000"/>
                  </a:schemeClr>
                </a:solidFill>
                <a:latin typeface="微软雅黑" pitchFamily="34" charset="-122"/>
                <a:ea typeface="微软雅黑" pitchFamily="34" charset="-122"/>
              </a:rPr>
              <a:t>常用参数介绍</a:t>
            </a:r>
            <a:endParaRPr lang="zh-CN" altLang="en-US" sz="2000" b="1" dirty="0">
              <a:solidFill>
                <a:schemeClr val="accent2">
                  <a:lumMod val="50000"/>
                </a:schemeClr>
              </a:solidFill>
              <a:latin typeface="微软雅黑" pitchFamily="34" charset="-122"/>
              <a:ea typeface="微软雅黑" pitchFamily="34" charset="-122"/>
            </a:endParaRPr>
          </a:p>
        </p:txBody>
      </p:sp>
      <p:sp>
        <p:nvSpPr>
          <p:cNvPr id="21"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725226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9" name="矩形 18"/>
          <p:cNvSpPr/>
          <p:nvPr/>
        </p:nvSpPr>
        <p:spPr>
          <a:xfrm>
            <a:off x="915375" y="1419558"/>
            <a:ext cx="2839239" cy="507831"/>
          </a:xfrm>
          <a:prstGeom prst="rect">
            <a:avLst/>
          </a:prstGeom>
        </p:spPr>
        <p:txBody>
          <a:bodyPr wrap="square">
            <a:spAutoFit/>
          </a:bodyPr>
          <a:lstStyle/>
          <a:p>
            <a:pPr>
              <a:lnSpc>
                <a:spcPct val="150000"/>
              </a:lnSpc>
            </a:pPr>
            <a:r>
              <a:rPr lang="en-US" altLang="zh-CN" dirty="0"/>
              <a:t>2</a:t>
            </a:r>
            <a:r>
              <a:rPr lang="zh-CN" altLang="zh-CN" dirty="0"/>
              <a:t>、</a:t>
            </a:r>
            <a:r>
              <a:rPr lang="zh-CN" altLang="zh-CN" dirty="0"/>
              <a:t>常用的电动机参数表。</a:t>
            </a:r>
          </a:p>
        </p:txBody>
      </p:sp>
      <p:graphicFrame>
        <p:nvGraphicFramePr>
          <p:cNvPr id="20" name="表格 19"/>
          <p:cNvGraphicFramePr>
            <a:graphicFrameLocks noGrp="1"/>
          </p:cNvGraphicFramePr>
          <p:nvPr>
            <p:extLst>
              <p:ext uri="{D42A27DB-BD31-4B8C-83A1-F6EECF244321}">
                <p14:modId xmlns:p14="http://schemas.microsoft.com/office/powerpoint/2010/main" val="44859519"/>
              </p:ext>
            </p:extLst>
          </p:nvPr>
        </p:nvGraphicFramePr>
        <p:xfrm>
          <a:off x="1197696" y="2069825"/>
          <a:ext cx="9344798" cy="3806539"/>
        </p:xfrm>
        <a:graphic>
          <a:graphicData uri="http://schemas.openxmlformats.org/drawingml/2006/table">
            <a:tbl>
              <a:tblPr firstRow="1" firstCol="1" lastRow="1" lastCol="1" bandRow="1" bandCol="1">
                <a:tableStyleId>{5940675A-B579-460E-94D1-54222C63F5DA}</a:tableStyleId>
              </a:tblPr>
              <a:tblGrid>
                <a:gridCol w="3874249">
                  <a:extLst>
                    <a:ext uri="{9D8B030D-6E8A-4147-A177-3AD203B41FA5}">
                      <a16:colId xmlns:a16="http://schemas.microsoft.com/office/drawing/2014/main" xmlns="" val="20000"/>
                    </a:ext>
                  </a:extLst>
                </a:gridCol>
                <a:gridCol w="5470549">
                  <a:extLst>
                    <a:ext uri="{9D8B030D-6E8A-4147-A177-3AD203B41FA5}">
                      <a16:colId xmlns:a16="http://schemas.microsoft.com/office/drawing/2014/main" xmlns="" val="20001"/>
                    </a:ext>
                  </a:extLst>
                </a:gridCol>
              </a:tblGrid>
              <a:tr h="389739">
                <a:tc>
                  <a:txBody>
                    <a:bodyPr/>
                    <a:lstStyle/>
                    <a:p>
                      <a:pPr indent="228600" algn="ctr">
                        <a:lnSpc>
                          <a:spcPct val="125000"/>
                        </a:lnSpc>
                        <a:spcAft>
                          <a:spcPts val="0"/>
                        </a:spcAft>
                      </a:pPr>
                      <a:r>
                        <a:rPr lang="zh-CN" sz="1800" kern="100" dirty="0">
                          <a:effectLst/>
                        </a:rPr>
                        <a:t>参数设定值</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a:effectLst/>
                        </a:rPr>
                        <a:t>参数功能</a:t>
                      </a:r>
                      <a:endParaRPr lang="zh-CN" sz="18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427100">
                <a:tc>
                  <a:txBody>
                    <a:bodyPr/>
                    <a:lstStyle/>
                    <a:p>
                      <a:pPr indent="228600" algn="ctr">
                        <a:lnSpc>
                          <a:spcPct val="125000"/>
                        </a:lnSpc>
                        <a:spcAft>
                          <a:spcPts val="0"/>
                        </a:spcAft>
                      </a:pPr>
                      <a:r>
                        <a:rPr lang="en-US" sz="1800" kern="100" dirty="0">
                          <a:effectLst/>
                        </a:rPr>
                        <a:t>P0300=1</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电动机的类型是异步电动机</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427100">
                <a:tc>
                  <a:txBody>
                    <a:bodyPr/>
                    <a:lstStyle/>
                    <a:p>
                      <a:pPr indent="228600" algn="ctr">
                        <a:lnSpc>
                          <a:spcPct val="125000"/>
                        </a:lnSpc>
                        <a:spcAft>
                          <a:spcPts val="0"/>
                        </a:spcAft>
                      </a:pPr>
                      <a:r>
                        <a:rPr lang="en-US" sz="1800" kern="100" dirty="0">
                          <a:effectLst/>
                        </a:rPr>
                        <a:t>P0304 = 220</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电动机的额定电压</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r h="427100">
                <a:tc>
                  <a:txBody>
                    <a:bodyPr/>
                    <a:lstStyle/>
                    <a:p>
                      <a:pPr indent="228600" algn="ctr">
                        <a:lnSpc>
                          <a:spcPct val="125000"/>
                        </a:lnSpc>
                        <a:spcAft>
                          <a:spcPts val="0"/>
                        </a:spcAft>
                      </a:pPr>
                      <a:r>
                        <a:rPr lang="en-US" sz="1800" kern="100" dirty="0">
                          <a:effectLst/>
                        </a:rPr>
                        <a:t>P0305 = 1.93</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设定电动机的额定电流</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3"/>
                  </a:ext>
                </a:extLst>
              </a:tr>
              <a:tr h="427100">
                <a:tc>
                  <a:txBody>
                    <a:bodyPr/>
                    <a:lstStyle/>
                    <a:p>
                      <a:pPr indent="228600" algn="ctr">
                        <a:lnSpc>
                          <a:spcPct val="125000"/>
                        </a:lnSpc>
                        <a:spcAft>
                          <a:spcPts val="0"/>
                        </a:spcAft>
                      </a:pPr>
                      <a:r>
                        <a:rPr lang="en-US" sz="1800" kern="100">
                          <a:effectLst/>
                        </a:rPr>
                        <a:t>P0307 = 0.37</a:t>
                      </a:r>
                      <a:endParaRPr lang="zh-CN" sz="18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设定电动机的额定功率</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4"/>
                  </a:ext>
                </a:extLst>
              </a:tr>
              <a:tr h="427100">
                <a:tc>
                  <a:txBody>
                    <a:bodyPr/>
                    <a:lstStyle/>
                    <a:p>
                      <a:pPr indent="228600" algn="ctr">
                        <a:lnSpc>
                          <a:spcPct val="125000"/>
                        </a:lnSpc>
                        <a:spcAft>
                          <a:spcPts val="0"/>
                        </a:spcAft>
                      </a:pPr>
                      <a:r>
                        <a:rPr lang="en-US" sz="1800" kern="100">
                          <a:effectLst/>
                        </a:rPr>
                        <a:t>P0308= 0.85</a:t>
                      </a:r>
                      <a:endParaRPr lang="zh-CN" sz="18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设置电动机的额定功率因数</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5"/>
                  </a:ext>
                </a:extLst>
              </a:tr>
              <a:tr h="427100">
                <a:tc>
                  <a:txBody>
                    <a:bodyPr/>
                    <a:lstStyle/>
                    <a:p>
                      <a:pPr indent="228600" algn="ctr">
                        <a:lnSpc>
                          <a:spcPct val="125000"/>
                        </a:lnSpc>
                        <a:spcAft>
                          <a:spcPts val="0"/>
                        </a:spcAft>
                      </a:pPr>
                      <a:r>
                        <a:rPr lang="en-US" sz="1800" kern="100">
                          <a:effectLst/>
                        </a:rPr>
                        <a:t>P0309= 80</a:t>
                      </a:r>
                      <a:endParaRPr lang="zh-CN" sz="18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设置电动机的额定效率</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6"/>
                  </a:ext>
                </a:extLst>
              </a:tr>
              <a:tr h="427100">
                <a:tc>
                  <a:txBody>
                    <a:bodyPr/>
                    <a:lstStyle/>
                    <a:p>
                      <a:pPr indent="228600" algn="ctr">
                        <a:lnSpc>
                          <a:spcPct val="125000"/>
                        </a:lnSpc>
                        <a:spcAft>
                          <a:spcPts val="0"/>
                        </a:spcAft>
                      </a:pPr>
                      <a:r>
                        <a:rPr lang="en-US" sz="1800" kern="100">
                          <a:effectLst/>
                        </a:rPr>
                        <a:t>P0310 = 50</a:t>
                      </a:r>
                      <a:endParaRPr lang="zh-CN" sz="18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设定电动机的额定频率</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7"/>
                  </a:ext>
                </a:extLst>
              </a:tr>
              <a:tr h="427100">
                <a:tc>
                  <a:txBody>
                    <a:bodyPr/>
                    <a:lstStyle/>
                    <a:p>
                      <a:pPr indent="228600" algn="ctr">
                        <a:lnSpc>
                          <a:spcPct val="125000"/>
                        </a:lnSpc>
                        <a:spcAft>
                          <a:spcPts val="0"/>
                        </a:spcAft>
                      </a:pPr>
                      <a:r>
                        <a:rPr lang="en-US" sz="1800" kern="100">
                          <a:effectLst/>
                        </a:rPr>
                        <a:t>P0311 = 1400</a:t>
                      </a:r>
                      <a:endParaRPr lang="zh-CN" sz="18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设定电动机的额定转速</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8"/>
                  </a:ext>
                </a:extLst>
              </a:tr>
            </a:tbl>
          </a:graphicData>
        </a:graphic>
      </p:graphicFrame>
      <p:sp>
        <p:nvSpPr>
          <p:cNvPr id="26" name="矩形 25">
            <a:extLst>
              <a:ext uri="{FF2B5EF4-FFF2-40B4-BE49-F238E27FC236}">
                <a16:creationId xmlns:a16="http://schemas.microsoft.com/office/drawing/2014/main" xmlns="" id="{E8595C05-5439-49D7-B6BB-BC2775EDEAB0}"/>
              </a:ext>
            </a:extLst>
          </p:cNvPr>
          <p:cNvSpPr/>
          <p:nvPr/>
        </p:nvSpPr>
        <p:spPr>
          <a:xfrm>
            <a:off x="915375" y="877011"/>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1.11</a:t>
            </a:r>
            <a:r>
              <a:rPr lang="zh-CN" altLang="zh-CN" sz="2000" b="1" dirty="0">
                <a:solidFill>
                  <a:schemeClr val="accent2">
                    <a:lumMod val="50000"/>
                  </a:schemeClr>
                </a:solidFill>
                <a:latin typeface="微软雅黑" pitchFamily="34" charset="-122"/>
                <a:ea typeface="微软雅黑" pitchFamily="34" charset="-122"/>
              </a:rPr>
              <a:t>常用参数介绍</a:t>
            </a:r>
            <a:endParaRPr lang="zh-CN" altLang="en-US" sz="2000" b="1" dirty="0">
              <a:solidFill>
                <a:schemeClr val="accent2">
                  <a:lumMod val="50000"/>
                </a:schemeClr>
              </a:solidFill>
              <a:latin typeface="微软雅黑" pitchFamily="34" charset="-122"/>
              <a:ea typeface="微软雅黑" pitchFamily="34" charset="-122"/>
            </a:endParaRPr>
          </a:p>
        </p:txBody>
      </p:sp>
      <p:sp>
        <p:nvSpPr>
          <p:cNvPr id="27" name="矩形 26"/>
          <p:cNvSpPr/>
          <p:nvPr/>
        </p:nvSpPr>
        <p:spPr>
          <a:xfrm>
            <a:off x="4508183" y="6018800"/>
            <a:ext cx="2723823" cy="507831"/>
          </a:xfrm>
          <a:prstGeom prst="rect">
            <a:avLst/>
          </a:prstGeom>
        </p:spPr>
        <p:txBody>
          <a:bodyPr wrap="square">
            <a:spAutoFit/>
          </a:bodyPr>
          <a:lstStyle/>
          <a:p>
            <a:pPr>
              <a:lnSpc>
                <a:spcPct val="150000"/>
              </a:lnSpc>
            </a:pPr>
            <a:r>
              <a:rPr lang="zh-CN" altLang="zh-CN" dirty="0"/>
              <a:t>表</a:t>
            </a:r>
            <a:r>
              <a:rPr lang="en-US" altLang="zh-CN" dirty="0"/>
              <a:t>2-1-3 </a:t>
            </a:r>
            <a:r>
              <a:rPr lang="zh-CN" altLang="zh-CN" dirty="0"/>
              <a:t>电动机参数设定</a:t>
            </a:r>
          </a:p>
        </p:txBody>
      </p:sp>
      <p:sp>
        <p:nvSpPr>
          <p:cNvPr id="21"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13549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1" name="矩形 20"/>
          <p:cNvSpPr/>
          <p:nvPr/>
        </p:nvSpPr>
        <p:spPr>
          <a:xfrm>
            <a:off x="915375" y="1373747"/>
            <a:ext cx="4570482" cy="507831"/>
          </a:xfrm>
          <a:prstGeom prst="rect">
            <a:avLst/>
          </a:prstGeom>
        </p:spPr>
        <p:txBody>
          <a:bodyPr wrap="square">
            <a:spAutoFit/>
          </a:bodyPr>
          <a:lstStyle/>
          <a:p>
            <a:pPr>
              <a:lnSpc>
                <a:spcPct val="150000"/>
              </a:lnSpc>
            </a:pPr>
            <a:r>
              <a:rPr lang="en-US" altLang="zh-CN" dirty="0"/>
              <a:t>3</a:t>
            </a:r>
            <a:r>
              <a:rPr lang="zh-CN" altLang="zh-CN" dirty="0"/>
              <a:t>、</a:t>
            </a:r>
            <a:r>
              <a:rPr lang="zh-CN" altLang="zh-CN" dirty="0"/>
              <a:t>参数</a:t>
            </a:r>
            <a:r>
              <a:rPr lang="en-US" altLang="zh-CN" dirty="0"/>
              <a:t>P0700</a:t>
            </a:r>
            <a:r>
              <a:rPr lang="zh-CN" altLang="zh-CN" dirty="0"/>
              <a:t>用来选择变频器控制信号源。</a:t>
            </a:r>
          </a:p>
        </p:txBody>
      </p:sp>
      <p:graphicFrame>
        <p:nvGraphicFramePr>
          <p:cNvPr id="22" name="表格 21"/>
          <p:cNvGraphicFramePr>
            <a:graphicFrameLocks noGrp="1"/>
          </p:cNvGraphicFramePr>
          <p:nvPr>
            <p:extLst>
              <p:ext uri="{D42A27DB-BD31-4B8C-83A1-F6EECF244321}">
                <p14:modId xmlns:p14="http://schemas.microsoft.com/office/powerpoint/2010/main" val="865647832"/>
              </p:ext>
            </p:extLst>
          </p:nvPr>
        </p:nvGraphicFramePr>
        <p:xfrm>
          <a:off x="3020882" y="1906895"/>
          <a:ext cx="5625908" cy="1399593"/>
        </p:xfrm>
        <a:graphic>
          <a:graphicData uri="http://schemas.openxmlformats.org/drawingml/2006/table">
            <a:tbl>
              <a:tblPr firstRow="1" firstCol="1" lastRow="1" lastCol="1" bandRow="1" bandCol="1">
                <a:tableStyleId>{5940675A-B579-460E-94D1-54222C63F5DA}</a:tableStyleId>
              </a:tblPr>
              <a:tblGrid>
                <a:gridCol w="2332439">
                  <a:extLst>
                    <a:ext uri="{9D8B030D-6E8A-4147-A177-3AD203B41FA5}">
                      <a16:colId xmlns:a16="http://schemas.microsoft.com/office/drawing/2014/main" xmlns="" val="20000"/>
                    </a:ext>
                  </a:extLst>
                </a:gridCol>
                <a:gridCol w="3293469">
                  <a:extLst>
                    <a:ext uri="{9D8B030D-6E8A-4147-A177-3AD203B41FA5}">
                      <a16:colId xmlns:a16="http://schemas.microsoft.com/office/drawing/2014/main" xmlns="" val="20001"/>
                    </a:ext>
                  </a:extLst>
                </a:gridCol>
              </a:tblGrid>
              <a:tr h="466531">
                <a:tc>
                  <a:txBody>
                    <a:bodyPr/>
                    <a:lstStyle/>
                    <a:p>
                      <a:pPr indent="228600" algn="ctr">
                        <a:lnSpc>
                          <a:spcPct val="125000"/>
                        </a:lnSpc>
                        <a:spcAft>
                          <a:spcPts val="0"/>
                        </a:spcAft>
                      </a:pPr>
                      <a:r>
                        <a:rPr lang="zh-CN" sz="1800" kern="100" dirty="0">
                          <a:effectLst/>
                        </a:rPr>
                        <a:t>参数设定值</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参数功能</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466531">
                <a:tc>
                  <a:txBody>
                    <a:bodyPr/>
                    <a:lstStyle/>
                    <a:p>
                      <a:pPr indent="228600" algn="ctr">
                        <a:lnSpc>
                          <a:spcPct val="125000"/>
                        </a:lnSpc>
                        <a:spcAft>
                          <a:spcPts val="0"/>
                        </a:spcAft>
                      </a:pPr>
                      <a:r>
                        <a:rPr lang="en-US" sz="1800" kern="100">
                          <a:effectLst/>
                        </a:rPr>
                        <a:t>P0700 = 1</a:t>
                      </a:r>
                      <a:endParaRPr lang="zh-CN" sz="18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en-US" sz="1800" kern="100" dirty="0">
                          <a:effectLst/>
                        </a:rPr>
                        <a:t>BOP</a:t>
                      </a:r>
                      <a:r>
                        <a:rPr lang="zh-CN" sz="1800" kern="100" dirty="0">
                          <a:effectLst/>
                        </a:rPr>
                        <a:t>面板设置</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466531">
                <a:tc>
                  <a:txBody>
                    <a:bodyPr/>
                    <a:lstStyle/>
                    <a:p>
                      <a:pPr indent="228600" algn="ctr">
                        <a:lnSpc>
                          <a:spcPct val="125000"/>
                        </a:lnSpc>
                        <a:spcAft>
                          <a:spcPts val="0"/>
                        </a:spcAft>
                      </a:pPr>
                      <a:r>
                        <a:rPr lang="en-US" sz="1800" kern="100" dirty="0">
                          <a:effectLst/>
                        </a:rPr>
                        <a:t>P0700 = 2</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由端子排输入</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bl>
          </a:graphicData>
        </a:graphic>
      </p:graphicFrame>
      <p:sp>
        <p:nvSpPr>
          <p:cNvPr id="25" name="矩形 24"/>
          <p:cNvSpPr/>
          <p:nvPr/>
        </p:nvSpPr>
        <p:spPr>
          <a:xfrm>
            <a:off x="4653738" y="3331805"/>
            <a:ext cx="3185487" cy="507831"/>
          </a:xfrm>
          <a:prstGeom prst="rect">
            <a:avLst/>
          </a:prstGeom>
        </p:spPr>
        <p:txBody>
          <a:bodyPr wrap="square">
            <a:spAutoFit/>
          </a:bodyPr>
          <a:lstStyle/>
          <a:p>
            <a:pPr>
              <a:lnSpc>
                <a:spcPct val="150000"/>
              </a:lnSpc>
            </a:pPr>
            <a:r>
              <a:rPr lang="zh-CN" altLang="zh-CN" dirty="0"/>
              <a:t>表</a:t>
            </a:r>
            <a:r>
              <a:rPr lang="en-US" altLang="zh-CN" dirty="0"/>
              <a:t>2-1-4 </a:t>
            </a:r>
            <a:r>
              <a:rPr lang="zh-CN" altLang="zh-CN" dirty="0"/>
              <a:t>控制信号源参数设定</a:t>
            </a:r>
          </a:p>
        </p:txBody>
      </p:sp>
      <p:sp>
        <p:nvSpPr>
          <p:cNvPr id="10" name="矩形 9"/>
          <p:cNvSpPr/>
          <p:nvPr/>
        </p:nvSpPr>
        <p:spPr>
          <a:xfrm>
            <a:off x="795472" y="3722202"/>
            <a:ext cx="4570482" cy="507831"/>
          </a:xfrm>
          <a:prstGeom prst="rect">
            <a:avLst/>
          </a:prstGeom>
        </p:spPr>
        <p:txBody>
          <a:bodyPr wrap="square">
            <a:spAutoFit/>
          </a:bodyPr>
          <a:lstStyle/>
          <a:p>
            <a:pPr>
              <a:lnSpc>
                <a:spcPct val="150000"/>
              </a:lnSpc>
            </a:pPr>
            <a:r>
              <a:rPr lang="en-US" altLang="zh-CN" dirty="0"/>
              <a:t>4</a:t>
            </a:r>
            <a:r>
              <a:rPr lang="zh-CN" altLang="zh-CN" dirty="0"/>
              <a:t>、参数</a:t>
            </a:r>
            <a:r>
              <a:rPr lang="en-US" altLang="zh-CN" dirty="0"/>
              <a:t>P1000</a:t>
            </a:r>
            <a:r>
              <a:rPr lang="zh-CN" altLang="zh-CN" dirty="0"/>
              <a:t>用来选择设定频率的信号源。</a:t>
            </a:r>
          </a:p>
        </p:txBody>
      </p:sp>
      <p:graphicFrame>
        <p:nvGraphicFramePr>
          <p:cNvPr id="27" name="表格 26"/>
          <p:cNvGraphicFramePr>
            <a:graphicFrameLocks noGrp="1"/>
          </p:cNvGraphicFramePr>
          <p:nvPr>
            <p:extLst>
              <p:ext uri="{D42A27DB-BD31-4B8C-83A1-F6EECF244321}">
                <p14:modId xmlns:p14="http://schemas.microsoft.com/office/powerpoint/2010/main" val="1480656557"/>
              </p:ext>
            </p:extLst>
          </p:nvPr>
        </p:nvGraphicFramePr>
        <p:xfrm>
          <a:off x="3026541" y="4268184"/>
          <a:ext cx="5620249" cy="1802472"/>
        </p:xfrm>
        <a:graphic>
          <a:graphicData uri="http://schemas.openxmlformats.org/drawingml/2006/table">
            <a:tbl>
              <a:tblPr firstRow="1" firstCol="1" lastRow="1" lastCol="1" bandRow="1" bandCol="1">
                <a:tableStyleId>{5940675A-B579-460E-94D1-54222C63F5DA}</a:tableStyleId>
              </a:tblPr>
              <a:tblGrid>
                <a:gridCol w="2215038">
                  <a:extLst>
                    <a:ext uri="{9D8B030D-6E8A-4147-A177-3AD203B41FA5}">
                      <a16:colId xmlns:a16="http://schemas.microsoft.com/office/drawing/2014/main" xmlns="" val="20000"/>
                    </a:ext>
                  </a:extLst>
                </a:gridCol>
                <a:gridCol w="3405211">
                  <a:extLst>
                    <a:ext uri="{9D8B030D-6E8A-4147-A177-3AD203B41FA5}">
                      <a16:colId xmlns:a16="http://schemas.microsoft.com/office/drawing/2014/main" xmlns="" val="20001"/>
                    </a:ext>
                  </a:extLst>
                </a:gridCol>
              </a:tblGrid>
              <a:tr h="450618">
                <a:tc>
                  <a:txBody>
                    <a:bodyPr/>
                    <a:lstStyle/>
                    <a:p>
                      <a:pPr indent="228600" algn="ctr">
                        <a:lnSpc>
                          <a:spcPct val="125000"/>
                        </a:lnSpc>
                        <a:spcAft>
                          <a:spcPts val="0"/>
                        </a:spcAft>
                      </a:pPr>
                      <a:r>
                        <a:rPr lang="zh-CN" sz="1800" kern="100" dirty="0">
                          <a:effectLst/>
                        </a:rPr>
                        <a:t>参数设定值</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a:effectLst/>
                        </a:rPr>
                        <a:t>参数功能</a:t>
                      </a:r>
                      <a:endParaRPr lang="zh-CN" sz="18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450618">
                <a:tc>
                  <a:txBody>
                    <a:bodyPr/>
                    <a:lstStyle/>
                    <a:p>
                      <a:pPr indent="228600" algn="ctr">
                        <a:lnSpc>
                          <a:spcPct val="125000"/>
                        </a:lnSpc>
                        <a:spcAft>
                          <a:spcPts val="0"/>
                        </a:spcAft>
                      </a:pPr>
                      <a:r>
                        <a:rPr lang="en-US" sz="1800" kern="100" dirty="0">
                          <a:effectLst/>
                        </a:rPr>
                        <a:t>P1000 = 1</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en-US" sz="1800" kern="100" dirty="0">
                          <a:effectLst/>
                        </a:rPr>
                        <a:t>MOP</a:t>
                      </a:r>
                      <a:r>
                        <a:rPr lang="zh-CN" sz="1800" kern="100" dirty="0">
                          <a:effectLst/>
                        </a:rPr>
                        <a:t>（电动电位计）设定值</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450618">
                <a:tc>
                  <a:txBody>
                    <a:bodyPr/>
                    <a:lstStyle/>
                    <a:p>
                      <a:pPr indent="228600" algn="ctr">
                        <a:lnSpc>
                          <a:spcPct val="125000"/>
                        </a:lnSpc>
                        <a:spcAft>
                          <a:spcPts val="0"/>
                        </a:spcAft>
                      </a:pPr>
                      <a:r>
                        <a:rPr lang="en-US" sz="1800" kern="100" dirty="0">
                          <a:effectLst/>
                        </a:rPr>
                        <a:t>P1000 = 2</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模拟设定值</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r h="450618">
                <a:tc>
                  <a:txBody>
                    <a:bodyPr/>
                    <a:lstStyle/>
                    <a:p>
                      <a:pPr indent="228600" algn="ctr">
                        <a:lnSpc>
                          <a:spcPct val="125000"/>
                        </a:lnSpc>
                        <a:spcAft>
                          <a:spcPts val="0"/>
                        </a:spcAft>
                      </a:pPr>
                      <a:r>
                        <a:rPr lang="en-US" sz="1800" kern="100" dirty="0">
                          <a:effectLst/>
                        </a:rPr>
                        <a:t>P1000 = 3</a:t>
                      </a:r>
                      <a:endParaRPr lang="zh-CN" sz="18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固定频率</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3"/>
                  </a:ext>
                </a:extLst>
              </a:tr>
            </a:tbl>
          </a:graphicData>
        </a:graphic>
      </p:graphicFrame>
      <p:sp>
        <p:nvSpPr>
          <p:cNvPr id="28" name="矩形 27"/>
          <p:cNvSpPr/>
          <p:nvPr/>
        </p:nvSpPr>
        <p:spPr>
          <a:xfrm>
            <a:off x="4449799" y="6100146"/>
            <a:ext cx="3416320" cy="507831"/>
          </a:xfrm>
          <a:prstGeom prst="rect">
            <a:avLst/>
          </a:prstGeom>
        </p:spPr>
        <p:txBody>
          <a:bodyPr wrap="square">
            <a:spAutoFit/>
          </a:bodyPr>
          <a:lstStyle/>
          <a:p>
            <a:pPr>
              <a:lnSpc>
                <a:spcPct val="150000"/>
              </a:lnSpc>
            </a:pPr>
            <a:r>
              <a:rPr lang="zh-CN" altLang="zh-CN" dirty="0"/>
              <a:t>表</a:t>
            </a:r>
            <a:r>
              <a:rPr lang="en-US" altLang="zh-CN" dirty="0"/>
              <a:t>2-1-5  P1000</a:t>
            </a:r>
            <a:r>
              <a:rPr lang="zh-CN" altLang="zh-CN" dirty="0"/>
              <a:t>参数功能说明表</a:t>
            </a:r>
          </a:p>
        </p:txBody>
      </p:sp>
      <p:sp>
        <p:nvSpPr>
          <p:cNvPr id="32" name="矩形 31">
            <a:extLst>
              <a:ext uri="{FF2B5EF4-FFF2-40B4-BE49-F238E27FC236}">
                <a16:creationId xmlns:a16="http://schemas.microsoft.com/office/drawing/2014/main" xmlns="" id="{E8595C05-5439-49D7-B6BB-BC2775EDEAB0}"/>
              </a:ext>
            </a:extLst>
          </p:cNvPr>
          <p:cNvSpPr/>
          <p:nvPr/>
        </p:nvSpPr>
        <p:spPr>
          <a:xfrm>
            <a:off x="490494" y="1012407"/>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2.1.11</a:t>
            </a:r>
            <a:r>
              <a:rPr lang="zh-CN" altLang="zh-CN" sz="2000" b="1" dirty="0">
                <a:solidFill>
                  <a:schemeClr val="accent2">
                    <a:lumMod val="50000"/>
                  </a:schemeClr>
                </a:solidFill>
                <a:latin typeface="微软雅黑" pitchFamily="34" charset="-122"/>
                <a:ea typeface="微软雅黑" pitchFamily="34" charset="-122"/>
              </a:rPr>
              <a:t>常用参数介绍</a:t>
            </a:r>
            <a:endParaRPr lang="zh-CN" altLang="en-US" sz="2000" b="1" dirty="0">
              <a:solidFill>
                <a:schemeClr val="accent2">
                  <a:lumMod val="50000"/>
                </a:schemeClr>
              </a:solidFill>
              <a:latin typeface="微软雅黑" pitchFamily="34" charset="-122"/>
              <a:ea typeface="微软雅黑" pitchFamily="34" charset="-122"/>
            </a:endParaRPr>
          </a:p>
        </p:txBody>
      </p:sp>
      <p:sp>
        <p:nvSpPr>
          <p:cNvPr id="20"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85781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9" name="矩形 28"/>
          <p:cNvSpPr/>
          <p:nvPr/>
        </p:nvSpPr>
        <p:spPr>
          <a:xfrm>
            <a:off x="915375" y="1358202"/>
            <a:ext cx="10632191" cy="369332"/>
          </a:xfrm>
          <a:prstGeom prst="rect">
            <a:avLst/>
          </a:prstGeom>
        </p:spPr>
        <p:txBody>
          <a:bodyPr wrap="square">
            <a:spAutoFit/>
          </a:bodyPr>
          <a:lstStyle/>
          <a:p>
            <a:r>
              <a:rPr lang="en-US" altLang="zh-CN" dirty="0" smtClean="0"/>
              <a:t>5</a:t>
            </a:r>
            <a:r>
              <a:rPr lang="zh-CN" altLang="zh-CN" dirty="0" smtClean="0"/>
              <a:t>、</a:t>
            </a:r>
            <a:r>
              <a:rPr lang="zh-CN" altLang="zh-CN" dirty="0"/>
              <a:t>参数</a:t>
            </a:r>
            <a:r>
              <a:rPr lang="en-US" altLang="zh-CN" dirty="0"/>
              <a:t>P0004</a:t>
            </a:r>
            <a:r>
              <a:rPr lang="zh-CN" altLang="zh-CN" dirty="0"/>
              <a:t>（参数过滤器）用来根据选定的功能</a:t>
            </a:r>
            <a:r>
              <a:rPr lang="zh-CN" altLang="zh-CN" dirty="0" smtClean="0"/>
              <a:t>，对</a:t>
            </a:r>
            <a:r>
              <a:rPr lang="zh-CN" altLang="zh-CN" dirty="0"/>
              <a:t>参数进行过滤，并集中对过滤出的参数进行访问。</a:t>
            </a:r>
          </a:p>
        </p:txBody>
      </p:sp>
      <p:graphicFrame>
        <p:nvGraphicFramePr>
          <p:cNvPr id="30" name="表格 29"/>
          <p:cNvGraphicFramePr>
            <a:graphicFrameLocks noGrp="1"/>
          </p:cNvGraphicFramePr>
          <p:nvPr>
            <p:extLst>
              <p:ext uri="{D42A27DB-BD31-4B8C-83A1-F6EECF244321}">
                <p14:modId xmlns:p14="http://schemas.microsoft.com/office/powerpoint/2010/main" val="2326190655"/>
              </p:ext>
            </p:extLst>
          </p:nvPr>
        </p:nvGraphicFramePr>
        <p:xfrm>
          <a:off x="2760619" y="2105197"/>
          <a:ext cx="6746964" cy="2319320"/>
        </p:xfrm>
        <a:graphic>
          <a:graphicData uri="http://schemas.openxmlformats.org/drawingml/2006/table">
            <a:tbl>
              <a:tblPr firstRow="1" firstCol="1" lastRow="1" lastCol="1" bandRow="1" bandCol="1">
                <a:tableStyleId>{5940675A-B579-460E-94D1-54222C63F5DA}</a:tableStyleId>
              </a:tblPr>
              <a:tblGrid>
                <a:gridCol w="2731367">
                  <a:extLst>
                    <a:ext uri="{9D8B030D-6E8A-4147-A177-3AD203B41FA5}">
                      <a16:colId xmlns:a16="http://schemas.microsoft.com/office/drawing/2014/main" xmlns="" val="20000"/>
                    </a:ext>
                  </a:extLst>
                </a:gridCol>
                <a:gridCol w="4015597">
                  <a:extLst>
                    <a:ext uri="{9D8B030D-6E8A-4147-A177-3AD203B41FA5}">
                      <a16:colId xmlns:a16="http://schemas.microsoft.com/office/drawing/2014/main" xmlns="" val="20001"/>
                    </a:ext>
                  </a:extLst>
                </a:gridCol>
              </a:tblGrid>
              <a:tr h="548898">
                <a:tc>
                  <a:txBody>
                    <a:bodyPr/>
                    <a:lstStyle/>
                    <a:p>
                      <a:pPr indent="228600" algn="ctr">
                        <a:lnSpc>
                          <a:spcPct val="125000"/>
                        </a:lnSpc>
                        <a:spcAft>
                          <a:spcPts val="0"/>
                        </a:spcAft>
                      </a:pPr>
                      <a:r>
                        <a:rPr lang="zh-CN" sz="1800" kern="100" dirty="0">
                          <a:effectLst/>
                        </a:rPr>
                        <a:t>参数设定值</a:t>
                      </a:r>
                      <a:endParaRPr lang="zh-CN" sz="24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a:effectLst/>
                        </a:rPr>
                        <a:t>参数功能</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672626">
                <a:tc>
                  <a:txBody>
                    <a:bodyPr/>
                    <a:lstStyle/>
                    <a:p>
                      <a:pPr indent="228600" algn="ctr">
                        <a:lnSpc>
                          <a:spcPct val="125000"/>
                        </a:lnSpc>
                        <a:spcAft>
                          <a:spcPts val="0"/>
                        </a:spcAft>
                      </a:pPr>
                      <a:r>
                        <a:rPr lang="en-US" sz="1800" kern="100">
                          <a:effectLst/>
                        </a:rPr>
                        <a:t>P0004 = 0</a:t>
                      </a:r>
                      <a:endParaRPr lang="zh-CN" sz="24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a:effectLst/>
                        </a:rPr>
                        <a:t>全部参数</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548898">
                <a:tc>
                  <a:txBody>
                    <a:bodyPr/>
                    <a:lstStyle/>
                    <a:p>
                      <a:pPr indent="228600" algn="ctr">
                        <a:lnSpc>
                          <a:spcPct val="125000"/>
                        </a:lnSpc>
                        <a:spcAft>
                          <a:spcPts val="0"/>
                        </a:spcAft>
                      </a:pPr>
                      <a:r>
                        <a:rPr lang="en-US" sz="1800" kern="100" dirty="0">
                          <a:effectLst/>
                        </a:rPr>
                        <a:t>P0004 = 2</a:t>
                      </a:r>
                      <a:endParaRPr lang="zh-CN" sz="24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变频器参数</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r h="548898">
                <a:tc>
                  <a:txBody>
                    <a:bodyPr/>
                    <a:lstStyle/>
                    <a:p>
                      <a:pPr indent="228600" algn="ctr">
                        <a:lnSpc>
                          <a:spcPct val="125000"/>
                        </a:lnSpc>
                        <a:spcAft>
                          <a:spcPts val="0"/>
                        </a:spcAft>
                      </a:pPr>
                      <a:r>
                        <a:rPr lang="en-US" sz="1800" kern="100">
                          <a:effectLst/>
                        </a:rPr>
                        <a:t>P0004 = 3</a:t>
                      </a:r>
                      <a:endParaRPr lang="zh-CN" sz="24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电动机参数</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3"/>
                  </a:ext>
                </a:extLst>
              </a:tr>
            </a:tbl>
          </a:graphicData>
        </a:graphic>
      </p:graphicFrame>
      <p:sp>
        <p:nvSpPr>
          <p:cNvPr id="31" name="矩形 30"/>
          <p:cNvSpPr/>
          <p:nvPr/>
        </p:nvSpPr>
        <p:spPr>
          <a:xfrm>
            <a:off x="4514985" y="4617514"/>
            <a:ext cx="3531736" cy="369332"/>
          </a:xfrm>
          <a:prstGeom prst="rect">
            <a:avLst/>
          </a:prstGeom>
        </p:spPr>
        <p:txBody>
          <a:bodyPr wrap="square">
            <a:spAutoFit/>
          </a:bodyPr>
          <a:lstStyle/>
          <a:p>
            <a:r>
              <a:rPr lang="zh-CN" altLang="zh-CN" dirty="0"/>
              <a:t>表</a:t>
            </a:r>
            <a:r>
              <a:rPr lang="en-US" altLang="zh-CN" dirty="0"/>
              <a:t>2-1-6  P004</a:t>
            </a:r>
            <a:r>
              <a:rPr lang="zh-CN" altLang="zh-CN" dirty="0"/>
              <a:t>参数功能表说明表</a:t>
            </a:r>
          </a:p>
        </p:txBody>
      </p:sp>
      <p:sp>
        <p:nvSpPr>
          <p:cNvPr id="32" name="矩形 31">
            <a:extLst>
              <a:ext uri="{FF2B5EF4-FFF2-40B4-BE49-F238E27FC236}">
                <a16:creationId xmlns:a16="http://schemas.microsoft.com/office/drawing/2014/main" xmlns="" id="{E8595C05-5439-49D7-B6BB-BC2775EDEAB0}"/>
              </a:ext>
            </a:extLst>
          </p:cNvPr>
          <p:cNvSpPr/>
          <p:nvPr/>
        </p:nvSpPr>
        <p:spPr>
          <a:xfrm>
            <a:off x="915375" y="880285"/>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1.11</a:t>
            </a:r>
            <a:r>
              <a:rPr lang="zh-CN" altLang="zh-CN" sz="2000" b="1" dirty="0">
                <a:solidFill>
                  <a:schemeClr val="accent2">
                    <a:lumMod val="50000"/>
                  </a:schemeClr>
                </a:solidFill>
                <a:latin typeface="微软雅黑" pitchFamily="34" charset="-122"/>
                <a:ea typeface="微软雅黑" pitchFamily="34" charset="-122"/>
              </a:rPr>
              <a:t>常用参数介绍</a:t>
            </a:r>
            <a:endParaRPr lang="zh-CN" altLang="en-US" sz="2000" b="1" dirty="0">
              <a:solidFill>
                <a:schemeClr val="accent2">
                  <a:lumMod val="50000"/>
                </a:schemeClr>
              </a:solidFill>
              <a:latin typeface="微软雅黑" pitchFamily="34" charset="-122"/>
              <a:ea typeface="微软雅黑" pitchFamily="34" charset="-122"/>
            </a:endParaRPr>
          </a:p>
        </p:txBody>
      </p:sp>
      <p:sp>
        <p:nvSpPr>
          <p:cNvPr id="20"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689838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1" name="矩形 20"/>
          <p:cNvSpPr/>
          <p:nvPr/>
        </p:nvSpPr>
        <p:spPr>
          <a:xfrm>
            <a:off x="490493" y="1411533"/>
            <a:ext cx="11208447" cy="1754326"/>
          </a:xfrm>
          <a:prstGeom prst="rect">
            <a:avLst/>
          </a:prstGeom>
        </p:spPr>
        <p:txBody>
          <a:bodyPr wrap="square">
            <a:spAutoFit/>
          </a:bodyPr>
          <a:lstStyle/>
          <a:p>
            <a:pPr indent="457200">
              <a:lnSpc>
                <a:spcPct val="200000"/>
              </a:lnSpc>
              <a:spcBef>
                <a:spcPts val="600"/>
              </a:spcBef>
              <a:spcAft>
                <a:spcPts val="600"/>
              </a:spcAft>
            </a:pPr>
            <a:r>
              <a:rPr lang="en-US" altLang="zh-CN" dirty="0" smtClean="0">
                <a:latin typeface="+mn-ea"/>
              </a:rPr>
              <a:t>6</a:t>
            </a:r>
            <a:r>
              <a:rPr lang="zh-CN" altLang="zh-CN" dirty="0" smtClean="0">
                <a:latin typeface="+mn-ea"/>
              </a:rPr>
              <a:t>、</a:t>
            </a:r>
            <a:r>
              <a:rPr lang="zh-CN" altLang="zh-CN" dirty="0">
                <a:latin typeface="+mn-ea"/>
              </a:rPr>
              <a:t>参数</a:t>
            </a:r>
            <a:r>
              <a:rPr lang="en-US" altLang="zh-CN" dirty="0">
                <a:latin typeface="+mn-ea"/>
              </a:rPr>
              <a:t>P0005</a:t>
            </a:r>
            <a:r>
              <a:rPr lang="zh-CN" altLang="zh-CN" dirty="0">
                <a:latin typeface="+mn-ea"/>
              </a:rPr>
              <a:t>用来选择参数</a:t>
            </a:r>
            <a:r>
              <a:rPr lang="en-US" altLang="zh-CN" dirty="0">
                <a:latin typeface="+mn-ea"/>
              </a:rPr>
              <a:t>r0000</a:t>
            </a:r>
            <a:r>
              <a:rPr lang="zh-CN" altLang="zh-CN" dirty="0">
                <a:latin typeface="+mn-ea"/>
              </a:rPr>
              <a:t>的显示。按</a:t>
            </a:r>
            <a:r>
              <a:rPr lang="zh-CN" altLang="zh-CN" dirty="0" smtClean="0">
                <a:latin typeface="+mn-ea"/>
              </a:rPr>
              <a:t>住</a:t>
            </a:r>
            <a:r>
              <a:rPr lang="en-US" altLang="zh-CN" dirty="0">
                <a:latin typeface="+mn-ea"/>
              </a:rPr>
              <a:t> </a:t>
            </a:r>
            <a:r>
              <a:rPr lang="zh-CN" altLang="zh-CN" dirty="0" smtClean="0">
                <a:latin typeface="+mn-ea"/>
              </a:rPr>
              <a:t>持</a:t>
            </a:r>
            <a:r>
              <a:rPr lang="zh-CN" altLang="zh-CN" dirty="0">
                <a:latin typeface="+mn-ea"/>
              </a:rPr>
              <a:t>续</a:t>
            </a:r>
            <a:r>
              <a:rPr lang="en-US" altLang="zh-CN" dirty="0">
                <a:latin typeface="+mn-ea"/>
              </a:rPr>
              <a:t>2</a:t>
            </a:r>
            <a:r>
              <a:rPr lang="zh-CN" altLang="zh-CN" dirty="0">
                <a:latin typeface="+mn-ea"/>
              </a:rPr>
              <a:t>秒</a:t>
            </a:r>
            <a:r>
              <a:rPr lang="zh-CN" altLang="zh-CN" dirty="0" smtClean="0">
                <a:latin typeface="+mn-ea"/>
              </a:rPr>
              <a:t>，可以</a:t>
            </a:r>
            <a:r>
              <a:rPr lang="zh-CN" altLang="zh-CN" dirty="0">
                <a:latin typeface="+mn-ea"/>
              </a:rPr>
              <a:t>轮流显示变频器实际频率</a:t>
            </a:r>
            <a:r>
              <a:rPr lang="zh-CN" altLang="zh-CN" dirty="0" smtClean="0">
                <a:latin typeface="+mn-ea"/>
              </a:rPr>
              <a:t>、直流</a:t>
            </a:r>
            <a:r>
              <a:rPr lang="zh-CN" altLang="zh-CN" dirty="0">
                <a:latin typeface="+mn-ea"/>
              </a:rPr>
              <a:t>中间回路电压、输出电压</a:t>
            </a:r>
            <a:r>
              <a:rPr lang="zh-CN" altLang="zh-CN" dirty="0" smtClean="0">
                <a:latin typeface="+mn-ea"/>
              </a:rPr>
              <a:t>、输出</a:t>
            </a:r>
            <a:r>
              <a:rPr lang="zh-CN" altLang="zh-CN" dirty="0">
                <a:latin typeface="+mn-ea"/>
              </a:rPr>
              <a:t>电流以及所选择</a:t>
            </a:r>
            <a:r>
              <a:rPr lang="en-US" altLang="zh-CN" dirty="0">
                <a:latin typeface="+mn-ea"/>
              </a:rPr>
              <a:t>r0000</a:t>
            </a:r>
            <a:r>
              <a:rPr lang="zh-CN" altLang="zh-CN" dirty="0">
                <a:latin typeface="+mn-ea"/>
              </a:rPr>
              <a:t>设定的值</a:t>
            </a:r>
            <a:r>
              <a:rPr lang="zh-CN" altLang="zh-CN" dirty="0" smtClean="0">
                <a:latin typeface="+mn-ea"/>
              </a:rPr>
              <a:t>。若要</a:t>
            </a:r>
            <a:r>
              <a:rPr lang="zh-CN" altLang="zh-CN" dirty="0">
                <a:latin typeface="+mn-ea"/>
              </a:rPr>
              <a:t>显示变频器的实际频率，先将</a:t>
            </a:r>
            <a:r>
              <a:rPr lang="en-US" altLang="zh-CN" dirty="0">
                <a:latin typeface="+mn-ea"/>
              </a:rPr>
              <a:t>P0003</a:t>
            </a:r>
            <a:r>
              <a:rPr lang="zh-CN" altLang="zh-CN" dirty="0">
                <a:latin typeface="+mn-ea"/>
              </a:rPr>
              <a:t>修改为</a:t>
            </a:r>
            <a:r>
              <a:rPr lang="en-US" altLang="zh-CN" dirty="0">
                <a:latin typeface="+mn-ea"/>
              </a:rPr>
              <a:t>3</a:t>
            </a:r>
            <a:r>
              <a:rPr lang="zh-CN" altLang="zh-CN" dirty="0" smtClean="0">
                <a:latin typeface="+mn-ea"/>
              </a:rPr>
              <a:t>，然后</a:t>
            </a:r>
            <a:r>
              <a:rPr lang="zh-CN" altLang="zh-CN" dirty="0">
                <a:latin typeface="+mn-ea"/>
              </a:rPr>
              <a:t>将</a:t>
            </a:r>
            <a:r>
              <a:rPr lang="en-US" altLang="zh-CN" dirty="0">
                <a:latin typeface="+mn-ea"/>
              </a:rPr>
              <a:t>P0005</a:t>
            </a:r>
            <a:r>
              <a:rPr lang="zh-CN" altLang="zh-CN" dirty="0">
                <a:latin typeface="+mn-ea"/>
              </a:rPr>
              <a:t>设置为</a:t>
            </a:r>
            <a:r>
              <a:rPr lang="en-US" altLang="zh-CN" dirty="0">
                <a:latin typeface="+mn-ea"/>
              </a:rPr>
              <a:t>22</a:t>
            </a:r>
            <a:r>
              <a:rPr lang="zh-CN" altLang="zh-CN" dirty="0">
                <a:latin typeface="+mn-ea"/>
              </a:rPr>
              <a:t>在</a:t>
            </a:r>
            <a:r>
              <a:rPr lang="en-US" altLang="zh-CN" dirty="0">
                <a:latin typeface="+mn-ea"/>
              </a:rPr>
              <a:t>r0000</a:t>
            </a:r>
            <a:r>
              <a:rPr lang="zh-CN" altLang="zh-CN" dirty="0">
                <a:latin typeface="+mn-ea"/>
              </a:rPr>
              <a:t>中将显示变频器的实际</a:t>
            </a:r>
            <a:r>
              <a:rPr lang="zh-CN" altLang="zh-CN" dirty="0" smtClean="0">
                <a:latin typeface="+mn-ea"/>
              </a:rPr>
              <a:t>频率</a:t>
            </a:r>
            <a:r>
              <a:rPr lang="zh-CN" altLang="en-US" dirty="0">
                <a:latin typeface="+mn-ea"/>
              </a:rPr>
              <a:t>。</a:t>
            </a:r>
            <a:endParaRPr lang="zh-CN" altLang="zh-CN" dirty="0">
              <a:latin typeface="+mn-ea"/>
            </a:endParaRPr>
          </a:p>
        </p:txBody>
      </p:sp>
      <p:graphicFrame>
        <p:nvGraphicFramePr>
          <p:cNvPr id="13" name="表格 12"/>
          <p:cNvGraphicFramePr>
            <a:graphicFrameLocks noGrp="1"/>
          </p:cNvGraphicFramePr>
          <p:nvPr>
            <p:extLst>
              <p:ext uri="{D42A27DB-BD31-4B8C-83A1-F6EECF244321}">
                <p14:modId xmlns:p14="http://schemas.microsoft.com/office/powerpoint/2010/main" val="2347197909"/>
              </p:ext>
            </p:extLst>
          </p:nvPr>
        </p:nvGraphicFramePr>
        <p:xfrm>
          <a:off x="2258730" y="3578543"/>
          <a:ext cx="7530730" cy="2005367"/>
        </p:xfrm>
        <a:graphic>
          <a:graphicData uri="http://schemas.openxmlformats.org/drawingml/2006/table">
            <a:tbl>
              <a:tblPr firstRow="1" firstCol="1" lastRow="1" lastCol="1" bandRow="1" bandCol="1">
                <a:tableStyleId>{5940675A-B579-460E-94D1-54222C63F5DA}</a:tableStyleId>
              </a:tblPr>
              <a:tblGrid>
                <a:gridCol w="2962813">
                  <a:extLst>
                    <a:ext uri="{9D8B030D-6E8A-4147-A177-3AD203B41FA5}">
                      <a16:colId xmlns:a16="http://schemas.microsoft.com/office/drawing/2014/main" xmlns="" val="20000"/>
                    </a:ext>
                  </a:extLst>
                </a:gridCol>
                <a:gridCol w="4567917">
                  <a:extLst>
                    <a:ext uri="{9D8B030D-6E8A-4147-A177-3AD203B41FA5}">
                      <a16:colId xmlns:a16="http://schemas.microsoft.com/office/drawing/2014/main" xmlns="" val="20001"/>
                    </a:ext>
                  </a:extLst>
                </a:gridCol>
              </a:tblGrid>
              <a:tr h="656302">
                <a:tc>
                  <a:txBody>
                    <a:bodyPr/>
                    <a:lstStyle/>
                    <a:p>
                      <a:pPr indent="228600" algn="ctr">
                        <a:lnSpc>
                          <a:spcPct val="125000"/>
                        </a:lnSpc>
                        <a:spcAft>
                          <a:spcPts val="0"/>
                        </a:spcAft>
                      </a:pPr>
                      <a:r>
                        <a:rPr lang="zh-CN" sz="1800" kern="100" dirty="0">
                          <a:effectLst/>
                        </a:rPr>
                        <a:t>参数设定值</a:t>
                      </a:r>
                      <a:endParaRPr lang="zh-CN" sz="24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参数功能</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692763">
                <a:tc>
                  <a:txBody>
                    <a:bodyPr/>
                    <a:lstStyle/>
                    <a:p>
                      <a:pPr indent="228600" algn="ctr">
                        <a:lnSpc>
                          <a:spcPct val="125000"/>
                        </a:lnSpc>
                        <a:spcAft>
                          <a:spcPts val="0"/>
                        </a:spcAft>
                      </a:pPr>
                      <a:r>
                        <a:rPr lang="en-US" sz="1800" kern="100">
                          <a:effectLst/>
                        </a:rPr>
                        <a:t>P0005 = 21</a:t>
                      </a:r>
                      <a:endParaRPr lang="zh-CN" sz="2400" kern="10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变频器的实际频率</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656302">
                <a:tc>
                  <a:txBody>
                    <a:bodyPr/>
                    <a:lstStyle/>
                    <a:p>
                      <a:pPr indent="228600" algn="ctr">
                        <a:lnSpc>
                          <a:spcPct val="125000"/>
                        </a:lnSpc>
                        <a:spcAft>
                          <a:spcPts val="0"/>
                        </a:spcAft>
                      </a:pPr>
                      <a:r>
                        <a:rPr lang="en-US" sz="1800" kern="100" dirty="0">
                          <a:effectLst/>
                        </a:rPr>
                        <a:t>P0005 = 22</a:t>
                      </a:r>
                      <a:endParaRPr lang="zh-CN" sz="2400" kern="100" dirty="0">
                        <a:effectLst/>
                        <a:latin typeface="Calibri"/>
                        <a:ea typeface="宋体"/>
                        <a:cs typeface="Times New Roman"/>
                      </a:endParaRPr>
                    </a:p>
                  </a:txBody>
                  <a:tcPr marL="68580" marR="68580" marT="0" marB="0" anchor="ctr"/>
                </a:tc>
                <a:tc>
                  <a:txBody>
                    <a:bodyPr/>
                    <a:lstStyle/>
                    <a:p>
                      <a:pPr indent="228600" algn="ctr">
                        <a:lnSpc>
                          <a:spcPct val="125000"/>
                        </a:lnSpc>
                        <a:spcAft>
                          <a:spcPts val="0"/>
                        </a:spcAft>
                      </a:pPr>
                      <a:r>
                        <a:rPr lang="zh-CN" sz="1800" kern="100" dirty="0">
                          <a:effectLst/>
                        </a:rPr>
                        <a:t>电动机的实际转速</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bl>
          </a:graphicData>
        </a:graphic>
      </p:graphicFrame>
      <p:sp>
        <p:nvSpPr>
          <p:cNvPr id="15" name="矩形 14"/>
          <p:cNvSpPr/>
          <p:nvPr/>
        </p:nvSpPr>
        <p:spPr>
          <a:xfrm>
            <a:off x="4310525" y="5583909"/>
            <a:ext cx="3647152" cy="646331"/>
          </a:xfrm>
          <a:prstGeom prst="rect">
            <a:avLst/>
          </a:prstGeom>
        </p:spPr>
        <p:txBody>
          <a:bodyPr wrap="square">
            <a:spAutoFit/>
          </a:bodyPr>
          <a:lstStyle/>
          <a:p>
            <a:pPr indent="457200">
              <a:lnSpc>
                <a:spcPct val="200000"/>
              </a:lnSpc>
              <a:spcBef>
                <a:spcPts val="600"/>
              </a:spcBef>
              <a:spcAft>
                <a:spcPts val="600"/>
              </a:spcAft>
            </a:pPr>
            <a:r>
              <a:rPr lang="zh-CN" altLang="zh-CN" dirty="0">
                <a:latin typeface="+mn-ea"/>
              </a:rPr>
              <a:t>表</a:t>
            </a:r>
            <a:r>
              <a:rPr lang="en-US" altLang="zh-CN" dirty="0">
                <a:latin typeface="+mn-ea"/>
              </a:rPr>
              <a:t>2-1-7 P005</a:t>
            </a:r>
            <a:r>
              <a:rPr lang="zh-CN" altLang="zh-CN" dirty="0">
                <a:latin typeface="+mn-ea"/>
              </a:rPr>
              <a:t>参数功能说明表</a:t>
            </a:r>
          </a:p>
        </p:txBody>
      </p:sp>
      <p:sp>
        <p:nvSpPr>
          <p:cNvPr id="22" name="矩形 21">
            <a:extLst>
              <a:ext uri="{FF2B5EF4-FFF2-40B4-BE49-F238E27FC236}">
                <a16:creationId xmlns:a16="http://schemas.microsoft.com/office/drawing/2014/main" xmlns="" id="{E8595C05-5439-49D7-B6BB-BC2775EDEAB0}"/>
              </a:ext>
            </a:extLst>
          </p:cNvPr>
          <p:cNvSpPr/>
          <p:nvPr/>
        </p:nvSpPr>
        <p:spPr>
          <a:xfrm>
            <a:off x="915375" y="907307"/>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1.11</a:t>
            </a:r>
            <a:r>
              <a:rPr lang="zh-CN" altLang="zh-CN" sz="2000" b="1" dirty="0">
                <a:solidFill>
                  <a:schemeClr val="accent2">
                    <a:lumMod val="50000"/>
                  </a:schemeClr>
                </a:solidFill>
                <a:latin typeface="微软雅黑" pitchFamily="34" charset="-122"/>
                <a:ea typeface="微软雅黑" pitchFamily="34" charset="-122"/>
              </a:rPr>
              <a:t>常用参数介绍</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4"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889558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4" name="文本框 10"/>
          <p:cNvSpPr txBox="1"/>
          <p:nvPr/>
        </p:nvSpPr>
        <p:spPr>
          <a:xfrm>
            <a:off x="753769" y="2390762"/>
            <a:ext cx="3030630" cy="461665"/>
          </a:xfrm>
          <a:prstGeom prst="rect">
            <a:avLst/>
          </a:prstGeom>
          <a:noFill/>
        </p:spPr>
        <p:txBody>
          <a:bodyPr wrap="square" rtlCol="0">
            <a:spAutoFit/>
          </a:bodyPr>
          <a:lstStyle/>
          <a:p>
            <a:r>
              <a:rPr lang="zh-CN" altLang="zh-CN" sz="2400" dirty="0">
                <a:solidFill>
                  <a:schemeClr val="bg1"/>
                </a:solidFill>
                <a:latin typeface="微软雅黑" charset="0"/>
                <a:ea typeface="微软雅黑" charset="0"/>
                <a:cs typeface="宋体" charset="0"/>
              </a:rPr>
              <a:t>变频器</a:t>
            </a:r>
            <a:r>
              <a:rPr lang="zh-CN" altLang="zh-CN" sz="2400" dirty="0" smtClean="0">
                <a:solidFill>
                  <a:schemeClr val="bg1"/>
                </a:solidFill>
                <a:latin typeface="微软雅黑" charset="0"/>
                <a:ea typeface="微软雅黑" charset="0"/>
                <a:cs typeface="宋体" charset="0"/>
              </a:rPr>
              <a:t>的故类</a:t>
            </a:r>
            <a:r>
              <a:rPr lang="zh-CN" altLang="zh-CN" sz="2400" dirty="0">
                <a:solidFill>
                  <a:schemeClr val="bg1"/>
                </a:solidFill>
                <a:latin typeface="微软雅黑" charset="0"/>
                <a:ea typeface="微软雅黑" charset="0"/>
                <a:cs typeface="宋体" charset="0"/>
              </a:rPr>
              <a:t>型</a:t>
            </a:r>
            <a:endParaRPr lang="zh-CN" altLang="en-US" sz="2400" dirty="0">
              <a:solidFill>
                <a:schemeClr val="bg1"/>
              </a:solidFill>
              <a:latin typeface="微软雅黑" charset="0"/>
              <a:ea typeface="微软雅黑" charset="0"/>
              <a:cs typeface="宋体" charset="0"/>
            </a:endParaRPr>
          </a:p>
        </p:txBody>
      </p:sp>
      <p:sp>
        <p:nvSpPr>
          <p:cNvPr id="17" name="矩形 16"/>
          <p:cNvSpPr/>
          <p:nvPr/>
        </p:nvSpPr>
        <p:spPr>
          <a:xfrm>
            <a:off x="490494" y="1181107"/>
            <a:ext cx="11235341" cy="4970591"/>
          </a:xfrm>
          <a:prstGeom prst="rect">
            <a:avLst/>
          </a:prstGeom>
        </p:spPr>
        <p:txBody>
          <a:bodyPr wrap="square">
            <a:spAutoFit/>
          </a:bodyPr>
          <a:lstStyle/>
          <a:p>
            <a:pPr indent="457200">
              <a:lnSpc>
                <a:spcPct val="150000"/>
              </a:lnSpc>
              <a:spcBef>
                <a:spcPts val="600"/>
              </a:spcBef>
              <a:spcAft>
                <a:spcPts val="600"/>
              </a:spcAft>
            </a:pP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Uninterruptible Power </a:t>
            </a:r>
            <a:r>
              <a:rPr lang="zh-CN" altLang="zh-CN" dirty="0">
                <a:latin typeface="等线" panose="02010600030101010101" pitchFamily="2" charset="-122"/>
                <a:ea typeface="等线" panose="02010600030101010101" pitchFamily="2" charset="-122"/>
              </a:rPr>
              <a:t>），即不间断电源，是将蓄电池与主机相连接，通过主机逆变器等模块电路将直流电转换成市电的系统设备。主要用于给单台计算机、计算机网络系统或其它电力电子设备提供稳定、不间断的电力供应。当市电输入正常时，</a:t>
            </a:r>
            <a:r>
              <a:rPr lang="en-US" altLang="zh-CN" dirty="0">
                <a:latin typeface="等线" panose="02010600030101010101" pitchFamily="2" charset="-122"/>
                <a:ea typeface="等线" panose="02010600030101010101" pitchFamily="2" charset="-122"/>
              </a:rPr>
              <a:t>UPS </a:t>
            </a:r>
            <a:r>
              <a:rPr lang="zh-CN" altLang="zh-CN" dirty="0">
                <a:latin typeface="等线" panose="02010600030101010101" pitchFamily="2" charset="-122"/>
                <a:ea typeface="等线" panose="02010600030101010101" pitchFamily="2" charset="-122"/>
              </a:rPr>
              <a:t>将市电稳压后供应给负载使用，此时的</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就是一台交流市电稳压器，同时它还向机内电池充电；当市电中断（事故停电）时，</a:t>
            </a:r>
            <a:r>
              <a:rPr lang="en-US" altLang="zh-CN" dirty="0">
                <a:latin typeface="等线" panose="02010600030101010101" pitchFamily="2" charset="-122"/>
                <a:ea typeface="等线" panose="02010600030101010101" pitchFamily="2" charset="-122"/>
              </a:rPr>
              <a:t> UPS </a:t>
            </a:r>
            <a:r>
              <a:rPr lang="zh-CN" altLang="zh-CN" dirty="0">
                <a:latin typeface="等线" panose="02010600030101010101" pitchFamily="2" charset="-122"/>
                <a:ea typeface="等线" panose="02010600030101010101" pitchFamily="2" charset="-122"/>
              </a:rPr>
              <a:t>立即将电池的直流电能，通过逆变零切换转换的方法向负载继续供应</a:t>
            </a:r>
            <a:r>
              <a:rPr lang="en-US" altLang="zh-CN" dirty="0">
                <a:latin typeface="等线" panose="02010600030101010101" pitchFamily="2" charset="-122"/>
                <a:ea typeface="等线" panose="02010600030101010101" pitchFamily="2" charset="-122"/>
              </a:rPr>
              <a:t>220V</a:t>
            </a:r>
            <a:r>
              <a:rPr lang="zh-CN" altLang="zh-CN" dirty="0">
                <a:latin typeface="等线" panose="02010600030101010101" pitchFamily="2" charset="-122"/>
                <a:ea typeface="等线" panose="02010600030101010101" pitchFamily="2" charset="-122"/>
              </a:rPr>
              <a:t>交流电，使负载维持正常工作并保护负载软、硬件不受损坏。</a:t>
            </a:r>
            <a:r>
              <a:rPr lang="en-US" altLang="zh-CN" dirty="0">
                <a:latin typeface="等线" panose="02010600030101010101" pitchFamily="2" charset="-122"/>
                <a:ea typeface="等线" panose="02010600030101010101" pitchFamily="2" charset="-122"/>
              </a:rPr>
              <a:t>UPS </a:t>
            </a:r>
            <a:r>
              <a:rPr lang="zh-CN" altLang="zh-CN" dirty="0">
                <a:latin typeface="等线" panose="02010600030101010101" pitchFamily="2" charset="-122"/>
                <a:ea typeface="等线" panose="02010600030101010101" pitchFamily="2" charset="-122"/>
              </a:rPr>
              <a:t>设备通常对电压过高或电压过低都能提供保护。</a:t>
            </a:r>
            <a:r>
              <a:rPr lang="en-US" altLang="zh-CN" dirty="0">
                <a:latin typeface="等线" panose="02010600030101010101" pitchFamily="2" charset="-122"/>
                <a:ea typeface="等线" panose="02010600030101010101" pitchFamily="2" charset="-122"/>
              </a:rPr>
              <a:t>   </a:t>
            </a:r>
            <a:endParaRPr lang="zh-CN" altLang="zh-CN" dirty="0">
              <a:latin typeface="等线" panose="02010600030101010101" pitchFamily="2" charset="-122"/>
              <a:ea typeface="等线" panose="02010600030101010101" pitchFamily="2" charset="-122"/>
            </a:endParaRPr>
          </a:p>
          <a:p>
            <a:pPr indent="457200">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从基本应用原理上讲，</a:t>
            </a:r>
            <a:r>
              <a:rPr lang="en-US" altLang="zh-CN" dirty="0">
                <a:latin typeface="等线" panose="02010600030101010101" pitchFamily="2" charset="-122"/>
                <a:ea typeface="等线" panose="02010600030101010101" pitchFamily="2" charset="-122"/>
              </a:rPr>
              <a:t>UPS </a:t>
            </a:r>
            <a:r>
              <a:rPr lang="zh-CN" altLang="zh-CN" dirty="0">
                <a:latin typeface="等线" panose="02010600030101010101" pitchFamily="2" charset="-122"/>
                <a:ea typeface="等线" panose="02010600030101010101" pitchFamily="2" charset="-122"/>
              </a:rPr>
              <a:t>是一种含有储能装置，以逆变器为主要元件，稳压稳频输出的电源保护设备。主要由整流器、蓄电池、逆变器和静态开关等几部分组成。</a:t>
            </a:r>
            <a:r>
              <a:rPr lang="en-US" altLang="zh-CN" dirty="0">
                <a:latin typeface="等线" panose="02010600030101010101" pitchFamily="2" charset="-122"/>
                <a:ea typeface="等线" panose="02010600030101010101" pitchFamily="2" charset="-122"/>
              </a:rPr>
              <a:t>  </a:t>
            </a:r>
            <a:endParaRPr lang="zh-CN" altLang="zh-CN" dirty="0">
              <a:latin typeface="等线" panose="02010600030101010101" pitchFamily="2" charset="-122"/>
              <a:ea typeface="等线" panose="02010600030101010101" pitchFamily="2" charset="-122"/>
            </a:endParaRPr>
          </a:p>
          <a:p>
            <a:pPr indent="457200">
              <a:lnSpc>
                <a:spcPct val="150000"/>
              </a:lnSpc>
              <a:spcBef>
                <a:spcPts val="600"/>
              </a:spcBef>
              <a:spcAft>
                <a:spcPts val="600"/>
              </a:spcAft>
            </a:pPr>
            <a:r>
              <a:rPr lang="en-US" altLang="zh-CN" dirty="0">
                <a:latin typeface="等线" panose="02010600030101010101" pitchFamily="2" charset="-122"/>
                <a:ea typeface="等线" panose="02010600030101010101" pitchFamily="2" charset="-122"/>
              </a:rPr>
              <a:t> </a:t>
            </a:r>
            <a:r>
              <a:rPr lang="zh-CN" altLang="zh-CN" dirty="0">
                <a:latin typeface="等线" panose="02010600030101010101" pitchFamily="2" charset="-122"/>
                <a:ea typeface="等线" panose="02010600030101010101" pitchFamily="2" charset="-122"/>
              </a:rPr>
              <a:t>整流器：整流器是一个整流装置，简单的说就是将交流（</a:t>
            </a:r>
            <a:r>
              <a:rPr lang="en-US" altLang="zh-CN" dirty="0">
                <a:latin typeface="等线" panose="02010600030101010101" pitchFamily="2" charset="-122"/>
                <a:ea typeface="等线" panose="02010600030101010101" pitchFamily="2" charset="-122"/>
              </a:rPr>
              <a:t>AC</a:t>
            </a:r>
            <a:r>
              <a:rPr lang="zh-CN" altLang="zh-CN" dirty="0">
                <a:latin typeface="等线" panose="02010600030101010101" pitchFamily="2" charset="-122"/>
                <a:ea typeface="等线" panose="02010600030101010101" pitchFamily="2" charset="-122"/>
              </a:rPr>
              <a:t>）转化为直流（</a:t>
            </a:r>
            <a:r>
              <a:rPr lang="en-US" altLang="zh-CN" dirty="0">
                <a:latin typeface="等线" panose="02010600030101010101" pitchFamily="2" charset="-122"/>
                <a:ea typeface="等线" panose="02010600030101010101" pitchFamily="2" charset="-122"/>
              </a:rPr>
              <a:t>DC </a:t>
            </a:r>
            <a:r>
              <a:rPr lang="zh-CN" altLang="zh-CN" dirty="0">
                <a:latin typeface="等线" panose="02010600030101010101" pitchFamily="2" charset="-122"/>
                <a:ea typeface="等线" panose="02010600030101010101" pitchFamily="2" charset="-122"/>
              </a:rPr>
              <a:t>）的装置。它有两个主要功能：第一，将交流电（</a:t>
            </a:r>
            <a:r>
              <a:rPr lang="en-US" altLang="zh-CN" dirty="0">
                <a:latin typeface="等线" panose="02010600030101010101" pitchFamily="2" charset="-122"/>
                <a:ea typeface="等线" panose="02010600030101010101" pitchFamily="2" charset="-122"/>
              </a:rPr>
              <a:t>AC</a:t>
            </a:r>
            <a:r>
              <a:rPr lang="zh-CN" altLang="zh-CN" dirty="0">
                <a:latin typeface="等线" panose="02010600030101010101" pitchFamily="2" charset="-122"/>
                <a:ea typeface="等线" panose="02010600030101010101" pitchFamily="2" charset="-122"/>
              </a:rPr>
              <a:t>）变成直流电</a:t>
            </a:r>
            <a:r>
              <a:rPr lang="en-US" altLang="zh-CN" dirty="0">
                <a:latin typeface="等线" panose="02010600030101010101" pitchFamily="2" charset="-122"/>
                <a:ea typeface="等线" panose="02010600030101010101" pitchFamily="2" charset="-122"/>
              </a:rPr>
              <a:t>(DC) </a:t>
            </a:r>
            <a:r>
              <a:rPr lang="zh-CN" altLang="zh-CN" dirty="0">
                <a:latin typeface="等线" panose="02010600030101010101" pitchFamily="2" charset="-122"/>
                <a:ea typeface="等线" panose="02010600030101010101" pitchFamily="2" charset="-122"/>
              </a:rPr>
              <a:t>，经滤波后供给负载，或者供给逆变器；第二，给蓄电池提供充电电压。因此，它同时又起到一个充电器的作用</a:t>
            </a:r>
            <a:r>
              <a:rPr lang="zh-CN" altLang="zh-CN" dirty="0" smtClean="0">
                <a:latin typeface="等线" panose="02010600030101010101" pitchFamily="2" charset="-122"/>
                <a:ea typeface="等线" panose="02010600030101010101" pitchFamily="2" charset="-122"/>
              </a:rPr>
              <a:t>。</a:t>
            </a:r>
            <a:endParaRPr lang="zh-CN" altLang="zh-CN" dirty="0">
              <a:latin typeface="等线" panose="02010600030101010101" pitchFamily="2" charset="-122"/>
              <a:ea typeface="等线" panose="02010600030101010101" pitchFamily="2" charset="-122"/>
            </a:endParaRPr>
          </a:p>
        </p:txBody>
      </p:sp>
      <p:sp>
        <p:nvSpPr>
          <p:cNvPr id="18" name="矩形 17">
            <a:extLst>
              <a:ext uri="{FF2B5EF4-FFF2-40B4-BE49-F238E27FC236}">
                <a16:creationId xmlns:a16="http://schemas.microsoft.com/office/drawing/2014/main" xmlns="" id="{E8595C05-5439-49D7-B6BB-BC2775EDEAB0}"/>
              </a:ext>
            </a:extLst>
          </p:cNvPr>
          <p:cNvSpPr/>
          <p:nvPr/>
        </p:nvSpPr>
        <p:spPr>
          <a:xfrm>
            <a:off x="915375" y="780997"/>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2.1</a:t>
            </a:r>
            <a:r>
              <a:rPr lang="zh-CN" altLang="zh-CN" sz="2000" b="1" dirty="0" smtClean="0">
                <a:solidFill>
                  <a:schemeClr val="accent2">
                    <a:lumMod val="50000"/>
                  </a:schemeClr>
                </a:solidFill>
                <a:latin typeface="微软雅黑" pitchFamily="34" charset="-122"/>
                <a:ea typeface="微软雅黑" pitchFamily="34" charset="-122"/>
              </a:rPr>
              <a:t>不间断电源的</a:t>
            </a:r>
            <a:r>
              <a:rPr lang="zh-CN" altLang="zh-CN" sz="2000" b="1" dirty="0">
                <a:solidFill>
                  <a:schemeClr val="accent2">
                    <a:lumMod val="50000"/>
                  </a:schemeClr>
                </a:solidFill>
                <a:latin typeface="微软雅黑" pitchFamily="34" charset="-122"/>
                <a:ea typeface="微软雅黑" pitchFamily="34" charset="-122"/>
              </a:rPr>
              <a:t>工作原理、使用方法</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9" name="TextBox 8"/>
          <p:cNvSpPr txBox="1"/>
          <p:nvPr/>
        </p:nvSpPr>
        <p:spPr>
          <a:xfrm>
            <a:off x="915375" y="211354"/>
            <a:ext cx="4584088" cy="338234"/>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2</a:t>
            </a:r>
            <a:r>
              <a:rPr lang="en-US" altLang="zh-CN" sz="1600" b="1" dirty="0" smtClean="0">
                <a:solidFill>
                  <a:schemeClr val="bg1"/>
                </a:solidFill>
                <a:latin typeface="微软雅黑" pitchFamily="34" charset="-122"/>
                <a:ea typeface="微软雅黑" pitchFamily="34" charset="-122"/>
              </a:rPr>
              <a:t>.</a:t>
            </a:r>
            <a:r>
              <a:rPr lang="zh-CN" altLang="zh-CN" sz="1600" b="1" dirty="0" smtClean="0">
                <a:solidFill>
                  <a:schemeClr val="bg1"/>
                </a:solidFill>
                <a:latin typeface="微软雅黑" pitchFamily="34" charset="-122"/>
                <a:ea typeface="微软雅黑" pitchFamily="34" charset="-122"/>
              </a:rPr>
              <a:t>不间断电源</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025060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4" name="文本框 10"/>
          <p:cNvSpPr txBox="1"/>
          <p:nvPr/>
        </p:nvSpPr>
        <p:spPr>
          <a:xfrm>
            <a:off x="753769" y="2390762"/>
            <a:ext cx="3030630" cy="461665"/>
          </a:xfrm>
          <a:prstGeom prst="rect">
            <a:avLst/>
          </a:prstGeom>
          <a:noFill/>
        </p:spPr>
        <p:txBody>
          <a:bodyPr wrap="square" rtlCol="0">
            <a:spAutoFit/>
          </a:bodyPr>
          <a:lstStyle/>
          <a:p>
            <a:r>
              <a:rPr lang="zh-CN" altLang="zh-CN" sz="2400" dirty="0">
                <a:solidFill>
                  <a:schemeClr val="bg1"/>
                </a:solidFill>
                <a:latin typeface="微软雅黑" charset="0"/>
                <a:ea typeface="微软雅黑" charset="0"/>
                <a:cs typeface="宋体" charset="0"/>
              </a:rPr>
              <a:t>变频器</a:t>
            </a:r>
            <a:r>
              <a:rPr lang="zh-CN" altLang="zh-CN" sz="2400" dirty="0" smtClean="0">
                <a:solidFill>
                  <a:schemeClr val="bg1"/>
                </a:solidFill>
                <a:latin typeface="微软雅黑" charset="0"/>
                <a:ea typeface="微软雅黑" charset="0"/>
                <a:cs typeface="宋体" charset="0"/>
              </a:rPr>
              <a:t>的故类</a:t>
            </a:r>
            <a:r>
              <a:rPr lang="zh-CN" altLang="zh-CN" sz="2400" dirty="0">
                <a:solidFill>
                  <a:schemeClr val="bg1"/>
                </a:solidFill>
                <a:latin typeface="微软雅黑" charset="0"/>
                <a:ea typeface="微软雅黑" charset="0"/>
                <a:cs typeface="宋体" charset="0"/>
              </a:rPr>
              <a:t>型</a:t>
            </a:r>
            <a:endParaRPr lang="zh-CN" altLang="en-US" sz="2400" dirty="0">
              <a:solidFill>
                <a:schemeClr val="bg1"/>
              </a:solidFill>
              <a:latin typeface="微软雅黑" charset="0"/>
              <a:ea typeface="微软雅黑" charset="0"/>
              <a:cs typeface="宋体" charset="0"/>
            </a:endParaRPr>
          </a:p>
        </p:txBody>
      </p:sp>
      <p:sp>
        <p:nvSpPr>
          <p:cNvPr id="17" name="矩形 16"/>
          <p:cNvSpPr/>
          <p:nvPr/>
        </p:nvSpPr>
        <p:spPr>
          <a:xfrm>
            <a:off x="490495" y="1398364"/>
            <a:ext cx="11141212" cy="3724096"/>
          </a:xfrm>
          <a:prstGeom prst="rect">
            <a:avLst/>
          </a:prstGeom>
        </p:spPr>
        <p:txBody>
          <a:bodyPr wrap="square">
            <a:spAutoFit/>
          </a:bodyPr>
          <a:lstStyle/>
          <a:p>
            <a:pPr indent="457200">
              <a:lnSpc>
                <a:spcPct val="150000"/>
              </a:lnSpc>
              <a:spcBef>
                <a:spcPts val="600"/>
              </a:spcBef>
              <a:spcAft>
                <a:spcPts val="600"/>
              </a:spcAft>
            </a:pPr>
            <a:r>
              <a:rPr lang="zh-CN" altLang="zh-CN" dirty="0" smtClean="0">
                <a:latin typeface="等线" panose="02010600030101010101" pitchFamily="2" charset="-122"/>
                <a:ea typeface="等线" panose="02010600030101010101" pitchFamily="2" charset="-122"/>
              </a:rPr>
              <a:t>蓄电池</a:t>
            </a:r>
            <a:r>
              <a:rPr lang="zh-CN" altLang="zh-CN" dirty="0">
                <a:latin typeface="等线" panose="02010600030101010101" pitchFamily="2" charset="-122"/>
                <a:ea typeface="等线" panose="02010600030101010101" pitchFamily="2" charset="-122"/>
              </a:rPr>
              <a:t>：蓄电池是</a:t>
            </a:r>
            <a:r>
              <a:rPr lang="en-US" altLang="zh-CN" dirty="0">
                <a:latin typeface="等线" panose="02010600030101010101" pitchFamily="2" charset="-122"/>
                <a:ea typeface="等线" panose="02010600030101010101" pitchFamily="2" charset="-122"/>
              </a:rPr>
              <a:t>UPS </a:t>
            </a:r>
            <a:r>
              <a:rPr lang="zh-CN" altLang="zh-CN" dirty="0">
                <a:latin typeface="等线" panose="02010600030101010101" pitchFamily="2" charset="-122"/>
                <a:ea typeface="等线" panose="02010600030101010101" pitchFamily="2" charset="-122"/>
              </a:rPr>
              <a:t>用来作为储存电能的装置，它由若干个电池串联而成，其容量大小决 定了其维持放电（供电）的时间。其主要功能是：１当市电正常时，将电能转换成化学能储存在电池内部。２当市电故障时，将化学能转换成电能提供给逆变器或负载；</a:t>
            </a:r>
          </a:p>
          <a:p>
            <a:pPr indent="457200">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逆变器：通俗的讲，逆变器是一种将直流电（</a:t>
            </a:r>
            <a:r>
              <a:rPr lang="en-US" altLang="zh-CN" dirty="0">
                <a:latin typeface="等线" panose="02010600030101010101" pitchFamily="2" charset="-122"/>
                <a:ea typeface="等线" panose="02010600030101010101" pitchFamily="2" charset="-122"/>
              </a:rPr>
              <a:t>DC</a:t>
            </a:r>
            <a:r>
              <a:rPr lang="zh-CN" altLang="zh-CN" dirty="0">
                <a:latin typeface="等线" panose="02010600030101010101" pitchFamily="2" charset="-122"/>
                <a:ea typeface="等线" panose="02010600030101010101" pitchFamily="2" charset="-122"/>
              </a:rPr>
              <a:t>）转化为交流电（</a:t>
            </a:r>
            <a:r>
              <a:rPr lang="en-US" altLang="zh-CN" dirty="0">
                <a:latin typeface="等线" panose="02010600030101010101" pitchFamily="2" charset="-122"/>
                <a:ea typeface="等线" panose="02010600030101010101" pitchFamily="2" charset="-122"/>
              </a:rPr>
              <a:t>AC</a:t>
            </a:r>
            <a:r>
              <a:rPr lang="zh-CN" altLang="zh-CN" dirty="0">
                <a:latin typeface="等线" panose="02010600030101010101" pitchFamily="2" charset="-122"/>
                <a:ea typeface="等线" panose="02010600030101010101" pitchFamily="2" charset="-122"/>
              </a:rPr>
              <a:t>）的装置。 它由逆变桥、控制逻辑和滤波电路组成；</a:t>
            </a:r>
          </a:p>
          <a:p>
            <a:pPr indent="457200">
              <a:lnSpc>
                <a:spcPct val="150000"/>
              </a:lnSpc>
              <a:spcBef>
                <a:spcPts val="600"/>
              </a:spcBef>
              <a:spcAft>
                <a:spcPts val="600"/>
              </a:spcAft>
            </a:pPr>
            <a:r>
              <a:rPr lang="zh-CN" altLang="zh-CN" dirty="0">
                <a:latin typeface="等线" panose="02010600030101010101" pitchFamily="2" charset="-122"/>
                <a:ea typeface="等线" panose="02010600030101010101" pitchFamily="2" charset="-122"/>
              </a:rPr>
              <a:t>静态开关：静态开关又称静止开关，它是一种无触点开关，是用两个可控硅（</a:t>
            </a:r>
            <a:r>
              <a:rPr lang="en-US" altLang="zh-CN" dirty="0">
                <a:latin typeface="等线" panose="02010600030101010101" pitchFamily="2" charset="-122"/>
                <a:ea typeface="等线" panose="02010600030101010101" pitchFamily="2" charset="-122"/>
              </a:rPr>
              <a:t>SCR </a:t>
            </a:r>
            <a:r>
              <a:rPr lang="zh-CN" altLang="zh-CN" dirty="0">
                <a:latin typeface="等线" panose="02010600030101010101" pitchFamily="2" charset="-122"/>
                <a:ea typeface="等线" panose="02010600030101010101" pitchFamily="2" charset="-122"/>
              </a:rPr>
              <a:t>）反向并联组成的一种交流开关，其闭合和断开由逻辑控制器控制。分为转换型和并机型两种。转换型开关主要用于两路电源供电的系统，其作用是实现从一路到另一路的自动切换；并机型开关主要用于并联逆变器与市电或多台逆变器。</a:t>
            </a:r>
          </a:p>
        </p:txBody>
      </p:sp>
      <p:sp>
        <p:nvSpPr>
          <p:cNvPr id="18" name="矩形 17">
            <a:extLst>
              <a:ext uri="{FF2B5EF4-FFF2-40B4-BE49-F238E27FC236}">
                <a16:creationId xmlns:a16="http://schemas.microsoft.com/office/drawing/2014/main" xmlns="" id="{E8595C05-5439-49D7-B6BB-BC2775EDEAB0}"/>
              </a:ext>
            </a:extLst>
          </p:cNvPr>
          <p:cNvSpPr/>
          <p:nvPr/>
        </p:nvSpPr>
        <p:spPr>
          <a:xfrm>
            <a:off x="915375" y="780837"/>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2.1</a:t>
            </a:r>
            <a:r>
              <a:rPr lang="zh-CN" altLang="zh-CN" sz="2000" b="1" dirty="0" smtClean="0">
                <a:solidFill>
                  <a:schemeClr val="accent2">
                    <a:lumMod val="50000"/>
                  </a:schemeClr>
                </a:solidFill>
                <a:latin typeface="微软雅黑" pitchFamily="34" charset="-122"/>
                <a:ea typeface="微软雅黑" pitchFamily="34" charset="-122"/>
              </a:rPr>
              <a:t>不间断电源的</a:t>
            </a:r>
            <a:r>
              <a:rPr lang="zh-CN" altLang="zh-CN" sz="2000" b="1" dirty="0">
                <a:solidFill>
                  <a:schemeClr val="accent2">
                    <a:lumMod val="50000"/>
                  </a:schemeClr>
                </a:solidFill>
                <a:latin typeface="微软雅黑" pitchFamily="34" charset="-122"/>
                <a:ea typeface="微软雅黑" pitchFamily="34" charset="-122"/>
              </a:rPr>
              <a:t>工作原理、使用方法</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9" name="TextBox 8"/>
          <p:cNvSpPr txBox="1"/>
          <p:nvPr/>
        </p:nvSpPr>
        <p:spPr>
          <a:xfrm>
            <a:off x="915375" y="211354"/>
            <a:ext cx="4584088" cy="338234"/>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2</a:t>
            </a:r>
            <a:r>
              <a:rPr lang="en-US" altLang="zh-CN" sz="1600" b="1" dirty="0" smtClean="0">
                <a:solidFill>
                  <a:schemeClr val="bg1"/>
                </a:solidFill>
                <a:latin typeface="微软雅黑" pitchFamily="34" charset="-122"/>
                <a:ea typeface="微软雅黑" pitchFamily="34" charset="-122"/>
              </a:rPr>
              <a:t>.</a:t>
            </a:r>
            <a:r>
              <a:rPr lang="zh-CN" altLang="zh-CN" sz="1600" b="1" dirty="0" smtClean="0">
                <a:solidFill>
                  <a:schemeClr val="bg1"/>
                </a:solidFill>
                <a:latin typeface="微软雅黑" pitchFamily="34" charset="-122"/>
                <a:ea typeface="微软雅黑" pitchFamily="34" charset="-122"/>
              </a:rPr>
              <a:t>不间断电源</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399773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矩形 9"/>
          <p:cNvSpPr/>
          <p:nvPr/>
        </p:nvSpPr>
        <p:spPr>
          <a:xfrm>
            <a:off x="533084" y="1424432"/>
            <a:ext cx="10762445" cy="3939540"/>
          </a:xfrm>
          <a:prstGeom prst="rect">
            <a:avLst/>
          </a:prstGeom>
        </p:spPr>
        <p:txBody>
          <a:bodyPr wrap="square">
            <a:spAutoFit/>
          </a:bodyPr>
          <a:lstStyle/>
          <a:p>
            <a:pPr indent="457200">
              <a:spcBef>
                <a:spcPts val="600"/>
              </a:spcBef>
              <a:spcAft>
                <a:spcPts val="600"/>
              </a:spcAft>
            </a:pPr>
            <a:r>
              <a:rPr lang="en-US" altLang="zh-CN" dirty="0" smtClean="0">
                <a:latin typeface="微软雅黑" panose="020B0503020204020204" pitchFamily="34" charset="-122"/>
                <a:ea typeface="微软雅黑" panose="020B0503020204020204" pitchFamily="34" charset="-122"/>
              </a:rPr>
              <a:t>1</a:t>
            </a:r>
            <a:r>
              <a:rPr lang="zh-CN" altLang="zh-CN" dirty="0" smtClean="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第一次开机。</a:t>
            </a:r>
          </a:p>
          <a:p>
            <a:pPr indent="457200">
              <a:spcBef>
                <a:spcPts val="600"/>
              </a:spcBef>
              <a:spcAft>
                <a:spcPts val="600"/>
              </a:spcAft>
            </a:pPr>
            <a:r>
              <a:rPr lang="zh-CN" altLang="zh-CN" dirty="0">
                <a:latin typeface="微软雅黑" panose="020B0503020204020204" pitchFamily="34" charset="-122"/>
                <a:ea typeface="微软雅黑" panose="020B0503020204020204" pitchFamily="34" charset="-122"/>
              </a:rPr>
              <a:t>按以下顺序合闸：储能电池开关→自动旁路开关→输出开关依次置于“</a:t>
            </a:r>
            <a:r>
              <a:rPr lang="en-US" altLang="zh-CN" dirty="0">
                <a:latin typeface="微软雅黑" panose="020B0503020204020204" pitchFamily="34" charset="-122"/>
                <a:ea typeface="微软雅黑" panose="020B0503020204020204" pitchFamily="34" charset="-122"/>
              </a:rPr>
              <a:t>ON"</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a:p>
            <a:pPr indent="457200">
              <a:spcBef>
                <a:spcPts val="600"/>
              </a:spcBef>
              <a:spcAft>
                <a:spcPts val="600"/>
              </a:spcAft>
            </a:pPr>
            <a:r>
              <a:rPr lang="zh-CN" altLang="zh-CN" dirty="0">
                <a:latin typeface="微软雅黑" panose="020B0503020204020204" pitchFamily="34" charset="-122"/>
                <a:ea typeface="微软雅黑" panose="020B0503020204020204" pitchFamily="34" charset="-122"/>
              </a:rPr>
              <a:t>按</a:t>
            </a:r>
            <a:r>
              <a:rPr lang="en-US" altLang="zh-CN" dirty="0">
                <a:latin typeface="微软雅黑" panose="020B0503020204020204" pitchFamily="34" charset="-122"/>
                <a:ea typeface="微软雅黑" panose="020B0503020204020204" pitchFamily="34" charset="-122"/>
              </a:rPr>
              <a:t>UPS</a:t>
            </a:r>
            <a:r>
              <a:rPr lang="zh-CN" altLang="zh-CN" dirty="0">
                <a:latin typeface="微软雅黑" panose="020B0503020204020204" pitchFamily="34" charset="-122"/>
                <a:ea typeface="微软雅黑" panose="020B0503020204020204" pitchFamily="34" charset="-122"/>
              </a:rPr>
              <a:t>启动面板“开”键，</a:t>
            </a:r>
            <a:r>
              <a:rPr lang="en-US" altLang="zh-CN" dirty="0">
                <a:latin typeface="微软雅黑" panose="020B0503020204020204" pitchFamily="34" charset="-122"/>
                <a:ea typeface="微软雅黑" panose="020B0503020204020204" pitchFamily="34" charset="-122"/>
              </a:rPr>
              <a:t>UPS</a:t>
            </a:r>
            <a:r>
              <a:rPr lang="zh-CN" altLang="zh-CN" dirty="0">
                <a:latin typeface="微软雅黑" panose="020B0503020204020204" pitchFamily="34" charset="-122"/>
                <a:ea typeface="微软雅黑" panose="020B0503020204020204" pitchFamily="34" charset="-122"/>
              </a:rPr>
              <a:t>电源系统将徐徐启动，“逆变”指示灯亮，延时</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分钟后，“旁路”灯熄灭，</a:t>
            </a:r>
            <a:r>
              <a:rPr lang="en-US" altLang="zh-CN" dirty="0">
                <a:latin typeface="微软雅黑" panose="020B0503020204020204" pitchFamily="34" charset="-122"/>
                <a:ea typeface="微软雅黑" panose="020B0503020204020204" pitchFamily="34" charset="-122"/>
              </a:rPr>
              <a:t>UPS</a:t>
            </a:r>
            <a:r>
              <a:rPr lang="zh-CN" altLang="zh-CN" dirty="0">
                <a:latin typeface="微软雅黑" panose="020B0503020204020204" pitchFamily="34" charset="-122"/>
                <a:ea typeface="微软雅黑" panose="020B0503020204020204" pitchFamily="34" charset="-122"/>
              </a:rPr>
              <a:t>转为逆变供电，完成开机。</a:t>
            </a:r>
            <a:r>
              <a:rPr lang="en-US" altLang="zh-CN"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a:p>
            <a:pPr indent="457200">
              <a:spcBef>
                <a:spcPts val="600"/>
              </a:spcBef>
              <a:spcAft>
                <a:spcPts val="600"/>
              </a:spcAft>
            </a:pPr>
            <a:r>
              <a:rPr lang="zh-CN" altLang="zh-CN" dirty="0">
                <a:latin typeface="微软雅黑" panose="020B0503020204020204" pitchFamily="34" charset="-122"/>
                <a:ea typeface="微软雅黑" panose="020B0503020204020204" pitchFamily="34" charset="-122"/>
              </a:rPr>
              <a:t>经空载运行约</a:t>
            </a:r>
            <a:r>
              <a:rPr lang="en-US" altLang="zh-CN" dirty="0">
                <a:latin typeface="微软雅黑" panose="020B0503020204020204" pitchFamily="34" charset="-122"/>
                <a:ea typeface="微软雅黑" panose="020B0503020204020204" pitchFamily="34" charset="-122"/>
              </a:rPr>
              <a:t>10</a:t>
            </a:r>
            <a:r>
              <a:rPr lang="zh-CN" altLang="zh-CN" dirty="0">
                <a:latin typeface="微软雅黑" panose="020B0503020204020204" pitchFamily="34" charset="-122"/>
                <a:ea typeface="微软雅黑" panose="020B0503020204020204" pitchFamily="34" charset="-122"/>
              </a:rPr>
              <a:t>分钟后，按照负载功率由大到小的开机顺序启动负载。</a:t>
            </a:r>
            <a:r>
              <a:rPr lang="en-US" altLang="zh-CN"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a:p>
            <a:pPr indent="457200">
              <a:spcBef>
                <a:spcPts val="600"/>
              </a:spcBef>
              <a:spcAft>
                <a:spcPts val="600"/>
              </a:spcAft>
            </a:pPr>
            <a:r>
              <a:rPr lang="en-US" altLang="zh-CN" dirty="0" smtClean="0">
                <a:latin typeface="微软雅黑" panose="020B0503020204020204" pitchFamily="34" charset="-122"/>
                <a:ea typeface="微软雅黑" panose="020B0503020204020204" pitchFamily="34" charset="-122"/>
              </a:rPr>
              <a:t>2</a:t>
            </a:r>
            <a:r>
              <a:rPr lang="zh-CN" altLang="zh-CN" dirty="0" smtClean="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日常开机。</a:t>
            </a:r>
            <a:r>
              <a:rPr lang="en-US" altLang="zh-CN"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a:p>
            <a:pPr indent="457200">
              <a:spcBef>
                <a:spcPts val="600"/>
              </a:spcBef>
              <a:spcAft>
                <a:spcPts val="600"/>
              </a:spcAft>
            </a:pPr>
            <a:r>
              <a:rPr lang="zh-CN" altLang="zh-CN" dirty="0">
                <a:latin typeface="微软雅黑" panose="020B0503020204020204" pitchFamily="34" charset="-122"/>
                <a:ea typeface="微软雅黑" panose="020B0503020204020204" pitchFamily="34" charset="-122"/>
              </a:rPr>
              <a:t>只需按</a:t>
            </a:r>
            <a:r>
              <a:rPr lang="en-US" altLang="zh-CN" dirty="0">
                <a:latin typeface="微软雅黑" panose="020B0503020204020204" pitchFamily="34" charset="-122"/>
                <a:ea typeface="微软雅黑" panose="020B0503020204020204" pitchFamily="34" charset="-122"/>
              </a:rPr>
              <a:t>UPS</a:t>
            </a:r>
            <a:r>
              <a:rPr lang="zh-CN" altLang="zh-CN" dirty="0">
                <a:latin typeface="微软雅黑" panose="020B0503020204020204" pitchFamily="34" charset="-122"/>
                <a:ea typeface="微软雅黑" panose="020B0503020204020204" pitchFamily="34" charset="-122"/>
              </a:rPr>
              <a:t>面板“开”键，约</a:t>
            </a:r>
            <a:r>
              <a:rPr lang="en-US" altLang="zh-CN" dirty="0">
                <a:latin typeface="微软雅黑" panose="020B0503020204020204" pitchFamily="34" charset="-122"/>
                <a:ea typeface="微软雅黑" panose="020B0503020204020204" pitchFamily="34" charset="-122"/>
              </a:rPr>
              <a:t>20</a:t>
            </a:r>
            <a:r>
              <a:rPr lang="zh-CN" altLang="zh-CN" dirty="0">
                <a:latin typeface="微软雅黑" panose="020B0503020204020204" pitchFamily="34" charset="-122"/>
                <a:ea typeface="微软雅黑" panose="020B0503020204020204" pitchFamily="34" charset="-122"/>
              </a:rPr>
              <a:t>分钟后，即可开启电脑或其它仪器使用。通常等</a:t>
            </a:r>
            <a:r>
              <a:rPr lang="en-US" altLang="zh-CN" dirty="0">
                <a:latin typeface="微软雅黑" panose="020B0503020204020204" pitchFamily="34" charset="-122"/>
                <a:ea typeface="微软雅黑" panose="020B0503020204020204" pitchFamily="34" charset="-122"/>
              </a:rPr>
              <a:t>UPS</a:t>
            </a:r>
            <a:r>
              <a:rPr lang="zh-CN" altLang="zh-CN" dirty="0">
                <a:latin typeface="微软雅黑" panose="020B0503020204020204" pitchFamily="34" charset="-122"/>
                <a:ea typeface="微软雅黑" panose="020B0503020204020204" pitchFamily="34" charset="-122"/>
              </a:rPr>
              <a:t>启动进入稳定工作后，方可打开负载设备电源开关（注：手动维护开关在</a:t>
            </a:r>
            <a:r>
              <a:rPr lang="en-US" altLang="zh-CN" dirty="0">
                <a:latin typeface="微软雅黑" panose="020B0503020204020204" pitchFamily="34" charset="-122"/>
                <a:ea typeface="微软雅黑" panose="020B0503020204020204" pitchFamily="34" charset="-122"/>
              </a:rPr>
              <a:t>UPS</a:t>
            </a:r>
            <a:r>
              <a:rPr lang="zh-CN" altLang="zh-CN" dirty="0">
                <a:latin typeface="微软雅黑" panose="020B0503020204020204" pitchFamily="34" charset="-122"/>
                <a:ea typeface="微软雅黑" panose="020B0503020204020204" pitchFamily="34" charset="-122"/>
              </a:rPr>
              <a:t>正常运行时，呈“</a:t>
            </a:r>
            <a:r>
              <a:rPr lang="en-US" altLang="zh-CN" dirty="0">
                <a:latin typeface="微软雅黑" panose="020B0503020204020204" pitchFamily="34" charset="-122"/>
                <a:ea typeface="微软雅黑" panose="020B0503020204020204" pitchFamily="34" charset="-122"/>
              </a:rPr>
              <a:t>OFF"</a:t>
            </a:r>
            <a:r>
              <a:rPr lang="zh-CN" altLang="zh-CN" dirty="0">
                <a:latin typeface="微软雅黑" panose="020B0503020204020204" pitchFamily="34" charset="-122"/>
                <a:ea typeface="微软雅黑" panose="020B0503020204020204" pitchFamily="34" charset="-122"/>
              </a:rPr>
              <a:t>状态）。</a:t>
            </a:r>
            <a:r>
              <a:rPr lang="en-US" altLang="zh-CN"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a:p>
            <a:pPr indent="457200">
              <a:spcBef>
                <a:spcPts val="600"/>
              </a:spcBef>
              <a:spcAft>
                <a:spcPts val="600"/>
              </a:spcAft>
            </a:pPr>
            <a:r>
              <a:rPr lang="en-US" altLang="zh-CN" dirty="0" smtClean="0">
                <a:latin typeface="微软雅黑" panose="020B0503020204020204" pitchFamily="34" charset="-122"/>
                <a:ea typeface="微软雅黑" panose="020B0503020204020204" pitchFamily="34" charset="-122"/>
              </a:rPr>
              <a:t>3</a:t>
            </a:r>
            <a:r>
              <a:rPr lang="zh-CN" altLang="zh-CN" dirty="0" smtClean="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关机。</a:t>
            </a:r>
            <a:r>
              <a:rPr lang="en-US" altLang="zh-CN"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a:p>
            <a:pPr indent="457200">
              <a:spcBef>
                <a:spcPts val="600"/>
              </a:spcBef>
              <a:spcAft>
                <a:spcPts val="600"/>
              </a:spcAft>
            </a:pPr>
            <a:r>
              <a:rPr lang="zh-CN" altLang="zh-CN" dirty="0">
                <a:latin typeface="微软雅黑" panose="020B0503020204020204" pitchFamily="34" charset="-122"/>
                <a:ea typeface="微软雅黑" panose="020B0503020204020204" pitchFamily="34" charset="-122"/>
              </a:rPr>
              <a:t>先将电脑或其它仪器关闭，让</a:t>
            </a:r>
            <a:r>
              <a:rPr lang="en-US" altLang="zh-CN" dirty="0">
                <a:latin typeface="微软雅黑" panose="020B0503020204020204" pitchFamily="34" charset="-122"/>
                <a:ea typeface="微软雅黑" panose="020B0503020204020204" pitchFamily="34" charset="-122"/>
              </a:rPr>
              <a:t>UPS</a:t>
            </a:r>
            <a:r>
              <a:rPr lang="zh-CN" altLang="zh-CN" dirty="0">
                <a:latin typeface="微软雅黑" panose="020B0503020204020204" pitchFamily="34" charset="-122"/>
                <a:ea typeface="微软雅黑" panose="020B0503020204020204" pitchFamily="34" charset="-122"/>
              </a:rPr>
              <a:t>空载运行</a:t>
            </a:r>
            <a:r>
              <a:rPr lang="en-US" altLang="zh-CN" dirty="0">
                <a:latin typeface="微软雅黑" panose="020B0503020204020204" pitchFamily="34" charset="-122"/>
                <a:ea typeface="微软雅黑" panose="020B0503020204020204" pitchFamily="34" charset="-122"/>
              </a:rPr>
              <a:t>10</a:t>
            </a:r>
            <a:r>
              <a:rPr lang="zh-CN" altLang="zh-CN" dirty="0">
                <a:latin typeface="微软雅黑" panose="020B0503020204020204" pitchFamily="34" charset="-122"/>
                <a:ea typeface="微软雅黑" panose="020B0503020204020204" pitchFamily="34" charset="-122"/>
              </a:rPr>
              <a:t>分钟，待机内热量排出后，再按面板“关”键</a:t>
            </a:r>
          </a:p>
        </p:txBody>
      </p:sp>
      <p:sp>
        <p:nvSpPr>
          <p:cNvPr id="17" name="矩形 16">
            <a:extLst>
              <a:ext uri="{FF2B5EF4-FFF2-40B4-BE49-F238E27FC236}">
                <a16:creationId xmlns:a16="http://schemas.microsoft.com/office/drawing/2014/main" xmlns="" id="{E8595C05-5439-49D7-B6BB-BC2775EDEAB0}"/>
              </a:ext>
            </a:extLst>
          </p:cNvPr>
          <p:cNvSpPr/>
          <p:nvPr/>
        </p:nvSpPr>
        <p:spPr>
          <a:xfrm>
            <a:off x="915375" y="854471"/>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2.2 </a:t>
            </a:r>
            <a:r>
              <a:rPr lang="en-US" altLang="zh-CN" sz="2000" b="1" dirty="0" smtClean="0">
                <a:solidFill>
                  <a:schemeClr val="accent2">
                    <a:lumMod val="50000"/>
                  </a:schemeClr>
                </a:solidFill>
                <a:latin typeface="微软雅黑" pitchFamily="34" charset="-122"/>
                <a:ea typeface="微软雅黑" pitchFamily="34" charset="-122"/>
              </a:rPr>
              <a:t>UPS</a:t>
            </a:r>
            <a:r>
              <a:rPr lang="zh-CN" altLang="zh-CN" sz="2000" b="1" dirty="0">
                <a:solidFill>
                  <a:schemeClr val="accent2">
                    <a:lumMod val="50000"/>
                  </a:schemeClr>
                </a:solidFill>
                <a:latin typeface="微软雅黑" pitchFamily="34" charset="-122"/>
                <a:ea typeface="微软雅黑" pitchFamily="34" charset="-122"/>
              </a:rPr>
              <a:t>电源系统开、关机</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6" name="TextBox 8"/>
          <p:cNvSpPr txBox="1"/>
          <p:nvPr/>
        </p:nvSpPr>
        <p:spPr>
          <a:xfrm>
            <a:off x="915375" y="211354"/>
            <a:ext cx="4584088" cy="338234"/>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2</a:t>
            </a:r>
            <a:r>
              <a:rPr lang="en-US" altLang="zh-CN" sz="1600" b="1" dirty="0" smtClean="0">
                <a:solidFill>
                  <a:schemeClr val="bg1"/>
                </a:solidFill>
                <a:latin typeface="微软雅黑" pitchFamily="34" charset="-122"/>
                <a:ea typeface="微软雅黑" pitchFamily="34" charset="-122"/>
              </a:rPr>
              <a:t>.</a:t>
            </a:r>
            <a:r>
              <a:rPr lang="zh-CN" altLang="zh-CN" sz="1600" b="1" dirty="0" smtClean="0">
                <a:solidFill>
                  <a:schemeClr val="bg1"/>
                </a:solidFill>
                <a:latin typeface="微软雅黑" pitchFamily="34" charset="-122"/>
                <a:ea typeface="微软雅黑" pitchFamily="34" charset="-122"/>
              </a:rPr>
              <a:t>不间断电源</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878317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2" name="矩形 11"/>
          <p:cNvSpPr/>
          <p:nvPr/>
        </p:nvSpPr>
        <p:spPr>
          <a:xfrm>
            <a:off x="704580" y="1323687"/>
            <a:ext cx="10859042" cy="5235279"/>
          </a:xfrm>
          <a:prstGeom prst="rect">
            <a:avLst/>
          </a:prstGeom>
        </p:spPr>
        <p:txBody>
          <a:bodyPr wrap="square">
            <a:spAutoFit/>
          </a:bodyPr>
          <a:lstStyle/>
          <a:p>
            <a:pPr indent="457200">
              <a:lnSpc>
                <a:spcPct val="130000"/>
              </a:lnSpc>
              <a:spcBef>
                <a:spcPts val="600"/>
              </a:spcBef>
              <a:spcAft>
                <a:spcPts val="600"/>
              </a:spcAft>
            </a:pPr>
            <a:r>
              <a:rPr lang="zh-CN" altLang="zh-CN" dirty="0">
                <a:latin typeface="等线" panose="02010600030101010101" pitchFamily="2" charset="-122"/>
                <a:ea typeface="等线" panose="02010600030101010101" pitchFamily="2" charset="-122"/>
              </a:rPr>
              <a:t>正常模式：市电输入正常时，市电经过</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整流、逆变转换后给负载提供稳压电源，同时充电器对电池进行充电的工作模式称正常模式。正常模式下，市电指示灯和逆变指示灯均亮。</a:t>
            </a:r>
          </a:p>
          <a:p>
            <a:pPr indent="457200">
              <a:lnSpc>
                <a:spcPct val="130000"/>
              </a:lnSpc>
              <a:spcBef>
                <a:spcPts val="600"/>
              </a:spcBef>
              <a:spcAft>
                <a:spcPts val="600"/>
              </a:spcAft>
            </a:pPr>
            <a:r>
              <a:rPr lang="zh-CN" altLang="zh-CN" dirty="0">
                <a:latin typeface="等线" panose="02010600030101010101" pitchFamily="2" charset="-122"/>
                <a:ea typeface="等线" panose="02010600030101010101" pitchFamily="2" charset="-122"/>
              </a:rPr>
              <a:t>旁路模式：当</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工作在正常模式下，如出现超时过载、逆变器故障、过稳故障或整流器故障，</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将切换至旁路模式，即负载所需电源由市电输入直接经旁路提供，且充电器继续对电池进行充电。旁路模式时，旁路指示灯亮，逆变指示灯灭（即市电指示灯和旁路指示灯均亮）。</a:t>
            </a:r>
          </a:p>
          <a:p>
            <a:pPr indent="457200">
              <a:lnSpc>
                <a:spcPct val="130000"/>
              </a:lnSpc>
              <a:spcBef>
                <a:spcPts val="600"/>
              </a:spcBef>
              <a:spcAft>
                <a:spcPts val="600"/>
              </a:spcAft>
            </a:pPr>
            <a:r>
              <a:rPr lang="zh-CN" altLang="zh-CN" dirty="0">
                <a:latin typeface="等线" panose="02010600030101010101" pitchFamily="2" charset="-122"/>
                <a:ea typeface="等线" panose="02010600030101010101" pitchFamily="2" charset="-122"/>
              </a:rPr>
              <a:t>电池模式：当</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工作在正常模式时，如出现市电掉电、市电电压或频率超限，</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将切换至电池模式，即整流器和充电器停止运行，电池组放电，通过逆变器向负载提供电源。电池模式时，电池指示灯和逆变指示灯亮，并伴有每</a:t>
            </a:r>
            <a:r>
              <a:rPr lang="en-US" altLang="zh-CN" dirty="0">
                <a:latin typeface="等线" panose="02010600030101010101" pitchFamily="2" charset="-122"/>
                <a:ea typeface="等线" panose="02010600030101010101" pitchFamily="2" charset="-122"/>
              </a:rPr>
              <a:t>3</a:t>
            </a:r>
            <a:r>
              <a:rPr lang="zh-CN" altLang="zh-CN" dirty="0">
                <a:latin typeface="等线" panose="02010600030101010101" pitchFamily="2" charset="-122"/>
                <a:ea typeface="等线" panose="02010600030101010101" pitchFamily="2" charset="-122"/>
              </a:rPr>
              <a:t>秒一次的“嘀——”告警声，向用户发出电池供电的提示。电池模式下，当电池放电至低压时，蜂鸣器会发出急促的电池低压报警声（每</a:t>
            </a:r>
            <a:r>
              <a:rPr lang="en-US" altLang="zh-CN" dirty="0">
                <a:latin typeface="等线" panose="02010600030101010101" pitchFamily="2" charset="-122"/>
                <a:ea typeface="等线" panose="02010600030101010101" pitchFamily="2" charset="-122"/>
              </a:rPr>
              <a:t>1</a:t>
            </a:r>
            <a:r>
              <a:rPr lang="zh-CN" altLang="zh-CN" dirty="0">
                <a:latin typeface="等线" panose="02010600030101010101" pitchFamily="2" charset="-122"/>
                <a:ea typeface="等线" panose="02010600030101010101" pitchFamily="2" charset="-122"/>
              </a:rPr>
              <a:t>秒鸣叫一声），</a:t>
            </a:r>
            <a:r>
              <a:rPr lang="en-US" altLang="zh-CN" dirty="0">
                <a:latin typeface="等线" panose="02010600030101010101" pitchFamily="2" charset="-122"/>
                <a:ea typeface="等线" panose="02010600030101010101" pitchFamily="2" charset="-122"/>
              </a:rPr>
              <a:t>LCD</a:t>
            </a:r>
            <a:r>
              <a:rPr lang="zh-CN" altLang="zh-CN" dirty="0">
                <a:latin typeface="等线" panose="02010600030101010101" pitchFamily="2" charset="-122"/>
                <a:ea typeface="等线" panose="02010600030101010101" pitchFamily="2" charset="-122"/>
              </a:rPr>
              <a:t>（显示面板）会显示“电池容量不足准备关机”。</a:t>
            </a:r>
            <a:r>
              <a:rPr lang="en-US" altLang="zh-CN" dirty="0">
                <a:latin typeface="等线" panose="02010600030101010101" pitchFamily="2" charset="-122"/>
                <a:ea typeface="等线" panose="02010600030101010101" pitchFamily="2" charset="-122"/>
              </a:rPr>
              <a:t>  </a:t>
            </a:r>
            <a:endParaRPr lang="zh-CN" altLang="zh-CN" dirty="0">
              <a:latin typeface="等线" panose="02010600030101010101" pitchFamily="2" charset="-122"/>
              <a:ea typeface="等线" panose="02010600030101010101" pitchFamily="2" charset="-122"/>
            </a:endParaRPr>
          </a:p>
          <a:p>
            <a:pPr indent="457200">
              <a:lnSpc>
                <a:spcPct val="130000"/>
              </a:lnSpc>
              <a:spcBef>
                <a:spcPts val="600"/>
              </a:spcBef>
              <a:spcAft>
                <a:spcPts val="600"/>
              </a:spcAft>
            </a:pPr>
            <a:r>
              <a:rPr lang="zh-CN" altLang="zh-CN" dirty="0">
                <a:latin typeface="等线" panose="02010600030101010101" pitchFamily="2" charset="-122"/>
                <a:ea typeface="等线" panose="02010600030101010101" pitchFamily="2" charset="-122"/>
              </a:rPr>
              <a:t>维修旁路模式：如需对</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进行维修或维护，可通过维修开关将负载切换到维修旁路，负载电源不中断。维修旁路模式下，</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关闭，负载通过维修开挂直接连接到旁路电源。注：除非人工操作，否则</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不会工作在此模式下（即在操作控制显示面板上无法使</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进入此模式）！</a:t>
            </a:r>
          </a:p>
        </p:txBody>
      </p:sp>
      <p:sp>
        <p:nvSpPr>
          <p:cNvPr id="17" name="矩形 16">
            <a:extLst>
              <a:ext uri="{FF2B5EF4-FFF2-40B4-BE49-F238E27FC236}">
                <a16:creationId xmlns:a16="http://schemas.microsoft.com/office/drawing/2014/main" xmlns="" id="{E8595C05-5439-49D7-B6BB-BC2775EDEAB0}"/>
              </a:ext>
            </a:extLst>
          </p:cNvPr>
          <p:cNvSpPr/>
          <p:nvPr/>
        </p:nvSpPr>
        <p:spPr>
          <a:xfrm>
            <a:off x="915375" y="804098"/>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2.3 </a:t>
            </a:r>
            <a:r>
              <a:rPr lang="en-US" altLang="zh-CN" sz="2000" b="1" dirty="0" smtClean="0">
                <a:solidFill>
                  <a:schemeClr val="accent2">
                    <a:lumMod val="50000"/>
                  </a:schemeClr>
                </a:solidFill>
                <a:latin typeface="微软雅黑" pitchFamily="34" charset="-122"/>
                <a:ea typeface="微软雅黑" pitchFamily="34" charset="-122"/>
              </a:rPr>
              <a:t>UPS</a:t>
            </a:r>
            <a:r>
              <a:rPr lang="zh-CN" altLang="zh-CN" sz="2000" b="1" dirty="0">
                <a:solidFill>
                  <a:schemeClr val="accent2">
                    <a:lumMod val="50000"/>
                  </a:schemeClr>
                </a:solidFill>
                <a:latin typeface="微软雅黑" pitchFamily="34" charset="-122"/>
                <a:ea typeface="微软雅黑" pitchFamily="34" charset="-122"/>
              </a:rPr>
              <a:t>工作模式</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9" name="TextBox 8"/>
          <p:cNvSpPr txBox="1"/>
          <p:nvPr/>
        </p:nvSpPr>
        <p:spPr>
          <a:xfrm>
            <a:off x="915375" y="211354"/>
            <a:ext cx="4584088" cy="338234"/>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2</a:t>
            </a:r>
            <a:r>
              <a:rPr lang="en-US" altLang="zh-CN" sz="1600" b="1" dirty="0" smtClean="0">
                <a:solidFill>
                  <a:schemeClr val="bg1"/>
                </a:solidFill>
                <a:latin typeface="微软雅黑" pitchFamily="34" charset="-122"/>
                <a:ea typeface="微软雅黑" pitchFamily="34" charset="-122"/>
              </a:rPr>
              <a:t>.</a:t>
            </a:r>
            <a:r>
              <a:rPr lang="zh-CN" altLang="zh-CN" sz="1600" b="1" dirty="0" smtClean="0">
                <a:solidFill>
                  <a:schemeClr val="bg1"/>
                </a:solidFill>
                <a:latin typeface="微软雅黑" pitchFamily="34" charset="-122"/>
                <a:ea typeface="微软雅黑" pitchFamily="34" charset="-122"/>
              </a:rPr>
              <a:t>不间断电源</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570052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2" name="矩形 11"/>
          <p:cNvSpPr/>
          <p:nvPr/>
        </p:nvSpPr>
        <p:spPr>
          <a:xfrm>
            <a:off x="915375" y="1367612"/>
            <a:ext cx="10563539" cy="4247317"/>
          </a:xfrm>
          <a:prstGeom prst="rect">
            <a:avLst/>
          </a:prstGeom>
        </p:spPr>
        <p:txBody>
          <a:bodyPr wrap="square">
            <a:spAutoFit/>
          </a:bodyPr>
          <a:lstStyle/>
          <a:p>
            <a:r>
              <a:rPr lang="en-US" altLang="zh-CN" dirty="0" smtClean="0">
                <a:latin typeface="等线" panose="02010600030101010101" pitchFamily="2" charset="-122"/>
                <a:ea typeface="等线" panose="02010600030101010101" pitchFamily="2" charset="-122"/>
              </a:rPr>
              <a:t>1</a:t>
            </a:r>
            <a:r>
              <a:rPr lang="zh-CN" altLang="zh-CN" dirty="0" smtClean="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的使用环境应注意通风良好，利于散热，并保持环境的清洁</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endParaRPr lang="zh-CN" altLang="zh-CN" dirty="0">
              <a:latin typeface="等线" panose="02010600030101010101" pitchFamily="2" charset="-122"/>
              <a:ea typeface="等线" panose="02010600030101010101" pitchFamily="2" charset="-122"/>
            </a:endParaRPr>
          </a:p>
          <a:p>
            <a:r>
              <a:rPr lang="en-US" altLang="zh-CN" dirty="0" smtClean="0">
                <a:latin typeface="等线" panose="02010600030101010101" pitchFamily="2" charset="-122"/>
                <a:ea typeface="等线" panose="02010600030101010101" pitchFamily="2" charset="-122"/>
              </a:rPr>
              <a:t>2</a:t>
            </a:r>
            <a:r>
              <a:rPr lang="zh-CN" altLang="zh-CN" dirty="0" smtClean="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切勿带感性负载，如点钞机、日光灯、空调等，以免造成损坏。</a:t>
            </a:r>
            <a:r>
              <a:rPr lang="en-US" altLang="zh-CN" dirty="0">
                <a:latin typeface="等线" panose="02010600030101010101" pitchFamily="2" charset="-122"/>
                <a:ea typeface="等线" panose="02010600030101010101" pitchFamily="2" charset="-122"/>
              </a:rPr>
              <a:t> </a:t>
            </a:r>
            <a:endParaRPr lang="en-US" altLang="zh-CN" dirty="0" smtClean="0">
              <a:latin typeface="等线" panose="02010600030101010101" pitchFamily="2" charset="-122"/>
              <a:ea typeface="等线" panose="02010600030101010101" pitchFamily="2" charset="-122"/>
            </a:endParaRPr>
          </a:p>
          <a:p>
            <a:endParaRPr lang="zh-CN" altLang="zh-CN" dirty="0">
              <a:latin typeface="等线" panose="02010600030101010101" pitchFamily="2" charset="-122"/>
              <a:ea typeface="等线" panose="02010600030101010101" pitchFamily="2" charset="-122"/>
            </a:endParaRPr>
          </a:p>
          <a:p>
            <a:r>
              <a:rPr lang="en-US" altLang="zh-CN" dirty="0" smtClean="0">
                <a:latin typeface="等线" panose="02010600030101010101" pitchFamily="2" charset="-122"/>
                <a:ea typeface="等线" panose="02010600030101010101" pitchFamily="2" charset="-122"/>
              </a:rPr>
              <a:t>3</a:t>
            </a:r>
            <a:r>
              <a:rPr lang="zh-CN" altLang="zh-CN" dirty="0" smtClean="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的输出负载控制在</a:t>
            </a:r>
            <a:r>
              <a:rPr lang="en-US" altLang="zh-CN" dirty="0">
                <a:latin typeface="等线" panose="02010600030101010101" pitchFamily="2" charset="-122"/>
                <a:ea typeface="等线" panose="02010600030101010101" pitchFamily="2" charset="-122"/>
              </a:rPr>
              <a:t>60%</a:t>
            </a:r>
            <a:r>
              <a:rPr lang="zh-CN" altLang="zh-CN" dirty="0">
                <a:latin typeface="等线" panose="02010600030101010101" pitchFamily="2" charset="-122"/>
                <a:ea typeface="等线" panose="02010600030101010101" pitchFamily="2" charset="-122"/>
              </a:rPr>
              <a:t>左右为最佳，可靠性最高。</a:t>
            </a:r>
            <a:r>
              <a:rPr lang="en-US" altLang="zh-CN" dirty="0">
                <a:latin typeface="等线" panose="02010600030101010101" pitchFamily="2" charset="-122"/>
                <a:ea typeface="等线" panose="02010600030101010101" pitchFamily="2" charset="-122"/>
              </a:rPr>
              <a:t> </a:t>
            </a:r>
            <a:endParaRPr lang="en-US" altLang="zh-CN" dirty="0" smtClean="0">
              <a:latin typeface="等线" panose="02010600030101010101" pitchFamily="2" charset="-122"/>
              <a:ea typeface="等线" panose="02010600030101010101" pitchFamily="2" charset="-122"/>
            </a:endParaRPr>
          </a:p>
          <a:p>
            <a:endParaRPr lang="zh-CN" altLang="zh-CN" dirty="0">
              <a:latin typeface="等线" panose="02010600030101010101" pitchFamily="2" charset="-122"/>
              <a:ea typeface="等线" panose="02010600030101010101" pitchFamily="2" charset="-122"/>
            </a:endParaRPr>
          </a:p>
          <a:p>
            <a:r>
              <a:rPr lang="en-US" altLang="zh-CN" dirty="0" smtClean="0">
                <a:latin typeface="等线" panose="02010600030101010101" pitchFamily="2" charset="-122"/>
                <a:ea typeface="等线" panose="02010600030101010101" pitchFamily="2" charset="-122"/>
              </a:rPr>
              <a:t>4</a:t>
            </a:r>
            <a:r>
              <a:rPr lang="zh-CN" altLang="zh-CN" dirty="0" smtClean="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带载过轻（如</a:t>
            </a:r>
            <a:r>
              <a:rPr lang="en-US" altLang="zh-CN" dirty="0">
                <a:latin typeface="等线" panose="02010600030101010101" pitchFamily="2" charset="-122"/>
                <a:ea typeface="等线" panose="02010600030101010101" pitchFamily="2" charset="-122"/>
              </a:rPr>
              <a:t>1000VA</a:t>
            </a:r>
            <a:r>
              <a:rPr lang="zh-CN" altLang="zh-CN" dirty="0">
                <a:latin typeface="等线" panose="02010600030101010101" pitchFamily="2" charset="-122"/>
                <a:ea typeface="等线" panose="02010600030101010101" pitchFamily="2" charset="-122"/>
              </a:rPr>
              <a:t>的</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带</a:t>
            </a:r>
            <a:r>
              <a:rPr lang="en-US" altLang="zh-CN" dirty="0">
                <a:latin typeface="等线" panose="02010600030101010101" pitchFamily="2" charset="-122"/>
                <a:ea typeface="等线" panose="02010600030101010101" pitchFamily="2" charset="-122"/>
              </a:rPr>
              <a:t>100VA</a:t>
            </a:r>
            <a:r>
              <a:rPr lang="zh-CN" altLang="zh-CN" dirty="0">
                <a:latin typeface="等线" panose="02010600030101010101" pitchFamily="2" charset="-122"/>
                <a:ea typeface="等线" panose="02010600030101010101" pitchFamily="2" charset="-122"/>
              </a:rPr>
              <a:t>负载）有可能造成电池的深度放电，会降低电池的使用寿命，应尽量避免。</a:t>
            </a:r>
            <a:r>
              <a:rPr lang="en-US" altLang="zh-CN" dirty="0">
                <a:latin typeface="等线" panose="02010600030101010101" pitchFamily="2" charset="-122"/>
                <a:ea typeface="等线" panose="02010600030101010101" pitchFamily="2" charset="-122"/>
              </a:rPr>
              <a:t>  </a:t>
            </a:r>
            <a:endParaRPr lang="zh-CN" altLang="zh-CN" dirty="0">
              <a:latin typeface="等线" panose="02010600030101010101" pitchFamily="2" charset="-122"/>
              <a:ea typeface="等线" panose="02010600030101010101" pitchFamily="2" charset="-122"/>
            </a:endParaRPr>
          </a:p>
          <a:p>
            <a:r>
              <a:rPr lang="en-US" altLang="zh-CN" dirty="0" smtClean="0">
                <a:latin typeface="等线" panose="02010600030101010101" pitchFamily="2" charset="-122"/>
                <a:ea typeface="等线" panose="02010600030101010101" pitchFamily="2" charset="-122"/>
              </a:rPr>
              <a:t>5</a:t>
            </a:r>
            <a:r>
              <a:rPr lang="zh-CN" altLang="zh-CN" dirty="0" smtClean="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适当的放电，有助于电池的激活，如长期不停市电，每隔三个月应人为断掉市电用</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带负载放电一次，这样可以延长电池的使用寿命</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r>
              <a:rPr lang="en-US" altLang="zh-CN" dirty="0">
                <a:latin typeface="等线" panose="02010600030101010101" pitchFamily="2" charset="-122"/>
                <a:ea typeface="等线" panose="02010600030101010101" pitchFamily="2" charset="-122"/>
              </a:rPr>
              <a:t>  </a:t>
            </a:r>
            <a:endParaRPr lang="zh-CN" altLang="zh-CN" dirty="0">
              <a:latin typeface="等线" panose="02010600030101010101" pitchFamily="2" charset="-122"/>
              <a:ea typeface="等线" panose="02010600030101010101" pitchFamily="2" charset="-122"/>
            </a:endParaRPr>
          </a:p>
          <a:p>
            <a:r>
              <a:rPr lang="en-US" altLang="zh-CN" dirty="0" smtClean="0">
                <a:latin typeface="等线" panose="02010600030101010101" pitchFamily="2" charset="-122"/>
                <a:ea typeface="等线" panose="02010600030101010101" pitchFamily="2" charset="-122"/>
              </a:rPr>
              <a:t>6</a:t>
            </a:r>
            <a:r>
              <a:rPr lang="zh-CN" altLang="zh-CN" dirty="0" smtClean="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对于多数小型</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，上班再开</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，开机时要避免带载启动，下班时应关闭</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；对于网络机房的</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，由于多数网络是</a:t>
            </a:r>
            <a:r>
              <a:rPr lang="en-US" altLang="zh-CN" dirty="0">
                <a:latin typeface="等线" panose="02010600030101010101" pitchFamily="2" charset="-122"/>
                <a:ea typeface="等线" panose="02010600030101010101" pitchFamily="2" charset="-122"/>
              </a:rPr>
              <a:t>24</a:t>
            </a:r>
            <a:r>
              <a:rPr lang="zh-CN" altLang="zh-CN" dirty="0">
                <a:latin typeface="等线" panose="02010600030101010101" pitchFamily="2" charset="-122"/>
                <a:ea typeface="等线" panose="02010600030101010101" pitchFamily="2" charset="-122"/>
              </a:rPr>
              <a:t>小时工作的，所以</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也必须全天候运行</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r>
              <a:rPr lang="en-US" altLang="zh-CN" dirty="0">
                <a:latin typeface="等线" panose="02010600030101010101" pitchFamily="2" charset="-122"/>
                <a:ea typeface="等线" panose="02010600030101010101" pitchFamily="2" charset="-122"/>
              </a:rPr>
              <a:t>  </a:t>
            </a:r>
            <a:endParaRPr lang="zh-CN" altLang="zh-CN" dirty="0">
              <a:latin typeface="等线" panose="02010600030101010101" pitchFamily="2" charset="-122"/>
              <a:ea typeface="等线" panose="02010600030101010101" pitchFamily="2" charset="-122"/>
            </a:endParaRPr>
          </a:p>
          <a:p>
            <a:r>
              <a:rPr lang="en-US" altLang="zh-CN" dirty="0" smtClean="0">
                <a:latin typeface="等线" panose="02010600030101010101" pitchFamily="2" charset="-122"/>
                <a:ea typeface="等线" panose="02010600030101010101" pitchFamily="2" charset="-122"/>
              </a:rPr>
              <a:t>7</a:t>
            </a:r>
            <a:r>
              <a:rPr lang="zh-CN" altLang="zh-CN" dirty="0" smtClean="0">
                <a:latin typeface="等线" panose="02010600030101010101" pitchFamily="2" charset="-122"/>
                <a:ea typeface="等线" panose="02010600030101010101" pitchFamily="2" charset="-122"/>
              </a:rPr>
              <a:t>、</a:t>
            </a:r>
            <a:r>
              <a:rPr lang="en-US" altLang="zh-CN" dirty="0">
                <a:latin typeface="等线" panose="02010600030101010101" pitchFamily="2" charset="-122"/>
                <a:ea typeface="等线" panose="02010600030101010101" pitchFamily="2" charset="-122"/>
              </a:rPr>
              <a:t>UPS</a:t>
            </a:r>
            <a:r>
              <a:rPr lang="zh-CN" altLang="zh-CN" dirty="0">
                <a:latin typeface="等线" panose="02010600030101010101" pitchFamily="2" charset="-122"/>
                <a:ea typeface="等线" panose="02010600030101010101" pitchFamily="2" charset="-122"/>
              </a:rPr>
              <a:t>放电后应及时充电，避免电池因过度自放电而损坏。</a:t>
            </a:r>
          </a:p>
        </p:txBody>
      </p:sp>
      <p:sp>
        <p:nvSpPr>
          <p:cNvPr id="17" name="矩形 16">
            <a:extLst>
              <a:ext uri="{FF2B5EF4-FFF2-40B4-BE49-F238E27FC236}">
                <a16:creationId xmlns:a16="http://schemas.microsoft.com/office/drawing/2014/main" xmlns="" id="{E8595C05-5439-49D7-B6BB-BC2775EDEAB0}"/>
              </a:ext>
            </a:extLst>
          </p:cNvPr>
          <p:cNvSpPr/>
          <p:nvPr/>
        </p:nvSpPr>
        <p:spPr>
          <a:xfrm>
            <a:off x="915375" y="758705"/>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2.4</a:t>
            </a:r>
            <a:r>
              <a:rPr lang="zh-CN" altLang="zh-CN" sz="2000" b="1" dirty="0" smtClean="0">
                <a:solidFill>
                  <a:schemeClr val="accent2">
                    <a:lumMod val="50000"/>
                  </a:schemeClr>
                </a:solidFill>
                <a:latin typeface="微软雅黑" pitchFamily="34" charset="-122"/>
                <a:ea typeface="微软雅黑" pitchFamily="34" charset="-122"/>
              </a:rPr>
              <a:t>使用</a:t>
            </a:r>
            <a:r>
              <a:rPr lang="en-US" altLang="zh-CN" sz="2000" b="1" dirty="0">
                <a:solidFill>
                  <a:schemeClr val="accent2">
                    <a:lumMod val="50000"/>
                  </a:schemeClr>
                </a:solidFill>
                <a:latin typeface="微软雅黑" pitchFamily="34" charset="-122"/>
                <a:ea typeface="微软雅黑" pitchFamily="34" charset="-122"/>
              </a:rPr>
              <a:t>UPS</a:t>
            </a:r>
            <a:r>
              <a:rPr lang="zh-CN" altLang="zh-CN" sz="2000" b="1" dirty="0">
                <a:solidFill>
                  <a:schemeClr val="accent2">
                    <a:lumMod val="50000"/>
                  </a:schemeClr>
                </a:solidFill>
                <a:latin typeface="微软雅黑" pitchFamily="34" charset="-122"/>
                <a:ea typeface="微软雅黑" pitchFamily="34" charset="-122"/>
              </a:rPr>
              <a:t>的注意事项</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6" name="TextBox 8"/>
          <p:cNvSpPr txBox="1"/>
          <p:nvPr/>
        </p:nvSpPr>
        <p:spPr>
          <a:xfrm>
            <a:off x="915375" y="211354"/>
            <a:ext cx="4584088" cy="338234"/>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2</a:t>
            </a:r>
            <a:r>
              <a:rPr lang="en-US" altLang="zh-CN" sz="1600" b="1" dirty="0" smtClean="0">
                <a:solidFill>
                  <a:schemeClr val="bg1"/>
                </a:solidFill>
                <a:latin typeface="微软雅黑" pitchFamily="34" charset="-122"/>
                <a:ea typeface="微软雅黑" pitchFamily="34" charset="-122"/>
              </a:rPr>
              <a:t>.</a:t>
            </a:r>
            <a:r>
              <a:rPr lang="zh-CN" altLang="zh-CN" sz="1600" b="1" dirty="0" smtClean="0">
                <a:solidFill>
                  <a:schemeClr val="bg1"/>
                </a:solidFill>
                <a:latin typeface="微软雅黑" pitchFamily="34" charset="-122"/>
                <a:ea typeface="微软雅黑" pitchFamily="34" charset="-122"/>
              </a:rPr>
              <a:t>不间断电源</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397167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038725" y="4273111"/>
            <a:ext cx="3163270" cy="369332"/>
          </a:xfrm>
          <a:prstGeom prst="rect">
            <a:avLst/>
          </a:prstGeom>
        </p:spPr>
        <p:txBody>
          <a:bodyPr wrap="square">
            <a:spAutoFit/>
          </a:bodyPr>
          <a:lstStyle/>
          <a:p>
            <a:pPr marL="285750" indent="-285750">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分析变频器故障以及排除</a:t>
            </a:r>
            <a:endParaRPr lang="en-US" altLang="zh-CN" b="1" dirty="0">
              <a:solidFill>
                <a:schemeClr val="bg1"/>
              </a:solidFill>
              <a:latin typeface="微软雅黑" pitchFamily="34" charset="-122"/>
              <a:ea typeface="微软雅黑"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TextBox 8"/>
          <p:cNvSpPr txBox="1"/>
          <p:nvPr/>
        </p:nvSpPr>
        <p:spPr>
          <a:xfrm>
            <a:off x="915375" y="211354"/>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3</a:t>
            </a:r>
            <a:r>
              <a:rPr lang="zh-CN" altLang="zh-CN" sz="1600" b="1" dirty="0">
                <a:solidFill>
                  <a:schemeClr val="bg1"/>
                </a:solidFill>
                <a:latin typeface="微软雅黑" pitchFamily="34" charset="-122"/>
                <a:ea typeface="微软雅黑" pitchFamily="34" charset="-122"/>
              </a:rPr>
              <a:t>分析变频器故障以及排除</a:t>
            </a:r>
            <a:endParaRPr lang="en-US" altLang="zh-CN" sz="1600" b="1" dirty="0">
              <a:solidFill>
                <a:schemeClr val="bg1"/>
              </a:solidFill>
              <a:latin typeface="微软雅黑" pitchFamily="34" charset="-122"/>
              <a:ea typeface="微软雅黑" pitchFamily="34" charset="-122"/>
            </a:endParaRPr>
          </a:p>
        </p:txBody>
      </p:sp>
      <p:sp>
        <p:nvSpPr>
          <p:cNvPr id="18" name="矩形 17"/>
          <p:cNvSpPr/>
          <p:nvPr/>
        </p:nvSpPr>
        <p:spPr>
          <a:xfrm>
            <a:off x="4079692" y="1060966"/>
            <a:ext cx="4108817" cy="369332"/>
          </a:xfrm>
          <a:prstGeom prst="rect">
            <a:avLst/>
          </a:prstGeom>
        </p:spPr>
        <p:txBody>
          <a:bodyPr wrap="none">
            <a:spAutoFit/>
          </a:bodyPr>
          <a:lstStyle/>
          <a:p>
            <a:r>
              <a:rPr lang="en-US" altLang="zh-CN" dirty="0"/>
              <a:t>MM440</a:t>
            </a:r>
            <a:r>
              <a:rPr lang="zh-CN" altLang="zh-CN" dirty="0"/>
              <a:t>变频器的故障表如表</a:t>
            </a:r>
            <a:r>
              <a:rPr lang="en-US" altLang="zh-CN" dirty="0"/>
              <a:t>2-1-8</a:t>
            </a:r>
            <a:r>
              <a:rPr lang="zh-CN" altLang="zh-CN" dirty="0"/>
              <a:t>所示。</a:t>
            </a:r>
          </a:p>
        </p:txBody>
      </p:sp>
      <p:graphicFrame>
        <p:nvGraphicFramePr>
          <p:cNvPr id="20" name="表格 19"/>
          <p:cNvGraphicFramePr>
            <a:graphicFrameLocks noGrp="1"/>
          </p:cNvGraphicFramePr>
          <p:nvPr>
            <p:extLst>
              <p:ext uri="{D42A27DB-BD31-4B8C-83A1-F6EECF244321}">
                <p14:modId xmlns:p14="http://schemas.microsoft.com/office/powerpoint/2010/main" val="703368100"/>
              </p:ext>
            </p:extLst>
          </p:nvPr>
        </p:nvGraphicFramePr>
        <p:xfrm>
          <a:off x="490494" y="1505685"/>
          <a:ext cx="11275682" cy="4596810"/>
        </p:xfrm>
        <a:graphic>
          <a:graphicData uri="http://schemas.openxmlformats.org/drawingml/2006/table">
            <a:tbl>
              <a:tblPr firstRow="1" firstCol="1" bandRow="1">
                <a:tableStyleId>{5940675A-B579-460E-94D1-54222C63F5DA}</a:tableStyleId>
              </a:tblPr>
              <a:tblGrid>
                <a:gridCol w="961788">
                  <a:extLst>
                    <a:ext uri="{9D8B030D-6E8A-4147-A177-3AD203B41FA5}">
                      <a16:colId xmlns:a16="http://schemas.microsoft.com/office/drawing/2014/main" xmlns="" val="20000"/>
                    </a:ext>
                  </a:extLst>
                </a:gridCol>
                <a:gridCol w="3079377">
                  <a:extLst>
                    <a:ext uri="{9D8B030D-6E8A-4147-A177-3AD203B41FA5}">
                      <a16:colId xmlns:a16="http://schemas.microsoft.com/office/drawing/2014/main" xmlns="" val="20001"/>
                    </a:ext>
                  </a:extLst>
                </a:gridCol>
                <a:gridCol w="7234517">
                  <a:extLst>
                    <a:ext uri="{9D8B030D-6E8A-4147-A177-3AD203B41FA5}">
                      <a16:colId xmlns:a16="http://schemas.microsoft.com/office/drawing/2014/main" xmlns="" val="20002"/>
                    </a:ext>
                  </a:extLst>
                </a:gridCol>
              </a:tblGrid>
              <a:tr h="335171">
                <a:tc>
                  <a:txBody>
                    <a:bodyPr/>
                    <a:lstStyle/>
                    <a:p>
                      <a:pPr indent="127000" algn="l">
                        <a:lnSpc>
                          <a:spcPts val="2000"/>
                        </a:lnSpc>
                        <a:spcAft>
                          <a:spcPts val="0"/>
                        </a:spcAft>
                      </a:pPr>
                      <a:r>
                        <a:rPr lang="zh-CN" sz="1600" kern="100" dirty="0">
                          <a:effectLst/>
                        </a:rPr>
                        <a:t>故障</a:t>
                      </a:r>
                      <a:endParaRPr lang="zh-CN" sz="1600" kern="100" dirty="0">
                        <a:effectLst/>
                        <a:latin typeface="+mn-ea"/>
                        <a:ea typeface="+mn-ea"/>
                        <a:cs typeface="Times New Roman"/>
                      </a:endParaRPr>
                    </a:p>
                  </a:txBody>
                  <a:tcPr marL="68580" marR="68580" marT="0" marB="0" anchor="ctr"/>
                </a:tc>
                <a:tc>
                  <a:txBody>
                    <a:bodyPr/>
                    <a:lstStyle/>
                    <a:p>
                      <a:pPr indent="127000" algn="l">
                        <a:lnSpc>
                          <a:spcPts val="2000"/>
                        </a:lnSpc>
                        <a:spcAft>
                          <a:spcPts val="0"/>
                        </a:spcAft>
                      </a:pPr>
                      <a:r>
                        <a:rPr lang="zh-CN" sz="1600" kern="100" dirty="0">
                          <a:effectLst/>
                        </a:rPr>
                        <a:t>引起故障可能的原因</a:t>
                      </a:r>
                      <a:endParaRPr lang="zh-CN" sz="1600" kern="100" dirty="0">
                        <a:effectLst/>
                        <a:latin typeface="+mn-ea"/>
                        <a:ea typeface="+mn-ea"/>
                        <a:cs typeface="Times New Roman"/>
                      </a:endParaRPr>
                    </a:p>
                  </a:txBody>
                  <a:tcPr marL="68580" marR="68580" marT="0" marB="0" anchor="ctr"/>
                </a:tc>
                <a:tc>
                  <a:txBody>
                    <a:bodyPr/>
                    <a:lstStyle/>
                    <a:p>
                      <a:pPr indent="127000" algn="l">
                        <a:lnSpc>
                          <a:spcPts val="2000"/>
                        </a:lnSpc>
                        <a:spcAft>
                          <a:spcPts val="0"/>
                        </a:spcAft>
                      </a:pPr>
                      <a:r>
                        <a:rPr lang="zh-CN" sz="1600" kern="100" dirty="0">
                          <a:effectLst/>
                        </a:rPr>
                        <a:t>故障诊断和应采取的措施</a:t>
                      </a:r>
                      <a:endParaRPr lang="zh-CN" sz="1600" kern="100" dirty="0">
                        <a:effectLst/>
                        <a:latin typeface="+mn-ea"/>
                        <a:ea typeface="+mn-ea"/>
                        <a:cs typeface="Times New Roman"/>
                      </a:endParaRPr>
                    </a:p>
                  </a:txBody>
                  <a:tcPr marL="68580" marR="68580" marT="0" marB="0" anchor="ctr"/>
                </a:tc>
                <a:extLst>
                  <a:ext uri="{0D108BD9-81ED-4DB2-BD59-A6C34878D82A}">
                    <a16:rowId xmlns:a16="http://schemas.microsoft.com/office/drawing/2014/main" xmlns="" val="10000"/>
                  </a:ext>
                </a:extLst>
              </a:tr>
              <a:tr h="1831658">
                <a:tc>
                  <a:txBody>
                    <a:bodyPr/>
                    <a:lstStyle/>
                    <a:p>
                      <a:pPr marL="43815" indent="228600" algn="l">
                        <a:spcBef>
                          <a:spcPts val="10"/>
                        </a:spcBef>
                        <a:spcAft>
                          <a:spcPts val="0"/>
                        </a:spcAft>
                      </a:pPr>
                      <a:r>
                        <a:rPr lang="zh-CN" sz="1400" kern="100" dirty="0">
                          <a:effectLst/>
                        </a:rPr>
                        <a:t>F</a:t>
                      </a:r>
                      <a:r>
                        <a:rPr lang="zh-CN" sz="1400" kern="100" dirty="0" smtClean="0">
                          <a:effectLst/>
                        </a:rPr>
                        <a:t>0001</a:t>
                      </a:r>
                      <a:endParaRPr lang="en-US" altLang="zh-CN" sz="1400" kern="100" dirty="0" smtClean="0">
                        <a:effectLst/>
                      </a:endParaRPr>
                    </a:p>
                    <a:p>
                      <a:pPr marL="43815" indent="228600" algn="l">
                        <a:spcBef>
                          <a:spcPts val="10"/>
                        </a:spcBef>
                        <a:spcAft>
                          <a:spcPts val="0"/>
                        </a:spcAft>
                      </a:pPr>
                      <a:r>
                        <a:rPr lang="zh-CN" sz="1400" kern="100" dirty="0" smtClean="0">
                          <a:effectLst/>
                        </a:rPr>
                        <a:t>过</a:t>
                      </a:r>
                      <a:r>
                        <a:rPr lang="zh-CN" sz="1400" kern="100" dirty="0">
                          <a:effectLst/>
                        </a:rPr>
                        <a:t>流</a:t>
                      </a:r>
                      <a:endParaRPr lang="zh-CN" sz="1400" kern="100" dirty="0">
                        <a:effectLst/>
                        <a:latin typeface="+mn-ea"/>
                        <a:ea typeface="+mn-ea"/>
                        <a:cs typeface="Times New Roman"/>
                      </a:endParaRPr>
                    </a:p>
                  </a:txBody>
                  <a:tcPr marL="68580" marR="68580" marT="0" marB="0" anchor="ctr"/>
                </a:tc>
                <a:tc>
                  <a:txBody>
                    <a:bodyPr/>
                    <a:lstStyle/>
                    <a:p>
                      <a:pPr marL="0" marR="31750" lvl="0" indent="0" algn="l">
                        <a:spcBef>
                          <a:spcPts val="200"/>
                        </a:spcBef>
                        <a:spcAft>
                          <a:spcPts val="0"/>
                        </a:spcAft>
                        <a:buSzPts val="900"/>
                        <a:buFont typeface="Symbol"/>
                        <a:buNone/>
                        <a:tabLst>
                          <a:tab pos="272415" algn="l"/>
                          <a:tab pos="273050" algn="l"/>
                        </a:tabLst>
                      </a:pPr>
                      <a:r>
                        <a:rPr lang="en-US" altLang="zh-CN" sz="1400" kern="100" spc="10" dirty="0" smtClean="0">
                          <a:effectLst/>
                        </a:rPr>
                        <a:t>1.</a:t>
                      </a:r>
                      <a:r>
                        <a:rPr lang="zh-CN" sz="1400" kern="100" spc="10" dirty="0" smtClean="0">
                          <a:effectLst/>
                        </a:rPr>
                        <a:t>电动机</a:t>
                      </a:r>
                      <a:r>
                        <a:rPr lang="zh-CN" sz="1400" kern="100" spc="10" dirty="0">
                          <a:effectLst/>
                        </a:rPr>
                        <a:t>的功率 </a:t>
                      </a:r>
                      <a:r>
                        <a:rPr lang="zh-CN" sz="1400" kern="100" dirty="0">
                          <a:effectLst/>
                        </a:rPr>
                        <a:t>P0307</a:t>
                      </a:r>
                      <a:r>
                        <a:rPr lang="zh-CN" sz="1400" kern="100" spc="10" dirty="0">
                          <a:effectLst/>
                        </a:rPr>
                        <a:t>与变频器的</a:t>
                      </a:r>
                      <a:r>
                        <a:rPr lang="zh-CN" sz="1400" kern="100" spc="145" dirty="0">
                          <a:effectLst/>
                        </a:rPr>
                        <a:t>功率</a:t>
                      </a:r>
                      <a:r>
                        <a:rPr lang="zh-CN" sz="1400" kern="100" dirty="0">
                          <a:effectLst/>
                        </a:rPr>
                        <a:t>P0206不对应</a:t>
                      </a:r>
                    </a:p>
                    <a:p>
                      <a:pPr marL="0" lvl="0" indent="0" algn="l">
                        <a:spcBef>
                          <a:spcPts val="195"/>
                        </a:spcBef>
                        <a:spcAft>
                          <a:spcPts val="0"/>
                        </a:spcAft>
                        <a:buSzPts val="900"/>
                        <a:buFont typeface="Symbol"/>
                        <a:buNone/>
                        <a:tabLst>
                          <a:tab pos="272415" algn="l"/>
                          <a:tab pos="273050" algn="l"/>
                        </a:tabLst>
                      </a:pPr>
                      <a:r>
                        <a:rPr lang="en-US" altLang="zh-CN" sz="1400" kern="100" dirty="0" smtClean="0">
                          <a:effectLst/>
                        </a:rPr>
                        <a:t>2.</a:t>
                      </a:r>
                      <a:r>
                        <a:rPr lang="zh-CN" sz="1400" kern="100" dirty="0" smtClean="0">
                          <a:effectLst/>
                        </a:rPr>
                        <a:t>电动机</a:t>
                      </a:r>
                      <a:r>
                        <a:rPr lang="zh-CN" sz="1400" kern="100" dirty="0">
                          <a:effectLst/>
                        </a:rPr>
                        <a:t>电缆太长</a:t>
                      </a:r>
                    </a:p>
                    <a:p>
                      <a:pPr marL="0" lvl="0" indent="0" algn="l">
                        <a:spcBef>
                          <a:spcPts val="225"/>
                        </a:spcBef>
                        <a:spcAft>
                          <a:spcPts val="0"/>
                        </a:spcAft>
                        <a:buSzPts val="900"/>
                        <a:buFont typeface="Symbol"/>
                        <a:buNone/>
                        <a:tabLst>
                          <a:tab pos="272415" algn="l"/>
                          <a:tab pos="273050" algn="l"/>
                        </a:tabLst>
                      </a:pPr>
                      <a:r>
                        <a:rPr lang="en-US" altLang="zh-CN" sz="1400" kern="100" dirty="0" smtClean="0">
                          <a:effectLst/>
                        </a:rPr>
                        <a:t>3.</a:t>
                      </a:r>
                      <a:r>
                        <a:rPr lang="zh-CN" sz="1400" kern="100" dirty="0" smtClean="0">
                          <a:effectLst/>
                        </a:rPr>
                        <a:t>电动机</a:t>
                      </a:r>
                      <a:r>
                        <a:rPr lang="zh-CN" sz="1400" kern="100" dirty="0">
                          <a:effectLst/>
                        </a:rPr>
                        <a:t>的导线短路</a:t>
                      </a:r>
                    </a:p>
                    <a:p>
                      <a:pPr marL="0" lvl="0" indent="0" algn="l">
                        <a:spcBef>
                          <a:spcPts val="225"/>
                        </a:spcBef>
                        <a:spcAft>
                          <a:spcPts val="0"/>
                        </a:spcAft>
                        <a:buSzPts val="900"/>
                        <a:buFont typeface="Symbol"/>
                        <a:buNone/>
                        <a:tabLst>
                          <a:tab pos="272415" algn="l"/>
                          <a:tab pos="273050" algn="l"/>
                        </a:tabLst>
                      </a:pPr>
                      <a:r>
                        <a:rPr lang="en-US" altLang="zh-CN" sz="1400" kern="100" dirty="0" smtClean="0">
                          <a:effectLst/>
                        </a:rPr>
                        <a:t>4.</a:t>
                      </a:r>
                      <a:r>
                        <a:rPr lang="zh-CN" sz="1400" kern="100" dirty="0" smtClean="0">
                          <a:effectLst/>
                        </a:rPr>
                        <a:t>有</a:t>
                      </a:r>
                      <a:r>
                        <a:rPr lang="zh-CN" sz="1400" kern="100" dirty="0">
                          <a:effectLst/>
                        </a:rPr>
                        <a:t>接地故障</a:t>
                      </a:r>
                      <a:endParaRPr lang="zh-CN" sz="1400" kern="100" dirty="0">
                        <a:effectLst/>
                        <a:latin typeface="+mn-ea"/>
                        <a:ea typeface="+mn-ea"/>
                        <a:cs typeface="Symbol"/>
                      </a:endParaRPr>
                    </a:p>
                  </a:txBody>
                  <a:tcPr marL="68580" marR="68580" marT="0" marB="0" anchor="ctr"/>
                </a:tc>
                <a:tc>
                  <a:txBody>
                    <a:bodyPr/>
                    <a:lstStyle/>
                    <a:p>
                      <a:pPr marL="43180" indent="228600" algn="l">
                        <a:spcAft>
                          <a:spcPts val="0"/>
                        </a:spcAft>
                      </a:pPr>
                      <a:r>
                        <a:rPr lang="zh-CN" sz="1400" kern="100" dirty="0">
                          <a:effectLst/>
                        </a:rPr>
                        <a:t>检查以下各项</a:t>
                      </a:r>
                    </a:p>
                    <a:p>
                      <a:pPr marL="0" lvl="0" indent="0" algn="l">
                        <a:spcBef>
                          <a:spcPts val="10"/>
                        </a:spcBef>
                        <a:spcAft>
                          <a:spcPts val="0"/>
                        </a:spcAft>
                        <a:buSzPts val="900"/>
                        <a:buFont typeface="Arial"/>
                        <a:buNone/>
                        <a:tabLst>
                          <a:tab pos="201295" algn="l"/>
                        </a:tabLst>
                      </a:pPr>
                      <a:r>
                        <a:rPr lang="en-US" altLang="zh-CN" sz="1400" kern="100" spc="60" dirty="0" smtClean="0">
                          <a:effectLst/>
                        </a:rPr>
                        <a:t>1.</a:t>
                      </a:r>
                      <a:r>
                        <a:rPr lang="zh-CN" sz="1400" kern="100" spc="60" dirty="0" smtClean="0">
                          <a:effectLst/>
                        </a:rPr>
                        <a:t>电动机</a:t>
                      </a:r>
                      <a:r>
                        <a:rPr lang="zh-CN" sz="1400" kern="100" spc="60" dirty="0">
                          <a:effectLst/>
                        </a:rPr>
                        <a:t>的功率 </a:t>
                      </a:r>
                      <a:r>
                        <a:rPr lang="zh-CN" sz="1400" kern="100" dirty="0">
                          <a:effectLst/>
                        </a:rPr>
                        <a:t>P0307</a:t>
                      </a:r>
                      <a:r>
                        <a:rPr lang="zh-CN" sz="1400" kern="100" spc="140" dirty="0">
                          <a:effectLst/>
                        </a:rPr>
                        <a:t> </a:t>
                      </a:r>
                      <a:r>
                        <a:rPr lang="zh-CN" sz="1400" kern="100" dirty="0">
                          <a:effectLst/>
                        </a:rPr>
                        <a:t>必须与变频器的功率P0206 相对应</a:t>
                      </a:r>
                    </a:p>
                    <a:p>
                      <a:pPr marL="0" lvl="0" indent="0" algn="l">
                        <a:spcBef>
                          <a:spcPts val="10"/>
                        </a:spcBef>
                        <a:spcAft>
                          <a:spcPts val="0"/>
                        </a:spcAft>
                        <a:buSzPts val="900"/>
                        <a:buFont typeface="Arial"/>
                        <a:buNone/>
                        <a:tabLst>
                          <a:tab pos="201295" algn="l"/>
                        </a:tabLst>
                      </a:pPr>
                      <a:r>
                        <a:rPr lang="en-US" altLang="zh-CN" sz="1400" kern="100" dirty="0" smtClean="0">
                          <a:effectLst/>
                        </a:rPr>
                        <a:t>2.</a:t>
                      </a:r>
                      <a:r>
                        <a:rPr lang="zh-CN" sz="1400" kern="100" dirty="0" smtClean="0">
                          <a:effectLst/>
                        </a:rPr>
                        <a:t>电缆</a:t>
                      </a:r>
                      <a:r>
                        <a:rPr lang="zh-CN" sz="1400" kern="100" dirty="0">
                          <a:effectLst/>
                        </a:rPr>
                        <a:t>的长度不得超过允许的最大值</a:t>
                      </a:r>
                    </a:p>
                    <a:p>
                      <a:pPr marL="0" marR="29210" lvl="0" indent="0" algn="l">
                        <a:spcBef>
                          <a:spcPts val="20"/>
                        </a:spcBef>
                        <a:spcAft>
                          <a:spcPts val="0"/>
                        </a:spcAft>
                        <a:buSzPts val="900"/>
                        <a:buFont typeface="Arial"/>
                        <a:buNone/>
                        <a:tabLst>
                          <a:tab pos="201295" algn="l"/>
                        </a:tabLst>
                      </a:pPr>
                      <a:r>
                        <a:rPr lang="en-US" altLang="zh-CN" sz="1400" kern="100" spc="35" dirty="0" smtClean="0">
                          <a:effectLst/>
                        </a:rPr>
                        <a:t>3.</a:t>
                      </a:r>
                      <a:r>
                        <a:rPr lang="zh-CN" sz="1400" kern="100" spc="35" dirty="0" smtClean="0">
                          <a:effectLst/>
                        </a:rPr>
                        <a:t>电动机</a:t>
                      </a:r>
                      <a:r>
                        <a:rPr lang="zh-CN" sz="1400" kern="100" spc="35" dirty="0">
                          <a:effectLst/>
                        </a:rPr>
                        <a:t>的电缆和电动机内部不得有短路或接</a:t>
                      </a:r>
                      <a:r>
                        <a:rPr lang="zh-CN" sz="1400" kern="100" dirty="0">
                          <a:effectLst/>
                        </a:rPr>
                        <a:t>地故障</a:t>
                      </a:r>
                    </a:p>
                    <a:p>
                      <a:pPr marL="0" marR="29210" lvl="0" indent="0" algn="l">
                        <a:spcBef>
                          <a:spcPts val="15"/>
                        </a:spcBef>
                        <a:spcAft>
                          <a:spcPts val="0"/>
                        </a:spcAft>
                        <a:buSzPts val="900"/>
                        <a:buFont typeface="Arial"/>
                        <a:buNone/>
                        <a:tabLst>
                          <a:tab pos="201295" algn="l"/>
                        </a:tabLst>
                      </a:pPr>
                      <a:r>
                        <a:rPr lang="en-US" altLang="zh-CN" sz="1400" kern="100" spc="35" dirty="0" smtClean="0">
                          <a:effectLst/>
                        </a:rPr>
                        <a:t>4.</a:t>
                      </a:r>
                      <a:r>
                        <a:rPr lang="zh-CN" sz="1400" kern="100" spc="35" dirty="0" smtClean="0">
                          <a:effectLst/>
                        </a:rPr>
                        <a:t>输入</a:t>
                      </a:r>
                      <a:r>
                        <a:rPr lang="zh-CN" sz="1400" kern="100" spc="35" dirty="0">
                          <a:effectLst/>
                        </a:rPr>
                        <a:t>变频器的电动机参数必须与实际使用的</a:t>
                      </a:r>
                      <a:r>
                        <a:rPr lang="zh-CN" sz="1400" kern="100" dirty="0">
                          <a:effectLst/>
                        </a:rPr>
                        <a:t>电动参数相对应</a:t>
                      </a:r>
                    </a:p>
                    <a:p>
                      <a:pPr marL="0" marR="39370" lvl="0" indent="0" algn="l">
                        <a:spcBef>
                          <a:spcPts val="10"/>
                        </a:spcBef>
                        <a:spcAft>
                          <a:spcPts val="0"/>
                        </a:spcAft>
                        <a:buSzPts val="900"/>
                        <a:buFont typeface="Arial"/>
                        <a:buNone/>
                        <a:tabLst>
                          <a:tab pos="201295" algn="l"/>
                        </a:tabLst>
                      </a:pPr>
                      <a:r>
                        <a:rPr lang="en-US" altLang="zh-CN" sz="1400" kern="100" spc="35" dirty="0" smtClean="0">
                          <a:effectLst/>
                        </a:rPr>
                        <a:t>5.</a:t>
                      </a:r>
                      <a:r>
                        <a:rPr lang="zh-CN" sz="1400" kern="100" spc="35" dirty="0" smtClean="0">
                          <a:effectLst/>
                        </a:rPr>
                        <a:t>输入</a:t>
                      </a:r>
                      <a:r>
                        <a:rPr lang="zh-CN" sz="1400" kern="100" spc="35" dirty="0">
                          <a:effectLst/>
                        </a:rPr>
                        <a:t>变频器的定子电阻值 </a:t>
                      </a:r>
                      <a:r>
                        <a:rPr lang="zh-CN" sz="1400" kern="100" dirty="0">
                          <a:effectLst/>
                        </a:rPr>
                        <a:t>P0350</a:t>
                      </a:r>
                      <a:r>
                        <a:rPr lang="zh-CN" sz="1400" kern="100" spc="135" dirty="0">
                          <a:effectLst/>
                        </a:rPr>
                        <a:t> </a:t>
                      </a:r>
                      <a:r>
                        <a:rPr lang="zh-CN" sz="1400" kern="100" spc="-20" dirty="0">
                          <a:effectLst/>
                        </a:rPr>
                        <a:t>必须正确</a:t>
                      </a:r>
                      <a:r>
                        <a:rPr lang="zh-CN" sz="1400" kern="100" dirty="0">
                          <a:effectLst/>
                        </a:rPr>
                        <a:t>无误</a:t>
                      </a:r>
                    </a:p>
                    <a:p>
                      <a:pPr marL="0" marR="29210" lvl="0" indent="0" algn="l">
                        <a:spcBef>
                          <a:spcPts val="10"/>
                        </a:spcBef>
                        <a:spcAft>
                          <a:spcPts val="0"/>
                        </a:spcAft>
                        <a:buSzPts val="900"/>
                        <a:buFont typeface="Arial"/>
                        <a:buNone/>
                        <a:tabLst>
                          <a:tab pos="201295" algn="l"/>
                        </a:tabLst>
                      </a:pPr>
                      <a:r>
                        <a:rPr lang="en-US" altLang="zh-CN" sz="1400" kern="100" spc="30" dirty="0" smtClean="0">
                          <a:effectLst/>
                        </a:rPr>
                        <a:t>6.</a:t>
                      </a:r>
                      <a:r>
                        <a:rPr lang="zh-CN" sz="1400" kern="100" spc="30" dirty="0" smtClean="0">
                          <a:effectLst/>
                        </a:rPr>
                        <a:t>电动机</a:t>
                      </a:r>
                      <a:r>
                        <a:rPr lang="zh-CN" sz="1400" kern="100" spc="30" dirty="0">
                          <a:effectLst/>
                        </a:rPr>
                        <a:t>的冷却风道必须通畅 电动机不得过</a:t>
                      </a:r>
                      <a:r>
                        <a:rPr lang="zh-CN" sz="1400" kern="100" dirty="0">
                          <a:effectLst/>
                        </a:rPr>
                        <a:t>载</a:t>
                      </a:r>
                    </a:p>
                    <a:p>
                      <a:pPr marL="0" marR="29210" lvl="0" indent="0" algn="l">
                        <a:spcBef>
                          <a:spcPts val="10"/>
                        </a:spcBef>
                        <a:spcAft>
                          <a:spcPts val="0"/>
                        </a:spcAft>
                        <a:buSzPts val="900"/>
                        <a:buFont typeface="Arial"/>
                        <a:buNone/>
                        <a:tabLst>
                          <a:tab pos="201295" algn="l"/>
                        </a:tabLst>
                      </a:pPr>
                      <a:r>
                        <a:rPr lang="en-US" altLang="zh-CN" sz="1400" kern="100" dirty="0" smtClean="0">
                          <a:effectLst/>
                        </a:rPr>
                        <a:t>7.</a:t>
                      </a:r>
                      <a:r>
                        <a:rPr lang="zh-CN" sz="1400" kern="100" dirty="0" smtClean="0">
                          <a:effectLst/>
                        </a:rPr>
                        <a:t>增加</a:t>
                      </a:r>
                      <a:r>
                        <a:rPr lang="zh-CN" sz="1400" kern="100" dirty="0">
                          <a:effectLst/>
                        </a:rPr>
                        <a:t>斜坡时间，减少提升的数值</a:t>
                      </a:r>
                      <a:endParaRPr lang="zh-CN" sz="1400" kern="100" dirty="0">
                        <a:effectLst/>
                        <a:latin typeface="+mn-ea"/>
                        <a:ea typeface="+mn-ea"/>
                        <a:cs typeface="宋体"/>
                      </a:endParaRPr>
                    </a:p>
                  </a:txBody>
                  <a:tcPr marL="68580" marR="68580" marT="0" marB="0" anchor="ctr"/>
                </a:tc>
                <a:extLst>
                  <a:ext uri="{0D108BD9-81ED-4DB2-BD59-A6C34878D82A}">
                    <a16:rowId xmlns:a16="http://schemas.microsoft.com/office/drawing/2014/main" xmlns="" val="10001"/>
                  </a:ext>
                </a:extLst>
              </a:tr>
              <a:tr h="1719757">
                <a:tc>
                  <a:txBody>
                    <a:bodyPr/>
                    <a:lstStyle/>
                    <a:p>
                      <a:pPr marL="43815" indent="228600" algn="l">
                        <a:spcBef>
                          <a:spcPts val="10"/>
                        </a:spcBef>
                        <a:spcAft>
                          <a:spcPts val="0"/>
                        </a:spcAft>
                      </a:pPr>
                      <a:r>
                        <a:rPr lang="zh-CN" sz="1400" kern="100" dirty="0">
                          <a:effectLst/>
                        </a:rPr>
                        <a:t>F</a:t>
                      </a:r>
                      <a:r>
                        <a:rPr lang="zh-CN" sz="1400" kern="100" dirty="0" smtClean="0">
                          <a:effectLst/>
                        </a:rPr>
                        <a:t>0002</a:t>
                      </a:r>
                      <a:endParaRPr lang="en-US" altLang="zh-CN" sz="1400" kern="100" dirty="0" smtClean="0">
                        <a:effectLst/>
                      </a:endParaRPr>
                    </a:p>
                    <a:p>
                      <a:pPr marL="43815" indent="228600" algn="l">
                        <a:spcBef>
                          <a:spcPts val="10"/>
                        </a:spcBef>
                        <a:spcAft>
                          <a:spcPts val="0"/>
                        </a:spcAft>
                      </a:pPr>
                      <a:r>
                        <a:rPr lang="zh-CN" sz="1400" kern="100" dirty="0" smtClean="0">
                          <a:effectLst/>
                        </a:rPr>
                        <a:t>过电压</a:t>
                      </a:r>
                      <a:endParaRPr lang="zh-CN" sz="1400" kern="100" dirty="0">
                        <a:effectLst/>
                        <a:latin typeface="+mn-ea"/>
                        <a:ea typeface="+mn-ea"/>
                        <a:cs typeface="Times New Roman"/>
                      </a:endParaRPr>
                    </a:p>
                  </a:txBody>
                  <a:tcPr marL="68580" marR="68580" marT="0" marB="0" anchor="ctr"/>
                </a:tc>
                <a:tc>
                  <a:txBody>
                    <a:bodyPr/>
                    <a:lstStyle/>
                    <a:p>
                      <a:pPr marL="0" lvl="0" indent="0" algn="l">
                        <a:spcBef>
                          <a:spcPts val="200"/>
                        </a:spcBef>
                        <a:spcAft>
                          <a:spcPts val="0"/>
                        </a:spcAft>
                        <a:buSzPts val="900"/>
                        <a:buFont typeface="Symbol"/>
                        <a:buNone/>
                        <a:tabLst>
                          <a:tab pos="272415" algn="l"/>
                          <a:tab pos="273050" algn="l"/>
                        </a:tabLst>
                      </a:pPr>
                      <a:r>
                        <a:rPr lang="en-US" altLang="zh-CN" sz="1400" kern="100" dirty="0" smtClean="0">
                          <a:effectLst/>
                        </a:rPr>
                        <a:t>1.</a:t>
                      </a:r>
                      <a:r>
                        <a:rPr lang="zh-CN" sz="1400" kern="100" dirty="0" smtClean="0">
                          <a:effectLst/>
                        </a:rPr>
                        <a:t>禁止</a:t>
                      </a:r>
                      <a:r>
                        <a:rPr lang="zh-CN" sz="1400" kern="100" dirty="0">
                          <a:effectLst/>
                        </a:rPr>
                        <a:t>直流回路电压控制器(P1240=0)</a:t>
                      </a:r>
                    </a:p>
                    <a:p>
                      <a:pPr marL="0" marR="32385" lvl="0" indent="0" algn="l">
                        <a:spcBef>
                          <a:spcPts val="210"/>
                        </a:spcBef>
                        <a:spcAft>
                          <a:spcPts val="0"/>
                        </a:spcAft>
                        <a:buSzPts val="900"/>
                        <a:buFont typeface="Symbol"/>
                        <a:buNone/>
                        <a:tabLst>
                          <a:tab pos="273050" algn="l"/>
                        </a:tabLst>
                      </a:pPr>
                      <a:r>
                        <a:rPr lang="en-US" altLang="zh-CN" sz="1400" kern="100" spc="35" dirty="0" smtClean="0">
                          <a:effectLst/>
                        </a:rPr>
                        <a:t>2.</a:t>
                      </a:r>
                      <a:r>
                        <a:rPr lang="zh-CN" sz="1400" kern="100" spc="35" dirty="0" smtClean="0">
                          <a:effectLst/>
                        </a:rPr>
                        <a:t>直流</a:t>
                      </a:r>
                      <a:r>
                        <a:rPr lang="zh-CN" sz="1400" kern="100" spc="35" dirty="0">
                          <a:effectLst/>
                        </a:rPr>
                        <a:t>回路的电压 </a:t>
                      </a:r>
                      <a:r>
                        <a:rPr lang="zh-CN" sz="1400" kern="100" dirty="0">
                          <a:effectLst/>
                        </a:rPr>
                        <a:t>r0026</a:t>
                      </a:r>
                      <a:r>
                        <a:rPr lang="zh-CN" sz="1400" kern="100" spc="35" dirty="0">
                          <a:effectLst/>
                        </a:rPr>
                        <a:t>超过了跳</a:t>
                      </a:r>
                      <a:r>
                        <a:rPr lang="zh-CN" sz="1400" kern="100" spc="110" dirty="0">
                          <a:effectLst/>
                        </a:rPr>
                        <a:t>闸电平</a:t>
                      </a:r>
                      <a:r>
                        <a:rPr lang="zh-CN" sz="1400" kern="100" dirty="0">
                          <a:effectLst/>
                        </a:rPr>
                        <a:t>P2172</a:t>
                      </a:r>
                    </a:p>
                    <a:p>
                      <a:pPr marL="0" marR="33655" lvl="0" indent="0" algn="l">
                        <a:spcBef>
                          <a:spcPts val="210"/>
                        </a:spcBef>
                        <a:spcAft>
                          <a:spcPts val="0"/>
                        </a:spcAft>
                        <a:buSzPts val="900"/>
                        <a:buFont typeface="Symbol"/>
                        <a:buNone/>
                        <a:tabLst>
                          <a:tab pos="273050" algn="l"/>
                        </a:tabLst>
                      </a:pPr>
                      <a:r>
                        <a:rPr lang="en-US" altLang="zh-CN" sz="1400" kern="100" spc="-5" dirty="0" smtClean="0">
                          <a:effectLst/>
                        </a:rPr>
                        <a:t>3.</a:t>
                      </a:r>
                      <a:r>
                        <a:rPr lang="zh-CN" sz="1400" kern="100" spc="-5" dirty="0" smtClean="0">
                          <a:effectLst/>
                        </a:rPr>
                        <a:t>由于</a:t>
                      </a:r>
                      <a:r>
                        <a:rPr lang="zh-CN" sz="1400" kern="100" spc="-5" dirty="0">
                          <a:effectLst/>
                        </a:rPr>
                        <a:t>供电电源电压过高 或者电动机</a:t>
                      </a:r>
                      <a:r>
                        <a:rPr lang="zh-CN" sz="1400" kern="100" dirty="0">
                          <a:effectLst/>
                        </a:rPr>
                        <a:t>处于生制动方式下引起过电压斜坡下降过快 或者电动机由大惯量</a:t>
                      </a:r>
                      <a:r>
                        <a:rPr lang="zh-CN" sz="1400" kern="100" spc="65" dirty="0">
                          <a:effectLst/>
                        </a:rPr>
                        <a:t>负载带动旋转而处于再生制动状态</a:t>
                      </a:r>
                      <a:r>
                        <a:rPr lang="zh-CN" sz="1400" kern="100" dirty="0">
                          <a:effectLst/>
                        </a:rPr>
                        <a:t>下</a:t>
                      </a:r>
                      <a:endParaRPr lang="zh-CN" sz="1400" kern="100" dirty="0">
                        <a:effectLst/>
                        <a:latin typeface="+mn-ea"/>
                        <a:ea typeface="+mn-ea"/>
                        <a:cs typeface="Symbol"/>
                      </a:endParaRPr>
                    </a:p>
                  </a:txBody>
                  <a:tcPr marL="68580" marR="68580" marT="0" marB="0" anchor="ctr"/>
                </a:tc>
                <a:tc>
                  <a:txBody>
                    <a:bodyPr/>
                    <a:lstStyle/>
                    <a:p>
                      <a:pPr marL="43815" indent="228600" algn="l">
                        <a:spcAft>
                          <a:spcPts val="0"/>
                        </a:spcAft>
                      </a:pPr>
                      <a:r>
                        <a:rPr lang="zh-CN" sz="1400" kern="100" dirty="0">
                          <a:effectLst/>
                        </a:rPr>
                        <a:t>检查以下各项</a:t>
                      </a:r>
                    </a:p>
                    <a:p>
                      <a:pPr marL="0" marR="38735" lvl="0" indent="0" algn="l">
                        <a:spcBef>
                          <a:spcPts val="10"/>
                        </a:spcBef>
                        <a:spcAft>
                          <a:spcPts val="0"/>
                        </a:spcAft>
                        <a:buSzPts val="900"/>
                        <a:buFont typeface="Arial"/>
                        <a:buNone/>
                        <a:tabLst>
                          <a:tab pos="201295" algn="l"/>
                        </a:tabLst>
                      </a:pPr>
                      <a:r>
                        <a:rPr lang="en-US" altLang="zh-CN" sz="1400" kern="100" spc="85" dirty="0" smtClean="0">
                          <a:effectLst/>
                        </a:rPr>
                        <a:t>1.</a:t>
                      </a:r>
                      <a:r>
                        <a:rPr lang="zh-CN" sz="1400" kern="100" spc="85" dirty="0" smtClean="0">
                          <a:effectLst/>
                        </a:rPr>
                        <a:t>电源电压 </a:t>
                      </a:r>
                      <a:r>
                        <a:rPr lang="zh-CN" sz="1400" kern="100" dirty="0">
                          <a:effectLst/>
                        </a:rPr>
                        <a:t>P0210</a:t>
                      </a:r>
                      <a:r>
                        <a:rPr lang="zh-CN" sz="1400" kern="100" spc="135" dirty="0">
                          <a:effectLst/>
                        </a:rPr>
                        <a:t> </a:t>
                      </a:r>
                      <a:r>
                        <a:rPr lang="zh-CN" sz="1400" kern="100" spc="-10" dirty="0">
                          <a:effectLst/>
                        </a:rPr>
                        <a:t>必须在变频器铭牌规定的</a:t>
                      </a:r>
                      <a:r>
                        <a:rPr lang="zh-CN" sz="1400" kern="100" dirty="0">
                          <a:effectLst/>
                        </a:rPr>
                        <a:t>范围以内</a:t>
                      </a:r>
                    </a:p>
                    <a:p>
                      <a:pPr marL="0" marR="35560" lvl="0" indent="0" algn="l">
                        <a:spcAft>
                          <a:spcPts val="0"/>
                        </a:spcAft>
                        <a:buSzPts val="900"/>
                        <a:buFont typeface="Arial"/>
                        <a:buNone/>
                        <a:tabLst>
                          <a:tab pos="201295" algn="l"/>
                        </a:tabLst>
                      </a:pPr>
                      <a:r>
                        <a:rPr lang="en-US" altLang="zh-CN" sz="1400" kern="100" spc="25" dirty="0" smtClean="0">
                          <a:effectLst/>
                        </a:rPr>
                        <a:t>2.</a:t>
                      </a:r>
                      <a:r>
                        <a:rPr lang="zh-CN" sz="1400" kern="100" spc="25" dirty="0" smtClean="0">
                          <a:effectLst/>
                        </a:rPr>
                        <a:t>直流</a:t>
                      </a:r>
                      <a:r>
                        <a:rPr lang="zh-CN" sz="1400" kern="100" spc="25" dirty="0">
                          <a:effectLst/>
                        </a:rPr>
                        <a:t>回路电压控制器必须有效 </a:t>
                      </a:r>
                      <a:r>
                        <a:rPr lang="zh-CN" sz="1400" kern="100" dirty="0">
                          <a:effectLst/>
                        </a:rPr>
                        <a:t>P1240)</a:t>
                      </a:r>
                      <a:r>
                        <a:rPr lang="zh-CN" sz="1400" kern="100" spc="95" dirty="0">
                          <a:effectLst/>
                        </a:rPr>
                        <a:t>  </a:t>
                      </a:r>
                      <a:r>
                        <a:rPr lang="zh-CN" sz="1400" kern="100" dirty="0">
                          <a:effectLst/>
                        </a:rPr>
                        <a:t>而且正确地进行了参数化</a:t>
                      </a:r>
                    </a:p>
                    <a:p>
                      <a:pPr marL="0" marR="38735" lvl="0" indent="0" algn="l">
                        <a:spcAft>
                          <a:spcPts val="0"/>
                        </a:spcAft>
                        <a:buSzPts val="900"/>
                        <a:buFont typeface="Arial"/>
                        <a:buNone/>
                        <a:tabLst>
                          <a:tab pos="201295" algn="l"/>
                        </a:tabLst>
                      </a:pPr>
                      <a:r>
                        <a:rPr lang="en-US" altLang="zh-CN" sz="1400" kern="100" spc="60" dirty="0" smtClean="0">
                          <a:effectLst/>
                        </a:rPr>
                        <a:t>3.</a:t>
                      </a:r>
                      <a:r>
                        <a:rPr lang="zh-CN" sz="1400" kern="100" spc="60" dirty="0" smtClean="0">
                          <a:effectLst/>
                        </a:rPr>
                        <a:t>斜坡</a:t>
                      </a:r>
                      <a:r>
                        <a:rPr lang="zh-CN" sz="1400" kern="100" spc="60" dirty="0">
                          <a:effectLst/>
                        </a:rPr>
                        <a:t>下降时间 </a:t>
                      </a:r>
                      <a:r>
                        <a:rPr lang="zh-CN" sz="1400" kern="100" dirty="0">
                          <a:effectLst/>
                        </a:rPr>
                        <a:t>P1121</a:t>
                      </a:r>
                      <a:r>
                        <a:rPr lang="zh-CN" sz="1400" kern="100" spc="140" dirty="0">
                          <a:effectLst/>
                        </a:rPr>
                        <a:t> </a:t>
                      </a:r>
                      <a:r>
                        <a:rPr lang="zh-CN" sz="1400" kern="100" spc="-10" dirty="0">
                          <a:effectLst/>
                        </a:rPr>
                        <a:t>必须与负载的惯量相</a:t>
                      </a:r>
                      <a:r>
                        <a:rPr lang="zh-CN" sz="1400" kern="100" dirty="0">
                          <a:effectLst/>
                        </a:rPr>
                        <a:t>匹配</a:t>
                      </a:r>
                    </a:p>
                    <a:p>
                      <a:pPr marL="0" lvl="0" indent="0" algn="l">
                        <a:spcAft>
                          <a:spcPts val="0"/>
                        </a:spcAft>
                        <a:buSzPts val="900"/>
                        <a:buFont typeface="Arial"/>
                        <a:buNone/>
                        <a:tabLst>
                          <a:tab pos="201295" algn="l"/>
                        </a:tabLst>
                      </a:pPr>
                      <a:r>
                        <a:rPr lang="en-US" altLang="zh-CN" sz="1400" kern="100" dirty="0" smtClean="0">
                          <a:effectLst/>
                        </a:rPr>
                        <a:t>4.</a:t>
                      </a:r>
                      <a:r>
                        <a:rPr lang="zh-CN" sz="1400" kern="100" dirty="0" smtClean="0">
                          <a:effectLst/>
                        </a:rPr>
                        <a:t>要求</a:t>
                      </a:r>
                      <a:r>
                        <a:rPr lang="zh-CN" sz="1400" kern="100" dirty="0">
                          <a:effectLst/>
                        </a:rPr>
                        <a:t>的制动功率必须在规定的限定值</a:t>
                      </a:r>
                      <a:r>
                        <a:rPr lang="zh-CN" sz="1400" kern="100" dirty="0" smtClean="0">
                          <a:effectLst/>
                        </a:rPr>
                        <a:t>以内</a:t>
                      </a:r>
                      <a:endParaRPr lang="en-US" altLang="zh-CN" sz="1400" kern="100" dirty="0" smtClean="0">
                        <a:effectLst/>
                      </a:endParaRPr>
                    </a:p>
                    <a:p>
                      <a:pPr marL="0" lvl="0" indent="0" algn="l">
                        <a:spcAft>
                          <a:spcPts val="0"/>
                        </a:spcAft>
                        <a:buSzPts val="900"/>
                        <a:buFont typeface="Arial"/>
                        <a:buNone/>
                        <a:tabLst>
                          <a:tab pos="201295" algn="l"/>
                        </a:tabLst>
                      </a:pPr>
                      <a:r>
                        <a:rPr lang="zh-CN" sz="1400" kern="100" dirty="0" smtClean="0">
                          <a:effectLst/>
                        </a:rPr>
                        <a:t>注意</a:t>
                      </a:r>
                      <a:endParaRPr lang="en-US" altLang="zh-CN" sz="1400" kern="100" dirty="0" smtClean="0">
                        <a:effectLst/>
                      </a:endParaRPr>
                    </a:p>
                    <a:p>
                      <a:pPr marL="0" lvl="0" indent="0" algn="l">
                        <a:spcAft>
                          <a:spcPts val="0"/>
                        </a:spcAft>
                        <a:buSzPts val="900"/>
                        <a:buFont typeface="Arial"/>
                        <a:buNone/>
                        <a:tabLst>
                          <a:tab pos="201295" algn="l"/>
                        </a:tabLst>
                      </a:pPr>
                      <a:r>
                        <a:rPr lang="zh-CN" sz="1400" kern="100" dirty="0" smtClean="0">
                          <a:effectLst/>
                        </a:rPr>
                        <a:t>负载</a:t>
                      </a:r>
                      <a:r>
                        <a:rPr lang="zh-CN" sz="1400" kern="100" dirty="0">
                          <a:effectLst/>
                        </a:rPr>
                        <a:t>的惯量越大需要的斜坡时间越长，外形尺寸为 FX 和 GX 的变频器应接入制动电阻</a:t>
                      </a:r>
                      <a:endParaRPr lang="zh-CN" sz="1400" kern="100" dirty="0">
                        <a:effectLst/>
                        <a:latin typeface="+mn-ea"/>
                        <a:ea typeface="+mn-ea"/>
                        <a:cs typeface="宋体"/>
                      </a:endParaRPr>
                    </a:p>
                  </a:txBody>
                  <a:tcPr marL="68580" marR="68580" marT="0" marB="0" anchor="ctr"/>
                </a:tc>
                <a:extLst>
                  <a:ext uri="{0D108BD9-81ED-4DB2-BD59-A6C34878D82A}">
                    <a16:rowId xmlns:a16="http://schemas.microsoft.com/office/drawing/2014/main" xmlns="" val="10002"/>
                  </a:ext>
                </a:extLst>
              </a:tr>
              <a:tr h="710224">
                <a:tc>
                  <a:txBody>
                    <a:bodyPr/>
                    <a:lstStyle/>
                    <a:p>
                      <a:pPr marL="43815" indent="228600" algn="l">
                        <a:spcBef>
                          <a:spcPts val="10"/>
                        </a:spcBef>
                        <a:spcAft>
                          <a:spcPts val="0"/>
                        </a:spcAft>
                      </a:pPr>
                      <a:r>
                        <a:rPr lang="zh-CN" sz="1400" kern="100" dirty="0">
                          <a:effectLst/>
                        </a:rPr>
                        <a:t>F0003</a:t>
                      </a:r>
                    </a:p>
                    <a:p>
                      <a:pPr indent="127000" algn="l">
                        <a:lnSpc>
                          <a:spcPts val="2000"/>
                        </a:lnSpc>
                        <a:spcAft>
                          <a:spcPts val="0"/>
                        </a:spcAft>
                      </a:pPr>
                      <a:r>
                        <a:rPr lang="zh-CN" sz="1400" kern="100" dirty="0">
                          <a:effectLst/>
                        </a:rPr>
                        <a:t>欠电压</a:t>
                      </a:r>
                      <a:endParaRPr lang="zh-CN" sz="1400" kern="100" dirty="0">
                        <a:effectLst/>
                        <a:latin typeface="+mn-ea"/>
                        <a:ea typeface="+mn-ea"/>
                        <a:cs typeface="Times New Roman"/>
                      </a:endParaRPr>
                    </a:p>
                  </a:txBody>
                  <a:tcPr marL="68580" marR="68580" marT="0" marB="0" anchor="ctr"/>
                </a:tc>
                <a:tc>
                  <a:txBody>
                    <a:bodyPr/>
                    <a:lstStyle/>
                    <a:p>
                      <a:pPr marL="0" lvl="0" indent="0" algn="l">
                        <a:spcBef>
                          <a:spcPts val="200"/>
                        </a:spcBef>
                        <a:spcAft>
                          <a:spcPts val="0"/>
                        </a:spcAft>
                        <a:buSzPts val="900"/>
                        <a:buFont typeface="Symbol"/>
                        <a:buNone/>
                        <a:tabLst>
                          <a:tab pos="272415" algn="l"/>
                          <a:tab pos="273050" algn="l"/>
                        </a:tabLst>
                      </a:pPr>
                      <a:r>
                        <a:rPr lang="en-US" altLang="zh-CN" sz="1400" kern="100" dirty="0" smtClean="0">
                          <a:effectLst/>
                        </a:rPr>
                        <a:t>1</a:t>
                      </a:r>
                      <a:r>
                        <a:rPr lang="zh-CN" sz="1400" kern="100" dirty="0" smtClean="0">
                          <a:effectLst/>
                        </a:rPr>
                        <a:t>供电</a:t>
                      </a:r>
                      <a:r>
                        <a:rPr lang="zh-CN" sz="1400" kern="100" dirty="0">
                          <a:effectLst/>
                        </a:rPr>
                        <a:t>电源故障冲击负载超过了规定的限定值</a:t>
                      </a:r>
                      <a:endParaRPr lang="zh-CN" sz="1400" kern="100" dirty="0">
                        <a:effectLst/>
                        <a:latin typeface="+mn-ea"/>
                        <a:ea typeface="+mn-ea"/>
                        <a:cs typeface="Symbol"/>
                      </a:endParaRPr>
                    </a:p>
                  </a:txBody>
                  <a:tcPr marL="68580" marR="68580" marT="0" marB="0" anchor="ctr"/>
                </a:tc>
                <a:tc>
                  <a:txBody>
                    <a:bodyPr/>
                    <a:lstStyle/>
                    <a:p>
                      <a:pPr marL="43815" indent="228600" algn="l">
                        <a:spcAft>
                          <a:spcPts val="0"/>
                        </a:spcAft>
                      </a:pPr>
                      <a:r>
                        <a:rPr lang="zh-CN" sz="1400" kern="100" dirty="0">
                          <a:effectLst/>
                        </a:rPr>
                        <a:t>检查以下各项</a:t>
                      </a:r>
                    </a:p>
                    <a:p>
                      <a:pPr marL="0" marR="38735" lvl="0" indent="0" algn="l">
                        <a:lnSpc>
                          <a:spcPct val="101000"/>
                        </a:lnSpc>
                        <a:spcBef>
                          <a:spcPts val="10"/>
                        </a:spcBef>
                        <a:spcAft>
                          <a:spcPts val="0"/>
                        </a:spcAft>
                        <a:buSzPts val="900"/>
                        <a:buFont typeface="Arial"/>
                        <a:buNone/>
                        <a:tabLst>
                          <a:tab pos="201295" algn="l"/>
                        </a:tabLst>
                      </a:pPr>
                      <a:r>
                        <a:rPr lang="en-US" altLang="zh-CN" sz="1400" kern="100" spc="85" dirty="0" smtClean="0">
                          <a:effectLst/>
                        </a:rPr>
                        <a:t>1.</a:t>
                      </a:r>
                      <a:r>
                        <a:rPr lang="zh-CN" sz="1400" kern="100" spc="85" dirty="0" smtClean="0">
                          <a:effectLst/>
                        </a:rPr>
                        <a:t>电源电压 </a:t>
                      </a:r>
                      <a:r>
                        <a:rPr lang="zh-CN" sz="1400" kern="100" dirty="0">
                          <a:effectLst/>
                        </a:rPr>
                        <a:t>P0210</a:t>
                      </a:r>
                      <a:r>
                        <a:rPr lang="zh-CN" sz="1400" kern="100" spc="135" dirty="0">
                          <a:effectLst/>
                        </a:rPr>
                        <a:t> </a:t>
                      </a:r>
                      <a:r>
                        <a:rPr lang="zh-CN" sz="1400" kern="100" spc="-10" dirty="0">
                          <a:effectLst/>
                        </a:rPr>
                        <a:t>必须在变频器铭牌规定的</a:t>
                      </a:r>
                      <a:r>
                        <a:rPr lang="zh-CN" sz="1400" kern="100" dirty="0">
                          <a:effectLst/>
                        </a:rPr>
                        <a:t>范围以内</a:t>
                      </a:r>
                    </a:p>
                    <a:p>
                      <a:pPr marL="0" marR="26035" lvl="0" indent="0" algn="l">
                        <a:lnSpc>
                          <a:spcPct val="101000"/>
                        </a:lnSpc>
                        <a:spcAft>
                          <a:spcPts val="0"/>
                        </a:spcAft>
                        <a:buSzPts val="900"/>
                        <a:buFont typeface="Arial"/>
                        <a:buNone/>
                        <a:tabLst>
                          <a:tab pos="201295" algn="l"/>
                        </a:tabLst>
                      </a:pPr>
                      <a:r>
                        <a:rPr lang="en-US" altLang="zh-CN" sz="1400" kern="100" spc="95" dirty="0" smtClean="0">
                          <a:effectLst/>
                        </a:rPr>
                        <a:t>2.</a:t>
                      </a:r>
                      <a:r>
                        <a:rPr lang="zh-CN" sz="1400" kern="100" spc="95" dirty="0" smtClean="0">
                          <a:effectLst/>
                        </a:rPr>
                        <a:t>检查</a:t>
                      </a:r>
                      <a:r>
                        <a:rPr lang="zh-CN" sz="1400" kern="100" spc="95" dirty="0">
                          <a:effectLst/>
                        </a:rPr>
                        <a:t>电源是否短时掉电或有瞬时的电压降</a:t>
                      </a:r>
                      <a:r>
                        <a:rPr lang="zh-CN" sz="1400" kern="100" dirty="0">
                          <a:effectLst/>
                        </a:rPr>
                        <a:t>低使能动态缓冲 P1240=2</a:t>
                      </a:r>
                      <a:endParaRPr lang="zh-CN" sz="1400" kern="100" dirty="0">
                        <a:effectLst/>
                        <a:latin typeface="+mn-ea"/>
                        <a:ea typeface="+mn-ea"/>
                        <a:cs typeface="宋体"/>
                      </a:endParaRPr>
                    </a:p>
                  </a:txBody>
                  <a:tcPr marL="68580" marR="68580" marT="0" marB="0" anchor="ctr"/>
                </a:tc>
                <a:extLst>
                  <a:ext uri="{0D108BD9-81ED-4DB2-BD59-A6C34878D82A}">
                    <a16:rowId xmlns:a16="http://schemas.microsoft.com/office/drawing/2014/main" xmlns="" val="10003"/>
                  </a:ext>
                </a:extLst>
              </a:tr>
            </a:tbl>
          </a:graphicData>
        </a:graphic>
      </p:graphicFrame>
      <p:sp>
        <p:nvSpPr>
          <p:cNvPr id="23" name="矩形 22"/>
          <p:cNvSpPr/>
          <p:nvPr/>
        </p:nvSpPr>
        <p:spPr>
          <a:xfrm>
            <a:off x="4992335" y="6155797"/>
            <a:ext cx="3070071" cy="369332"/>
          </a:xfrm>
          <a:prstGeom prst="rect">
            <a:avLst/>
          </a:prstGeom>
        </p:spPr>
        <p:txBody>
          <a:bodyPr wrap="none">
            <a:spAutoFit/>
          </a:bodyPr>
          <a:lstStyle/>
          <a:p>
            <a:r>
              <a:rPr lang="zh-CN" altLang="zh-CN" dirty="0"/>
              <a:t>表</a:t>
            </a:r>
            <a:r>
              <a:rPr lang="en-US" altLang="zh-CN" dirty="0"/>
              <a:t>2-1-8 MM440</a:t>
            </a:r>
            <a:r>
              <a:rPr lang="zh-CN" altLang="zh-CN" dirty="0"/>
              <a:t>变频器故障表</a:t>
            </a:r>
          </a:p>
        </p:txBody>
      </p:sp>
      <p:sp>
        <p:nvSpPr>
          <p:cNvPr id="16" name="矩形 15">
            <a:extLst>
              <a:ext uri="{FF2B5EF4-FFF2-40B4-BE49-F238E27FC236}">
                <a16:creationId xmlns:a16="http://schemas.microsoft.com/office/drawing/2014/main" xmlns="" id="{E8595C05-5439-49D7-B6BB-BC2775EDEAB0}"/>
              </a:ext>
            </a:extLst>
          </p:cNvPr>
          <p:cNvSpPr/>
          <p:nvPr/>
        </p:nvSpPr>
        <p:spPr>
          <a:xfrm>
            <a:off x="915375" y="785524"/>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3.1</a:t>
            </a:r>
            <a:r>
              <a:rPr lang="zh-CN" altLang="zh-CN" sz="2000" b="1" dirty="0" smtClean="0">
                <a:solidFill>
                  <a:schemeClr val="accent2">
                    <a:lumMod val="50000"/>
                  </a:schemeClr>
                </a:solidFill>
                <a:latin typeface="微软雅黑" pitchFamily="34" charset="-122"/>
                <a:ea typeface="微软雅黑" pitchFamily="34" charset="-122"/>
              </a:rPr>
              <a:t>变频器</a:t>
            </a:r>
            <a:r>
              <a:rPr lang="zh-CN" altLang="zh-CN" sz="2000" b="1" dirty="0">
                <a:solidFill>
                  <a:schemeClr val="accent2">
                    <a:lumMod val="50000"/>
                  </a:schemeClr>
                </a:solidFill>
                <a:latin typeface="微软雅黑" pitchFamily="34" charset="-122"/>
                <a:ea typeface="微软雅黑" pitchFamily="34" charset="-122"/>
              </a:rPr>
              <a:t>的故障类型</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7"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9"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2"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4"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5"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13857977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aphicFrame>
        <p:nvGraphicFramePr>
          <p:cNvPr id="10" name="表格 9"/>
          <p:cNvGraphicFramePr>
            <a:graphicFrameLocks noGrp="1"/>
          </p:cNvGraphicFramePr>
          <p:nvPr>
            <p:extLst>
              <p:ext uri="{D42A27DB-BD31-4B8C-83A1-F6EECF244321}">
                <p14:modId xmlns:p14="http://schemas.microsoft.com/office/powerpoint/2010/main" val="1131923261"/>
              </p:ext>
            </p:extLst>
          </p:nvPr>
        </p:nvGraphicFramePr>
        <p:xfrm>
          <a:off x="632012" y="1044945"/>
          <a:ext cx="11147612" cy="5155882"/>
        </p:xfrm>
        <a:graphic>
          <a:graphicData uri="http://schemas.openxmlformats.org/drawingml/2006/table">
            <a:tbl>
              <a:tblPr firstRow="1" firstCol="1" bandRow="1">
                <a:tableStyleId>{5940675A-B579-460E-94D1-54222C63F5DA}</a:tableStyleId>
              </a:tblPr>
              <a:tblGrid>
                <a:gridCol w="1905433">
                  <a:extLst>
                    <a:ext uri="{9D8B030D-6E8A-4147-A177-3AD203B41FA5}">
                      <a16:colId xmlns:a16="http://schemas.microsoft.com/office/drawing/2014/main" xmlns="" val="20000"/>
                    </a:ext>
                  </a:extLst>
                </a:gridCol>
                <a:gridCol w="3317988">
                  <a:extLst>
                    <a:ext uri="{9D8B030D-6E8A-4147-A177-3AD203B41FA5}">
                      <a16:colId xmlns:a16="http://schemas.microsoft.com/office/drawing/2014/main" xmlns="" val="20001"/>
                    </a:ext>
                  </a:extLst>
                </a:gridCol>
                <a:gridCol w="5924191">
                  <a:extLst>
                    <a:ext uri="{9D8B030D-6E8A-4147-A177-3AD203B41FA5}">
                      <a16:colId xmlns:a16="http://schemas.microsoft.com/office/drawing/2014/main" xmlns="" val="20002"/>
                    </a:ext>
                  </a:extLst>
                </a:gridCol>
              </a:tblGrid>
              <a:tr h="1443596">
                <a:tc>
                  <a:txBody>
                    <a:bodyPr/>
                    <a:lstStyle/>
                    <a:p>
                      <a:pPr marL="43815" indent="228600">
                        <a:spcBef>
                          <a:spcPts val="10"/>
                        </a:spcBef>
                        <a:spcAft>
                          <a:spcPts val="0"/>
                        </a:spcAft>
                      </a:pPr>
                      <a:r>
                        <a:rPr lang="zh-CN" sz="1400" kern="100" dirty="0">
                          <a:effectLst/>
                        </a:rPr>
                        <a:t>F</a:t>
                      </a:r>
                      <a:r>
                        <a:rPr lang="zh-CN" sz="1400" kern="100" dirty="0" smtClean="0">
                          <a:effectLst/>
                        </a:rPr>
                        <a:t>0004</a:t>
                      </a:r>
                      <a:r>
                        <a:rPr lang="zh-CN" altLang="en-US" sz="1400" kern="100" dirty="0" smtClean="0">
                          <a:effectLst/>
                        </a:rPr>
                        <a:t>：</a:t>
                      </a:r>
                      <a:r>
                        <a:rPr lang="zh-CN" sz="1400" kern="100" dirty="0" smtClean="0">
                          <a:effectLst/>
                        </a:rPr>
                        <a:t>变频器</a:t>
                      </a:r>
                      <a:r>
                        <a:rPr lang="zh-CN" sz="1400" kern="100" dirty="0">
                          <a:effectLst/>
                        </a:rPr>
                        <a:t>过温</a:t>
                      </a:r>
                      <a:endParaRPr lang="zh-CN" sz="1400" kern="100" dirty="0">
                        <a:effectLst/>
                        <a:latin typeface="Calibri"/>
                        <a:ea typeface="宋体"/>
                        <a:cs typeface="Times New Roman"/>
                      </a:endParaRPr>
                    </a:p>
                  </a:txBody>
                  <a:tcPr marL="62091" marR="62091" marT="0" marB="0" anchor="ctr"/>
                </a:tc>
                <a:tc>
                  <a:txBody>
                    <a:bodyPr/>
                    <a:lstStyle/>
                    <a:p>
                      <a:pPr marL="0" lvl="0" indent="0">
                        <a:spcBef>
                          <a:spcPts val="200"/>
                        </a:spcBef>
                        <a:spcAft>
                          <a:spcPts val="0"/>
                        </a:spcAft>
                        <a:buSzPts val="900"/>
                        <a:buFont typeface="Symbol"/>
                        <a:buNone/>
                        <a:tabLst>
                          <a:tab pos="272415" algn="l"/>
                          <a:tab pos="273050" algn="l"/>
                        </a:tabLst>
                      </a:pPr>
                      <a:r>
                        <a:rPr lang="en-US" altLang="zh-CN" sz="1400" kern="100" dirty="0" smtClean="0">
                          <a:effectLst/>
                        </a:rPr>
                        <a:t>1.</a:t>
                      </a:r>
                      <a:r>
                        <a:rPr lang="zh-CN" sz="1400" kern="100" dirty="0" smtClean="0">
                          <a:effectLst/>
                        </a:rPr>
                        <a:t>冷却</a:t>
                      </a:r>
                      <a:r>
                        <a:rPr lang="zh-CN" sz="1400" kern="100" dirty="0">
                          <a:effectLst/>
                        </a:rPr>
                        <a:t>风量不足</a:t>
                      </a:r>
                    </a:p>
                    <a:p>
                      <a:pPr marL="0" lvl="0" indent="0">
                        <a:spcBef>
                          <a:spcPts val="200"/>
                        </a:spcBef>
                        <a:spcAft>
                          <a:spcPts val="0"/>
                        </a:spcAft>
                        <a:buSzPts val="900"/>
                        <a:buFont typeface="Symbol"/>
                        <a:buNone/>
                        <a:tabLst>
                          <a:tab pos="272415" algn="l"/>
                          <a:tab pos="273050" algn="l"/>
                        </a:tabLst>
                      </a:pPr>
                      <a:r>
                        <a:rPr lang="en-US" altLang="zh-CN" sz="1400" kern="100" dirty="0" smtClean="0">
                          <a:effectLst/>
                        </a:rPr>
                        <a:t>2.</a:t>
                      </a:r>
                      <a:r>
                        <a:rPr lang="zh-CN" sz="1400" kern="100" dirty="0" smtClean="0">
                          <a:effectLst/>
                        </a:rPr>
                        <a:t>环境温度</a:t>
                      </a:r>
                      <a:r>
                        <a:rPr lang="zh-CN" sz="1400" kern="100" dirty="0">
                          <a:effectLst/>
                        </a:rPr>
                        <a:t>过高</a:t>
                      </a:r>
                      <a:endParaRPr lang="zh-CN" sz="1400" kern="100" dirty="0">
                        <a:effectLst/>
                        <a:latin typeface="宋体"/>
                        <a:ea typeface="Symbol"/>
                        <a:cs typeface="Symbol"/>
                      </a:endParaRPr>
                    </a:p>
                  </a:txBody>
                  <a:tcPr marL="62091" marR="62091" marT="0" marB="0" anchor="ctr"/>
                </a:tc>
                <a:tc>
                  <a:txBody>
                    <a:bodyPr/>
                    <a:lstStyle/>
                    <a:p>
                      <a:pPr marL="43180" indent="228600">
                        <a:spcAft>
                          <a:spcPts val="0"/>
                        </a:spcAft>
                      </a:pPr>
                      <a:r>
                        <a:rPr lang="zh-CN" sz="1400" kern="100" dirty="0">
                          <a:effectLst/>
                        </a:rPr>
                        <a:t>检查以下各项</a:t>
                      </a:r>
                    </a:p>
                    <a:p>
                      <a:pPr marL="0" lvl="0" indent="0">
                        <a:spcBef>
                          <a:spcPts val="30"/>
                        </a:spcBef>
                        <a:spcAft>
                          <a:spcPts val="0"/>
                        </a:spcAft>
                        <a:buSzPts val="900"/>
                        <a:buFont typeface="Arial"/>
                        <a:buNone/>
                        <a:tabLst>
                          <a:tab pos="224155" algn="l"/>
                        </a:tabLst>
                      </a:pPr>
                      <a:r>
                        <a:rPr lang="en-US" altLang="zh-CN" sz="1400" kern="100" dirty="0" smtClean="0">
                          <a:effectLst/>
                        </a:rPr>
                        <a:t>1.</a:t>
                      </a:r>
                      <a:r>
                        <a:rPr lang="zh-CN" sz="1400" kern="100" dirty="0" smtClean="0">
                          <a:effectLst/>
                        </a:rPr>
                        <a:t>负载</a:t>
                      </a:r>
                      <a:r>
                        <a:rPr lang="zh-CN" sz="1400" kern="100" dirty="0">
                          <a:effectLst/>
                        </a:rPr>
                        <a:t>的情况必须与工作</a:t>
                      </a:r>
                      <a:r>
                        <a:rPr lang="zh-CN" sz="1400" kern="100" spc="-175" dirty="0">
                          <a:effectLst/>
                        </a:rPr>
                        <a:t>      </a:t>
                      </a:r>
                      <a:r>
                        <a:rPr lang="zh-CN" sz="1400" kern="100" dirty="0">
                          <a:effectLst/>
                        </a:rPr>
                        <a:t>停止周期相适应</a:t>
                      </a:r>
                    </a:p>
                    <a:p>
                      <a:pPr marL="0" lvl="0" indent="0">
                        <a:spcBef>
                          <a:spcPts val="10"/>
                        </a:spcBef>
                        <a:spcAft>
                          <a:spcPts val="0"/>
                        </a:spcAft>
                        <a:buSzPts val="900"/>
                        <a:buFont typeface="Arial"/>
                        <a:buNone/>
                        <a:tabLst>
                          <a:tab pos="224155" algn="l"/>
                        </a:tabLst>
                      </a:pPr>
                      <a:r>
                        <a:rPr lang="en-US" altLang="zh-CN" sz="1400" kern="100" dirty="0" smtClean="0">
                          <a:effectLst/>
                        </a:rPr>
                        <a:t>2.</a:t>
                      </a:r>
                      <a:r>
                        <a:rPr lang="zh-CN" sz="1400" kern="100" dirty="0" smtClean="0">
                          <a:effectLst/>
                        </a:rPr>
                        <a:t>变频器</a:t>
                      </a:r>
                      <a:r>
                        <a:rPr lang="zh-CN" sz="1400" kern="100" dirty="0">
                          <a:effectLst/>
                        </a:rPr>
                        <a:t>运行时冷却风机必须正常运转</a:t>
                      </a:r>
                    </a:p>
                    <a:p>
                      <a:pPr marL="0" marR="595630" lvl="0" indent="0">
                        <a:lnSpc>
                          <a:spcPct val="100000"/>
                        </a:lnSpc>
                        <a:spcBef>
                          <a:spcPts val="20"/>
                        </a:spcBef>
                        <a:spcAft>
                          <a:spcPts val="0"/>
                        </a:spcAft>
                        <a:buSzPts val="900"/>
                        <a:buFont typeface="Arial"/>
                        <a:buNone/>
                        <a:tabLst>
                          <a:tab pos="224155" algn="l"/>
                        </a:tabLst>
                      </a:pPr>
                      <a:r>
                        <a:rPr lang="en-US" altLang="zh-CN" sz="1400" kern="100" dirty="0" smtClean="0">
                          <a:effectLst/>
                        </a:rPr>
                        <a:t>3.</a:t>
                      </a:r>
                      <a:r>
                        <a:rPr lang="zh-CN" sz="1400" kern="100" dirty="0" smtClean="0">
                          <a:effectLst/>
                        </a:rPr>
                        <a:t>调制</a:t>
                      </a:r>
                      <a:r>
                        <a:rPr lang="zh-CN" sz="1400" kern="100" dirty="0">
                          <a:effectLst/>
                        </a:rPr>
                        <a:t>脉冲的频率必须设定为缺省</a:t>
                      </a:r>
                      <a:r>
                        <a:rPr lang="zh-CN" sz="1400" kern="100" spc="-10" dirty="0">
                          <a:effectLst/>
                        </a:rPr>
                        <a:t>值</a:t>
                      </a:r>
                      <a:endParaRPr lang="zh-CN" sz="1400" kern="100" dirty="0">
                        <a:effectLst/>
                      </a:endParaRPr>
                    </a:p>
                    <a:p>
                      <a:pPr marL="0" marR="595630" lvl="0" indent="0">
                        <a:lnSpc>
                          <a:spcPct val="100000"/>
                        </a:lnSpc>
                        <a:spcBef>
                          <a:spcPts val="20"/>
                        </a:spcBef>
                        <a:spcAft>
                          <a:spcPts val="0"/>
                        </a:spcAft>
                        <a:buSzPts val="900"/>
                        <a:buFont typeface="Arial"/>
                        <a:buNone/>
                        <a:tabLst>
                          <a:tab pos="224155" algn="l"/>
                        </a:tabLst>
                      </a:pPr>
                      <a:r>
                        <a:rPr lang="en-US" altLang="zh-CN" sz="1400" kern="100" spc="-10" dirty="0" smtClean="0">
                          <a:effectLst/>
                        </a:rPr>
                        <a:t>4.</a:t>
                      </a:r>
                      <a:r>
                        <a:rPr lang="zh-CN" sz="1400" kern="100" spc="-10" dirty="0" smtClean="0">
                          <a:effectLst/>
                        </a:rPr>
                        <a:t>环境温度</a:t>
                      </a:r>
                      <a:r>
                        <a:rPr lang="zh-CN" sz="1400" kern="100" spc="-10" dirty="0">
                          <a:effectLst/>
                        </a:rPr>
                        <a:t>可能高于变频器的允许值</a:t>
                      </a:r>
                      <a:endParaRPr lang="zh-CN" sz="1400" kern="100" dirty="0">
                        <a:effectLst/>
                      </a:endParaRPr>
                    </a:p>
                    <a:p>
                      <a:pPr marL="43815" marR="595630" indent="223520">
                        <a:lnSpc>
                          <a:spcPct val="100000"/>
                        </a:lnSpc>
                        <a:spcBef>
                          <a:spcPts val="20"/>
                        </a:spcBef>
                        <a:spcAft>
                          <a:spcPts val="0"/>
                        </a:spcAft>
                        <a:tabLst>
                          <a:tab pos="224155" algn="l"/>
                        </a:tabLst>
                      </a:pPr>
                      <a:r>
                        <a:rPr lang="zh-CN" sz="1400" kern="100" spc="-10" dirty="0">
                          <a:effectLst/>
                        </a:rPr>
                        <a:t>故</a:t>
                      </a:r>
                      <a:r>
                        <a:rPr lang="zh-CN" sz="1400" kern="100" dirty="0">
                          <a:effectLst/>
                        </a:rPr>
                        <a:t>障值</a:t>
                      </a:r>
                    </a:p>
                    <a:p>
                      <a:pPr marL="43180" indent="228600">
                        <a:spcBef>
                          <a:spcPts val="15"/>
                        </a:spcBef>
                        <a:spcAft>
                          <a:spcPts val="0"/>
                        </a:spcAft>
                      </a:pPr>
                      <a:r>
                        <a:rPr lang="zh-CN" sz="1400" kern="100" dirty="0">
                          <a:effectLst/>
                        </a:rPr>
                        <a:t>P0949 = 1 整流器过温</a:t>
                      </a:r>
                    </a:p>
                    <a:p>
                      <a:pPr marL="43180" indent="228600">
                        <a:spcBef>
                          <a:spcPts val="10"/>
                        </a:spcBef>
                        <a:spcAft>
                          <a:spcPts val="0"/>
                        </a:spcAft>
                      </a:pPr>
                      <a:r>
                        <a:rPr lang="zh-CN" sz="1400" kern="100" dirty="0">
                          <a:effectLst/>
                        </a:rPr>
                        <a:t>P0949 = 2 运行环境过温</a:t>
                      </a:r>
                    </a:p>
                    <a:p>
                      <a:pPr marL="43180" indent="228600">
                        <a:spcBef>
                          <a:spcPts val="10"/>
                        </a:spcBef>
                        <a:spcAft>
                          <a:spcPts val="0"/>
                        </a:spcAft>
                      </a:pPr>
                      <a:r>
                        <a:rPr lang="zh-CN" sz="1400" kern="100" dirty="0">
                          <a:effectLst/>
                        </a:rPr>
                        <a:t>P0949 = 3 电子控制箱过温</a:t>
                      </a:r>
                      <a:endParaRPr lang="zh-CN" sz="1400" kern="100" dirty="0">
                        <a:effectLst/>
                        <a:latin typeface="宋体"/>
                        <a:cs typeface="宋体"/>
                      </a:endParaRPr>
                    </a:p>
                  </a:txBody>
                  <a:tcPr marL="62091" marR="62091" marT="0" marB="0" anchor="ctr"/>
                </a:tc>
                <a:extLst>
                  <a:ext uri="{0D108BD9-81ED-4DB2-BD59-A6C34878D82A}">
                    <a16:rowId xmlns:a16="http://schemas.microsoft.com/office/drawing/2014/main" xmlns="" val="10000"/>
                  </a:ext>
                </a:extLst>
              </a:tr>
              <a:tr h="671067">
                <a:tc>
                  <a:txBody>
                    <a:bodyPr/>
                    <a:lstStyle/>
                    <a:p>
                      <a:pPr marL="43815" indent="228600">
                        <a:spcBef>
                          <a:spcPts val="10"/>
                        </a:spcBef>
                        <a:spcAft>
                          <a:spcPts val="0"/>
                        </a:spcAft>
                      </a:pPr>
                      <a:r>
                        <a:rPr lang="zh-CN" sz="1400" kern="100" dirty="0">
                          <a:effectLst/>
                        </a:rPr>
                        <a:t>F</a:t>
                      </a:r>
                      <a:r>
                        <a:rPr lang="zh-CN" sz="1400" kern="100" dirty="0" smtClean="0">
                          <a:effectLst/>
                        </a:rPr>
                        <a:t>0005</a:t>
                      </a:r>
                      <a:r>
                        <a:rPr lang="zh-CN" altLang="en-US" sz="1400" kern="100" dirty="0" smtClean="0">
                          <a:effectLst/>
                        </a:rPr>
                        <a:t>：</a:t>
                      </a:r>
                      <a:r>
                        <a:rPr lang="zh-CN" sz="1400" kern="100" dirty="0" smtClean="0">
                          <a:effectLst/>
                        </a:rPr>
                        <a:t>变频器 </a:t>
                      </a:r>
                      <a:r>
                        <a:rPr lang="en-US" sz="1400" kern="100" dirty="0">
                          <a:effectLst/>
                        </a:rPr>
                        <a:t>I2T </a:t>
                      </a:r>
                      <a:r>
                        <a:rPr lang="zh-CN" sz="1400" kern="100" dirty="0">
                          <a:effectLst/>
                        </a:rPr>
                        <a:t>过热保护</a:t>
                      </a:r>
                      <a:endParaRPr lang="zh-CN" sz="1400" kern="100" dirty="0">
                        <a:effectLst/>
                        <a:latin typeface="Calibri"/>
                        <a:ea typeface="宋体"/>
                        <a:cs typeface="Times New Roman"/>
                      </a:endParaRPr>
                    </a:p>
                  </a:txBody>
                  <a:tcPr marL="62091" marR="62091" marT="0" marB="0" anchor="ctr"/>
                </a:tc>
                <a:tc>
                  <a:txBody>
                    <a:bodyPr/>
                    <a:lstStyle/>
                    <a:p>
                      <a:pPr marL="0" lvl="0" indent="0">
                        <a:spcBef>
                          <a:spcPts val="200"/>
                        </a:spcBef>
                        <a:spcAft>
                          <a:spcPts val="0"/>
                        </a:spcAft>
                        <a:buSzPts val="900"/>
                        <a:buFont typeface="Symbol"/>
                        <a:buNone/>
                        <a:tabLst>
                          <a:tab pos="272415" algn="l"/>
                          <a:tab pos="273050" algn="l"/>
                        </a:tabLst>
                      </a:pPr>
                      <a:r>
                        <a:rPr lang="en-US" altLang="zh-CN" sz="1400" kern="100" dirty="0" smtClean="0">
                          <a:effectLst/>
                        </a:rPr>
                        <a:t>1.</a:t>
                      </a:r>
                      <a:r>
                        <a:rPr lang="zh-CN" sz="1400" kern="100" dirty="0" smtClean="0">
                          <a:effectLst/>
                        </a:rPr>
                        <a:t>变频器</a:t>
                      </a:r>
                      <a:r>
                        <a:rPr lang="zh-CN" sz="1400" kern="100" dirty="0">
                          <a:effectLst/>
                        </a:rPr>
                        <a:t>过载</a:t>
                      </a:r>
                    </a:p>
                    <a:p>
                      <a:pPr marL="0" lvl="0" indent="0">
                        <a:spcBef>
                          <a:spcPts val="220"/>
                        </a:spcBef>
                        <a:spcAft>
                          <a:spcPts val="0"/>
                        </a:spcAft>
                        <a:buSzPts val="900"/>
                        <a:buFont typeface="Symbol"/>
                        <a:buNone/>
                        <a:tabLst>
                          <a:tab pos="272415" algn="l"/>
                          <a:tab pos="273050" algn="l"/>
                        </a:tabLst>
                      </a:pPr>
                      <a:r>
                        <a:rPr lang="en-US" altLang="zh-CN" sz="1400" kern="100" dirty="0" smtClean="0">
                          <a:effectLst/>
                        </a:rPr>
                        <a:t>2.</a:t>
                      </a:r>
                      <a:r>
                        <a:rPr lang="zh-CN" sz="1400" kern="100" dirty="0" smtClean="0">
                          <a:effectLst/>
                        </a:rPr>
                        <a:t>工作</a:t>
                      </a:r>
                      <a:r>
                        <a:rPr lang="zh-CN" sz="1400" kern="100" dirty="0">
                          <a:effectLst/>
                        </a:rPr>
                        <a:t>/间隙周期时间不符合要求</a:t>
                      </a:r>
                      <a:r>
                        <a:rPr lang="zh-CN" sz="1400" kern="100" spc="60" dirty="0">
                          <a:effectLst/>
                        </a:rPr>
                        <a:t>电动机功</a:t>
                      </a:r>
                      <a:r>
                        <a:rPr lang="zh-CN" sz="1400" kern="100" spc="60" dirty="0" smtClean="0">
                          <a:effectLst/>
                        </a:rPr>
                        <a:t>率</a:t>
                      </a:r>
                      <a:r>
                        <a:rPr lang="zh-CN" sz="1400" kern="100" dirty="0" smtClean="0">
                          <a:effectLst/>
                        </a:rPr>
                        <a:t>0307</a:t>
                      </a:r>
                      <a:r>
                        <a:rPr lang="zh-CN" sz="1400" kern="100" spc="-15" dirty="0">
                          <a:effectLst/>
                        </a:rPr>
                        <a:t>超过变频器的负</a:t>
                      </a:r>
                      <a:r>
                        <a:rPr lang="zh-CN" sz="1400" kern="100" spc="110" dirty="0">
                          <a:effectLst/>
                        </a:rPr>
                        <a:t>载能力</a:t>
                      </a:r>
                      <a:r>
                        <a:rPr lang="zh-CN" sz="1400" kern="100" dirty="0">
                          <a:effectLst/>
                        </a:rPr>
                        <a:t>P0206</a:t>
                      </a:r>
                      <a:endParaRPr lang="zh-CN" sz="1400" kern="100" dirty="0">
                        <a:effectLst/>
                        <a:latin typeface="宋体"/>
                        <a:ea typeface="Symbol"/>
                        <a:cs typeface="Symbol"/>
                      </a:endParaRPr>
                    </a:p>
                  </a:txBody>
                  <a:tcPr marL="62091" marR="62091" marT="0" marB="0" anchor="ctr"/>
                </a:tc>
                <a:tc>
                  <a:txBody>
                    <a:bodyPr/>
                    <a:lstStyle/>
                    <a:p>
                      <a:pPr marL="43180" indent="228600">
                        <a:spcAft>
                          <a:spcPts val="0"/>
                        </a:spcAft>
                      </a:pPr>
                      <a:r>
                        <a:rPr lang="zh-CN" sz="1400" kern="100" dirty="0">
                          <a:effectLst/>
                        </a:rPr>
                        <a:t>检查以下各项</a:t>
                      </a:r>
                    </a:p>
                    <a:p>
                      <a:pPr marL="0" marR="38100" lvl="0" indent="0">
                        <a:lnSpc>
                          <a:spcPct val="100000"/>
                        </a:lnSpc>
                        <a:spcBef>
                          <a:spcPts val="20"/>
                        </a:spcBef>
                        <a:spcAft>
                          <a:spcPts val="0"/>
                        </a:spcAft>
                        <a:buSzPts val="900"/>
                        <a:buFont typeface="Arial"/>
                        <a:buNone/>
                        <a:tabLst>
                          <a:tab pos="201295" algn="l"/>
                        </a:tabLst>
                      </a:pPr>
                      <a:r>
                        <a:rPr lang="en-US" altLang="zh-CN" sz="1400" kern="100" spc="20" dirty="0" smtClean="0">
                          <a:effectLst/>
                        </a:rPr>
                        <a:t>1.</a:t>
                      </a:r>
                      <a:r>
                        <a:rPr lang="zh-CN" sz="1400" kern="100" spc="20" dirty="0" smtClean="0">
                          <a:effectLst/>
                        </a:rPr>
                        <a:t>负载</a:t>
                      </a:r>
                      <a:r>
                        <a:rPr lang="zh-CN" sz="1400" kern="100" spc="20" dirty="0">
                          <a:effectLst/>
                        </a:rPr>
                        <a:t>的工作</a:t>
                      </a:r>
                      <a:r>
                        <a:rPr lang="zh-CN" sz="1400" kern="100" spc="25" dirty="0">
                          <a:effectLst/>
                        </a:rPr>
                        <a:t>/</a:t>
                      </a:r>
                      <a:r>
                        <a:rPr lang="zh-CN" sz="1400" kern="100" spc="15" dirty="0">
                          <a:effectLst/>
                        </a:rPr>
                        <a:t>间隙周期时间不得超过指定的允许值</a:t>
                      </a:r>
                      <a:endParaRPr lang="zh-CN" sz="1400" kern="100" dirty="0">
                        <a:effectLst/>
                      </a:endParaRPr>
                    </a:p>
                    <a:p>
                      <a:pPr marL="0" lvl="0" indent="0">
                        <a:spcBef>
                          <a:spcPts val="15"/>
                        </a:spcBef>
                        <a:spcAft>
                          <a:spcPts val="0"/>
                        </a:spcAft>
                        <a:buSzPts val="900"/>
                        <a:buFont typeface="Arial"/>
                        <a:buNone/>
                        <a:tabLst>
                          <a:tab pos="201295" algn="l"/>
                        </a:tabLst>
                      </a:pPr>
                      <a:r>
                        <a:rPr lang="en-US" altLang="zh-CN" sz="1400" kern="100" spc="60" dirty="0" smtClean="0">
                          <a:effectLst/>
                        </a:rPr>
                        <a:t>2.</a:t>
                      </a:r>
                      <a:r>
                        <a:rPr lang="zh-CN" sz="1400" kern="100" spc="60" dirty="0" smtClean="0">
                          <a:effectLst/>
                        </a:rPr>
                        <a:t>电动机</a:t>
                      </a:r>
                      <a:r>
                        <a:rPr lang="zh-CN" sz="1400" kern="100" spc="60" dirty="0">
                          <a:effectLst/>
                        </a:rPr>
                        <a:t>的功率 </a:t>
                      </a:r>
                      <a:r>
                        <a:rPr lang="zh-CN" sz="1400" kern="100" dirty="0">
                          <a:effectLst/>
                        </a:rPr>
                        <a:t>P0307</a:t>
                      </a:r>
                      <a:r>
                        <a:rPr lang="zh-CN" sz="1400" kern="100" spc="140" dirty="0">
                          <a:effectLst/>
                        </a:rPr>
                        <a:t> </a:t>
                      </a:r>
                      <a:r>
                        <a:rPr lang="zh-CN" sz="1400" kern="100" dirty="0">
                          <a:effectLst/>
                        </a:rPr>
                        <a:t>必须与变频器的功率P0206 相匹配</a:t>
                      </a:r>
                      <a:endParaRPr lang="zh-CN" sz="1400" kern="100" dirty="0">
                        <a:effectLst/>
                        <a:latin typeface="宋体"/>
                        <a:ea typeface="Arial"/>
                        <a:cs typeface="宋体"/>
                      </a:endParaRPr>
                    </a:p>
                  </a:txBody>
                  <a:tcPr marL="62091" marR="62091" marT="0" marB="0" anchor="ctr"/>
                </a:tc>
                <a:extLst>
                  <a:ext uri="{0D108BD9-81ED-4DB2-BD59-A6C34878D82A}">
                    <a16:rowId xmlns:a16="http://schemas.microsoft.com/office/drawing/2014/main" xmlns="" val="10001"/>
                  </a:ext>
                </a:extLst>
              </a:tr>
              <a:tr h="2498710">
                <a:tc>
                  <a:txBody>
                    <a:bodyPr/>
                    <a:lstStyle/>
                    <a:p>
                      <a:pPr marL="43815" indent="228600">
                        <a:spcBef>
                          <a:spcPts val="10"/>
                        </a:spcBef>
                        <a:spcAft>
                          <a:spcPts val="0"/>
                        </a:spcAft>
                      </a:pPr>
                      <a:r>
                        <a:rPr lang="zh-CN" sz="1400" kern="100" dirty="0">
                          <a:effectLst/>
                        </a:rPr>
                        <a:t>F</a:t>
                      </a:r>
                      <a:r>
                        <a:rPr lang="zh-CN" sz="1400" kern="100" dirty="0" smtClean="0">
                          <a:effectLst/>
                        </a:rPr>
                        <a:t>0011</a:t>
                      </a:r>
                      <a:r>
                        <a:rPr lang="zh-CN" altLang="en-US" sz="1400" kern="100" dirty="0" smtClean="0">
                          <a:effectLst/>
                        </a:rPr>
                        <a:t>：</a:t>
                      </a:r>
                      <a:r>
                        <a:rPr lang="zh-CN" sz="1400" kern="100" dirty="0" smtClean="0">
                          <a:effectLst/>
                        </a:rPr>
                        <a:t>电动机</a:t>
                      </a:r>
                      <a:r>
                        <a:rPr lang="zh-CN" sz="1400" kern="100" dirty="0">
                          <a:effectLst/>
                        </a:rPr>
                        <a:t>过温</a:t>
                      </a:r>
                      <a:endParaRPr lang="zh-CN" sz="1400" kern="100" dirty="0">
                        <a:effectLst/>
                        <a:latin typeface="Calibri"/>
                        <a:ea typeface="宋体"/>
                        <a:cs typeface="Times New Roman"/>
                      </a:endParaRPr>
                    </a:p>
                  </a:txBody>
                  <a:tcPr marL="62091" marR="62091" marT="0" marB="0" anchor="ctr"/>
                </a:tc>
                <a:tc>
                  <a:txBody>
                    <a:bodyPr/>
                    <a:lstStyle/>
                    <a:p>
                      <a:pPr marL="0" lvl="0" indent="0" algn="just">
                        <a:lnSpc>
                          <a:spcPts val="2000"/>
                        </a:lnSpc>
                        <a:spcAft>
                          <a:spcPts val="0"/>
                        </a:spcAft>
                        <a:buSzPts val="900"/>
                        <a:buFont typeface="Symbol"/>
                        <a:buNone/>
                      </a:pPr>
                      <a:r>
                        <a:rPr lang="en-US" altLang="zh-CN" sz="1400" kern="100" dirty="0" smtClean="0">
                          <a:effectLst/>
                        </a:rPr>
                        <a:t>1.</a:t>
                      </a:r>
                      <a:r>
                        <a:rPr lang="zh-CN" sz="1400" kern="100" dirty="0" smtClean="0">
                          <a:effectLst/>
                        </a:rPr>
                        <a:t>电动机</a:t>
                      </a:r>
                      <a:r>
                        <a:rPr lang="zh-CN" sz="1400" kern="100" dirty="0">
                          <a:effectLst/>
                        </a:rPr>
                        <a:t>过载</a:t>
                      </a:r>
                      <a:endParaRPr lang="zh-CN" sz="1400" kern="100" dirty="0">
                        <a:effectLst/>
                        <a:latin typeface="Calibri"/>
                        <a:ea typeface="Symbol"/>
                        <a:cs typeface="Symbol"/>
                      </a:endParaRPr>
                    </a:p>
                  </a:txBody>
                  <a:tcPr marL="62091" marR="62091" marT="0" marB="0" anchor="ctr"/>
                </a:tc>
                <a:tc>
                  <a:txBody>
                    <a:bodyPr/>
                    <a:lstStyle/>
                    <a:p>
                      <a:pPr marL="43180" indent="228600">
                        <a:spcAft>
                          <a:spcPts val="0"/>
                        </a:spcAft>
                      </a:pPr>
                      <a:r>
                        <a:rPr lang="zh-CN" sz="1400" kern="100" dirty="0">
                          <a:effectLst/>
                        </a:rPr>
                        <a:t>检查以下各项</a:t>
                      </a:r>
                    </a:p>
                    <a:p>
                      <a:pPr marL="0" lvl="0" indent="0">
                        <a:spcBef>
                          <a:spcPts val="10"/>
                        </a:spcBef>
                        <a:spcAft>
                          <a:spcPts val="0"/>
                        </a:spcAft>
                        <a:buSzPts val="900"/>
                        <a:buFont typeface="Arial"/>
                        <a:buNone/>
                        <a:tabLst>
                          <a:tab pos="201295" algn="l"/>
                        </a:tabLst>
                      </a:pPr>
                      <a:r>
                        <a:rPr lang="en-US" altLang="zh-CN" sz="1400" kern="100" dirty="0" smtClean="0">
                          <a:effectLst/>
                        </a:rPr>
                        <a:t>1.</a:t>
                      </a:r>
                      <a:r>
                        <a:rPr lang="zh-CN" sz="1400" kern="100" dirty="0" smtClean="0">
                          <a:effectLst/>
                        </a:rPr>
                        <a:t>负载</a:t>
                      </a:r>
                      <a:r>
                        <a:rPr lang="zh-CN" sz="1400" kern="100" dirty="0">
                          <a:effectLst/>
                        </a:rPr>
                        <a:t>的工作/间隙周期必须正确</a:t>
                      </a:r>
                    </a:p>
                    <a:p>
                      <a:pPr marL="0" lvl="0" indent="0">
                        <a:spcBef>
                          <a:spcPts val="10"/>
                        </a:spcBef>
                        <a:spcAft>
                          <a:spcPts val="0"/>
                        </a:spcAft>
                        <a:buSzPts val="900"/>
                        <a:buFont typeface="Arial"/>
                        <a:buNone/>
                        <a:tabLst>
                          <a:tab pos="201295" algn="l"/>
                          <a:tab pos="1673860" algn="l"/>
                        </a:tabLst>
                      </a:pPr>
                      <a:r>
                        <a:rPr lang="en-US" altLang="zh-CN" sz="1400" kern="100" spc="70" dirty="0" smtClean="0">
                          <a:effectLst/>
                        </a:rPr>
                        <a:t>2.</a:t>
                      </a:r>
                      <a:r>
                        <a:rPr lang="zh-CN" sz="1400" kern="100" spc="70" dirty="0" smtClean="0">
                          <a:effectLst/>
                        </a:rPr>
                        <a:t>标称</a:t>
                      </a:r>
                      <a:r>
                        <a:rPr lang="zh-CN" sz="1400" kern="100" spc="60" dirty="0">
                          <a:effectLst/>
                        </a:rPr>
                        <a:t>的</a:t>
                      </a:r>
                      <a:r>
                        <a:rPr lang="zh-CN" sz="1400" kern="100" spc="70" dirty="0">
                          <a:effectLst/>
                        </a:rPr>
                        <a:t>电</a:t>
                      </a:r>
                      <a:r>
                        <a:rPr lang="zh-CN" sz="1400" kern="100" spc="60" dirty="0">
                          <a:effectLst/>
                        </a:rPr>
                        <a:t>动</a:t>
                      </a:r>
                      <a:r>
                        <a:rPr lang="zh-CN" sz="1400" kern="100" spc="70" dirty="0">
                          <a:effectLst/>
                        </a:rPr>
                        <a:t>机</a:t>
                      </a:r>
                      <a:r>
                        <a:rPr lang="zh-CN" sz="1400" kern="100" spc="60" dirty="0">
                          <a:effectLst/>
                        </a:rPr>
                        <a:t>温</a:t>
                      </a:r>
                      <a:r>
                        <a:rPr lang="zh-CN" sz="1400" kern="100" spc="70" dirty="0">
                          <a:effectLst/>
                        </a:rPr>
                        <a:t>度</a:t>
                      </a:r>
                      <a:r>
                        <a:rPr lang="zh-CN" sz="1400" kern="100" spc="60" dirty="0">
                          <a:effectLst/>
                        </a:rPr>
                        <a:t>超</a:t>
                      </a:r>
                      <a:r>
                        <a:rPr lang="zh-CN" sz="1400" kern="100" spc="70" dirty="0">
                          <a:effectLst/>
                        </a:rPr>
                        <a:t>限</a:t>
                      </a:r>
                      <a:r>
                        <a:rPr lang="zh-CN" sz="1400" kern="100" dirty="0">
                          <a:effectLst/>
                        </a:rPr>
                        <a:t>值	P0626-P0628必须正确</a:t>
                      </a:r>
                    </a:p>
                    <a:p>
                      <a:pPr marL="0" marR="271780" lvl="0" indent="0">
                        <a:lnSpc>
                          <a:spcPct val="100000"/>
                        </a:lnSpc>
                        <a:spcBef>
                          <a:spcPts val="20"/>
                        </a:spcBef>
                        <a:spcAft>
                          <a:spcPts val="0"/>
                        </a:spcAft>
                        <a:buSzPts val="900"/>
                        <a:buFont typeface="Arial"/>
                        <a:buNone/>
                        <a:tabLst>
                          <a:tab pos="201295" algn="l"/>
                        </a:tabLst>
                      </a:pPr>
                      <a:r>
                        <a:rPr lang="en-US" altLang="zh-CN" sz="1400" kern="100" spc="40" dirty="0" smtClean="0">
                          <a:effectLst/>
                        </a:rPr>
                        <a:t>3.</a:t>
                      </a:r>
                      <a:r>
                        <a:rPr lang="zh-CN" sz="1400" kern="100" spc="40" dirty="0" smtClean="0">
                          <a:effectLst/>
                        </a:rPr>
                        <a:t>电动机</a:t>
                      </a:r>
                      <a:r>
                        <a:rPr lang="zh-CN" sz="1400" kern="100" spc="40" dirty="0">
                          <a:effectLst/>
                        </a:rPr>
                        <a:t>温度报警电平</a:t>
                      </a:r>
                      <a:r>
                        <a:rPr lang="zh-CN" sz="1400" kern="100" dirty="0">
                          <a:effectLst/>
                        </a:rPr>
                        <a:t>P0604</a:t>
                      </a:r>
                      <a:r>
                        <a:rPr lang="zh-CN" sz="1400" kern="100" spc="-20" dirty="0">
                          <a:effectLst/>
                        </a:rPr>
                        <a:t>必须匹配</a:t>
                      </a:r>
                      <a:r>
                        <a:rPr lang="zh-CN" sz="1400" kern="100" spc="-75" dirty="0">
                          <a:effectLst/>
                        </a:rPr>
                        <a:t>如果</a:t>
                      </a:r>
                      <a:r>
                        <a:rPr lang="zh-CN" sz="1400" kern="100" dirty="0">
                          <a:effectLst/>
                        </a:rPr>
                        <a:t>P0601=0</a:t>
                      </a:r>
                      <a:r>
                        <a:rPr lang="zh-CN" sz="1400" kern="100" spc="-115" dirty="0">
                          <a:effectLst/>
                        </a:rPr>
                        <a:t>或 </a:t>
                      </a:r>
                      <a:r>
                        <a:rPr lang="zh-CN" sz="1400" kern="100" dirty="0">
                          <a:effectLst/>
                        </a:rPr>
                        <a:t>1请检查以下各项</a:t>
                      </a:r>
                    </a:p>
                    <a:p>
                      <a:pPr marL="0" marR="29210" lvl="0" indent="0">
                        <a:lnSpc>
                          <a:spcPct val="102000"/>
                        </a:lnSpc>
                        <a:spcBef>
                          <a:spcPts val="15"/>
                        </a:spcBef>
                        <a:spcAft>
                          <a:spcPts val="0"/>
                        </a:spcAft>
                        <a:buSzPts val="900"/>
                        <a:buFont typeface="Arial"/>
                        <a:buNone/>
                        <a:tabLst>
                          <a:tab pos="201295" algn="l"/>
                        </a:tabLst>
                      </a:pPr>
                      <a:r>
                        <a:rPr lang="en-US" altLang="zh-CN" sz="1400" kern="100" spc="30" dirty="0" smtClean="0">
                          <a:effectLst/>
                        </a:rPr>
                        <a:t>4.</a:t>
                      </a:r>
                      <a:r>
                        <a:rPr lang="zh-CN" sz="1400" kern="100" spc="30" dirty="0" smtClean="0">
                          <a:effectLst/>
                        </a:rPr>
                        <a:t>检查</a:t>
                      </a:r>
                      <a:r>
                        <a:rPr lang="zh-CN" sz="1400" kern="100" spc="30" dirty="0">
                          <a:effectLst/>
                        </a:rPr>
                        <a:t>电动机的铭牌数据是否正确 如果没有</a:t>
                      </a:r>
                      <a:r>
                        <a:rPr lang="zh-CN" sz="1400" kern="100" spc="20" dirty="0">
                          <a:effectLst/>
                        </a:rPr>
                        <a:t>进行快速调试</a:t>
                      </a:r>
                      <a:r>
                        <a:rPr lang="en-US" sz="1400" kern="100" spc="20" dirty="0">
                          <a:effectLst/>
                        </a:rPr>
                        <a:t> </a:t>
                      </a:r>
                      <a:endParaRPr lang="zh-CN" sz="1400" kern="100" dirty="0">
                        <a:effectLst/>
                      </a:endParaRPr>
                    </a:p>
                    <a:p>
                      <a:pPr marL="0" marR="29210" lvl="0" indent="0">
                        <a:lnSpc>
                          <a:spcPct val="100000"/>
                        </a:lnSpc>
                        <a:spcAft>
                          <a:spcPts val="0"/>
                        </a:spcAft>
                        <a:buSzPts val="900"/>
                        <a:buFont typeface="Arial"/>
                        <a:buNone/>
                        <a:tabLst>
                          <a:tab pos="201295" algn="l"/>
                        </a:tabLst>
                      </a:pPr>
                      <a:r>
                        <a:rPr lang="en-US" altLang="zh-CN" sz="1400" kern="100" spc="35" dirty="0" smtClean="0">
                          <a:effectLst/>
                        </a:rPr>
                        <a:t>5.</a:t>
                      </a:r>
                      <a:r>
                        <a:rPr lang="zh-CN" sz="1400" kern="100" spc="35" dirty="0" smtClean="0">
                          <a:effectLst/>
                        </a:rPr>
                        <a:t>正确</a:t>
                      </a:r>
                      <a:r>
                        <a:rPr lang="zh-CN" sz="1400" kern="100" spc="35" dirty="0">
                          <a:effectLst/>
                        </a:rPr>
                        <a:t>的等值电路数据可以通过电动机数据自</a:t>
                      </a:r>
                      <a:r>
                        <a:rPr lang="zh-CN" sz="1400" kern="100" dirty="0">
                          <a:effectLst/>
                        </a:rPr>
                        <a:t>动检测P1910=1来得到</a:t>
                      </a:r>
                    </a:p>
                    <a:p>
                      <a:pPr marL="0" marR="29210" lvl="0" indent="0">
                        <a:lnSpc>
                          <a:spcPct val="100000"/>
                        </a:lnSpc>
                        <a:spcAft>
                          <a:spcPts val="0"/>
                        </a:spcAft>
                        <a:buSzPts val="900"/>
                        <a:buFont typeface="Arial"/>
                        <a:buNone/>
                        <a:tabLst>
                          <a:tab pos="201295" algn="l"/>
                        </a:tabLst>
                      </a:pPr>
                      <a:r>
                        <a:rPr lang="en-US" altLang="zh-CN" sz="1400" kern="100" spc="30" dirty="0" smtClean="0">
                          <a:effectLst/>
                        </a:rPr>
                        <a:t>6.</a:t>
                      </a:r>
                      <a:r>
                        <a:rPr lang="zh-CN" sz="1400" kern="100" spc="30" dirty="0" smtClean="0">
                          <a:effectLst/>
                        </a:rPr>
                        <a:t>检查</a:t>
                      </a:r>
                      <a:r>
                        <a:rPr lang="zh-CN" sz="1400" kern="100" spc="30" dirty="0">
                          <a:effectLst/>
                        </a:rPr>
                        <a:t>电动机的重量是否合理必要时加以修</a:t>
                      </a:r>
                      <a:r>
                        <a:rPr lang="zh-CN" sz="1400" kern="100" dirty="0">
                          <a:effectLst/>
                        </a:rPr>
                        <a:t>改</a:t>
                      </a:r>
                    </a:p>
                    <a:p>
                      <a:pPr marL="0" marR="29210" lvl="0" indent="0">
                        <a:lnSpc>
                          <a:spcPct val="100000"/>
                        </a:lnSpc>
                        <a:spcAft>
                          <a:spcPts val="0"/>
                        </a:spcAft>
                        <a:buSzPts val="900"/>
                        <a:buFont typeface="Arial"/>
                        <a:buNone/>
                        <a:tabLst>
                          <a:tab pos="201295" algn="l"/>
                        </a:tabLst>
                      </a:pPr>
                      <a:r>
                        <a:rPr lang="en-US" altLang="zh-CN" sz="1400" kern="100" spc="45" dirty="0" smtClean="0">
                          <a:effectLst/>
                        </a:rPr>
                        <a:t>7.</a:t>
                      </a:r>
                      <a:r>
                        <a:rPr lang="zh-CN" sz="1400" kern="100" spc="45" dirty="0" smtClean="0">
                          <a:effectLst/>
                        </a:rPr>
                        <a:t>如果</a:t>
                      </a:r>
                      <a:r>
                        <a:rPr lang="zh-CN" sz="1400" kern="100" spc="45" dirty="0">
                          <a:effectLst/>
                        </a:rPr>
                        <a:t>用户实</a:t>
                      </a:r>
                      <a:r>
                        <a:rPr lang="zh-CN" sz="1400" kern="100" spc="35" dirty="0">
                          <a:effectLst/>
                        </a:rPr>
                        <a:t>际</a:t>
                      </a:r>
                      <a:r>
                        <a:rPr lang="zh-CN" sz="1400" kern="100" spc="45" dirty="0">
                          <a:effectLst/>
                        </a:rPr>
                        <a:t>使用的电</a:t>
                      </a:r>
                      <a:r>
                        <a:rPr lang="zh-CN" sz="1400" kern="100" spc="35" dirty="0">
                          <a:effectLst/>
                        </a:rPr>
                        <a:t>动机</a:t>
                      </a:r>
                      <a:r>
                        <a:rPr lang="zh-CN" sz="1400" kern="100" spc="45" dirty="0">
                          <a:effectLst/>
                        </a:rPr>
                        <a:t>不是西门子生产</a:t>
                      </a:r>
                      <a:r>
                        <a:rPr lang="zh-CN" sz="1400" kern="100" spc="165" dirty="0">
                          <a:effectLst/>
                        </a:rPr>
                        <a:t>的标准电动</a:t>
                      </a:r>
                      <a:r>
                        <a:rPr lang="zh-CN" sz="1400" kern="100" dirty="0">
                          <a:effectLst/>
                        </a:rPr>
                        <a:t>机</a:t>
                      </a:r>
                      <a:r>
                        <a:rPr lang="zh-CN" sz="1400" kern="100" spc="165" dirty="0">
                          <a:effectLst/>
                        </a:rPr>
                        <a:t>可以通</a:t>
                      </a:r>
                      <a:r>
                        <a:rPr lang="zh-CN" sz="1400" kern="100" spc="155" dirty="0">
                          <a:effectLst/>
                        </a:rPr>
                        <a:t>过</a:t>
                      </a:r>
                      <a:r>
                        <a:rPr lang="zh-CN" sz="1400" kern="100" spc="165" dirty="0">
                          <a:effectLst/>
                        </a:rPr>
                        <a:t>参</a:t>
                      </a:r>
                      <a:r>
                        <a:rPr lang="zh-CN" sz="1400" kern="100" dirty="0">
                          <a:effectLst/>
                        </a:rPr>
                        <a:t>数P0626 、P0627、</a:t>
                      </a:r>
                      <a:r>
                        <a:rPr lang="zh-CN" sz="1400" kern="100" spc="135" dirty="0">
                          <a:effectLst/>
                        </a:rPr>
                        <a:t> </a:t>
                      </a:r>
                      <a:r>
                        <a:rPr lang="zh-CN" sz="1400" kern="100" dirty="0">
                          <a:effectLst/>
                        </a:rPr>
                        <a:t>P0628</a:t>
                      </a:r>
                      <a:r>
                        <a:rPr lang="zh-CN" sz="1400" kern="100" spc="-50" dirty="0">
                          <a:effectLst/>
                        </a:rPr>
                        <a:t> </a:t>
                      </a:r>
                      <a:r>
                        <a:rPr lang="zh-CN" sz="1400" kern="100" dirty="0">
                          <a:effectLst/>
                        </a:rPr>
                        <a:t>修改标准过</a:t>
                      </a:r>
                      <a:r>
                        <a:rPr lang="zh-CN" sz="1400" kern="100" dirty="0" smtClean="0">
                          <a:effectLst/>
                        </a:rPr>
                        <a:t>温值</a:t>
                      </a:r>
                    </a:p>
                    <a:p>
                      <a:pPr marL="43180" indent="228600">
                        <a:spcAft>
                          <a:spcPts val="0"/>
                        </a:spcAft>
                      </a:pPr>
                      <a:r>
                        <a:rPr lang="zh-CN" sz="1400" kern="100" dirty="0" smtClean="0">
                          <a:effectLst/>
                        </a:rPr>
                        <a:t>如果 P0601=2 请检查以下各项</a:t>
                      </a:r>
                    </a:p>
                    <a:p>
                      <a:pPr marL="0" lvl="0" indent="0">
                        <a:spcBef>
                          <a:spcPts val="15"/>
                        </a:spcBef>
                        <a:spcAft>
                          <a:spcPts val="0"/>
                        </a:spcAft>
                        <a:buSzPts val="900"/>
                        <a:buFont typeface="Arial"/>
                        <a:buNone/>
                        <a:tabLst>
                          <a:tab pos="224155" algn="l"/>
                        </a:tabLst>
                      </a:pPr>
                      <a:r>
                        <a:rPr lang="en-US" altLang="zh-CN" sz="1400" kern="100" spc="-75" dirty="0" smtClean="0">
                          <a:effectLst/>
                        </a:rPr>
                        <a:t>1.</a:t>
                      </a:r>
                      <a:r>
                        <a:rPr lang="zh-CN" sz="1400" kern="100" spc="-75" dirty="0" smtClean="0">
                          <a:effectLst/>
                        </a:rPr>
                        <a:t>检查 </a:t>
                      </a:r>
                      <a:r>
                        <a:rPr lang="zh-CN" sz="1400" kern="100" dirty="0">
                          <a:effectLst/>
                        </a:rPr>
                        <a:t>r0035</a:t>
                      </a:r>
                      <a:r>
                        <a:rPr lang="zh-CN" sz="1400" kern="100" spc="-50" dirty="0">
                          <a:effectLst/>
                        </a:rPr>
                        <a:t> </a:t>
                      </a:r>
                      <a:r>
                        <a:rPr lang="zh-CN" sz="1400" kern="100" dirty="0">
                          <a:effectLst/>
                        </a:rPr>
                        <a:t>中显示的温度值是否合理</a:t>
                      </a:r>
                    </a:p>
                    <a:p>
                      <a:pPr marL="0" lvl="0" indent="0">
                        <a:spcBef>
                          <a:spcPts val="10"/>
                        </a:spcBef>
                        <a:spcAft>
                          <a:spcPts val="0"/>
                        </a:spcAft>
                        <a:buSzPts val="900"/>
                        <a:buFont typeface="Arial"/>
                        <a:buNone/>
                        <a:tabLst>
                          <a:tab pos="201295" algn="l"/>
                        </a:tabLst>
                      </a:pPr>
                      <a:r>
                        <a:rPr lang="en-US" altLang="zh-CN" sz="1400" kern="100" spc="10" dirty="0" smtClean="0">
                          <a:effectLst/>
                        </a:rPr>
                        <a:t>2.</a:t>
                      </a:r>
                      <a:r>
                        <a:rPr lang="zh-CN" sz="1400" kern="100" spc="10" dirty="0" smtClean="0">
                          <a:effectLst/>
                        </a:rPr>
                        <a:t>检查</a:t>
                      </a:r>
                      <a:r>
                        <a:rPr lang="zh-CN" sz="1400" kern="100" spc="10" dirty="0">
                          <a:effectLst/>
                        </a:rPr>
                        <a:t>温度传感器是否是</a:t>
                      </a:r>
                      <a:r>
                        <a:rPr lang="zh-CN" sz="1400" kern="100" dirty="0">
                          <a:effectLst/>
                        </a:rPr>
                        <a:t>KTY84</a:t>
                      </a:r>
                      <a:r>
                        <a:rPr lang="zh-CN" sz="1400" kern="100" spc="20" dirty="0">
                          <a:effectLst/>
                        </a:rPr>
                        <a:t>不支持其他型号的传感器</a:t>
                      </a:r>
                      <a:endParaRPr lang="zh-CN" sz="1400" kern="100" dirty="0">
                        <a:effectLst/>
                        <a:latin typeface="宋体"/>
                        <a:ea typeface="Arial"/>
                        <a:cs typeface="宋体"/>
                      </a:endParaRPr>
                    </a:p>
                  </a:txBody>
                  <a:tcPr marL="62091" marR="62091" marT="0" marB="0" anchor="ctr"/>
                </a:tc>
                <a:extLst>
                  <a:ext uri="{0D108BD9-81ED-4DB2-BD59-A6C34878D82A}">
                    <a16:rowId xmlns:a16="http://schemas.microsoft.com/office/drawing/2014/main" xmlns="" val="10002"/>
                  </a:ext>
                </a:extLst>
              </a:tr>
            </a:tbl>
          </a:graphicData>
        </a:graphic>
      </p:graphicFrame>
      <p:sp>
        <p:nvSpPr>
          <p:cNvPr id="17"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9"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0"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1"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2"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4"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5" name="TextBox 8"/>
          <p:cNvSpPr txBox="1"/>
          <p:nvPr/>
        </p:nvSpPr>
        <p:spPr>
          <a:xfrm>
            <a:off x="915375" y="211354"/>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2.3</a:t>
            </a:r>
            <a:r>
              <a:rPr lang="zh-CN" altLang="zh-CN" sz="1600" b="1" dirty="0">
                <a:solidFill>
                  <a:schemeClr val="bg1"/>
                </a:solidFill>
                <a:latin typeface="微软雅黑" pitchFamily="34" charset="-122"/>
                <a:ea typeface="微软雅黑" pitchFamily="34" charset="-122"/>
              </a:rPr>
              <a:t>分析变频器故障以及排除</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77229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5780924" y="1696433"/>
            <a:ext cx="5376143" cy="3692806"/>
          </a:xfrm>
          <a:prstGeom prst="rect">
            <a:avLst/>
          </a:prstGeom>
          <a:noFill/>
        </p:spPr>
        <p:txBody>
          <a:bodyPr wrap="square" rtlCol="0">
            <a:spAutoFit/>
          </a:bodyPr>
          <a:lstStyle/>
          <a:p>
            <a:pPr>
              <a:lnSpc>
                <a:spcPct val="200000"/>
              </a:lnSpc>
            </a:pPr>
            <a:r>
              <a:rPr lang="zh-CN" altLang="zh-CN" sz="2000" dirty="0">
                <a:solidFill>
                  <a:schemeClr val="bg1">
                    <a:lumMod val="50000"/>
                  </a:schemeClr>
                </a:solidFill>
                <a:latin typeface="微软雅黑" pitchFamily="34" charset="-122"/>
                <a:ea typeface="微软雅黑" pitchFamily="34" charset="-122"/>
              </a:rPr>
              <a:t>学生：有什么办法能够在电网突然断电的时候使设备正常运行呢？</a:t>
            </a:r>
          </a:p>
          <a:p>
            <a:pPr>
              <a:lnSpc>
                <a:spcPct val="200000"/>
              </a:lnSpc>
            </a:pPr>
            <a:r>
              <a:rPr lang="zh-CN" altLang="zh-CN" sz="2000" dirty="0">
                <a:solidFill>
                  <a:schemeClr val="bg1">
                    <a:lumMod val="50000"/>
                  </a:schemeClr>
                </a:solidFill>
                <a:latin typeface="微软雅黑" pitchFamily="34" charset="-122"/>
                <a:ea typeface="微软雅黑" pitchFamily="34" charset="-122"/>
              </a:rPr>
              <a:t>教师：可以使用</a:t>
            </a:r>
            <a:r>
              <a:rPr lang="en-US" altLang="zh-CN" sz="2000" dirty="0">
                <a:solidFill>
                  <a:schemeClr val="bg1">
                    <a:lumMod val="50000"/>
                  </a:schemeClr>
                </a:solidFill>
                <a:latin typeface="微软雅黑" pitchFamily="34" charset="-122"/>
                <a:ea typeface="微软雅黑" pitchFamily="34" charset="-122"/>
              </a:rPr>
              <a:t>UPS</a:t>
            </a:r>
            <a:r>
              <a:rPr lang="zh-CN" altLang="zh-CN" sz="2000" dirty="0">
                <a:solidFill>
                  <a:schemeClr val="bg1">
                    <a:lumMod val="50000"/>
                  </a:schemeClr>
                </a:solidFill>
                <a:latin typeface="微软雅黑" pitchFamily="34" charset="-122"/>
                <a:ea typeface="微软雅黑" pitchFamily="34" charset="-122"/>
              </a:rPr>
              <a:t>不间断电源。</a:t>
            </a:r>
          </a:p>
          <a:p>
            <a:pPr>
              <a:lnSpc>
                <a:spcPct val="200000"/>
              </a:lnSpc>
            </a:pPr>
            <a:r>
              <a:rPr lang="zh-CN" altLang="zh-CN" sz="2000" dirty="0">
                <a:solidFill>
                  <a:schemeClr val="bg1">
                    <a:lumMod val="50000"/>
                  </a:schemeClr>
                </a:solidFill>
                <a:latin typeface="微软雅黑" pitchFamily="34" charset="-122"/>
                <a:ea typeface="微软雅黑" pitchFamily="34" charset="-122"/>
              </a:rPr>
              <a:t>学生：控制三相交流电机的转速可以使用什么设备呢？</a:t>
            </a:r>
          </a:p>
          <a:p>
            <a:pPr>
              <a:lnSpc>
                <a:spcPct val="200000"/>
              </a:lnSpc>
            </a:pPr>
            <a:r>
              <a:rPr lang="zh-CN" altLang="zh-CN" sz="2000" dirty="0">
                <a:solidFill>
                  <a:schemeClr val="bg1">
                    <a:lumMod val="50000"/>
                  </a:schemeClr>
                </a:solidFill>
                <a:latin typeface="微软雅黑" pitchFamily="34" charset="-122"/>
                <a:ea typeface="微软雅黑" pitchFamily="34" charset="-122"/>
              </a:rPr>
              <a:t>教师：可以使用变频器。</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itchFamily="34" charset="-122"/>
                <a:ea typeface="微软雅黑"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pic>
        <p:nvPicPr>
          <p:cNvPr id="22530" name="Picture 2" descr="C:\Users\Administrator\Desktop\QQ截图2021022617402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19" y="1043012"/>
            <a:ext cx="4404361" cy="49996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文本框 10"/>
          <p:cNvSpPr txBox="1"/>
          <p:nvPr/>
        </p:nvSpPr>
        <p:spPr>
          <a:xfrm>
            <a:off x="601369" y="1552562"/>
            <a:ext cx="3030630" cy="461665"/>
          </a:xfrm>
          <a:prstGeom prst="rect">
            <a:avLst/>
          </a:prstGeom>
          <a:noFill/>
        </p:spPr>
        <p:txBody>
          <a:bodyPr wrap="square" rtlCol="0">
            <a:spAutoFit/>
          </a:bodyPr>
          <a:lstStyle/>
          <a:p>
            <a:r>
              <a:rPr lang="zh-CN" altLang="zh-CN" sz="2400" dirty="0">
                <a:solidFill>
                  <a:schemeClr val="bg1"/>
                </a:solidFill>
                <a:latin typeface="微软雅黑" charset="0"/>
                <a:ea typeface="微软雅黑" charset="0"/>
                <a:cs typeface="宋体" charset="0"/>
              </a:rPr>
              <a:t>变频器的故障类型</a:t>
            </a:r>
            <a:endParaRPr lang="zh-CN" altLang="en-US" sz="2400" dirty="0">
              <a:solidFill>
                <a:schemeClr val="bg1"/>
              </a:solidFill>
              <a:latin typeface="微软雅黑" charset="0"/>
              <a:ea typeface="微软雅黑" charset="0"/>
              <a:cs typeface="宋体" charset="0"/>
            </a:endParaRPr>
          </a:p>
        </p:txBody>
      </p:sp>
      <p:graphicFrame>
        <p:nvGraphicFramePr>
          <p:cNvPr id="15" name="表格 14"/>
          <p:cNvGraphicFramePr>
            <a:graphicFrameLocks noGrp="1"/>
          </p:cNvGraphicFramePr>
          <p:nvPr>
            <p:extLst>
              <p:ext uri="{D42A27DB-BD31-4B8C-83A1-F6EECF244321}">
                <p14:modId xmlns:p14="http://schemas.microsoft.com/office/powerpoint/2010/main" val="3455636675"/>
              </p:ext>
            </p:extLst>
          </p:nvPr>
        </p:nvGraphicFramePr>
        <p:xfrm>
          <a:off x="530678" y="910476"/>
          <a:ext cx="11262393" cy="5364630"/>
        </p:xfrm>
        <a:graphic>
          <a:graphicData uri="http://schemas.openxmlformats.org/drawingml/2006/table">
            <a:tbl>
              <a:tblPr firstRow="1" firstCol="1" bandRow="1">
                <a:tableStyleId>{5940675A-B579-460E-94D1-54222C63F5DA}</a:tableStyleId>
              </a:tblPr>
              <a:tblGrid>
                <a:gridCol w="1925052">
                  <a:extLst>
                    <a:ext uri="{9D8B030D-6E8A-4147-A177-3AD203B41FA5}">
                      <a16:colId xmlns:a16="http://schemas.microsoft.com/office/drawing/2014/main" xmlns="" val="20000"/>
                    </a:ext>
                  </a:extLst>
                </a:gridCol>
                <a:gridCol w="8086764">
                  <a:extLst>
                    <a:ext uri="{9D8B030D-6E8A-4147-A177-3AD203B41FA5}">
                      <a16:colId xmlns:a16="http://schemas.microsoft.com/office/drawing/2014/main" xmlns="" val="20001"/>
                    </a:ext>
                  </a:extLst>
                </a:gridCol>
                <a:gridCol w="1250577">
                  <a:extLst>
                    <a:ext uri="{9D8B030D-6E8A-4147-A177-3AD203B41FA5}">
                      <a16:colId xmlns:a16="http://schemas.microsoft.com/office/drawing/2014/main" xmlns="" val="20002"/>
                    </a:ext>
                  </a:extLst>
                </a:gridCol>
              </a:tblGrid>
              <a:tr h="458160">
                <a:tc>
                  <a:txBody>
                    <a:bodyPr/>
                    <a:lstStyle/>
                    <a:p>
                      <a:pPr marL="43815" indent="228600">
                        <a:spcBef>
                          <a:spcPts val="10"/>
                        </a:spcBef>
                        <a:spcAft>
                          <a:spcPts val="0"/>
                        </a:spcAft>
                      </a:pPr>
                      <a:r>
                        <a:rPr lang="zh-CN" sz="1400" kern="100" dirty="0">
                          <a:effectLst/>
                        </a:rPr>
                        <a:t>F0012</a:t>
                      </a:r>
                    </a:p>
                    <a:p>
                      <a:pPr indent="127000" algn="just">
                        <a:lnSpc>
                          <a:spcPts val="2000"/>
                        </a:lnSpc>
                        <a:spcAft>
                          <a:spcPts val="0"/>
                        </a:spcAft>
                      </a:pPr>
                      <a:r>
                        <a:rPr lang="zh-CN" sz="1400" kern="100" dirty="0">
                          <a:effectLst/>
                        </a:rPr>
                        <a:t>变频器温度信号丢失</a:t>
                      </a:r>
                      <a:endParaRPr lang="zh-CN" sz="1400" kern="100" dirty="0">
                        <a:effectLst/>
                        <a:latin typeface="Calibri"/>
                        <a:ea typeface="宋体"/>
                        <a:cs typeface="Times New Roman"/>
                      </a:endParaRPr>
                    </a:p>
                  </a:txBody>
                  <a:tcPr marL="48548" marR="48548" marT="0" marB="0"/>
                </a:tc>
                <a:tc>
                  <a:txBody>
                    <a:bodyPr/>
                    <a:lstStyle/>
                    <a:p>
                      <a:pPr marL="0" lvl="0" indent="0" algn="just">
                        <a:lnSpc>
                          <a:spcPts val="2000"/>
                        </a:lnSpc>
                        <a:spcAft>
                          <a:spcPts val="0"/>
                        </a:spcAft>
                        <a:buSzPts val="900"/>
                        <a:buFont typeface="Symbol"/>
                        <a:buNone/>
                      </a:pPr>
                      <a:r>
                        <a:rPr lang="zh-CN" sz="1400" kern="100" dirty="0">
                          <a:effectLst/>
                        </a:rPr>
                        <a:t>变频器散热器的温度传感器断线</a:t>
                      </a:r>
                      <a:endParaRPr lang="zh-CN" sz="1400" kern="100" dirty="0">
                        <a:effectLst/>
                        <a:latin typeface="Calibri"/>
                        <a:ea typeface="Symbol"/>
                        <a:cs typeface="Symbol"/>
                      </a:endParaRPr>
                    </a:p>
                  </a:txBody>
                  <a:tcPr marL="48548" marR="48548" marT="0" marB="0"/>
                </a:tc>
                <a:tc>
                  <a:txBody>
                    <a:bodyPr/>
                    <a:lstStyle/>
                    <a:p>
                      <a:pPr indent="127000" algn="just">
                        <a:lnSpc>
                          <a:spcPts val="2000"/>
                        </a:lnSpc>
                        <a:spcAft>
                          <a:spcPts val="0"/>
                        </a:spcAft>
                      </a:pPr>
                      <a:r>
                        <a:rPr lang="en-US" sz="1400" kern="100">
                          <a:effectLst/>
                        </a:rPr>
                        <a:t> </a:t>
                      </a:r>
                      <a:endParaRPr lang="zh-CN" sz="1400" kern="100">
                        <a:effectLst/>
                        <a:latin typeface="Calibri"/>
                        <a:ea typeface="宋体"/>
                        <a:cs typeface="Times New Roman"/>
                      </a:endParaRPr>
                    </a:p>
                  </a:txBody>
                  <a:tcPr marL="48548" marR="48548" marT="0" marB="0"/>
                </a:tc>
                <a:extLst>
                  <a:ext uri="{0D108BD9-81ED-4DB2-BD59-A6C34878D82A}">
                    <a16:rowId xmlns:a16="http://schemas.microsoft.com/office/drawing/2014/main" xmlns="" val="10000"/>
                  </a:ext>
                </a:extLst>
              </a:tr>
              <a:tr h="458160">
                <a:tc>
                  <a:txBody>
                    <a:bodyPr/>
                    <a:lstStyle/>
                    <a:p>
                      <a:pPr marL="43815" indent="228600">
                        <a:spcBef>
                          <a:spcPts val="10"/>
                        </a:spcBef>
                        <a:spcAft>
                          <a:spcPts val="0"/>
                        </a:spcAft>
                      </a:pPr>
                      <a:r>
                        <a:rPr lang="zh-CN" sz="1400" kern="100" dirty="0">
                          <a:effectLst/>
                        </a:rPr>
                        <a:t>F0015</a:t>
                      </a:r>
                    </a:p>
                    <a:p>
                      <a:pPr indent="127000" algn="just">
                        <a:lnSpc>
                          <a:spcPts val="2000"/>
                        </a:lnSpc>
                        <a:spcAft>
                          <a:spcPts val="0"/>
                        </a:spcAft>
                      </a:pPr>
                      <a:r>
                        <a:rPr lang="zh-CN" sz="1400" kern="100" dirty="0">
                          <a:effectLst/>
                        </a:rPr>
                        <a:t>电动机温度信号丢失</a:t>
                      </a:r>
                      <a:endParaRPr lang="zh-CN" sz="1400" kern="100" dirty="0">
                        <a:effectLst/>
                        <a:latin typeface="Calibri"/>
                        <a:ea typeface="宋体"/>
                        <a:cs typeface="Times New Roman"/>
                      </a:endParaRPr>
                    </a:p>
                  </a:txBody>
                  <a:tcPr marL="48548" marR="48548" marT="0" marB="0"/>
                </a:tc>
                <a:tc>
                  <a:txBody>
                    <a:bodyPr/>
                    <a:lstStyle/>
                    <a:p>
                      <a:pPr marL="0" marR="33655" lvl="0" indent="0">
                        <a:lnSpc>
                          <a:spcPct val="100000"/>
                        </a:lnSpc>
                        <a:spcBef>
                          <a:spcPts val="200"/>
                        </a:spcBef>
                        <a:spcAft>
                          <a:spcPts val="0"/>
                        </a:spcAft>
                        <a:buSzPts val="900"/>
                        <a:buFont typeface="Symbol"/>
                        <a:buNone/>
                        <a:tabLst>
                          <a:tab pos="272415" algn="l"/>
                          <a:tab pos="273050" algn="l"/>
                        </a:tabLst>
                      </a:pPr>
                      <a:r>
                        <a:rPr lang="zh-CN" sz="1400" kern="100" dirty="0">
                          <a:effectLst/>
                        </a:rPr>
                        <a:t>电动机的温度传感器开路或短路 如</a:t>
                      </a:r>
                      <a:r>
                        <a:rPr lang="zh-CN" sz="1400" kern="100" spc="-5" dirty="0">
                          <a:effectLst/>
                        </a:rPr>
                        <a:t>果检测到信号已经丢失 温度监控开</a:t>
                      </a:r>
                      <a:r>
                        <a:rPr lang="zh-CN" sz="1400" kern="100" dirty="0">
                          <a:effectLst/>
                        </a:rPr>
                        <a:t>关便切换为监控电动机的温度模型</a:t>
                      </a:r>
                      <a:endParaRPr lang="zh-CN" sz="1400" kern="100" dirty="0">
                        <a:effectLst/>
                        <a:latin typeface="宋体"/>
                        <a:ea typeface="Symbol"/>
                        <a:cs typeface="Symbol"/>
                      </a:endParaRPr>
                    </a:p>
                  </a:txBody>
                  <a:tcPr marL="48548" marR="48548" marT="0" marB="0"/>
                </a:tc>
                <a:tc>
                  <a:txBody>
                    <a:bodyPr/>
                    <a:lstStyle/>
                    <a:p>
                      <a:pPr indent="127000" algn="just">
                        <a:lnSpc>
                          <a:spcPts val="2000"/>
                        </a:lnSpc>
                        <a:spcAft>
                          <a:spcPts val="0"/>
                        </a:spcAft>
                      </a:pPr>
                      <a:r>
                        <a:rPr lang="en-US" sz="1400" kern="100">
                          <a:effectLst/>
                        </a:rPr>
                        <a:t> </a:t>
                      </a:r>
                      <a:endParaRPr lang="zh-CN" sz="1400" kern="100">
                        <a:effectLst/>
                        <a:latin typeface="Calibri"/>
                        <a:ea typeface="宋体"/>
                        <a:cs typeface="Times New Roman"/>
                      </a:endParaRPr>
                    </a:p>
                  </a:txBody>
                  <a:tcPr marL="48548" marR="48548" marT="0" marB="0"/>
                </a:tc>
                <a:extLst>
                  <a:ext uri="{0D108BD9-81ED-4DB2-BD59-A6C34878D82A}">
                    <a16:rowId xmlns:a16="http://schemas.microsoft.com/office/drawing/2014/main" xmlns="" val="10001"/>
                  </a:ext>
                </a:extLst>
              </a:tr>
              <a:tr h="445299">
                <a:tc>
                  <a:txBody>
                    <a:bodyPr/>
                    <a:lstStyle/>
                    <a:p>
                      <a:pPr marL="43815" indent="228600">
                        <a:spcBef>
                          <a:spcPts val="10"/>
                        </a:spcBef>
                        <a:spcAft>
                          <a:spcPts val="0"/>
                        </a:spcAft>
                      </a:pPr>
                      <a:r>
                        <a:rPr lang="zh-CN" sz="1400" kern="100">
                          <a:effectLst/>
                        </a:rPr>
                        <a:t>F0020</a:t>
                      </a:r>
                    </a:p>
                    <a:p>
                      <a:pPr indent="127000" algn="just">
                        <a:lnSpc>
                          <a:spcPts val="2000"/>
                        </a:lnSpc>
                        <a:spcAft>
                          <a:spcPts val="0"/>
                        </a:spcAft>
                      </a:pPr>
                      <a:r>
                        <a:rPr lang="zh-CN" sz="1400" kern="100">
                          <a:effectLst/>
                        </a:rPr>
                        <a:t>电源断相</a:t>
                      </a:r>
                      <a:endParaRPr lang="zh-CN" sz="1400" kern="100">
                        <a:effectLst/>
                        <a:latin typeface="Calibri"/>
                        <a:ea typeface="宋体"/>
                        <a:cs typeface="Times New Roman"/>
                      </a:endParaRPr>
                    </a:p>
                  </a:txBody>
                  <a:tcPr marL="48548" marR="48548" marT="0" marB="0"/>
                </a:tc>
                <a:tc>
                  <a:txBody>
                    <a:bodyPr/>
                    <a:lstStyle/>
                    <a:p>
                      <a:pPr marL="0" lvl="0" indent="0">
                        <a:spcBef>
                          <a:spcPts val="200"/>
                        </a:spcBef>
                        <a:spcAft>
                          <a:spcPts val="0"/>
                        </a:spcAft>
                        <a:buSzPts val="900"/>
                        <a:buFont typeface="Symbol"/>
                        <a:buNone/>
                        <a:tabLst>
                          <a:tab pos="272415" algn="l"/>
                          <a:tab pos="273050" algn="l"/>
                        </a:tabLst>
                      </a:pPr>
                      <a:r>
                        <a:rPr lang="zh-CN" sz="1400" kern="100" spc="70" dirty="0">
                          <a:effectLst/>
                        </a:rPr>
                        <a:t>如果三相输入电源电压中的一相丢</a:t>
                      </a:r>
                      <a:r>
                        <a:rPr lang="zh-CN" sz="1400" kern="100" dirty="0">
                          <a:effectLst/>
                        </a:rPr>
                        <a:t>失 便出现故障  但变频器的脉冲仍然允许输出 变气魄仍然可以带负载</a:t>
                      </a:r>
                      <a:endParaRPr lang="zh-CN" sz="1400" kern="100" dirty="0">
                        <a:effectLst/>
                        <a:latin typeface="宋体"/>
                        <a:ea typeface="Symbol"/>
                        <a:cs typeface="Symbol"/>
                      </a:endParaRPr>
                    </a:p>
                  </a:txBody>
                  <a:tcPr marL="48548" marR="48548" marT="0" marB="0"/>
                </a:tc>
                <a:tc>
                  <a:txBody>
                    <a:bodyPr/>
                    <a:lstStyle/>
                    <a:p>
                      <a:pPr indent="127000" algn="just">
                        <a:lnSpc>
                          <a:spcPts val="2000"/>
                        </a:lnSpc>
                        <a:spcAft>
                          <a:spcPts val="0"/>
                        </a:spcAft>
                      </a:pPr>
                      <a:r>
                        <a:rPr lang="zh-CN" sz="1400" kern="100" dirty="0">
                          <a:effectLst/>
                        </a:rPr>
                        <a:t>检查输入电源各相的线路</a:t>
                      </a:r>
                      <a:endParaRPr lang="zh-CN" sz="1400" kern="100" dirty="0">
                        <a:effectLst/>
                        <a:latin typeface="Calibri"/>
                        <a:ea typeface="宋体"/>
                        <a:cs typeface="Times New Roman"/>
                      </a:endParaRPr>
                    </a:p>
                  </a:txBody>
                  <a:tcPr marL="48548" marR="48548" marT="0" marB="0"/>
                </a:tc>
                <a:extLst>
                  <a:ext uri="{0D108BD9-81ED-4DB2-BD59-A6C34878D82A}">
                    <a16:rowId xmlns:a16="http://schemas.microsoft.com/office/drawing/2014/main" xmlns="" val="10002"/>
                  </a:ext>
                </a:extLst>
              </a:tr>
              <a:tr h="721510">
                <a:tc>
                  <a:txBody>
                    <a:bodyPr/>
                    <a:lstStyle/>
                    <a:p>
                      <a:pPr marL="43815" indent="228600">
                        <a:spcBef>
                          <a:spcPts val="10"/>
                        </a:spcBef>
                        <a:spcAft>
                          <a:spcPts val="0"/>
                        </a:spcAft>
                      </a:pPr>
                      <a:r>
                        <a:rPr lang="zh-CN" sz="1400" kern="100">
                          <a:effectLst/>
                        </a:rPr>
                        <a:t>F0021</a:t>
                      </a:r>
                    </a:p>
                    <a:p>
                      <a:pPr indent="127000" algn="just">
                        <a:lnSpc>
                          <a:spcPts val="2000"/>
                        </a:lnSpc>
                        <a:spcAft>
                          <a:spcPts val="0"/>
                        </a:spcAft>
                      </a:pPr>
                      <a:r>
                        <a:rPr lang="zh-CN" sz="1400" kern="100">
                          <a:effectLst/>
                        </a:rPr>
                        <a:t>接地故障</a:t>
                      </a:r>
                      <a:endParaRPr lang="zh-CN" sz="1400" kern="100">
                        <a:effectLst/>
                        <a:latin typeface="Calibri"/>
                        <a:ea typeface="宋体"/>
                        <a:cs typeface="Times New Roman"/>
                      </a:endParaRPr>
                    </a:p>
                  </a:txBody>
                  <a:tcPr marL="48548" marR="48548" marT="0" marB="0"/>
                </a:tc>
                <a:tc>
                  <a:txBody>
                    <a:bodyPr/>
                    <a:lstStyle/>
                    <a:p>
                      <a:pPr marL="0" lvl="0" indent="0" algn="just">
                        <a:lnSpc>
                          <a:spcPts val="2000"/>
                        </a:lnSpc>
                        <a:spcAft>
                          <a:spcPts val="0"/>
                        </a:spcAft>
                        <a:buSzPts val="900"/>
                        <a:buFont typeface="Symbol"/>
                        <a:buNone/>
                      </a:pPr>
                      <a:r>
                        <a:rPr lang="zh-CN" sz="1400" kern="100" spc="-5" dirty="0">
                          <a:effectLst/>
                        </a:rPr>
                        <a:t>如果相电流的总和超过变频器额定电</a:t>
                      </a:r>
                      <a:r>
                        <a:rPr lang="zh-CN" sz="1400" kern="100" spc="-75" dirty="0">
                          <a:effectLst/>
                        </a:rPr>
                        <a:t>流的 </a:t>
                      </a:r>
                      <a:r>
                        <a:rPr lang="en-US" sz="1400" kern="100" spc="45" dirty="0">
                          <a:effectLst/>
                        </a:rPr>
                        <a:t>5%</a:t>
                      </a:r>
                      <a:r>
                        <a:rPr lang="zh-CN" sz="1400" kern="100" dirty="0">
                          <a:effectLst/>
                        </a:rPr>
                        <a:t>时将引起这一故障</a:t>
                      </a:r>
                      <a:endParaRPr lang="zh-CN" sz="1400" kern="100" dirty="0">
                        <a:effectLst/>
                        <a:latin typeface="Calibri"/>
                        <a:ea typeface="Symbol"/>
                        <a:cs typeface="Symbol"/>
                      </a:endParaRPr>
                    </a:p>
                  </a:txBody>
                  <a:tcPr marL="48548" marR="48548" marT="0" marB="0"/>
                </a:tc>
                <a:tc>
                  <a:txBody>
                    <a:bodyPr/>
                    <a:lstStyle/>
                    <a:p>
                      <a:pPr indent="127000" algn="just">
                        <a:lnSpc>
                          <a:spcPts val="2000"/>
                        </a:lnSpc>
                        <a:spcAft>
                          <a:spcPts val="0"/>
                        </a:spcAft>
                      </a:pPr>
                      <a:r>
                        <a:rPr lang="en-US" sz="1400" kern="100">
                          <a:effectLst/>
                        </a:rPr>
                        <a:t> </a:t>
                      </a:r>
                      <a:endParaRPr lang="zh-CN" sz="1400" kern="100">
                        <a:effectLst/>
                        <a:latin typeface="Calibri"/>
                        <a:ea typeface="宋体"/>
                        <a:cs typeface="Times New Roman"/>
                      </a:endParaRPr>
                    </a:p>
                  </a:txBody>
                  <a:tcPr marL="48548" marR="48548" marT="0" marB="0"/>
                </a:tc>
                <a:extLst>
                  <a:ext uri="{0D108BD9-81ED-4DB2-BD59-A6C34878D82A}">
                    <a16:rowId xmlns:a16="http://schemas.microsoft.com/office/drawing/2014/main" xmlns="" val="10003"/>
                  </a:ext>
                </a:extLst>
              </a:tr>
              <a:tr h="2523362">
                <a:tc>
                  <a:txBody>
                    <a:bodyPr/>
                    <a:lstStyle/>
                    <a:p>
                      <a:pPr marL="43815" indent="228600">
                        <a:spcBef>
                          <a:spcPts val="10"/>
                        </a:spcBef>
                        <a:spcAft>
                          <a:spcPts val="0"/>
                        </a:spcAft>
                      </a:pPr>
                      <a:r>
                        <a:rPr lang="zh-CN" sz="1400" kern="100" dirty="0">
                          <a:effectLst/>
                        </a:rPr>
                        <a:t>F0022</a:t>
                      </a:r>
                    </a:p>
                    <a:p>
                      <a:pPr indent="127000" algn="just">
                        <a:lnSpc>
                          <a:spcPts val="2000"/>
                        </a:lnSpc>
                        <a:spcAft>
                          <a:spcPts val="0"/>
                        </a:spcAft>
                      </a:pPr>
                      <a:r>
                        <a:rPr lang="zh-CN" sz="1400" kern="100" dirty="0">
                          <a:effectLst/>
                        </a:rPr>
                        <a:t>功率组件故障</a:t>
                      </a:r>
                      <a:endParaRPr lang="zh-CN" sz="1400" kern="100" dirty="0">
                        <a:effectLst/>
                        <a:latin typeface="Calibri"/>
                        <a:ea typeface="宋体"/>
                        <a:cs typeface="Times New Roman"/>
                      </a:endParaRPr>
                    </a:p>
                  </a:txBody>
                  <a:tcPr marL="48548" marR="48548" marT="0" marB="0"/>
                </a:tc>
                <a:tc>
                  <a:txBody>
                    <a:bodyPr/>
                    <a:lstStyle/>
                    <a:p>
                      <a:pPr marL="43815" indent="228600" algn="just">
                        <a:spcBef>
                          <a:spcPts val="205"/>
                        </a:spcBef>
                        <a:spcAft>
                          <a:spcPts val="0"/>
                        </a:spcAft>
                      </a:pPr>
                      <a:r>
                        <a:rPr lang="zh-CN" sz="1400" kern="100" dirty="0">
                          <a:effectLst/>
                        </a:rPr>
                        <a:t>在下列情况下将引起硬件故障 r0947=22</a:t>
                      </a:r>
                    </a:p>
                    <a:p>
                      <a:pPr marL="43815" indent="228600" algn="just">
                        <a:spcBef>
                          <a:spcPts val="10"/>
                        </a:spcBef>
                        <a:spcAft>
                          <a:spcPts val="0"/>
                        </a:spcAft>
                      </a:pPr>
                      <a:r>
                        <a:rPr lang="zh-CN" sz="1400" kern="100" dirty="0">
                          <a:effectLst/>
                        </a:rPr>
                        <a:t>和 r0949=1</a:t>
                      </a:r>
                    </a:p>
                    <a:p>
                      <a:pPr marL="0" lvl="0" indent="0">
                        <a:spcBef>
                          <a:spcPts val="10"/>
                        </a:spcBef>
                        <a:spcAft>
                          <a:spcPts val="0"/>
                        </a:spcAft>
                        <a:buSzPts val="900"/>
                        <a:buFont typeface="Arial"/>
                        <a:buNone/>
                        <a:tabLst>
                          <a:tab pos="262255" algn="l"/>
                        </a:tabLst>
                      </a:pPr>
                      <a:r>
                        <a:rPr lang="zh-CN" altLang="en-US" sz="1400" kern="100" dirty="0" smtClean="0">
                          <a:effectLst/>
                        </a:rPr>
                        <a:t>（</a:t>
                      </a:r>
                      <a:r>
                        <a:rPr lang="en-US" altLang="zh-CN" sz="1400" kern="100" dirty="0" smtClean="0">
                          <a:effectLst/>
                        </a:rPr>
                        <a:t>1</a:t>
                      </a:r>
                      <a:r>
                        <a:rPr lang="zh-CN" altLang="en-US" sz="1400" kern="100" dirty="0" smtClean="0">
                          <a:effectLst/>
                        </a:rPr>
                        <a:t>）</a:t>
                      </a:r>
                      <a:r>
                        <a:rPr lang="zh-CN" sz="1400" kern="100" dirty="0" smtClean="0">
                          <a:effectLst/>
                        </a:rPr>
                        <a:t>直流</a:t>
                      </a:r>
                      <a:r>
                        <a:rPr lang="zh-CN" sz="1400" kern="100" dirty="0">
                          <a:effectLst/>
                        </a:rPr>
                        <a:t>回路过流=IGBT</a:t>
                      </a:r>
                      <a:r>
                        <a:rPr lang="zh-CN" sz="1400" kern="100" spc="-50" dirty="0">
                          <a:effectLst/>
                        </a:rPr>
                        <a:t> </a:t>
                      </a:r>
                      <a:r>
                        <a:rPr lang="zh-CN" sz="1400" kern="100" dirty="0">
                          <a:effectLst/>
                        </a:rPr>
                        <a:t>短路</a:t>
                      </a:r>
                    </a:p>
                    <a:p>
                      <a:pPr marL="0" lvl="0" indent="0">
                        <a:spcBef>
                          <a:spcPts val="25"/>
                        </a:spcBef>
                        <a:spcAft>
                          <a:spcPts val="0"/>
                        </a:spcAft>
                        <a:buSzPts val="900"/>
                        <a:buFont typeface="Arial"/>
                        <a:buNone/>
                        <a:tabLst>
                          <a:tab pos="262255" algn="l"/>
                        </a:tabLst>
                      </a:pPr>
                      <a:r>
                        <a:rPr lang="zh-CN" altLang="en-US" sz="1400" kern="100" dirty="0" smtClean="0">
                          <a:effectLst/>
                        </a:rPr>
                        <a:t>（</a:t>
                      </a:r>
                      <a:r>
                        <a:rPr lang="en-US" altLang="zh-CN" sz="1400" kern="100" dirty="0" smtClean="0">
                          <a:effectLst/>
                        </a:rPr>
                        <a:t>2</a:t>
                      </a:r>
                      <a:r>
                        <a:rPr lang="zh-CN" altLang="en-US" sz="1400" kern="100" dirty="0" smtClean="0">
                          <a:effectLst/>
                        </a:rPr>
                        <a:t>）</a:t>
                      </a:r>
                      <a:r>
                        <a:rPr lang="zh-CN" sz="1400" kern="100" dirty="0" smtClean="0">
                          <a:effectLst/>
                        </a:rPr>
                        <a:t>制动</a:t>
                      </a:r>
                      <a:r>
                        <a:rPr lang="zh-CN" sz="1400" kern="100" dirty="0">
                          <a:effectLst/>
                        </a:rPr>
                        <a:t>斩波器短路</a:t>
                      </a:r>
                    </a:p>
                    <a:p>
                      <a:pPr marL="0" lvl="0" indent="0">
                        <a:spcBef>
                          <a:spcPts val="10"/>
                        </a:spcBef>
                        <a:spcAft>
                          <a:spcPts val="0"/>
                        </a:spcAft>
                        <a:buSzPts val="900"/>
                        <a:buFont typeface="Arial"/>
                        <a:buNone/>
                        <a:tabLst>
                          <a:tab pos="262255" algn="l"/>
                        </a:tabLst>
                      </a:pPr>
                      <a:r>
                        <a:rPr lang="zh-CN" altLang="en-US" sz="1400" kern="100" dirty="0" smtClean="0">
                          <a:effectLst/>
                        </a:rPr>
                        <a:t>（</a:t>
                      </a:r>
                      <a:r>
                        <a:rPr lang="en-US" altLang="zh-CN" sz="1400" kern="100" dirty="0" smtClean="0">
                          <a:effectLst/>
                        </a:rPr>
                        <a:t>3</a:t>
                      </a:r>
                      <a:r>
                        <a:rPr lang="zh-CN" altLang="en-US" sz="1400" kern="100" dirty="0" smtClean="0">
                          <a:effectLst/>
                        </a:rPr>
                        <a:t>）</a:t>
                      </a:r>
                      <a:r>
                        <a:rPr lang="zh-CN" sz="1400" kern="100" dirty="0" smtClean="0">
                          <a:effectLst/>
                        </a:rPr>
                        <a:t>接地故障</a:t>
                      </a:r>
                      <a:endParaRPr lang="zh-CN" sz="1400" kern="100" dirty="0">
                        <a:effectLst/>
                      </a:endParaRPr>
                    </a:p>
                    <a:p>
                      <a:pPr marL="0" lvl="0" indent="0">
                        <a:spcBef>
                          <a:spcPts val="15"/>
                        </a:spcBef>
                        <a:spcAft>
                          <a:spcPts val="0"/>
                        </a:spcAft>
                        <a:buSzPts val="900"/>
                        <a:buFont typeface="Arial"/>
                        <a:buNone/>
                        <a:tabLst>
                          <a:tab pos="262255" algn="l"/>
                        </a:tabLst>
                      </a:pPr>
                      <a:r>
                        <a:rPr lang="zh-CN" altLang="en-US" sz="1400" kern="100" dirty="0" smtClean="0">
                          <a:effectLst/>
                        </a:rPr>
                        <a:t>（</a:t>
                      </a:r>
                      <a:r>
                        <a:rPr lang="en-US" altLang="zh-CN" sz="1400" kern="100" dirty="0" smtClean="0">
                          <a:effectLst/>
                        </a:rPr>
                        <a:t>4</a:t>
                      </a:r>
                      <a:r>
                        <a:rPr lang="zh-CN" altLang="en-US" sz="1400" kern="100" dirty="0" smtClean="0">
                          <a:effectLst/>
                        </a:rPr>
                        <a:t>）</a:t>
                      </a:r>
                      <a:r>
                        <a:rPr lang="zh-CN" sz="1400" kern="100" dirty="0" smtClean="0">
                          <a:effectLst/>
                        </a:rPr>
                        <a:t>I</a:t>
                      </a:r>
                      <a:r>
                        <a:rPr lang="zh-CN" sz="1400" kern="100" dirty="0">
                          <a:effectLst/>
                        </a:rPr>
                        <a:t>/O</a:t>
                      </a:r>
                      <a:r>
                        <a:rPr lang="zh-CN" sz="1400" kern="100" spc="-55" dirty="0">
                          <a:effectLst/>
                        </a:rPr>
                        <a:t> </a:t>
                      </a:r>
                      <a:r>
                        <a:rPr lang="zh-CN" sz="1400" kern="100" dirty="0">
                          <a:effectLst/>
                        </a:rPr>
                        <a:t>板插入不正确</a:t>
                      </a:r>
                    </a:p>
                    <a:p>
                      <a:pPr marL="261620" indent="228600" algn="just">
                        <a:spcBef>
                          <a:spcPts val="15"/>
                        </a:spcBef>
                        <a:spcAft>
                          <a:spcPts val="0"/>
                        </a:spcAft>
                        <a:tabLst>
                          <a:tab pos="262255" algn="l"/>
                        </a:tabLst>
                      </a:pPr>
                      <a:r>
                        <a:rPr lang="zh-CN" sz="1400" kern="100" dirty="0">
                          <a:effectLst/>
                        </a:rPr>
                        <a:t>外形尺寸 </a:t>
                      </a:r>
                    </a:p>
                    <a:p>
                      <a:pPr marL="261620" indent="228600" algn="just">
                        <a:spcBef>
                          <a:spcPts val="15"/>
                        </a:spcBef>
                        <a:spcAft>
                          <a:spcPts val="0"/>
                        </a:spcAft>
                        <a:tabLst>
                          <a:tab pos="262255" algn="l"/>
                        </a:tabLst>
                      </a:pPr>
                      <a:r>
                        <a:rPr lang="zh-CN" sz="1400" kern="100" dirty="0">
                          <a:effectLst/>
                        </a:rPr>
                        <a:t>A 至 C(1) (2) (3) (4)</a:t>
                      </a:r>
                    </a:p>
                    <a:p>
                      <a:pPr marL="261620" indent="228600">
                        <a:spcBef>
                          <a:spcPts val="20"/>
                        </a:spcBef>
                        <a:spcAft>
                          <a:spcPts val="0"/>
                        </a:spcAft>
                      </a:pPr>
                      <a:r>
                        <a:rPr lang="zh-CN" sz="1400" kern="100" dirty="0">
                          <a:effectLst/>
                        </a:rPr>
                        <a:t>外形尺寸 </a:t>
                      </a:r>
                    </a:p>
                    <a:p>
                      <a:pPr marL="261620" indent="228600">
                        <a:spcBef>
                          <a:spcPts val="20"/>
                        </a:spcBef>
                        <a:spcAft>
                          <a:spcPts val="0"/>
                        </a:spcAft>
                      </a:pPr>
                      <a:r>
                        <a:rPr lang="zh-CN" sz="1400" kern="100" dirty="0">
                          <a:effectLst/>
                        </a:rPr>
                        <a:t>D 至 E(1) (2) (4)</a:t>
                      </a:r>
                    </a:p>
                    <a:p>
                      <a:pPr marL="261620" indent="228600">
                        <a:spcBef>
                          <a:spcPts val="10"/>
                        </a:spcBef>
                        <a:spcAft>
                          <a:spcPts val="0"/>
                        </a:spcAft>
                      </a:pPr>
                      <a:r>
                        <a:rPr lang="zh-CN" sz="1400" kern="100" dirty="0">
                          <a:effectLst/>
                        </a:rPr>
                        <a:t>外形尺寸 </a:t>
                      </a:r>
                    </a:p>
                    <a:p>
                      <a:pPr marL="261620" indent="228600">
                        <a:spcBef>
                          <a:spcPts val="10"/>
                        </a:spcBef>
                        <a:spcAft>
                          <a:spcPts val="0"/>
                        </a:spcAft>
                      </a:pPr>
                      <a:r>
                        <a:rPr lang="zh-CN" sz="1400" kern="100" dirty="0">
                          <a:effectLst/>
                        </a:rPr>
                        <a:t>F(2) (4)</a:t>
                      </a:r>
                    </a:p>
                    <a:p>
                      <a:pPr marL="43815" marR="33655" indent="228600" algn="just">
                        <a:lnSpc>
                          <a:spcPct val="100000"/>
                        </a:lnSpc>
                        <a:spcBef>
                          <a:spcPts val="25"/>
                        </a:spcBef>
                        <a:spcAft>
                          <a:spcPts val="0"/>
                        </a:spcAft>
                      </a:pPr>
                      <a:r>
                        <a:rPr lang="zh-CN" sz="1400" kern="100" dirty="0">
                          <a:effectLst/>
                        </a:rPr>
                        <a:t>由于所有这些故障只指定了功率组件的一个信号来表示 不能确定实际上是哪一个组件出现了故障</a:t>
                      </a:r>
                    </a:p>
                    <a:p>
                      <a:pPr marL="43815" marR="33655" indent="228600" algn="just">
                        <a:lnSpc>
                          <a:spcPct val="100000"/>
                        </a:lnSpc>
                        <a:spcBef>
                          <a:spcPts val="25"/>
                        </a:spcBef>
                        <a:spcAft>
                          <a:spcPts val="0"/>
                        </a:spcAft>
                      </a:pPr>
                      <a:r>
                        <a:rPr lang="zh-CN" sz="1400" kern="100" dirty="0">
                          <a:effectLst/>
                        </a:rPr>
                        <a:t>外形尺寸FX和GX</a:t>
                      </a:r>
                    </a:p>
                    <a:p>
                      <a:pPr marL="43815" marR="33655" indent="264160" algn="just">
                        <a:lnSpc>
                          <a:spcPct val="100000"/>
                        </a:lnSpc>
                        <a:spcBef>
                          <a:spcPts val="25"/>
                        </a:spcBef>
                        <a:spcAft>
                          <a:spcPts val="0"/>
                        </a:spcAft>
                      </a:pPr>
                      <a:r>
                        <a:rPr lang="zh-CN" sz="1400" kern="100" spc="70" dirty="0">
                          <a:effectLst/>
                        </a:rPr>
                        <a:t>当</a:t>
                      </a:r>
                      <a:r>
                        <a:rPr lang="zh-CN" sz="1400" kern="100" spc="-15" dirty="0">
                          <a:effectLst/>
                        </a:rPr>
                        <a:t>r0947=22</a:t>
                      </a:r>
                      <a:r>
                        <a:rPr lang="zh-CN" sz="1400" kern="100" spc="120" dirty="0">
                          <a:effectLst/>
                        </a:rPr>
                        <a:t>和故障值</a:t>
                      </a:r>
                      <a:r>
                        <a:rPr lang="zh-CN" sz="1400" kern="100" spc="-15" dirty="0">
                          <a:effectLst/>
                        </a:rPr>
                        <a:t>r0949=12</a:t>
                      </a:r>
                      <a:r>
                        <a:rPr lang="zh-CN" sz="1400" kern="100" dirty="0">
                          <a:effectLst/>
                        </a:rPr>
                        <a:t>或</a:t>
                      </a:r>
                      <a:r>
                        <a:rPr lang="zh-CN" sz="1400" kern="100" spc="-15" dirty="0">
                          <a:effectLst/>
                        </a:rPr>
                        <a:t>13</a:t>
                      </a:r>
                      <a:r>
                        <a:rPr lang="zh-CN" sz="1400" kern="100" spc="10" dirty="0">
                          <a:effectLst/>
                        </a:rPr>
                        <a:t>或</a:t>
                      </a:r>
                      <a:r>
                        <a:rPr lang="zh-CN" sz="1400" kern="100" spc="-15" dirty="0">
                          <a:effectLst/>
                        </a:rPr>
                        <a:t>14</a:t>
                      </a:r>
                      <a:r>
                        <a:rPr lang="zh-CN" sz="1400" kern="100" spc="15" dirty="0">
                          <a:effectLst/>
                        </a:rPr>
                        <a:t>根据</a:t>
                      </a:r>
                      <a:r>
                        <a:rPr lang="zh-CN" sz="1400" kern="100" spc="-15" dirty="0">
                          <a:effectLst/>
                        </a:rPr>
                        <a:t>UCE</a:t>
                      </a:r>
                      <a:r>
                        <a:rPr lang="zh-CN" sz="1400" kern="100" spc="15" dirty="0">
                          <a:effectLst/>
                        </a:rPr>
                        <a:t>而定时检测</a:t>
                      </a:r>
                      <a:r>
                        <a:rPr lang="zh-CN" sz="1400" kern="100" dirty="0">
                          <a:effectLst/>
                        </a:rPr>
                        <a:t>UCE故障</a:t>
                      </a:r>
                      <a:endParaRPr lang="zh-CN" sz="1400" kern="100" dirty="0">
                        <a:effectLst/>
                        <a:latin typeface="宋体"/>
                        <a:cs typeface="宋体"/>
                      </a:endParaRPr>
                    </a:p>
                  </a:txBody>
                  <a:tcPr marL="48548" marR="48548" marT="0" marB="0"/>
                </a:tc>
                <a:tc>
                  <a:txBody>
                    <a:bodyPr/>
                    <a:lstStyle/>
                    <a:p>
                      <a:pPr indent="127000" algn="just">
                        <a:lnSpc>
                          <a:spcPts val="2000"/>
                        </a:lnSpc>
                        <a:spcAft>
                          <a:spcPts val="0"/>
                        </a:spcAft>
                      </a:pPr>
                      <a:r>
                        <a:rPr lang="zh-CN" sz="1400" kern="100" dirty="0">
                          <a:effectLst/>
                        </a:rPr>
                        <a:t>检查 </a:t>
                      </a:r>
                      <a:r>
                        <a:rPr lang="en-US" sz="1400" kern="100" dirty="0">
                          <a:effectLst/>
                        </a:rPr>
                        <a:t>I/O </a:t>
                      </a:r>
                      <a:r>
                        <a:rPr lang="zh-CN" sz="1400" kern="100" dirty="0">
                          <a:effectLst/>
                        </a:rPr>
                        <a:t>板</a:t>
                      </a:r>
                      <a:r>
                        <a:rPr lang="en-US" sz="1400" kern="100" dirty="0">
                          <a:effectLst/>
                        </a:rPr>
                        <a:t>  </a:t>
                      </a:r>
                      <a:r>
                        <a:rPr lang="zh-CN" sz="1400" kern="100" dirty="0">
                          <a:effectLst/>
                        </a:rPr>
                        <a:t>它必须完全插入</a:t>
                      </a:r>
                      <a:endParaRPr lang="zh-CN" sz="1400" kern="100" dirty="0">
                        <a:effectLst/>
                        <a:latin typeface="Calibri"/>
                        <a:ea typeface="宋体"/>
                        <a:cs typeface="Times New Roman"/>
                      </a:endParaRPr>
                    </a:p>
                  </a:txBody>
                  <a:tcPr marL="48548" marR="48548" marT="0" marB="0"/>
                </a:tc>
                <a:extLst>
                  <a:ext uri="{0D108BD9-81ED-4DB2-BD59-A6C34878D82A}">
                    <a16:rowId xmlns:a16="http://schemas.microsoft.com/office/drawing/2014/main" xmlns="" val="10004"/>
                  </a:ext>
                </a:extLst>
              </a:tr>
            </a:tbl>
          </a:graphicData>
        </a:graphic>
      </p:graphicFrame>
      <p:sp>
        <p:nvSpPr>
          <p:cNvPr id="21"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2"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4"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5"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8" name="TextBox 8"/>
          <p:cNvSpPr txBox="1"/>
          <p:nvPr/>
        </p:nvSpPr>
        <p:spPr>
          <a:xfrm>
            <a:off x="915375" y="211354"/>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2.3</a:t>
            </a:r>
            <a:r>
              <a:rPr lang="zh-CN" altLang="zh-CN" sz="1600" b="1" dirty="0">
                <a:solidFill>
                  <a:schemeClr val="bg1"/>
                </a:solidFill>
                <a:latin typeface="微软雅黑" pitchFamily="34" charset="-122"/>
                <a:ea typeface="微软雅黑" pitchFamily="34" charset="-122"/>
              </a:rPr>
              <a:t>分析变频器故障以及排除</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29777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aphicFrame>
        <p:nvGraphicFramePr>
          <p:cNvPr id="13" name="表格 12"/>
          <p:cNvGraphicFramePr>
            <a:graphicFrameLocks noGrp="1"/>
          </p:cNvGraphicFramePr>
          <p:nvPr>
            <p:extLst>
              <p:ext uri="{D42A27DB-BD31-4B8C-83A1-F6EECF244321}">
                <p14:modId xmlns:p14="http://schemas.microsoft.com/office/powerpoint/2010/main" val="1481992516"/>
              </p:ext>
            </p:extLst>
          </p:nvPr>
        </p:nvGraphicFramePr>
        <p:xfrm>
          <a:off x="610480" y="1098733"/>
          <a:ext cx="11047241" cy="5086914"/>
        </p:xfrm>
        <a:graphic>
          <a:graphicData uri="http://schemas.openxmlformats.org/drawingml/2006/table">
            <a:tbl>
              <a:tblPr firstRow="1" firstCol="1" bandRow="1">
                <a:tableStyleId>{5940675A-B579-460E-94D1-54222C63F5DA}</a:tableStyleId>
              </a:tblPr>
              <a:tblGrid>
                <a:gridCol w="1888278">
                  <a:extLst>
                    <a:ext uri="{9D8B030D-6E8A-4147-A177-3AD203B41FA5}">
                      <a16:colId xmlns:a16="http://schemas.microsoft.com/office/drawing/2014/main" xmlns="" val="20000"/>
                    </a:ext>
                  </a:extLst>
                </a:gridCol>
                <a:gridCol w="3135560">
                  <a:extLst>
                    <a:ext uri="{9D8B030D-6E8A-4147-A177-3AD203B41FA5}">
                      <a16:colId xmlns:a16="http://schemas.microsoft.com/office/drawing/2014/main" xmlns="" val="20001"/>
                    </a:ext>
                  </a:extLst>
                </a:gridCol>
                <a:gridCol w="6023403">
                  <a:extLst>
                    <a:ext uri="{9D8B030D-6E8A-4147-A177-3AD203B41FA5}">
                      <a16:colId xmlns:a16="http://schemas.microsoft.com/office/drawing/2014/main" xmlns="" val="20002"/>
                    </a:ext>
                  </a:extLst>
                </a:gridCol>
              </a:tblGrid>
              <a:tr h="600306">
                <a:tc>
                  <a:txBody>
                    <a:bodyPr/>
                    <a:lstStyle/>
                    <a:p>
                      <a:pPr marL="43815" indent="228600">
                        <a:spcBef>
                          <a:spcPts val="10"/>
                        </a:spcBef>
                        <a:spcAft>
                          <a:spcPts val="0"/>
                        </a:spcAft>
                      </a:pPr>
                      <a:r>
                        <a:rPr lang="zh-CN" sz="1800" kern="100" dirty="0">
                          <a:effectLst/>
                        </a:rPr>
                        <a:t>F0023</a:t>
                      </a:r>
                    </a:p>
                    <a:p>
                      <a:pPr indent="127000" algn="just">
                        <a:lnSpc>
                          <a:spcPts val="2000"/>
                        </a:lnSpc>
                        <a:spcAft>
                          <a:spcPts val="0"/>
                        </a:spcAft>
                      </a:pPr>
                      <a:r>
                        <a:rPr lang="zh-CN" sz="1800" kern="100" dirty="0">
                          <a:effectLst/>
                        </a:rPr>
                        <a:t>输出故障</a:t>
                      </a:r>
                      <a:endParaRPr lang="zh-CN" sz="1800" kern="100" dirty="0">
                        <a:effectLst/>
                        <a:latin typeface="Calibri"/>
                        <a:ea typeface="宋体"/>
                        <a:cs typeface="Times New Roman"/>
                      </a:endParaRPr>
                    </a:p>
                  </a:txBody>
                  <a:tcPr marL="68580" marR="68580" marT="0" marB="0" anchor="ctr"/>
                </a:tc>
                <a:tc>
                  <a:txBody>
                    <a:bodyPr/>
                    <a:lstStyle/>
                    <a:p>
                      <a:pPr marL="0" lvl="0" indent="0" algn="just">
                        <a:lnSpc>
                          <a:spcPts val="2000"/>
                        </a:lnSpc>
                        <a:spcAft>
                          <a:spcPts val="0"/>
                        </a:spcAft>
                        <a:buSzPts val="900"/>
                        <a:buFont typeface="Symbol"/>
                        <a:buNone/>
                      </a:pPr>
                      <a:r>
                        <a:rPr lang="zh-CN" sz="1800" kern="100" dirty="0">
                          <a:effectLst/>
                        </a:rPr>
                        <a:t>输出的一相断线</a:t>
                      </a:r>
                      <a:endParaRPr lang="zh-CN" sz="1800" kern="100" dirty="0">
                        <a:effectLst/>
                        <a:latin typeface="Calibri"/>
                        <a:ea typeface="Symbol"/>
                        <a:cs typeface="Symbol"/>
                      </a:endParaRPr>
                    </a:p>
                  </a:txBody>
                  <a:tcPr marL="68580" marR="68580" marT="0" marB="0" anchor="ctr"/>
                </a:tc>
                <a:tc>
                  <a:txBody>
                    <a:bodyPr/>
                    <a:lstStyle/>
                    <a:p>
                      <a:pPr indent="127000" algn="just">
                        <a:lnSpc>
                          <a:spcPts val="2000"/>
                        </a:lnSpc>
                        <a:spcAft>
                          <a:spcPts val="0"/>
                        </a:spcAft>
                      </a:pPr>
                      <a:r>
                        <a:rPr lang="en-US" sz="1800" kern="100">
                          <a:effectLst/>
                        </a:rPr>
                        <a:t> </a:t>
                      </a:r>
                      <a:endParaRPr lang="zh-CN" sz="18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1223700">
                <a:tc>
                  <a:txBody>
                    <a:bodyPr/>
                    <a:lstStyle/>
                    <a:p>
                      <a:pPr marL="43815" indent="228600">
                        <a:spcBef>
                          <a:spcPts val="10"/>
                        </a:spcBef>
                        <a:spcAft>
                          <a:spcPts val="0"/>
                        </a:spcAft>
                      </a:pPr>
                      <a:r>
                        <a:rPr lang="zh-CN" sz="1800" kern="100" dirty="0">
                          <a:effectLst/>
                        </a:rPr>
                        <a:t>F0024</a:t>
                      </a:r>
                    </a:p>
                    <a:p>
                      <a:pPr indent="127000" algn="just">
                        <a:lnSpc>
                          <a:spcPts val="2000"/>
                        </a:lnSpc>
                        <a:spcAft>
                          <a:spcPts val="0"/>
                        </a:spcAft>
                      </a:pPr>
                      <a:r>
                        <a:rPr lang="zh-CN" sz="1800" kern="100" dirty="0">
                          <a:effectLst/>
                        </a:rPr>
                        <a:t>整流器过温</a:t>
                      </a:r>
                      <a:endParaRPr lang="zh-CN" sz="1800" kern="100" dirty="0">
                        <a:effectLst/>
                        <a:latin typeface="Calibri"/>
                        <a:ea typeface="宋体"/>
                        <a:cs typeface="Times New Roman"/>
                      </a:endParaRPr>
                    </a:p>
                  </a:txBody>
                  <a:tcPr marL="68580" marR="68580" marT="0" marB="0" anchor="ctr"/>
                </a:tc>
                <a:tc>
                  <a:txBody>
                    <a:bodyPr/>
                    <a:lstStyle/>
                    <a:p>
                      <a:pPr marL="0" lvl="0" indent="0">
                        <a:spcBef>
                          <a:spcPts val="200"/>
                        </a:spcBef>
                        <a:spcAft>
                          <a:spcPts val="0"/>
                        </a:spcAft>
                        <a:buSzPts val="900"/>
                        <a:buFont typeface="Symbol"/>
                        <a:buNone/>
                        <a:tabLst>
                          <a:tab pos="272415" algn="l"/>
                          <a:tab pos="273050" algn="l"/>
                        </a:tabLst>
                      </a:pPr>
                      <a:r>
                        <a:rPr lang="en-US" altLang="zh-CN" sz="1800" kern="100" dirty="0" smtClean="0">
                          <a:effectLst/>
                        </a:rPr>
                        <a:t>1.</a:t>
                      </a:r>
                      <a:r>
                        <a:rPr lang="zh-CN" sz="1800" kern="100" dirty="0" smtClean="0">
                          <a:effectLst/>
                        </a:rPr>
                        <a:t>通风</a:t>
                      </a:r>
                      <a:r>
                        <a:rPr lang="zh-CN" sz="1800" kern="100" dirty="0">
                          <a:effectLst/>
                        </a:rPr>
                        <a:t>风量不足</a:t>
                      </a:r>
                    </a:p>
                    <a:p>
                      <a:pPr marL="0" lvl="0" indent="0">
                        <a:spcBef>
                          <a:spcPts val="210"/>
                        </a:spcBef>
                        <a:spcAft>
                          <a:spcPts val="0"/>
                        </a:spcAft>
                        <a:buSzPts val="900"/>
                        <a:buFont typeface="Symbol"/>
                        <a:buNone/>
                        <a:tabLst>
                          <a:tab pos="272415" algn="l"/>
                          <a:tab pos="273050" algn="l"/>
                        </a:tabLst>
                      </a:pPr>
                      <a:r>
                        <a:rPr lang="en-US" altLang="zh-CN" sz="1800" kern="100" dirty="0" smtClean="0">
                          <a:effectLst/>
                        </a:rPr>
                        <a:t>2.</a:t>
                      </a:r>
                      <a:r>
                        <a:rPr lang="zh-CN" sz="1800" kern="100" dirty="0" smtClean="0">
                          <a:effectLst/>
                        </a:rPr>
                        <a:t>冷却</a:t>
                      </a:r>
                      <a:r>
                        <a:rPr lang="zh-CN" sz="1800" kern="100" dirty="0">
                          <a:effectLst/>
                        </a:rPr>
                        <a:t>风机没有运行环境温度过高</a:t>
                      </a:r>
                      <a:endParaRPr lang="zh-CN" sz="1800" kern="100" dirty="0">
                        <a:effectLst/>
                        <a:latin typeface="宋体"/>
                        <a:ea typeface="Symbol"/>
                        <a:cs typeface="Symbol"/>
                      </a:endParaRPr>
                    </a:p>
                  </a:txBody>
                  <a:tcPr marL="68580" marR="68580" marT="0" marB="0" anchor="ctr"/>
                </a:tc>
                <a:tc>
                  <a:txBody>
                    <a:bodyPr/>
                    <a:lstStyle/>
                    <a:p>
                      <a:pPr marL="43180" indent="228600">
                        <a:spcAft>
                          <a:spcPts val="0"/>
                        </a:spcAft>
                      </a:pPr>
                      <a:r>
                        <a:rPr lang="zh-CN" sz="1800" kern="100" dirty="0">
                          <a:effectLst/>
                        </a:rPr>
                        <a:t>检查以下各项</a:t>
                      </a:r>
                    </a:p>
                    <a:p>
                      <a:pPr marL="0" lvl="0" indent="0">
                        <a:spcBef>
                          <a:spcPts val="5"/>
                        </a:spcBef>
                        <a:spcAft>
                          <a:spcPts val="0"/>
                        </a:spcAft>
                        <a:buSzPts val="900"/>
                        <a:buFont typeface="Symbol"/>
                        <a:buNone/>
                        <a:tabLst>
                          <a:tab pos="224155" algn="l"/>
                        </a:tabLst>
                      </a:pPr>
                      <a:r>
                        <a:rPr lang="en-US" altLang="zh-CN" sz="1800" kern="100" dirty="0" smtClean="0">
                          <a:effectLst/>
                        </a:rPr>
                        <a:t>1.</a:t>
                      </a:r>
                      <a:r>
                        <a:rPr lang="zh-CN" sz="1800" kern="100" dirty="0" smtClean="0">
                          <a:effectLst/>
                        </a:rPr>
                        <a:t>变频器</a:t>
                      </a:r>
                      <a:r>
                        <a:rPr lang="zh-CN" sz="1800" kern="100" dirty="0">
                          <a:effectLst/>
                        </a:rPr>
                        <a:t>运行时冷却风机必须处于运转状态</a:t>
                      </a:r>
                    </a:p>
                    <a:p>
                      <a:pPr marL="0" lvl="0" indent="0">
                        <a:spcBef>
                          <a:spcPts val="20"/>
                        </a:spcBef>
                        <a:spcAft>
                          <a:spcPts val="0"/>
                        </a:spcAft>
                        <a:buSzPts val="900"/>
                        <a:buFont typeface="Symbol"/>
                        <a:buNone/>
                        <a:tabLst>
                          <a:tab pos="224155" algn="l"/>
                        </a:tabLst>
                      </a:pPr>
                      <a:r>
                        <a:rPr lang="en-US" altLang="zh-CN" sz="1800" kern="100" dirty="0" smtClean="0">
                          <a:effectLst/>
                        </a:rPr>
                        <a:t>2.</a:t>
                      </a:r>
                      <a:r>
                        <a:rPr lang="zh-CN" sz="1800" kern="100" dirty="0" smtClean="0">
                          <a:effectLst/>
                        </a:rPr>
                        <a:t>脉冲</a:t>
                      </a:r>
                      <a:r>
                        <a:rPr lang="zh-CN" sz="1800" kern="100" dirty="0">
                          <a:effectLst/>
                        </a:rPr>
                        <a:t>频率必须设定为缺省值</a:t>
                      </a:r>
                    </a:p>
                    <a:p>
                      <a:pPr indent="127000" algn="just">
                        <a:lnSpc>
                          <a:spcPts val="2000"/>
                        </a:lnSpc>
                        <a:spcAft>
                          <a:spcPts val="0"/>
                        </a:spcAft>
                      </a:pPr>
                      <a:r>
                        <a:rPr lang="zh-CN" sz="1800" kern="100" dirty="0">
                          <a:effectLst/>
                        </a:rPr>
                        <a:t>环境温度可能高于变频器允许的运行温度</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954997">
                <a:tc>
                  <a:txBody>
                    <a:bodyPr/>
                    <a:lstStyle/>
                    <a:p>
                      <a:pPr marL="43815" indent="228600">
                        <a:spcBef>
                          <a:spcPts val="10"/>
                        </a:spcBef>
                        <a:spcAft>
                          <a:spcPts val="0"/>
                        </a:spcAft>
                      </a:pPr>
                      <a:r>
                        <a:rPr lang="zh-CN" sz="1800" kern="100" dirty="0">
                          <a:effectLst/>
                        </a:rPr>
                        <a:t>F0030</a:t>
                      </a:r>
                    </a:p>
                    <a:p>
                      <a:pPr indent="127000" algn="just">
                        <a:lnSpc>
                          <a:spcPts val="2000"/>
                        </a:lnSpc>
                        <a:spcAft>
                          <a:spcPts val="0"/>
                        </a:spcAft>
                      </a:pPr>
                      <a:r>
                        <a:rPr lang="zh-CN" sz="1800" kern="100" dirty="0">
                          <a:effectLst/>
                        </a:rPr>
                        <a:t>冷却风机故障</a:t>
                      </a:r>
                      <a:endParaRPr lang="zh-CN" sz="1800" kern="100" dirty="0">
                        <a:effectLst/>
                        <a:latin typeface="Calibri"/>
                        <a:ea typeface="宋体"/>
                        <a:cs typeface="Times New Roman"/>
                      </a:endParaRPr>
                    </a:p>
                  </a:txBody>
                  <a:tcPr marL="68580" marR="68580" marT="0" marB="0" anchor="ctr"/>
                </a:tc>
                <a:tc>
                  <a:txBody>
                    <a:bodyPr/>
                    <a:lstStyle/>
                    <a:p>
                      <a:pPr marL="0" lvl="0" indent="0" algn="just">
                        <a:lnSpc>
                          <a:spcPts val="2000"/>
                        </a:lnSpc>
                        <a:spcAft>
                          <a:spcPts val="0"/>
                        </a:spcAft>
                        <a:buSzPts val="900"/>
                        <a:buFont typeface="Symbol"/>
                        <a:buNone/>
                      </a:pPr>
                      <a:r>
                        <a:rPr lang="zh-CN" sz="1800" kern="100" dirty="0">
                          <a:effectLst/>
                        </a:rPr>
                        <a:t>风机不再工作</a:t>
                      </a:r>
                      <a:endParaRPr lang="zh-CN" sz="1800" kern="100" dirty="0">
                        <a:effectLst/>
                        <a:latin typeface="Calibri"/>
                        <a:ea typeface="Symbol"/>
                        <a:cs typeface="Symbol"/>
                      </a:endParaRPr>
                    </a:p>
                  </a:txBody>
                  <a:tcPr marL="68580" marR="68580" marT="0" marB="0" anchor="ctr"/>
                </a:tc>
                <a:tc>
                  <a:txBody>
                    <a:bodyPr/>
                    <a:lstStyle/>
                    <a:p>
                      <a:pPr marL="0" marR="73660" lvl="0" indent="0">
                        <a:lnSpc>
                          <a:spcPct val="100000"/>
                        </a:lnSpc>
                        <a:spcAft>
                          <a:spcPts val="0"/>
                        </a:spcAft>
                        <a:buSzPts val="900"/>
                        <a:buFont typeface="Arial"/>
                        <a:buNone/>
                        <a:tabLst>
                          <a:tab pos="201295" algn="l"/>
                        </a:tabLst>
                      </a:pPr>
                      <a:r>
                        <a:rPr lang="en-US" altLang="zh-CN" sz="1800" kern="100" spc="40" dirty="0" smtClean="0">
                          <a:effectLst/>
                        </a:rPr>
                        <a:t>1.</a:t>
                      </a:r>
                      <a:r>
                        <a:rPr lang="zh-CN" sz="1800" kern="100" spc="40" dirty="0" smtClean="0">
                          <a:effectLst/>
                        </a:rPr>
                        <a:t>在</a:t>
                      </a:r>
                      <a:r>
                        <a:rPr lang="zh-CN" sz="1800" kern="100" spc="40" dirty="0">
                          <a:effectLst/>
                        </a:rPr>
                        <a:t>装有操作面板选件 </a:t>
                      </a:r>
                      <a:r>
                        <a:rPr lang="zh-CN" sz="1800" kern="100" dirty="0">
                          <a:effectLst/>
                        </a:rPr>
                        <a:t>AOP</a:t>
                      </a:r>
                      <a:r>
                        <a:rPr lang="zh-CN" sz="1800" kern="100" spc="-55" dirty="0">
                          <a:effectLst/>
                        </a:rPr>
                        <a:t> </a:t>
                      </a:r>
                      <a:r>
                        <a:rPr lang="zh-CN" sz="1800" kern="100" spc="-115" dirty="0">
                          <a:effectLst/>
                        </a:rPr>
                        <a:t>或 </a:t>
                      </a:r>
                      <a:r>
                        <a:rPr lang="zh-CN" sz="1800" kern="100" dirty="0">
                          <a:effectLst/>
                        </a:rPr>
                        <a:t>BOP</a:t>
                      </a:r>
                      <a:r>
                        <a:rPr lang="zh-CN" sz="1800" kern="100" spc="115" dirty="0">
                          <a:effectLst/>
                        </a:rPr>
                        <a:t> 时 故</a:t>
                      </a:r>
                      <a:r>
                        <a:rPr lang="zh-CN" sz="1800" kern="100" dirty="0">
                          <a:effectLst/>
                        </a:rPr>
                        <a:t>障不能被屏蔽</a:t>
                      </a:r>
                    </a:p>
                    <a:p>
                      <a:pPr indent="127000" algn="just">
                        <a:lnSpc>
                          <a:spcPts val="2000"/>
                        </a:lnSpc>
                        <a:spcAft>
                          <a:spcPts val="0"/>
                        </a:spcAft>
                      </a:pPr>
                      <a:r>
                        <a:rPr lang="zh-CN" sz="1800" kern="100" dirty="0">
                          <a:effectLst/>
                        </a:rPr>
                        <a:t>需要安装新风机</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r h="1352914">
                <a:tc>
                  <a:txBody>
                    <a:bodyPr/>
                    <a:lstStyle/>
                    <a:p>
                      <a:pPr marL="43815" indent="228600">
                        <a:spcBef>
                          <a:spcPts val="10"/>
                        </a:spcBef>
                        <a:spcAft>
                          <a:spcPts val="0"/>
                        </a:spcAft>
                      </a:pPr>
                      <a:r>
                        <a:rPr lang="zh-CN" sz="1800" kern="100">
                          <a:effectLst/>
                        </a:rPr>
                        <a:t>F0035</a:t>
                      </a:r>
                    </a:p>
                    <a:p>
                      <a:pPr indent="127000" algn="just">
                        <a:lnSpc>
                          <a:spcPts val="2000"/>
                        </a:lnSpc>
                        <a:spcAft>
                          <a:spcPts val="0"/>
                        </a:spcAft>
                      </a:pPr>
                      <a:r>
                        <a:rPr lang="zh-CN" sz="1800" kern="100">
                          <a:effectLst/>
                        </a:rPr>
                        <a:t>在重试再起动后自动再起动故障</a:t>
                      </a:r>
                      <a:endParaRPr lang="zh-CN" sz="1800" kern="100">
                        <a:effectLst/>
                        <a:latin typeface="Calibri"/>
                        <a:ea typeface="宋体"/>
                        <a:cs typeface="Times New Roman"/>
                      </a:endParaRPr>
                    </a:p>
                  </a:txBody>
                  <a:tcPr marL="68580" marR="68580" marT="0" marB="0" anchor="ctr"/>
                </a:tc>
                <a:tc>
                  <a:txBody>
                    <a:bodyPr/>
                    <a:lstStyle/>
                    <a:p>
                      <a:pPr marL="0" lvl="0" indent="0" algn="just">
                        <a:lnSpc>
                          <a:spcPts val="2000"/>
                        </a:lnSpc>
                        <a:spcAft>
                          <a:spcPts val="0"/>
                        </a:spcAft>
                        <a:buSzPts val="900"/>
                        <a:buFont typeface="Symbol"/>
                        <a:buNone/>
                      </a:pPr>
                      <a:r>
                        <a:rPr lang="zh-CN" sz="1800" kern="100" dirty="0">
                          <a:effectLst/>
                        </a:rPr>
                        <a:t>试图自动再起动的次数超过 </a:t>
                      </a:r>
                      <a:r>
                        <a:rPr lang="en-US" sz="1800" kern="100" dirty="0">
                          <a:effectLst/>
                        </a:rPr>
                        <a:t>P1211 </a:t>
                      </a:r>
                      <a:r>
                        <a:rPr lang="zh-CN" sz="1800" kern="100" dirty="0">
                          <a:effectLst/>
                        </a:rPr>
                        <a:t>确定的数值</a:t>
                      </a:r>
                      <a:endParaRPr lang="zh-CN" sz="1800" kern="100" dirty="0">
                        <a:effectLst/>
                        <a:latin typeface="Calibri"/>
                        <a:ea typeface="Symbol"/>
                        <a:cs typeface="Symbol"/>
                      </a:endParaRPr>
                    </a:p>
                  </a:txBody>
                  <a:tcPr marL="68580" marR="68580" marT="0" marB="0" anchor="ctr"/>
                </a:tc>
                <a:tc>
                  <a:txBody>
                    <a:bodyPr/>
                    <a:lstStyle/>
                    <a:p>
                      <a:pPr indent="127000" algn="just">
                        <a:lnSpc>
                          <a:spcPts val="2000"/>
                        </a:lnSpc>
                        <a:spcAft>
                          <a:spcPts val="0"/>
                        </a:spcAft>
                      </a:pPr>
                      <a:r>
                        <a:rPr lang="en-US" sz="1800" kern="100" dirty="0">
                          <a:effectLst/>
                        </a:rPr>
                        <a:t> </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3"/>
                  </a:ext>
                </a:extLst>
              </a:tr>
              <a:tr h="954997">
                <a:tc>
                  <a:txBody>
                    <a:bodyPr/>
                    <a:lstStyle/>
                    <a:p>
                      <a:pPr marL="43815" indent="228600">
                        <a:spcBef>
                          <a:spcPts val="10"/>
                        </a:spcBef>
                        <a:spcAft>
                          <a:spcPts val="0"/>
                        </a:spcAft>
                      </a:pPr>
                      <a:r>
                        <a:rPr lang="zh-CN" sz="1800" kern="100" dirty="0">
                          <a:effectLst/>
                        </a:rPr>
                        <a:t>F0040</a:t>
                      </a:r>
                    </a:p>
                    <a:p>
                      <a:pPr indent="127000" algn="just">
                        <a:lnSpc>
                          <a:spcPts val="2000"/>
                        </a:lnSpc>
                        <a:spcAft>
                          <a:spcPts val="0"/>
                        </a:spcAft>
                      </a:pPr>
                      <a:r>
                        <a:rPr lang="zh-CN" sz="1800" kern="100" dirty="0">
                          <a:effectLst/>
                        </a:rPr>
                        <a:t>自动校准故障</a:t>
                      </a:r>
                      <a:endParaRPr lang="zh-CN" sz="1800" kern="100" dirty="0">
                        <a:effectLst/>
                        <a:latin typeface="Calibri"/>
                        <a:ea typeface="宋体"/>
                        <a:cs typeface="Times New Roman"/>
                      </a:endParaRPr>
                    </a:p>
                  </a:txBody>
                  <a:tcPr marL="68580" marR="68580" marT="0" marB="0" anchor="ctr"/>
                </a:tc>
                <a:tc>
                  <a:txBody>
                    <a:bodyPr/>
                    <a:lstStyle/>
                    <a:p>
                      <a:pPr indent="127000" algn="just">
                        <a:lnSpc>
                          <a:spcPts val="2000"/>
                        </a:lnSpc>
                        <a:spcAft>
                          <a:spcPts val="0"/>
                        </a:spcAft>
                      </a:pPr>
                      <a:r>
                        <a:rPr lang="en-US" sz="1800" kern="100" dirty="0">
                          <a:effectLst/>
                        </a:rPr>
                        <a:t> </a:t>
                      </a:r>
                      <a:endParaRPr lang="zh-CN" sz="1800" kern="100" dirty="0">
                        <a:effectLst/>
                        <a:latin typeface="Calibri"/>
                        <a:ea typeface="宋体"/>
                        <a:cs typeface="Times New Roman"/>
                      </a:endParaRPr>
                    </a:p>
                  </a:txBody>
                  <a:tcPr marL="68580" marR="68580" marT="0" marB="0" anchor="ctr"/>
                </a:tc>
                <a:tc>
                  <a:txBody>
                    <a:bodyPr/>
                    <a:lstStyle/>
                    <a:p>
                      <a:pPr indent="127000" algn="just">
                        <a:lnSpc>
                          <a:spcPts val="2000"/>
                        </a:lnSpc>
                        <a:spcAft>
                          <a:spcPts val="0"/>
                        </a:spcAft>
                      </a:pPr>
                      <a:r>
                        <a:rPr lang="en-US" sz="1800" kern="100" dirty="0">
                          <a:effectLst/>
                        </a:rPr>
                        <a:t> </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4"/>
                  </a:ext>
                </a:extLst>
              </a:tr>
            </a:tbl>
          </a:graphicData>
        </a:graphic>
      </p:graphicFrame>
      <p:sp>
        <p:nvSpPr>
          <p:cNvPr id="2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7"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8"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9"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3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31" name="TextBox 8"/>
          <p:cNvSpPr txBox="1"/>
          <p:nvPr/>
        </p:nvSpPr>
        <p:spPr>
          <a:xfrm>
            <a:off x="915375" y="211354"/>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2.3</a:t>
            </a:r>
            <a:r>
              <a:rPr lang="zh-CN" altLang="zh-CN" sz="1600" b="1" dirty="0">
                <a:solidFill>
                  <a:schemeClr val="bg1"/>
                </a:solidFill>
                <a:latin typeface="微软雅黑" pitchFamily="34" charset="-122"/>
                <a:ea typeface="微软雅黑" pitchFamily="34" charset="-122"/>
              </a:rPr>
              <a:t>分析变频器故障以及排除</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6187967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aphicFrame>
        <p:nvGraphicFramePr>
          <p:cNvPr id="10" name="表格 9"/>
          <p:cNvGraphicFramePr>
            <a:graphicFrameLocks noGrp="1"/>
          </p:cNvGraphicFramePr>
          <p:nvPr>
            <p:extLst>
              <p:ext uri="{D42A27DB-BD31-4B8C-83A1-F6EECF244321}">
                <p14:modId xmlns:p14="http://schemas.microsoft.com/office/powerpoint/2010/main" val="2837122308"/>
              </p:ext>
            </p:extLst>
          </p:nvPr>
        </p:nvGraphicFramePr>
        <p:xfrm>
          <a:off x="490494" y="964263"/>
          <a:ext cx="11289130" cy="5018482"/>
        </p:xfrm>
        <a:graphic>
          <a:graphicData uri="http://schemas.openxmlformats.org/drawingml/2006/table">
            <a:tbl>
              <a:tblPr firstRow="1" firstCol="1" bandRow="1">
                <a:tableStyleId>{5940675A-B579-460E-94D1-54222C63F5DA}</a:tableStyleId>
              </a:tblPr>
              <a:tblGrid>
                <a:gridCol w="1418988">
                  <a:extLst>
                    <a:ext uri="{9D8B030D-6E8A-4147-A177-3AD203B41FA5}">
                      <a16:colId xmlns:a16="http://schemas.microsoft.com/office/drawing/2014/main" xmlns="" val="20000"/>
                    </a:ext>
                  </a:extLst>
                </a:gridCol>
                <a:gridCol w="6763871">
                  <a:extLst>
                    <a:ext uri="{9D8B030D-6E8A-4147-A177-3AD203B41FA5}">
                      <a16:colId xmlns:a16="http://schemas.microsoft.com/office/drawing/2014/main" xmlns="" val="20001"/>
                    </a:ext>
                  </a:extLst>
                </a:gridCol>
                <a:gridCol w="3106271">
                  <a:extLst>
                    <a:ext uri="{9D8B030D-6E8A-4147-A177-3AD203B41FA5}">
                      <a16:colId xmlns:a16="http://schemas.microsoft.com/office/drawing/2014/main" xmlns="" val="20002"/>
                    </a:ext>
                  </a:extLst>
                </a:gridCol>
              </a:tblGrid>
              <a:tr h="4266642">
                <a:tc>
                  <a:txBody>
                    <a:bodyPr/>
                    <a:lstStyle/>
                    <a:p>
                      <a:pPr marL="43815" indent="228600">
                        <a:spcBef>
                          <a:spcPts val="10"/>
                        </a:spcBef>
                        <a:spcAft>
                          <a:spcPts val="0"/>
                        </a:spcAft>
                      </a:pPr>
                      <a:r>
                        <a:rPr lang="zh-CN" sz="1600" kern="100" dirty="0">
                          <a:effectLst/>
                        </a:rPr>
                        <a:t>F0041</a:t>
                      </a:r>
                    </a:p>
                    <a:p>
                      <a:pPr indent="0" algn="just">
                        <a:lnSpc>
                          <a:spcPts val="2000"/>
                        </a:lnSpc>
                        <a:spcAft>
                          <a:spcPts val="0"/>
                        </a:spcAft>
                      </a:pPr>
                      <a:r>
                        <a:rPr lang="zh-CN" sz="1600" kern="100" spc="-15" dirty="0">
                          <a:effectLst/>
                        </a:rPr>
                        <a:t>电动机参数自动检</a:t>
                      </a:r>
                      <a:r>
                        <a:rPr lang="zh-CN" sz="1600" kern="100" dirty="0">
                          <a:effectLst/>
                        </a:rPr>
                        <a:t>测故</a:t>
                      </a:r>
                      <a:r>
                        <a:rPr lang="zh-CN" sz="1600" kern="100" dirty="0" smtClean="0">
                          <a:effectLst/>
                        </a:rPr>
                        <a:t>障</a:t>
                      </a:r>
                      <a:endParaRPr lang="en-US" altLang="zh-CN" sz="1600" kern="100" dirty="0" smtClean="0">
                        <a:effectLst/>
                      </a:endParaRPr>
                    </a:p>
                  </a:txBody>
                  <a:tcPr marL="28107" marR="28107" marT="0" marB="0" anchor="ctr"/>
                </a:tc>
                <a:tc>
                  <a:txBody>
                    <a:bodyPr/>
                    <a:lstStyle/>
                    <a:p>
                      <a:pPr indent="0" algn="just">
                        <a:lnSpc>
                          <a:spcPct val="100000"/>
                        </a:lnSpc>
                        <a:spcAft>
                          <a:spcPts val="0"/>
                        </a:spcAft>
                      </a:pPr>
                      <a:r>
                        <a:rPr lang="zh-CN" sz="1600" kern="100" dirty="0">
                          <a:effectLst/>
                        </a:rPr>
                        <a:t>电动机参数自动检测故障</a:t>
                      </a:r>
                    </a:p>
                    <a:p>
                      <a:pPr indent="0" algn="just">
                        <a:lnSpc>
                          <a:spcPct val="100000"/>
                        </a:lnSpc>
                        <a:spcAft>
                          <a:spcPts val="0"/>
                        </a:spcAft>
                      </a:pPr>
                      <a:r>
                        <a:rPr lang="zh-CN" sz="1600" kern="100" dirty="0">
                          <a:effectLst/>
                        </a:rPr>
                        <a:t>报警值</a:t>
                      </a:r>
                      <a:r>
                        <a:rPr lang="en-US" sz="1600" kern="100" dirty="0">
                          <a:effectLst/>
                        </a:rPr>
                        <a:t> =0 </a:t>
                      </a:r>
                      <a:r>
                        <a:rPr lang="zh-CN" sz="1600" kern="100" dirty="0">
                          <a:effectLst/>
                        </a:rPr>
                        <a:t>负载消失</a:t>
                      </a:r>
                    </a:p>
                    <a:p>
                      <a:pPr indent="0" algn="just">
                        <a:lnSpc>
                          <a:spcPct val="100000"/>
                        </a:lnSpc>
                        <a:spcAft>
                          <a:spcPts val="0"/>
                        </a:spcAft>
                      </a:pPr>
                      <a:r>
                        <a:rPr lang="zh-CN" sz="1600" kern="100" dirty="0">
                          <a:effectLst/>
                        </a:rPr>
                        <a:t>报警值</a:t>
                      </a:r>
                      <a:r>
                        <a:rPr lang="en-US" sz="1600" kern="100" dirty="0">
                          <a:effectLst/>
                        </a:rPr>
                        <a:t> =1 </a:t>
                      </a:r>
                      <a:r>
                        <a:rPr lang="zh-CN" sz="1600" kern="100" dirty="0">
                          <a:effectLst/>
                        </a:rPr>
                        <a:t>进行自动检测时已达到电流限制的电平</a:t>
                      </a:r>
                    </a:p>
                    <a:p>
                      <a:pPr indent="0" algn="just">
                        <a:lnSpc>
                          <a:spcPct val="100000"/>
                        </a:lnSpc>
                        <a:spcAft>
                          <a:spcPts val="0"/>
                        </a:spcAft>
                      </a:pPr>
                      <a:r>
                        <a:rPr lang="zh-CN" sz="1600" kern="100" dirty="0">
                          <a:effectLst/>
                        </a:rPr>
                        <a:t>报警值</a:t>
                      </a:r>
                      <a:r>
                        <a:rPr lang="en-US" sz="1600" kern="100" dirty="0">
                          <a:effectLst/>
                        </a:rPr>
                        <a:t> =2 </a:t>
                      </a:r>
                      <a:r>
                        <a:rPr lang="zh-CN" sz="1600" kern="100" dirty="0">
                          <a:effectLst/>
                        </a:rPr>
                        <a:t>自动检测得出的定子电阻小于</a:t>
                      </a:r>
                      <a:r>
                        <a:rPr lang="en-US" sz="1600" kern="100" dirty="0">
                          <a:effectLst/>
                        </a:rPr>
                        <a:t>0.1%</a:t>
                      </a:r>
                      <a:r>
                        <a:rPr lang="zh-CN" sz="1600" kern="100" dirty="0">
                          <a:effectLst/>
                        </a:rPr>
                        <a:t>或大于</a:t>
                      </a:r>
                      <a:r>
                        <a:rPr lang="en-US" sz="1600" kern="100" dirty="0">
                          <a:effectLst/>
                        </a:rPr>
                        <a:t> 100%</a:t>
                      </a:r>
                      <a:endParaRPr lang="zh-CN" sz="1600" kern="100" dirty="0">
                        <a:effectLst/>
                      </a:endParaRPr>
                    </a:p>
                    <a:p>
                      <a:pPr indent="0" algn="just">
                        <a:lnSpc>
                          <a:spcPct val="100000"/>
                        </a:lnSpc>
                        <a:spcAft>
                          <a:spcPts val="0"/>
                        </a:spcAft>
                      </a:pPr>
                      <a:r>
                        <a:rPr lang="zh-CN" sz="1600" kern="100" dirty="0">
                          <a:effectLst/>
                        </a:rPr>
                        <a:t>报警值</a:t>
                      </a:r>
                      <a:r>
                        <a:rPr lang="en-US" sz="1600" kern="100" dirty="0">
                          <a:effectLst/>
                        </a:rPr>
                        <a:t> =3 </a:t>
                      </a:r>
                      <a:r>
                        <a:rPr lang="zh-CN" sz="1600" kern="100" dirty="0">
                          <a:effectLst/>
                        </a:rPr>
                        <a:t>自动检测得出的转子电阻小于</a:t>
                      </a:r>
                      <a:r>
                        <a:rPr lang="en-US" sz="1600" kern="100" dirty="0">
                          <a:effectLst/>
                        </a:rPr>
                        <a:t> 0.1%</a:t>
                      </a:r>
                      <a:r>
                        <a:rPr lang="zh-CN" sz="1600" kern="100" dirty="0">
                          <a:effectLst/>
                        </a:rPr>
                        <a:t>或大于</a:t>
                      </a:r>
                      <a:r>
                        <a:rPr lang="en-US" sz="1600" kern="100" dirty="0">
                          <a:effectLst/>
                        </a:rPr>
                        <a:t> 100%</a:t>
                      </a:r>
                      <a:endParaRPr lang="zh-CN" sz="1600" kern="100" dirty="0">
                        <a:effectLst/>
                      </a:endParaRPr>
                    </a:p>
                    <a:p>
                      <a:pPr indent="0" algn="just">
                        <a:lnSpc>
                          <a:spcPct val="100000"/>
                        </a:lnSpc>
                        <a:spcAft>
                          <a:spcPts val="0"/>
                        </a:spcAft>
                      </a:pPr>
                      <a:r>
                        <a:rPr lang="zh-CN" sz="1600" kern="100" dirty="0">
                          <a:effectLst/>
                        </a:rPr>
                        <a:t>报警值</a:t>
                      </a:r>
                      <a:r>
                        <a:rPr lang="en-US" sz="1600" kern="100" dirty="0">
                          <a:effectLst/>
                        </a:rPr>
                        <a:t> =4 </a:t>
                      </a:r>
                      <a:r>
                        <a:rPr lang="zh-CN" sz="1600" kern="100" dirty="0">
                          <a:effectLst/>
                        </a:rPr>
                        <a:t>自动检测得出的定子电抗小于</a:t>
                      </a:r>
                      <a:r>
                        <a:rPr lang="en-US" sz="1600" kern="100" dirty="0">
                          <a:effectLst/>
                        </a:rPr>
                        <a:t> 50%</a:t>
                      </a:r>
                      <a:r>
                        <a:rPr lang="zh-CN" sz="1600" kern="100" dirty="0">
                          <a:effectLst/>
                        </a:rPr>
                        <a:t>或大于</a:t>
                      </a:r>
                      <a:r>
                        <a:rPr lang="en-US" sz="1600" kern="100" dirty="0">
                          <a:effectLst/>
                        </a:rPr>
                        <a:t> 500%</a:t>
                      </a:r>
                      <a:endParaRPr lang="zh-CN" sz="1600" kern="100" dirty="0">
                        <a:effectLst/>
                      </a:endParaRPr>
                    </a:p>
                    <a:p>
                      <a:pPr indent="0" algn="just">
                        <a:lnSpc>
                          <a:spcPct val="100000"/>
                        </a:lnSpc>
                        <a:spcAft>
                          <a:spcPts val="0"/>
                        </a:spcAft>
                      </a:pPr>
                      <a:r>
                        <a:rPr lang="zh-CN" sz="1600" kern="100" dirty="0">
                          <a:effectLst/>
                        </a:rPr>
                        <a:t>报警值</a:t>
                      </a:r>
                      <a:r>
                        <a:rPr lang="en-US" sz="1600" kern="100" dirty="0">
                          <a:effectLst/>
                        </a:rPr>
                        <a:t> =5 </a:t>
                      </a:r>
                      <a:r>
                        <a:rPr lang="zh-CN" sz="1600" kern="100" dirty="0">
                          <a:effectLst/>
                        </a:rPr>
                        <a:t>自动检测得出的电源电抗小于</a:t>
                      </a:r>
                      <a:r>
                        <a:rPr lang="en-US" sz="1600" kern="100" dirty="0">
                          <a:effectLst/>
                        </a:rPr>
                        <a:t> 50%</a:t>
                      </a:r>
                      <a:r>
                        <a:rPr lang="zh-CN" sz="1600" kern="100" dirty="0">
                          <a:effectLst/>
                        </a:rPr>
                        <a:t>或大于</a:t>
                      </a:r>
                      <a:r>
                        <a:rPr lang="en-US" sz="1600" kern="100" dirty="0">
                          <a:effectLst/>
                        </a:rPr>
                        <a:t> 500%</a:t>
                      </a:r>
                      <a:endParaRPr lang="zh-CN" sz="1600" kern="100" dirty="0">
                        <a:effectLst/>
                      </a:endParaRPr>
                    </a:p>
                    <a:p>
                      <a:pPr indent="0" algn="just">
                        <a:lnSpc>
                          <a:spcPct val="100000"/>
                        </a:lnSpc>
                        <a:spcAft>
                          <a:spcPts val="0"/>
                        </a:spcAft>
                      </a:pPr>
                      <a:r>
                        <a:rPr lang="zh-CN" sz="1600" kern="100" dirty="0">
                          <a:effectLst/>
                        </a:rPr>
                        <a:t>报警值</a:t>
                      </a:r>
                      <a:r>
                        <a:rPr lang="en-US" sz="1600" kern="100" dirty="0">
                          <a:effectLst/>
                        </a:rPr>
                        <a:t> =6 </a:t>
                      </a:r>
                      <a:r>
                        <a:rPr lang="zh-CN" sz="1600" kern="100" dirty="0">
                          <a:effectLst/>
                        </a:rPr>
                        <a:t>自动检测得出的转子时间常数小于</a:t>
                      </a:r>
                      <a:r>
                        <a:rPr lang="en-US" sz="1600" kern="100" dirty="0">
                          <a:effectLst/>
                        </a:rPr>
                        <a:t> 10ms </a:t>
                      </a:r>
                      <a:r>
                        <a:rPr lang="zh-CN" sz="1600" kern="100" dirty="0">
                          <a:effectLst/>
                        </a:rPr>
                        <a:t>或大于</a:t>
                      </a:r>
                      <a:r>
                        <a:rPr lang="en-US" sz="1600" kern="100" dirty="0">
                          <a:effectLst/>
                        </a:rPr>
                        <a:t> 5s</a:t>
                      </a:r>
                      <a:endParaRPr lang="zh-CN" sz="1600" kern="100" dirty="0">
                        <a:effectLst/>
                      </a:endParaRPr>
                    </a:p>
                    <a:p>
                      <a:pPr indent="0" algn="just">
                        <a:lnSpc>
                          <a:spcPct val="100000"/>
                        </a:lnSpc>
                        <a:spcAft>
                          <a:spcPts val="0"/>
                        </a:spcAft>
                      </a:pPr>
                      <a:r>
                        <a:rPr lang="zh-CN" sz="1600" kern="100" dirty="0">
                          <a:effectLst/>
                        </a:rPr>
                        <a:t>报警值</a:t>
                      </a:r>
                      <a:r>
                        <a:rPr lang="en-US" sz="1600" kern="100" dirty="0">
                          <a:effectLst/>
                        </a:rPr>
                        <a:t> =7 </a:t>
                      </a:r>
                      <a:r>
                        <a:rPr lang="zh-CN" sz="1600" kern="100" dirty="0">
                          <a:effectLst/>
                        </a:rPr>
                        <a:t>自动检测得出的总漏抗小于</a:t>
                      </a:r>
                      <a:r>
                        <a:rPr lang="en-US" sz="1600" kern="100" dirty="0">
                          <a:effectLst/>
                        </a:rPr>
                        <a:t>5%</a:t>
                      </a:r>
                      <a:r>
                        <a:rPr lang="zh-CN" sz="1600" kern="100" dirty="0">
                          <a:effectLst/>
                        </a:rPr>
                        <a:t>或大于</a:t>
                      </a:r>
                      <a:r>
                        <a:rPr lang="en-US" sz="1600" kern="100" dirty="0">
                          <a:effectLst/>
                        </a:rPr>
                        <a:t> 50%</a:t>
                      </a:r>
                      <a:endParaRPr lang="zh-CN" sz="1600" kern="100" dirty="0">
                        <a:effectLst/>
                      </a:endParaRPr>
                    </a:p>
                    <a:p>
                      <a:pPr indent="0" algn="just">
                        <a:lnSpc>
                          <a:spcPct val="100000"/>
                        </a:lnSpc>
                        <a:spcAft>
                          <a:spcPts val="0"/>
                        </a:spcAft>
                      </a:pPr>
                      <a:r>
                        <a:rPr lang="zh-CN" sz="1600" kern="100" dirty="0">
                          <a:effectLst/>
                        </a:rPr>
                        <a:t>报警值</a:t>
                      </a:r>
                      <a:r>
                        <a:rPr lang="en-US" sz="1600" kern="100" dirty="0">
                          <a:effectLst/>
                        </a:rPr>
                        <a:t> =8 </a:t>
                      </a:r>
                      <a:r>
                        <a:rPr lang="zh-CN" sz="1600" kern="100" dirty="0">
                          <a:effectLst/>
                        </a:rPr>
                        <a:t>自动检测得出的定子漏抗小于</a:t>
                      </a:r>
                      <a:r>
                        <a:rPr lang="en-US" sz="1600" kern="100" dirty="0">
                          <a:effectLst/>
                        </a:rPr>
                        <a:t> 25%</a:t>
                      </a:r>
                      <a:r>
                        <a:rPr lang="zh-CN" sz="1600" kern="100" dirty="0">
                          <a:effectLst/>
                        </a:rPr>
                        <a:t>或大于</a:t>
                      </a:r>
                      <a:r>
                        <a:rPr lang="en-US" sz="1600" kern="100" dirty="0">
                          <a:effectLst/>
                        </a:rPr>
                        <a:t> 250%</a:t>
                      </a:r>
                      <a:endParaRPr lang="zh-CN" sz="1600" kern="100" dirty="0">
                        <a:effectLst/>
                      </a:endParaRPr>
                    </a:p>
                    <a:p>
                      <a:pPr indent="0" algn="just">
                        <a:lnSpc>
                          <a:spcPct val="100000"/>
                        </a:lnSpc>
                        <a:spcAft>
                          <a:spcPts val="0"/>
                        </a:spcAft>
                      </a:pPr>
                      <a:r>
                        <a:rPr lang="zh-CN" sz="1600" kern="100" dirty="0">
                          <a:effectLst/>
                        </a:rPr>
                        <a:t>报警值</a:t>
                      </a:r>
                      <a:r>
                        <a:rPr lang="en-US" sz="1600" kern="100" dirty="0">
                          <a:effectLst/>
                        </a:rPr>
                        <a:t> =9 </a:t>
                      </a:r>
                      <a:r>
                        <a:rPr lang="zh-CN" sz="1600" kern="100" dirty="0">
                          <a:effectLst/>
                        </a:rPr>
                        <a:t>自动检测得出的转子漏感小于</a:t>
                      </a:r>
                      <a:r>
                        <a:rPr lang="en-US" sz="1600" kern="100" dirty="0">
                          <a:effectLst/>
                        </a:rPr>
                        <a:t> 25%</a:t>
                      </a:r>
                      <a:r>
                        <a:rPr lang="zh-CN" sz="1600" kern="100" dirty="0">
                          <a:effectLst/>
                        </a:rPr>
                        <a:t>或大于</a:t>
                      </a:r>
                      <a:r>
                        <a:rPr lang="en-US" sz="1600" kern="100" dirty="0">
                          <a:effectLst/>
                        </a:rPr>
                        <a:t> 250%</a:t>
                      </a:r>
                      <a:endParaRPr lang="zh-CN" sz="1600" kern="100" dirty="0">
                        <a:effectLst/>
                      </a:endParaRPr>
                    </a:p>
                    <a:p>
                      <a:pPr indent="0" algn="just">
                        <a:lnSpc>
                          <a:spcPct val="100000"/>
                        </a:lnSpc>
                        <a:spcAft>
                          <a:spcPts val="0"/>
                        </a:spcAft>
                      </a:pPr>
                      <a:r>
                        <a:rPr lang="zh-CN" sz="1600" kern="100" dirty="0">
                          <a:effectLst/>
                        </a:rPr>
                        <a:t>报警值</a:t>
                      </a:r>
                      <a:r>
                        <a:rPr lang="en-US" sz="1600" kern="100" dirty="0">
                          <a:effectLst/>
                        </a:rPr>
                        <a:t>=20 </a:t>
                      </a:r>
                      <a:r>
                        <a:rPr lang="zh-CN" sz="1600" kern="100" dirty="0">
                          <a:effectLst/>
                        </a:rPr>
                        <a:t>自动检测得出的</a:t>
                      </a:r>
                      <a:r>
                        <a:rPr lang="en-US" sz="1600" kern="100" dirty="0">
                          <a:effectLst/>
                        </a:rPr>
                        <a:t> IGBT </a:t>
                      </a:r>
                      <a:r>
                        <a:rPr lang="zh-CN" sz="1600" kern="100" dirty="0">
                          <a:effectLst/>
                        </a:rPr>
                        <a:t>通态电压小于</a:t>
                      </a:r>
                      <a:r>
                        <a:rPr lang="en-US" sz="1600" kern="100" dirty="0">
                          <a:effectLst/>
                        </a:rPr>
                        <a:t> 0.5V </a:t>
                      </a:r>
                      <a:r>
                        <a:rPr lang="zh-CN" sz="1600" kern="100" dirty="0">
                          <a:effectLst/>
                        </a:rPr>
                        <a:t>或大于</a:t>
                      </a:r>
                      <a:r>
                        <a:rPr lang="en-US" sz="1600" kern="100" dirty="0">
                          <a:effectLst/>
                        </a:rPr>
                        <a:t> 10V</a:t>
                      </a:r>
                      <a:endParaRPr lang="zh-CN" sz="1600" kern="100" dirty="0">
                        <a:effectLst/>
                      </a:endParaRPr>
                    </a:p>
                    <a:p>
                      <a:pPr indent="0" algn="just">
                        <a:lnSpc>
                          <a:spcPct val="100000"/>
                        </a:lnSpc>
                        <a:spcAft>
                          <a:spcPts val="0"/>
                        </a:spcAft>
                      </a:pPr>
                      <a:r>
                        <a:rPr lang="zh-CN" sz="1600" kern="100" dirty="0">
                          <a:effectLst/>
                        </a:rPr>
                        <a:t>报警值</a:t>
                      </a:r>
                      <a:r>
                        <a:rPr lang="en-US" sz="1600" kern="100" dirty="0">
                          <a:effectLst/>
                        </a:rPr>
                        <a:t> =30 </a:t>
                      </a:r>
                      <a:r>
                        <a:rPr lang="zh-CN" sz="1600" kern="100" dirty="0">
                          <a:effectLst/>
                        </a:rPr>
                        <a:t>电流控制器达到了电压限制值</a:t>
                      </a:r>
                    </a:p>
                    <a:p>
                      <a:pPr indent="0" algn="just">
                        <a:lnSpc>
                          <a:spcPct val="100000"/>
                        </a:lnSpc>
                        <a:spcAft>
                          <a:spcPts val="0"/>
                        </a:spcAft>
                      </a:pPr>
                      <a:r>
                        <a:rPr lang="zh-CN" sz="1600" kern="100" dirty="0">
                          <a:effectLst/>
                        </a:rPr>
                        <a:t>报警值</a:t>
                      </a:r>
                      <a:r>
                        <a:rPr lang="en-US" sz="1600" kern="100" dirty="0">
                          <a:effectLst/>
                        </a:rPr>
                        <a:t>=40 </a:t>
                      </a:r>
                      <a:r>
                        <a:rPr lang="zh-CN" sz="1600" kern="100" dirty="0">
                          <a:effectLst/>
                        </a:rPr>
                        <a:t>自动检测得出的数据组自相矛盾 至少有一个自动检测数据错误</a:t>
                      </a:r>
                    </a:p>
                    <a:p>
                      <a:pPr indent="0" algn="just">
                        <a:lnSpc>
                          <a:spcPct val="100000"/>
                        </a:lnSpc>
                        <a:spcAft>
                          <a:spcPts val="0"/>
                        </a:spcAft>
                      </a:pPr>
                      <a:r>
                        <a:rPr lang="zh-CN" sz="1600" kern="100" dirty="0">
                          <a:effectLst/>
                        </a:rPr>
                        <a:t>基于电抗</a:t>
                      </a:r>
                      <a:r>
                        <a:rPr lang="en-US" sz="1600" kern="100" dirty="0">
                          <a:effectLst/>
                        </a:rPr>
                        <a:t> Zb </a:t>
                      </a:r>
                      <a:r>
                        <a:rPr lang="zh-CN" sz="1600" kern="100" dirty="0">
                          <a:effectLst/>
                        </a:rPr>
                        <a:t>的百分值</a:t>
                      </a:r>
                      <a:r>
                        <a:rPr lang="en-US" sz="1600" kern="100" dirty="0">
                          <a:effectLst/>
                        </a:rPr>
                        <a:t> = Vmot nom / sqrt(3) / Imot nom</a:t>
                      </a:r>
                      <a:endParaRPr lang="zh-CN" sz="1600" kern="100" dirty="0">
                        <a:effectLst/>
                        <a:latin typeface="Calibri"/>
                        <a:ea typeface="宋体"/>
                        <a:cs typeface="Times New Roman"/>
                      </a:endParaRPr>
                    </a:p>
                  </a:txBody>
                  <a:tcPr marL="28107" marR="28107" marT="0" marB="0" anchor="ctr"/>
                </a:tc>
                <a:tc>
                  <a:txBody>
                    <a:bodyPr/>
                    <a:lstStyle/>
                    <a:p>
                      <a:pPr marL="43180" indent="228600">
                        <a:spcAft>
                          <a:spcPts val="0"/>
                        </a:spcAft>
                      </a:pPr>
                      <a:r>
                        <a:rPr lang="zh-CN" sz="1600" kern="100" dirty="0">
                          <a:effectLst/>
                        </a:rPr>
                        <a:t>0 检查电动机是否与变频器正确连接</a:t>
                      </a:r>
                    </a:p>
                    <a:p>
                      <a:pPr marL="43815" indent="228600">
                        <a:spcBef>
                          <a:spcPts val="20"/>
                        </a:spcBef>
                        <a:spcAft>
                          <a:spcPts val="0"/>
                        </a:spcAft>
                      </a:pPr>
                      <a:r>
                        <a:rPr lang="zh-CN" sz="1600" kern="100" dirty="0">
                          <a:effectLst/>
                        </a:rPr>
                        <a:t> </a:t>
                      </a:r>
                    </a:p>
                    <a:p>
                      <a:pPr marL="43815" indent="228600">
                        <a:spcAft>
                          <a:spcPts val="0"/>
                        </a:spcAft>
                        <a:tabLst>
                          <a:tab pos="403225" algn="l"/>
                        </a:tabLst>
                      </a:pPr>
                      <a:r>
                        <a:rPr lang="zh-CN" sz="1600" kern="100" dirty="0">
                          <a:effectLst/>
                        </a:rPr>
                        <a:t>1-40	</a:t>
                      </a:r>
                      <a:r>
                        <a:rPr lang="zh-CN" sz="1600" kern="100" spc="-30" dirty="0">
                          <a:effectLst/>
                        </a:rPr>
                        <a:t>检查电动机参数 </a:t>
                      </a:r>
                      <a:r>
                        <a:rPr lang="zh-CN" sz="1600" kern="100" dirty="0">
                          <a:effectLst/>
                        </a:rPr>
                        <a:t>P304-311</a:t>
                      </a:r>
                      <a:r>
                        <a:rPr lang="zh-CN" sz="1600" kern="100" spc="-50" dirty="0">
                          <a:effectLst/>
                        </a:rPr>
                        <a:t> </a:t>
                      </a:r>
                      <a:r>
                        <a:rPr lang="zh-CN" sz="1600" kern="100" dirty="0">
                          <a:effectLst/>
                        </a:rPr>
                        <a:t>是否正确</a:t>
                      </a:r>
                    </a:p>
                    <a:p>
                      <a:pPr indent="127000" algn="just">
                        <a:lnSpc>
                          <a:spcPts val="2000"/>
                        </a:lnSpc>
                        <a:spcAft>
                          <a:spcPts val="0"/>
                        </a:spcAft>
                      </a:pPr>
                      <a:r>
                        <a:rPr lang="zh-CN" sz="1600" kern="100" dirty="0">
                          <a:effectLst/>
                        </a:rPr>
                        <a:t>检查电动机的接线应该是哪种型式</a:t>
                      </a:r>
                      <a:r>
                        <a:rPr lang="zh-CN" sz="1600" kern="100" spc="215" dirty="0">
                          <a:effectLst/>
                        </a:rPr>
                        <a:t> </a:t>
                      </a:r>
                      <a:r>
                        <a:rPr lang="zh-CN" sz="1600" kern="100" dirty="0">
                          <a:effectLst/>
                        </a:rPr>
                        <a:t>星形</a:t>
                      </a:r>
                      <a:r>
                        <a:rPr lang="zh-CN" sz="1600" kern="100" spc="40" dirty="0">
                          <a:effectLst/>
                        </a:rPr>
                        <a:t> </a:t>
                      </a:r>
                      <a:r>
                        <a:rPr lang="zh-CN" sz="1600" kern="100" dirty="0">
                          <a:effectLst/>
                        </a:rPr>
                        <a:t>三角</a:t>
                      </a:r>
                      <a:r>
                        <a:rPr lang="zh-CN" sz="1600" kern="100" spc="140" dirty="0">
                          <a:effectLst/>
                        </a:rPr>
                        <a:t>形</a:t>
                      </a:r>
                      <a:r>
                        <a:rPr lang="en-US" sz="1600" kern="100" spc="140" dirty="0">
                          <a:effectLst/>
                        </a:rPr>
                        <a:t> </a:t>
                      </a:r>
                      <a:endParaRPr lang="zh-CN" sz="1600" kern="100" dirty="0">
                        <a:effectLst/>
                        <a:latin typeface="Calibri"/>
                        <a:ea typeface="宋体"/>
                        <a:cs typeface="Times New Roman"/>
                      </a:endParaRPr>
                    </a:p>
                  </a:txBody>
                  <a:tcPr marL="28107" marR="28107" marT="0" marB="0" anchor="ctr"/>
                </a:tc>
                <a:extLst>
                  <a:ext uri="{0D108BD9-81ED-4DB2-BD59-A6C34878D82A}">
                    <a16:rowId xmlns:a16="http://schemas.microsoft.com/office/drawing/2014/main" xmlns="" val="10000"/>
                  </a:ext>
                </a:extLst>
              </a:tr>
              <a:tr h="675328">
                <a:tc>
                  <a:txBody>
                    <a:bodyPr/>
                    <a:lstStyle/>
                    <a:p>
                      <a:pPr marL="43815" indent="228600">
                        <a:spcBef>
                          <a:spcPts val="10"/>
                        </a:spcBef>
                        <a:spcAft>
                          <a:spcPts val="0"/>
                        </a:spcAft>
                      </a:pPr>
                      <a:r>
                        <a:rPr lang="en-US" sz="1600" kern="100" dirty="0" smtClean="0">
                          <a:effectLst/>
                        </a:rPr>
                        <a:t>F0042</a:t>
                      </a:r>
                      <a:endParaRPr lang="zh-CN" sz="1600" kern="100" dirty="0" smtClean="0">
                        <a:effectLst/>
                      </a:endParaRPr>
                    </a:p>
                    <a:p>
                      <a:pPr indent="0" algn="just">
                        <a:lnSpc>
                          <a:spcPts val="2000"/>
                        </a:lnSpc>
                        <a:spcAft>
                          <a:spcPts val="0"/>
                        </a:spcAft>
                      </a:pPr>
                      <a:r>
                        <a:rPr lang="zh-CN" sz="1600" kern="100" dirty="0" smtClean="0">
                          <a:effectLst/>
                        </a:rPr>
                        <a:t>速度控制优化功</a:t>
                      </a:r>
                      <a:r>
                        <a:rPr lang="en-US" altLang="zh-CN" sz="1600" kern="100" dirty="0" smtClean="0">
                          <a:effectLst/>
                        </a:rPr>
                        <a:t>  </a:t>
                      </a:r>
                      <a:r>
                        <a:rPr lang="zh-CN" sz="1600" kern="100" dirty="0" smtClean="0">
                          <a:effectLst/>
                        </a:rPr>
                        <a:t>能故障</a:t>
                      </a:r>
                      <a:endParaRPr lang="zh-CN" sz="1600" kern="100" dirty="0">
                        <a:effectLst/>
                        <a:latin typeface="Calibri"/>
                        <a:ea typeface="宋体"/>
                        <a:cs typeface="Times New Roman"/>
                      </a:endParaRPr>
                    </a:p>
                  </a:txBody>
                  <a:tcPr marL="28107" marR="28107" marT="0" marB="0" anchor="ctr"/>
                </a:tc>
                <a:tc>
                  <a:txBody>
                    <a:bodyPr/>
                    <a:lstStyle/>
                    <a:p>
                      <a:pPr marL="342900" lvl="0" indent="-342900">
                        <a:spcAft>
                          <a:spcPts val="0"/>
                        </a:spcAft>
                        <a:buSzPts val="900"/>
                        <a:buFont typeface="Symbol"/>
                        <a:buChar char=""/>
                      </a:pPr>
                      <a:r>
                        <a:rPr lang="zh-CN" sz="1600" kern="100" dirty="0">
                          <a:effectLst/>
                        </a:rPr>
                        <a:t>速度控制优化功能 </a:t>
                      </a:r>
                      <a:r>
                        <a:rPr lang="en-US" sz="1600" kern="100" dirty="0">
                          <a:effectLst/>
                        </a:rPr>
                        <a:t>P1960 </a:t>
                      </a:r>
                      <a:r>
                        <a:rPr lang="zh-CN" sz="1600" kern="100" dirty="0">
                          <a:effectLst/>
                        </a:rPr>
                        <a:t>故障</a:t>
                      </a:r>
                    </a:p>
                    <a:p>
                      <a:pPr marL="43815" indent="228600">
                        <a:spcBef>
                          <a:spcPts val="215"/>
                        </a:spcBef>
                        <a:spcAft>
                          <a:spcPts val="0"/>
                        </a:spcAft>
                      </a:pPr>
                      <a:r>
                        <a:rPr lang="zh-CN" sz="1600" kern="100" dirty="0">
                          <a:effectLst/>
                        </a:rPr>
                        <a:t>故障值=0 在规定时间内不能达到稳定速度=1 读数不合乎逻辑</a:t>
                      </a:r>
                      <a:endParaRPr lang="zh-CN" sz="1600" kern="100" dirty="0">
                        <a:effectLst/>
                        <a:latin typeface="宋体"/>
                        <a:cs typeface="宋体"/>
                      </a:endParaRPr>
                    </a:p>
                  </a:txBody>
                  <a:tcPr marL="28107" marR="28107" marT="0" marB="0" anchor="ctr"/>
                </a:tc>
                <a:tc>
                  <a:txBody>
                    <a:bodyPr/>
                    <a:lstStyle/>
                    <a:p>
                      <a:pPr indent="127000" algn="just">
                        <a:lnSpc>
                          <a:spcPts val="2000"/>
                        </a:lnSpc>
                        <a:spcAft>
                          <a:spcPts val="0"/>
                        </a:spcAft>
                      </a:pPr>
                      <a:r>
                        <a:rPr lang="en-US" sz="1600" kern="100" dirty="0">
                          <a:effectLst/>
                        </a:rPr>
                        <a:t> </a:t>
                      </a:r>
                      <a:endParaRPr lang="zh-CN" sz="1600" kern="100" dirty="0">
                        <a:effectLst/>
                        <a:latin typeface="Calibri"/>
                        <a:ea typeface="宋体"/>
                        <a:cs typeface="Times New Roman"/>
                      </a:endParaRPr>
                    </a:p>
                  </a:txBody>
                  <a:tcPr marL="28107" marR="28107" marT="0" marB="0" anchor="ctr"/>
                </a:tc>
                <a:extLst>
                  <a:ext uri="{0D108BD9-81ED-4DB2-BD59-A6C34878D82A}">
                    <a16:rowId xmlns:a16="http://schemas.microsoft.com/office/drawing/2014/main" xmlns="" val="10001"/>
                  </a:ext>
                </a:extLst>
              </a:tr>
            </a:tbl>
          </a:graphicData>
        </a:graphic>
      </p:graphicFrame>
      <p:sp>
        <p:nvSpPr>
          <p:cNvPr id="2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7"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8"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9"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3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31" name="TextBox 8"/>
          <p:cNvSpPr txBox="1"/>
          <p:nvPr/>
        </p:nvSpPr>
        <p:spPr>
          <a:xfrm>
            <a:off x="915375" y="211354"/>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2.3</a:t>
            </a:r>
            <a:r>
              <a:rPr lang="zh-CN" altLang="zh-CN" sz="1600" b="1" dirty="0">
                <a:solidFill>
                  <a:schemeClr val="bg1"/>
                </a:solidFill>
                <a:latin typeface="微软雅黑" pitchFamily="34" charset="-122"/>
                <a:ea typeface="微软雅黑" pitchFamily="34" charset="-122"/>
              </a:rPr>
              <a:t>分析变频器故障以及排除</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589506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aphicFrame>
        <p:nvGraphicFramePr>
          <p:cNvPr id="15" name="表格 14"/>
          <p:cNvGraphicFramePr>
            <a:graphicFrameLocks noGrp="1"/>
          </p:cNvGraphicFramePr>
          <p:nvPr>
            <p:extLst>
              <p:ext uri="{D42A27DB-BD31-4B8C-83A1-F6EECF244321}">
                <p14:modId xmlns:p14="http://schemas.microsoft.com/office/powerpoint/2010/main" val="1908669825"/>
              </p:ext>
            </p:extLst>
          </p:nvPr>
        </p:nvGraphicFramePr>
        <p:xfrm>
          <a:off x="622118" y="963322"/>
          <a:ext cx="11009588" cy="5383171"/>
        </p:xfrm>
        <a:graphic>
          <a:graphicData uri="http://schemas.openxmlformats.org/drawingml/2006/table">
            <a:tbl>
              <a:tblPr firstRow="1" firstCol="1" bandRow="1">
                <a:tableStyleId>{5940675A-B579-460E-94D1-54222C63F5DA}</a:tableStyleId>
              </a:tblPr>
              <a:tblGrid>
                <a:gridCol w="1881841">
                  <a:extLst>
                    <a:ext uri="{9D8B030D-6E8A-4147-A177-3AD203B41FA5}">
                      <a16:colId xmlns:a16="http://schemas.microsoft.com/office/drawing/2014/main" xmlns="" val="20000"/>
                    </a:ext>
                  </a:extLst>
                </a:gridCol>
                <a:gridCol w="4542300">
                  <a:extLst>
                    <a:ext uri="{9D8B030D-6E8A-4147-A177-3AD203B41FA5}">
                      <a16:colId xmlns:a16="http://schemas.microsoft.com/office/drawing/2014/main" xmlns="" val="20001"/>
                    </a:ext>
                  </a:extLst>
                </a:gridCol>
                <a:gridCol w="4585447">
                  <a:extLst>
                    <a:ext uri="{9D8B030D-6E8A-4147-A177-3AD203B41FA5}">
                      <a16:colId xmlns:a16="http://schemas.microsoft.com/office/drawing/2014/main" xmlns="" val="20002"/>
                    </a:ext>
                  </a:extLst>
                </a:gridCol>
              </a:tblGrid>
              <a:tr h="669900">
                <a:tc>
                  <a:txBody>
                    <a:bodyPr/>
                    <a:lstStyle/>
                    <a:p>
                      <a:pPr marL="43815" indent="228600">
                        <a:spcBef>
                          <a:spcPts val="10"/>
                        </a:spcBef>
                        <a:spcAft>
                          <a:spcPts val="0"/>
                        </a:spcAft>
                      </a:pPr>
                      <a:r>
                        <a:rPr lang="zh-CN" sz="1600" kern="100" dirty="0">
                          <a:effectLst/>
                        </a:rPr>
                        <a:t>F0051</a:t>
                      </a:r>
                    </a:p>
                    <a:p>
                      <a:pPr indent="127000" algn="l">
                        <a:lnSpc>
                          <a:spcPts val="2000"/>
                        </a:lnSpc>
                        <a:spcAft>
                          <a:spcPts val="0"/>
                        </a:spcAft>
                      </a:pPr>
                      <a:r>
                        <a:rPr lang="zh-CN" sz="1600" kern="100" dirty="0">
                          <a:effectLst/>
                        </a:rPr>
                        <a:t>参数</a:t>
                      </a:r>
                      <a:r>
                        <a:rPr lang="en-US" sz="1600" kern="100" dirty="0">
                          <a:effectLst/>
                        </a:rPr>
                        <a:t>EEPROM</a:t>
                      </a:r>
                      <a:r>
                        <a:rPr lang="zh-CN" sz="1600" kern="100" dirty="0">
                          <a:effectLst/>
                        </a:rPr>
                        <a:t>故障</a:t>
                      </a:r>
                      <a:endParaRPr lang="zh-CN" sz="1600" kern="100" dirty="0">
                        <a:effectLst/>
                        <a:latin typeface="Calibri"/>
                        <a:ea typeface="宋体"/>
                        <a:cs typeface="Times New Roman"/>
                      </a:endParaRPr>
                    </a:p>
                  </a:txBody>
                  <a:tcPr marL="59157" marR="59157" marT="0" marB="0" anchor="ctr"/>
                </a:tc>
                <a:tc>
                  <a:txBody>
                    <a:bodyPr/>
                    <a:lstStyle/>
                    <a:p>
                      <a:pPr marL="0" lvl="0" indent="0" algn="just">
                        <a:lnSpc>
                          <a:spcPts val="2000"/>
                        </a:lnSpc>
                        <a:spcAft>
                          <a:spcPts val="0"/>
                        </a:spcAft>
                        <a:buSzPts val="900"/>
                        <a:buFont typeface="Symbol"/>
                        <a:buNone/>
                      </a:pPr>
                      <a:r>
                        <a:rPr lang="zh-CN" sz="1600" kern="100" dirty="0">
                          <a:effectLst/>
                        </a:rPr>
                        <a:t>存储不挥发的参数时出现读</a:t>
                      </a:r>
                      <a:r>
                        <a:rPr lang="en-US" sz="1600" kern="100" dirty="0">
                          <a:effectLst/>
                        </a:rPr>
                        <a:t>/</a:t>
                      </a:r>
                      <a:r>
                        <a:rPr lang="zh-CN" sz="1600" kern="100" dirty="0">
                          <a:effectLst/>
                        </a:rPr>
                        <a:t>写错误</a:t>
                      </a:r>
                      <a:endParaRPr lang="zh-CN" sz="1600" kern="100" dirty="0">
                        <a:effectLst/>
                        <a:latin typeface="Calibri"/>
                        <a:ea typeface="Symbol"/>
                        <a:cs typeface="Symbol"/>
                      </a:endParaRPr>
                    </a:p>
                  </a:txBody>
                  <a:tcPr marL="59157" marR="59157" marT="0" marB="0" anchor="ctr"/>
                </a:tc>
                <a:tc>
                  <a:txBody>
                    <a:bodyPr/>
                    <a:lstStyle/>
                    <a:p>
                      <a:pPr marL="0" lvl="0" indent="0">
                        <a:spcAft>
                          <a:spcPts val="0"/>
                        </a:spcAft>
                        <a:buSzPts val="900"/>
                        <a:buFont typeface="Arial"/>
                        <a:buNone/>
                        <a:tabLst>
                          <a:tab pos="201295" algn="l"/>
                        </a:tabLst>
                      </a:pPr>
                      <a:r>
                        <a:rPr lang="zh-CN" sz="1600" kern="100" dirty="0">
                          <a:effectLst/>
                        </a:rPr>
                        <a:t>工厂复位并重新参数</a:t>
                      </a:r>
                      <a:r>
                        <a:rPr lang="zh-CN" sz="1600" kern="100" dirty="0" smtClean="0">
                          <a:effectLst/>
                        </a:rPr>
                        <a:t>化</a:t>
                      </a:r>
                      <a:endParaRPr lang="en-US" altLang="zh-CN" sz="1600" kern="100" dirty="0" smtClean="0">
                        <a:effectLst/>
                      </a:endParaRPr>
                    </a:p>
                    <a:p>
                      <a:pPr marL="0" lvl="0" indent="0">
                        <a:spcAft>
                          <a:spcPts val="0"/>
                        </a:spcAft>
                        <a:buSzPts val="900"/>
                        <a:buFont typeface="Arial"/>
                        <a:buNone/>
                        <a:tabLst>
                          <a:tab pos="201295" algn="l"/>
                        </a:tabLst>
                      </a:pPr>
                      <a:r>
                        <a:rPr lang="zh-CN" sz="1600" kern="100" dirty="0" smtClean="0">
                          <a:effectLst/>
                        </a:rPr>
                        <a:t>与</a:t>
                      </a:r>
                      <a:r>
                        <a:rPr lang="zh-CN" sz="1600" kern="100" dirty="0">
                          <a:effectLst/>
                        </a:rPr>
                        <a:t>客户支持部门或维修部门联系</a:t>
                      </a:r>
                      <a:endParaRPr lang="zh-CN" sz="1600" kern="100" dirty="0">
                        <a:effectLst/>
                        <a:latin typeface="Calibri"/>
                        <a:ea typeface="宋体"/>
                        <a:cs typeface="Times New Roman"/>
                      </a:endParaRPr>
                    </a:p>
                  </a:txBody>
                  <a:tcPr marL="59157" marR="59157" marT="0" marB="0" anchor="ctr"/>
                </a:tc>
                <a:extLst>
                  <a:ext uri="{0D108BD9-81ED-4DB2-BD59-A6C34878D82A}">
                    <a16:rowId xmlns:a16="http://schemas.microsoft.com/office/drawing/2014/main" xmlns="" val="10000"/>
                  </a:ext>
                </a:extLst>
              </a:tr>
              <a:tr h="634117">
                <a:tc>
                  <a:txBody>
                    <a:bodyPr/>
                    <a:lstStyle/>
                    <a:p>
                      <a:pPr marL="43815" indent="228600">
                        <a:spcBef>
                          <a:spcPts val="10"/>
                        </a:spcBef>
                        <a:spcAft>
                          <a:spcPts val="0"/>
                        </a:spcAft>
                      </a:pPr>
                      <a:r>
                        <a:rPr lang="zh-CN" sz="1600" kern="100" dirty="0">
                          <a:effectLst/>
                        </a:rPr>
                        <a:t>F0052</a:t>
                      </a:r>
                    </a:p>
                    <a:p>
                      <a:pPr indent="127000" algn="just">
                        <a:lnSpc>
                          <a:spcPts val="2000"/>
                        </a:lnSpc>
                        <a:spcAft>
                          <a:spcPts val="0"/>
                        </a:spcAft>
                      </a:pPr>
                      <a:r>
                        <a:rPr lang="zh-CN" sz="1600" kern="100" dirty="0">
                          <a:effectLst/>
                        </a:rPr>
                        <a:t>功率组件故障</a:t>
                      </a:r>
                      <a:endParaRPr lang="zh-CN" sz="1600" kern="100" dirty="0">
                        <a:effectLst/>
                        <a:latin typeface="Calibri"/>
                        <a:ea typeface="宋体"/>
                        <a:cs typeface="Times New Roman"/>
                      </a:endParaRPr>
                    </a:p>
                  </a:txBody>
                  <a:tcPr marL="59157" marR="59157" marT="0" marB="0" anchor="ctr"/>
                </a:tc>
                <a:tc>
                  <a:txBody>
                    <a:bodyPr/>
                    <a:lstStyle/>
                    <a:p>
                      <a:pPr marL="0" lvl="0" indent="0">
                        <a:spcAft>
                          <a:spcPts val="0"/>
                        </a:spcAft>
                        <a:buSzPts val="900"/>
                        <a:buFont typeface="Symbol"/>
                        <a:buNone/>
                      </a:pPr>
                      <a:r>
                        <a:rPr lang="zh-CN" sz="1600" kern="100" dirty="0">
                          <a:effectLst/>
                        </a:rPr>
                        <a:t>读取功率组件的参数时出错或数据非法</a:t>
                      </a:r>
                      <a:endParaRPr lang="zh-CN" sz="1600" kern="100" dirty="0">
                        <a:effectLst/>
                        <a:latin typeface="宋体"/>
                        <a:ea typeface="Symbol"/>
                        <a:cs typeface="Symbol"/>
                      </a:endParaRPr>
                    </a:p>
                  </a:txBody>
                  <a:tcPr marL="59157" marR="59157" marT="0" marB="0" anchor="ctr"/>
                </a:tc>
                <a:tc>
                  <a:txBody>
                    <a:bodyPr/>
                    <a:lstStyle/>
                    <a:p>
                      <a:pPr indent="127000" algn="just">
                        <a:lnSpc>
                          <a:spcPts val="2000"/>
                        </a:lnSpc>
                        <a:spcAft>
                          <a:spcPts val="0"/>
                        </a:spcAft>
                      </a:pPr>
                      <a:r>
                        <a:rPr lang="zh-CN" sz="1600" kern="100" dirty="0">
                          <a:effectLst/>
                        </a:rPr>
                        <a:t>与客户支持部门或维修部门联系</a:t>
                      </a:r>
                      <a:endParaRPr lang="zh-CN" sz="1600" kern="100" dirty="0">
                        <a:effectLst/>
                        <a:latin typeface="Calibri"/>
                        <a:ea typeface="宋体"/>
                        <a:cs typeface="Times New Roman"/>
                      </a:endParaRPr>
                    </a:p>
                  </a:txBody>
                  <a:tcPr marL="59157" marR="59157" marT="0" marB="0" anchor="ctr"/>
                </a:tc>
                <a:extLst>
                  <a:ext uri="{0D108BD9-81ED-4DB2-BD59-A6C34878D82A}">
                    <a16:rowId xmlns:a16="http://schemas.microsoft.com/office/drawing/2014/main" xmlns="" val="10001"/>
                  </a:ext>
                </a:extLst>
              </a:tr>
              <a:tr h="677997">
                <a:tc>
                  <a:txBody>
                    <a:bodyPr/>
                    <a:lstStyle/>
                    <a:p>
                      <a:pPr marL="43815" indent="228600">
                        <a:spcBef>
                          <a:spcPts val="10"/>
                        </a:spcBef>
                        <a:spcAft>
                          <a:spcPts val="0"/>
                        </a:spcAft>
                      </a:pPr>
                      <a:r>
                        <a:rPr lang="en-US" sz="1600" kern="100" dirty="0">
                          <a:effectLst/>
                        </a:rPr>
                        <a:t>F0053</a:t>
                      </a:r>
                      <a:endParaRPr lang="zh-CN" sz="1600" kern="100" dirty="0">
                        <a:effectLst/>
                      </a:endParaRPr>
                    </a:p>
                    <a:p>
                      <a:pPr marL="43815" indent="228600">
                        <a:spcBef>
                          <a:spcPts val="35"/>
                        </a:spcBef>
                        <a:spcAft>
                          <a:spcPts val="0"/>
                        </a:spcAft>
                      </a:pPr>
                      <a:r>
                        <a:rPr lang="en-US" sz="1600" kern="100" dirty="0">
                          <a:effectLst/>
                        </a:rPr>
                        <a:t>I/O EEPROM </a:t>
                      </a:r>
                      <a:r>
                        <a:rPr lang="zh-CN" sz="1600" kern="100" dirty="0">
                          <a:effectLst/>
                        </a:rPr>
                        <a:t>故障</a:t>
                      </a:r>
                      <a:endParaRPr lang="zh-CN" sz="1600" kern="100" dirty="0">
                        <a:effectLst/>
                        <a:latin typeface="宋体"/>
                        <a:cs typeface="宋体"/>
                      </a:endParaRPr>
                    </a:p>
                  </a:txBody>
                  <a:tcPr marL="59157" marR="59157" marT="0" marB="0" anchor="ctr"/>
                </a:tc>
                <a:tc>
                  <a:txBody>
                    <a:bodyPr/>
                    <a:lstStyle/>
                    <a:p>
                      <a:pPr marL="0" lvl="0" indent="0" algn="just">
                        <a:lnSpc>
                          <a:spcPts val="2000"/>
                        </a:lnSpc>
                        <a:spcAft>
                          <a:spcPts val="0"/>
                        </a:spcAft>
                        <a:buSzPts val="900"/>
                        <a:buFont typeface="Symbol"/>
                        <a:buNone/>
                      </a:pPr>
                      <a:r>
                        <a:rPr lang="zh-CN" sz="1600" kern="100" dirty="0">
                          <a:effectLst/>
                        </a:rPr>
                        <a:t>读 </a:t>
                      </a:r>
                      <a:r>
                        <a:rPr lang="en-US" sz="1600" kern="100" dirty="0">
                          <a:effectLst/>
                        </a:rPr>
                        <a:t>I/O EEPROM </a:t>
                      </a:r>
                      <a:r>
                        <a:rPr lang="zh-CN" sz="1600" kern="100" dirty="0">
                          <a:effectLst/>
                        </a:rPr>
                        <a:t>信息时出错或数据非法</a:t>
                      </a:r>
                      <a:endParaRPr lang="zh-CN" sz="1600" kern="100" dirty="0">
                        <a:effectLst/>
                        <a:latin typeface="Calibri"/>
                        <a:ea typeface="Symbol"/>
                        <a:cs typeface="Symbol"/>
                      </a:endParaRPr>
                    </a:p>
                  </a:txBody>
                  <a:tcPr marL="59157" marR="59157" marT="0" marB="0" anchor="ctr"/>
                </a:tc>
                <a:tc>
                  <a:txBody>
                    <a:bodyPr/>
                    <a:lstStyle/>
                    <a:p>
                      <a:pPr marL="0" lvl="0" indent="0">
                        <a:spcAft>
                          <a:spcPts val="0"/>
                        </a:spcAft>
                        <a:buSzPts val="900"/>
                        <a:buFont typeface="Arial"/>
                        <a:buNone/>
                        <a:tabLst>
                          <a:tab pos="201295" algn="l"/>
                        </a:tabLst>
                      </a:pPr>
                      <a:r>
                        <a:rPr lang="zh-CN" sz="1600" kern="100" dirty="0">
                          <a:effectLst/>
                        </a:rPr>
                        <a:t>检查</a:t>
                      </a:r>
                      <a:r>
                        <a:rPr lang="zh-CN" sz="1600" kern="100" dirty="0" smtClean="0">
                          <a:effectLst/>
                        </a:rPr>
                        <a:t>数据</a:t>
                      </a:r>
                      <a:endParaRPr lang="en-US" altLang="zh-CN" sz="1600" kern="100" dirty="0" smtClean="0">
                        <a:effectLst/>
                      </a:endParaRPr>
                    </a:p>
                    <a:p>
                      <a:pPr marL="0" lvl="0" indent="0">
                        <a:spcAft>
                          <a:spcPts val="0"/>
                        </a:spcAft>
                        <a:buSzPts val="900"/>
                        <a:buFont typeface="Arial"/>
                        <a:buNone/>
                        <a:tabLst>
                          <a:tab pos="201295" algn="l"/>
                        </a:tabLst>
                      </a:pPr>
                      <a:r>
                        <a:rPr lang="zh-CN" sz="1600" kern="100" spc="-80" dirty="0" smtClean="0">
                          <a:effectLst/>
                        </a:rPr>
                        <a:t>更换 </a:t>
                      </a:r>
                      <a:r>
                        <a:rPr lang="en-US" sz="1600" kern="100" dirty="0">
                          <a:effectLst/>
                        </a:rPr>
                        <a:t>I/O</a:t>
                      </a:r>
                      <a:r>
                        <a:rPr lang="en-US" sz="1600" kern="100" spc="-50" dirty="0">
                          <a:effectLst/>
                        </a:rPr>
                        <a:t> </a:t>
                      </a:r>
                      <a:r>
                        <a:rPr lang="zh-CN" sz="1600" kern="100" dirty="0">
                          <a:effectLst/>
                        </a:rPr>
                        <a:t>模块</a:t>
                      </a:r>
                      <a:endParaRPr lang="zh-CN" sz="1600" kern="100" dirty="0">
                        <a:effectLst/>
                        <a:latin typeface="Calibri"/>
                        <a:ea typeface="宋体"/>
                        <a:cs typeface="Times New Roman"/>
                      </a:endParaRPr>
                    </a:p>
                  </a:txBody>
                  <a:tcPr marL="59157" marR="59157" marT="0" marB="0" anchor="ctr"/>
                </a:tc>
                <a:extLst>
                  <a:ext uri="{0D108BD9-81ED-4DB2-BD59-A6C34878D82A}">
                    <a16:rowId xmlns:a16="http://schemas.microsoft.com/office/drawing/2014/main" xmlns="" val="10002"/>
                  </a:ext>
                </a:extLst>
              </a:tr>
              <a:tr h="717759">
                <a:tc>
                  <a:txBody>
                    <a:bodyPr/>
                    <a:lstStyle/>
                    <a:p>
                      <a:pPr marL="43815" indent="228600">
                        <a:spcBef>
                          <a:spcPts val="10"/>
                        </a:spcBef>
                        <a:spcAft>
                          <a:spcPts val="0"/>
                        </a:spcAft>
                      </a:pPr>
                      <a:r>
                        <a:rPr lang="zh-CN" sz="1600" kern="100" dirty="0">
                          <a:effectLst/>
                        </a:rPr>
                        <a:t>F0054</a:t>
                      </a:r>
                    </a:p>
                    <a:p>
                      <a:pPr indent="127000" algn="just">
                        <a:lnSpc>
                          <a:spcPts val="2000"/>
                        </a:lnSpc>
                        <a:spcAft>
                          <a:spcPts val="0"/>
                        </a:spcAft>
                      </a:pPr>
                      <a:r>
                        <a:rPr lang="en-US" sz="1600" kern="100" dirty="0">
                          <a:effectLst/>
                        </a:rPr>
                        <a:t>I/O </a:t>
                      </a:r>
                      <a:r>
                        <a:rPr lang="zh-CN" sz="1600" kern="100" dirty="0">
                          <a:effectLst/>
                        </a:rPr>
                        <a:t>板错误</a:t>
                      </a:r>
                      <a:endParaRPr lang="zh-CN" sz="1600" kern="100" dirty="0">
                        <a:effectLst/>
                        <a:latin typeface="Calibri"/>
                        <a:ea typeface="宋体"/>
                        <a:cs typeface="Times New Roman"/>
                      </a:endParaRPr>
                    </a:p>
                  </a:txBody>
                  <a:tcPr marL="59157" marR="59157" marT="0" marB="0" anchor="ctr"/>
                </a:tc>
                <a:tc>
                  <a:txBody>
                    <a:bodyPr/>
                    <a:lstStyle/>
                    <a:p>
                      <a:pPr marL="0" lvl="0" indent="0">
                        <a:spcBef>
                          <a:spcPts val="200"/>
                        </a:spcBef>
                        <a:spcAft>
                          <a:spcPts val="0"/>
                        </a:spcAft>
                        <a:buSzPts val="900"/>
                        <a:buFont typeface="Symbol"/>
                        <a:buNone/>
                        <a:tabLst>
                          <a:tab pos="272415" algn="l"/>
                          <a:tab pos="273050" algn="l"/>
                        </a:tabLst>
                      </a:pPr>
                      <a:r>
                        <a:rPr lang="en-US" altLang="zh-CN" sz="1600" kern="100" spc="-60" dirty="0" smtClean="0">
                          <a:effectLst/>
                        </a:rPr>
                        <a:t>1.</a:t>
                      </a:r>
                      <a:r>
                        <a:rPr lang="zh-CN" sz="1600" kern="100" spc="-60" dirty="0" smtClean="0">
                          <a:effectLst/>
                        </a:rPr>
                        <a:t>连接</a:t>
                      </a:r>
                      <a:r>
                        <a:rPr lang="zh-CN" sz="1600" kern="100" spc="-60" dirty="0">
                          <a:effectLst/>
                        </a:rPr>
                        <a:t>的 </a:t>
                      </a:r>
                      <a:r>
                        <a:rPr lang="zh-CN" sz="1600" kern="100" dirty="0">
                          <a:effectLst/>
                        </a:rPr>
                        <a:t>I/O</a:t>
                      </a:r>
                      <a:r>
                        <a:rPr lang="zh-CN" sz="1600" kern="100" spc="-50" dirty="0">
                          <a:effectLst/>
                        </a:rPr>
                        <a:t> </a:t>
                      </a:r>
                      <a:r>
                        <a:rPr lang="zh-CN" sz="1600" kern="100" dirty="0">
                          <a:effectLst/>
                        </a:rPr>
                        <a:t>板不对</a:t>
                      </a:r>
                    </a:p>
                    <a:p>
                      <a:pPr marL="0" lvl="0" indent="0" algn="just">
                        <a:lnSpc>
                          <a:spcPts val="2000"/>
                        </a:lnSpc>
                        <a:spcAft>
                          <a:spcPts val="0"/>
                        </a:spcAft>
                        <a:buSzPts val="900"/>
                        <a:buFont typeface="Symbol"/>
                        <a:buNone/>
                      </a:pPr>
                      <a:r>
                        <a:rPr lang="en-US" sz="1600" kern="100" dirty="0" smtClean="0">
                          <a:effectLst/>
                        </a:rPr>
                        <a:t>2.I/O</a:t>
                      </a:r>
                      <a:r>
                        <a:rPr lang="zh-CN" sz="1600" kern="100" spc="15" dirty="0">
                          <a:effectLst/>
                        </a:rPr>
                        <a:t>板检测不出识别号检测不到数</a:t>
                      </a:r>
                      <a:r>
                        <a:rPr lang="zh-CN" sz="1600" kern="100" dirty="0">
                          <a:effectLst/>
                        </a:rPr>
                        <a:t>据</a:t>
                      </a:r>
                      <a:endParaRPr lang="zh-CN" sz="1600" kern="100" dirty="0">
                        <a:effectLst/>
                        <a:latin typeface="Calibri"/>
                        <a:ea typeface="Symbol"/>
                        <a:cs typeface="Symbol"/>
                      </a:endParaRPr>
                    </a:p>
                  </a:txBody>
                  <a:tcPr marL="59157" marR="59157" marT="0" marB="0" anchor="ctr"/>
                </a:tc>
                <a:tc>
                  <a:txBody>
                    <a:bodyPr/>
                    <a:lstStyle/>
                    <a:p>
                      <a:pPr marL="0" lvl="0" indent="0">
                        <a:spcAft>
                          <a:spcPts val="0"/>
                        </a:spcAft>
                        <a:buSzPts val="900"/>
                        <a:buFont typeface="Arial"/>
                        <a:buNone/>
                        <a:tabLst>
                          <a:tab pos="201295" algn="l"/>
                        </a:tabLst>
                      </a:pPr>
                      <a:r>
                        <a:rPr lang="zh-CN" sz="1600" kern="100" dirty="0">
                          <a:effectLst/>
                        </a:rPr>
                        <a:t>检查</a:t>
                      </a:r>
                      <a:r>
                        <a:rPr lang="zh-CN" sz="1600" kern="100" dirty="0" smtClean="0">
                          <a:effectLst/>
                        </a:rPr>
                        <a:t>数据</a:t>
                      </a:r>
                      <a:endParaRPr lang="en-US" altLang="zh-CN" sz="1600" kern="100" dirty="0" smtClean="0">
                        <a:effectLst/>
                      </a:endParaRPr>
                    </a:p>
                    <a:p>
                      <a:pPr marL="0" lvl="0" indent="0">
                        <a:spcAft>
                          <a:spcPts val="0"/>
                        </a:spcAft>
                        <a:buSzPts val="900"/>
                        <a:buFont typeface="Arial"/>
                        <a:buNone/>
                        <a:tabLst>
                          <a:tab pos="201295" algn="l"/>
                        </a:tabLst>
                      </a:pPr>
                      <a:r>
                        <a:rPr lang="zh-CN" sz="1600" kern="100" spc="-80" dirty="0" smtClean="0">
                          <a:effectLst/>
                        </a:rPr>
                        <a:t>更换 </a:t>
                      </a:r>
                      <a:r>
                        <a:rPr lang="en-US" sz="1600" kern="100" dirty="0">
                          <a:effectLst/>
                        </a:rPr>
                        <a:t>I/O</a:t>
                      </a:r>
                      <a:r>
                        <a:rPr lang="en-US" sz="1600" kern="100" spc="-50" dirty="0">
                          <a:effectLst/>
                        </a:rPr>
                        <a:t> </a:t>
                      </a:r>
                      <a:r>
                        <a:rPr lang="zh-CN" sz="1600" kern="100" dirty="0">
                          <a:effectLst/>
                        </a:rPr>
                        <a:t>模板</a:t>
                      </a:r>
                      <a:endParaRPr lang="zh-CN" sz="1600" kern="100" dirty="0">
                        <a:effectLst/>
                        <a:latin typeface="Calibri"/>
                        <a:ea typeface="宋体"/>
                        <a:cs typeface="Times New Roman"/>
                      </a:endParaRPr>
                    </a:p>
                  </a:txBody>
                  <a:tcPr marL="59157" marR="59157" marT="0" marB="0" anchor="ctr"/>
                </a:tc>
                <a:extLst>
                  <a:ext uri="{0D108BD9-81ED-4DB2-BD59-A6C34878D82A}">
                    <a16:rowId xmlns:a16="http://schemas.microsoft.com/office/drawing/2014/main" xmlns="" val="10003"/>
                  </a:ext>
                </a:extLst>
              </a:tr>
              <a:tr h="469092">
                <a:tc>
                  <a:txBody>
                    <a:bodyPr/>
                    <a:lstStyle/>
                    <a:p>
                      <a:pPr marL="43815" indent="228600">
                        <a:spcBef>
                          <a:spcPts val="10"/>
                        </a:spcBef>
                        <a:spcAft>
                          <a:spcPts val="0"/>
                        </a:spcAft>
                      </a:pPr>
                      <a:r>
                        <a:rPr lang="zh-CN" sz="1600" kern="100">
                          <a:effectLst/>
                        </a:rPr>
                        <a:t>F0060</a:t>
                      </a:r>
                    </a:p>
                    <a:p>
                      <a:pPr indent="127000" algn="just">
                        <a:lnSpc>
                          <a:spcPts val="2000"/>
                        </a:lnSpc>
                        <a:spcAft>
                          <a:spcPts val="0"/>
                        </a:spcAft>
                      </a:pPr>
                      <a:r>
                        <a:rPr lang="en-US" sz="1600" kern="100">
                          <a:effectLst/>
                        </a:rPr>
                        <a:t>Asic </a:t>
                      </a:r>
                      <a:r>
                        <a:rPr lang="zh-CN" sz="1600" kern="100">
                          <a:effectLst/>
                        </a:rPr>
                        <a:t>超时</a:t>
                      </a:r>
                      <a:endParaRPr lang="zh-CN" sz="1600" kern="100">
                        <a:effectLst/>
                        <a:latin typeface="Calibri"/>
                        <a:ea typeface="宋体"/>
                        <a:cs typeface="Times New Roman"/>
                      </a:endParaRPr>
                    </a:p>
                  </a:txBody>
                  <a:tcPr marL="59157" marR="59157" marT="0" marB="0" anchor="ctr"/>
                </a:tc>
                <a:tc>
                  <a:txBody>
                    <a:bodyPr/>
                    <a:lstStyle/>
                    <a:p>
                      <a:pPr marL="0" lvl="0" indent="0" algn="just">
                        <a:lnSpc>
                          <a:spcPts val="2000"/>
                        </a:lnSpc>
                        <a:spcAft>
                          <a:spcPts val="0"/>
                        </a:spcAft>
                        <a:buSzPts val="900"/>
                        <a:buFont typeface="Symbol"/>
                        <a:buNone/>
                      </a:pPr>
                      <a:r>
                        <a:rPr lang="zh-CN" sz="1600" kern="100" dirty="0">
                          <a:effectLst/>
                        </a:rPr>
                        <a:t>内部通讯故障</a:t>
                      </a:r>
                      <a:endParaRPr lang="zh-CN" sz="1600" kern="100" dirty="0">
                        <a:effectLst/>
                        <a:latin typeface="Calibri"/>
                        <a:ea typeface="Symbol"/>
                        <a:cs typeface="Symbol"/>
                      </a:endParaRPr>
                    </a:p>
                  </a:txBody>
                  <a:tcPr marL="59157" marR="59157" marT="0" marB="0" anchor="ctr"/>
                </a:tc>
                <a:tc>
                  <a:txBody>
                    <a:bodyPr/>
                    <a:lstStyle/>
                    <a:p>
                      <a:pPr marL="0" lvl="0" indent="0">
                        <a:spcAft>
                          <a:spcPts val="0"/>
                        </a:spcAft>
                        <a:buSzPts val="900"/>
                        <a:buFont typeface="Arial"/>
                        <a:buNone/>
                        <a:tabLst>
                          <a:tab pos="201295" algn="l"/>
                        </a:tabLst>
                      </a:pPr>
                      <a:r>
                        <a:rPr lang="zh-CN" sz="1600" kern="100" dirty="0">
                          <a:effectLst/>
                        </a:rPr>
                        <a:t>如果存在故障 请更换</a:t>
                      </a:r>
                      <a:r>
                        <a:rPr lang="zh-CN" sz="1600" kern="100" dirty="0" smtClean="0">
                          <a:effectLst/>
                        </a:rPr>
                        <a:t>变频器或</a:t>
                      </a:r>
                      <a:r>
                        <a:rPr lang="zh-CN" sz="1600" kern="100" dirty="0">
                          <a:effectLst/>
                        </a:rPr>
                        <a:t>与维修部门联系</a:t>
                      </a:r>
                      <a:endParaRPr lang="zh-CN" sz="1600" kern="100" dirty="0">
                        <a:effectLst/>
                        <a:latin typeface="Calibri"/>
                        <a:ea typeface="宋体"/>
                        <a:cs typeface="Times New Roman"/>
                      </a:endParaRPr>
                    </a:p>
                  </a:txBody>
                  <a:tcPr marL="59157" marR="59157" marT="0" marB="0" anchor="ctr"/>
                </a:tc>
                <a:extLst>
                  <a:ext uri="{0D108BD9-81ED-4DB2-BD59-A6C34878D82A}">
                    <a16:rowId xmlns:a16="http://schemas.microsoft.com/office/drawing/2014/main" xmlns="" val="10004"/>
                  </a:ext>
                </a:extLst>
              </a:tr>
              <a:tr h="634117">
                <a:tc>
                  <a:txBody>
                    <a:bodyPr/>
                    <a:lstStyle/>
                    <a:p>
                      <a:pPr marL="43815" indent="228600">
                        <a:spcBef>
                          <a:spcPts val="10"/>
                        </a:spcBef>
                        <a:spcAft>
                          <a:spcPts val="0"/>
                        </a:spcAft>
                      </a:pPr>
                      <a:r>
                        <a:rPr lang="zh-CN" sz="1600" kern="100">
                          <a:effectLst/>
                        </a:rPr>
                        <a:t>F0070</a:t>
                      </a:r>
                    </a:p>
                    <a:p>
                      <a:pPr indent="127000" algn="just">
                        <a:lnSpc>
                          <a:spcPts val="2000"/>
                        </a:lnSpc>
                        <a:spcAft>
                          <a:spcPts val="0"/>
                        </a:spcAft>
                      </a:pPr>
                      <a:r>
                        <a:rPr lang="en-US" sz="1600" kern="100">
                          <a:effectLst/>
                        </a:rPr>
                        <a:t>CB </a:t>
                      </a:r>
                      <a:r>
                        <a:rPr lang="zh-CN" sz="1600" kern="100">
                          <a:effectLst/>
                        </a:rPr>
                        <a:t>设定值故障</a:t>
                      </a:r>
                      <a:endParaRPr lang="zh-CN" sz="1600" kern="100">
                        <a:effectLst/>
                        <a:latin typeface="Calibri"/>
                        <a:ea typeface="宋体"/>
                        <a:cs typeface="Times New Roman"/>
                      </a:endParaRPr>
                    </a:p>
                  </a:txBody>
                  <a:tcPr marL="59157" marR="59157" marT="0" marB="0" anchor="ctr"/>
                </a:tc>
                <a:tc>
                  <a:txBody>
                    <a:bodyPr/>
                    <a:lstStyle/>
                    <a:p>
                      <a:pPr marL="0" lvl="0" indent="0">
                        <a:spcAft>
                          <a:spcPts val="0"/>
                        </a:spcAft>
                        <a:buSzPts val="900"/>
                        <a:buFont typeface="Symbol"/>
                        <a:buNone/>
                      </a:pPr>
                      <a:r>
                        <a:rPr lang="zh-CN" sz="1600" kern="100" dirty="0">
                          <a:effectLst/>
                        </a:rPr>
                        <a:t>在通讯报文结束时 不能从 CB 通讯板接设定值</a:t>
                      </a:r>
                      <a:endParaRPr lang="zh-CN" sz="1600" kern="100" dirty="0">
                        <a:effectLst/>
                        <a:latin typeface="宋体"/>
                        <a:ea typeface="Symbol"/>
                        <a:cs typeface="Symbol"/>
                      </a:endParaRPr>
                    </a:p>
                  </a:txBody>
                  <a:tcPr marL="59157" marR="59157" marT="0" marB="0" anchor="ctr"/>
                </a:tc>
                <a:tc>
                  <a:txBody>
                    <a:bodyPr/>
                    <a:lstStyle/>
                    <a:p>
                      <a:pPr indent="127000" algn="just">
                        <a:lnSpc>
                          <a:spcPts val="2000"/>
                        </a:lnSpc>
                        <a:spcAft>
                          <a:spcPts val="0"/>
                        </a:spcAft>
                      </a:pPr>
                      <a:r>
                        <a:rPr lang="zh-CN" sz="1600" kern="100" dirty="0">
                          <a:effectLst/>
                        </a:rPr>
                        <a:t>检查 </a:t>
                      </a:r>
                      <a:r>
                        <a:rPr lang="en-US" sz="1600" kern="100" dirty="0">
                          <a:effectLst/>
                        </a:rPr>
                        <a:t>CB </a:t>
                      </a:r>
                      <a:r>
                        <a:rPr lang="zh-CN" sz="1600" kern="100" dirty="0">
                          <a:effectLst/>
                        </a:rPr>
                        <a:t>板和通讯对象</a:t>
                      </a:r>
                      <a:endParaRPr lang="zh-CN" sz="1600" kern="100" dirty="0">
                        <a:effectLst/>
                        <a:latin typeface="Calibri"/>
                        <a:ea typeface="宋体"/>
                        <a:cs typeface="Times New Roman"/>
                      </a:endParaRPr>
                    </a:p>
                  </a:txBody>
                  <a:tcPr marL="59157" marR="59157" marT="0" marB="0" anchor="ctr"/>
                </a:tc>
                <a:extLst>
                  <a:ext uri="{0D108BD9-81ED-4DB2-BD59-A6C34878D82A}">
                    <a16:rowId xmlns:a16="http://schemas.microsoft.com/office/drawing/2014/main" xmlns="" val="10005"/>
                  </a:ext>
                </a:extLst>
              </a:tr>
              <a:tr h="748959">
                <a:tc>
                  <a:txBody>
                    <a:bodyPr/>
                    <a:lstStyle/>
                    <a:p>
                      <a:pPr marL="43815" indent="228600">
                        <a:spcBef>
                          <a:spcPts val="10"/>
                        </a:spcBef>
                        <a:spcAft>
                          <a:spcPts val="0"/>
                        </a:spcAft>
                      </a:pPr>
                      <a:r>
                        <a:rPr lang="zh-CN" sz="1600" kern="100">
                          <a:effectLst/>
                        </a:rPr>
                        <a:t>F0071</a:t>
                      </a:r>
                    </a:p>
                    <a:p>
                      <a:pPr marL="45720" indent="228600">
                        <a:spcBef>
                          <a:spcPts val="35"/>
                        </a:spcBef>
                        <a:spcAft>
                          <a:spcPts val="0"/>
                        </a:spcAft>
                      </a:pPr>
                      <a:r>
                        <a:rPr lang="zh-CN" sz="1600" kern="100">
                          <a:effectLst/>
                        </a:rPr>
                        <a:t>USS(BOP - 链接)设定值故障</a:t>
                      </a:r>
                      <a:endParaRPr lang="zh-CN" sz="1600" kern="100">
                        <a:effectLst/>
                        <a:latin typeface="宋体"/>
                        <a:cs typeface="宋体"/>
                      </a:endParaRPr>
                    </a:p>
                  </a:txBody>
                  <a:tcPr marL="59157" marR="59157" marT="0" marB="0" anchor="ctr"/>
                </a:tc>
                <a:tc>
                  <a:txBody>
                    <a:bodyPr/>
                    <a:lstStyle/>
                    <a:p>
                      <a:pPr marL="0" lvl="0" indent="0" algn="just">
                        <a:lnSpc>
                          <a:spcPts val="2000"/>
                        </a:lnSpc>
                        <a:spcAft>
                          <a:spcPts val="0"/>
                        </a:spcAft>
                        <a:buSzPts val="900"/>
                        <a:buFont typeface="Symbol"/>
                        <a:buNone/>
                      </a:pPr>
                      <a:r>
                        <a:rPr lang="zh-CN" sz="1600" kern="100" dirty="0">
                          <a:effectLst/>
                        </a:rPr>
                        <a:t>在通讯报文结束时 不能从 </a:t>
                      </a:r>
                      <a:r>
                        <a:rPr lang="en-US" sz="1600" kern="100" dirty="0">
                          <a:effectLst/>
                        </a:rPr>
                        <a:t>USS </a:t>
                      </a:r>
                      <a:r>
                        <a:rPr lang="zh-CN" sz="1600" kern="100" dirty="0">
                          <a:effectLst/>
                        </a:rPr>
                        <a:t>得到设定值</a:t>
                      </a:r>
                      <a:endParaRPr lang="zh-CN" sz="1600" kern="100" dirty="0">
                        <a:effectLst/>
                        <a:latin typeface="Calibri"/>
                        <a:ea typeface="Symbol"/>
                        <a:cs typeface="Symbol"/>
                      </a:endParaRPr>
                    </a:p>
                  </a:txBody>
                  <a:tcPr marL="59157" marR="59157" marT="0" marB="0" anchor="ctr"/>
                </a:tc>
                <a:tc>
                  <a:txBody>
                    <a:bodyPr/>
                    <a:lstStyle/>
                    <a:p>
                      <a:pPr indent="127000" algn="just">
                        <a:lnSpc>
                          <a:spcPts val="2000"/>
                        </a:lnSpc>
                        <a:spcAft>
                          <a:spcPts val="0"/>
                        </a:spcAft>
                      </a:pPr>
                      <a:r>
                        <a:rPr lang="zh-CN" sz="1600" kern="100" dirty="0">
                          <a:effectLst/>
                        </a:rPr>
                        <a:t>检查 </a:t>
                      </a:r>
                      <a:r>
                        <a:rPr lang="en-US" sz="1600" kern="100" dirty="0">
                          <a:effectLst/>
                        </a:rPr>
                        <a:t>USS </a:t>
                      </a:r>
                      <a:r>
                        <a:rPr lang="zh-CN" sz="1600" kern="100" dirty="0">
                          <a:effectLst/>
                        </a:rPr>
                        <a:t>主站</a:t>
                      </a:r>
                      <a:endParaRPr lang="zh-CN" sz="1600" kern="100" dirty="0">
                        <a:effectLst/>
                        <a:latin typeface="Calibri"/>
                        <a:ea typeface="宋体"/>
                        <a:cs typeface="Times New Roman"/>
                      </a:endParaRPr>
                    </a:p>
                  </a:txBody>
                  <a:tcPr marL="59157" marR="59157" marT="0" marB="0" anchor="ctr"/>
                </a:tc>
                <a:extLst>
                  <a:ext uri="{0D108BD9-81ED-4DB2-BD59-A6C34878D82A}">
                    <a16:rowId xmlns:a16="http://schemas.microsoft.com/office/drawing/2014/main" xmlns="" val="10006"/>
                  </a:ext>
                </a:extLst>
              </a:tr>
              <a:tr h="748959">
                <a:tc>
                  <a:txBody>
                    <a:bodyPr/>
                    <a:lstStyle/>
                    <a:p>
                      <a:pPr marL="43815" indent="228600">
                        <a:spcBef>
                          <a:spcPts val="10"/>
                        </a:spcBef>
                        <a:spcAft>
                          <a:spcPts val="0"/>
                        </a:spcAft>
                      </a:pPr>
                      <a:r>
                        <a:rPr lang="zh-CN" sz="1600" kern="100" dirty="0">
                          <a:effectLst/>
                        </a:rPr>
                        <a:t>F</a:t>
                      </a:r>
                      <a:r>
                        <a:rPr lang="zh-CN" sz="1600" kern="100" dirty="0" smtClean="0">
                          <a:effectLst/>
                        </a:rPr>
                        <a:t>0072</a:t>
                      </a:r>
                      <a:endParaRPr lang="en-US" altLang="zh-CN" sz="1600" kern="100" dirty="0" smtClean="0">
                        <a:effectLst/>
                      </a:endParaRPr>
                    </a:p>
                    <a:p>
                      <a:pPr marL="43815" indent="228600">
                        <a:spcBef>
                          <a:spcPts val="10"/>
                        </a:spcBef>
                        <a:spcAft>
                          <a:spcPts val="0"/>
                        </a:spcAft>
                      </a:pPr>
                      <a:r>
                        <a:rPr lang="zh-CN" sz="1600" kern="100" dirty="0" smtClean="0">
                          <a:effectLst/>
                        </a:rPr>
                        <a:t>USS </a:t>
                      </a:r>
                      <a:r>
                        <a:rPr lang="zh-CN" sz="1600" kern="100" dirty="0">
                          <a:effectLst/>
                        </a:rPr>
                        <a:t>(COMM 链接)设定值故障</a:t>
                      </a:r>
                      <a:endParaRPr lang="zh-CN" sz="1600" kern="100" dirty="0">
                        <a:effectLst/>
                        <a:latin typeface="宋体"/>
                        <a:cs typeface="宋体"/>
                      </a:endParaRPr>
                    </a:p>
                  </a:txBody>
                  <a:tcPr marL="59157" marR="59157" marT="0" marB="0" anchor="ctr"/>
                </a:tc>
                <a:tc>
                  <a:txBody>
                    <a:bodyPr/>
                    <a:lstStyle/>
                    <a:p>
                      <a:pPr marL="0" lvl="0" indent="0" algn="just">
                        <a:lnSpc>
                          <a:spcPts val="2000"/>
                        </a:lnSpc>
                        <a:spcAft>
                          <a:spcPts val="0"/>
                        </a:spcAft>
                        <a:buSzPts val="900"/>
                        <a:buFont typeface="Symbol"/>
                        <a:buNone/>
                      </a:pPr>
                      <a:r>
                        <a:rPr lang="zh-CN" sz="1600" kern="100" dirty="0">
                          <a:effectLst/>
                        </a:rPr>
                        <a:t>在通讯报文结束时 不能从 </a:t>
                      </a:r>
                      <a:r>
                        <a:rPr lang="en-US" sz="1600" kern="100" dirty="0">
                          <a:effectLst/>
                        </a:rPr>
                        <a:t>USS </a:t>
                      </a:r>
                      <a:r>
                        <a:rPr lang="zh-CN" sz="1600" kern="100" dirty="0">
                          <a:effectLst/>
                        </a:rPr>
                        <a:t>得到设定值</a:t>
                      </a:r>
                      <a:endParaRPr lang="zh-CN" sz="1600" kern="100" dirty="0">
                        <a:effectLst/>
                        <a:latin typeface="Calibri"/>
                        <a:ea typeface="Symbol"/>
                        <a:cs typeface="Symbol"/>
                      </a:endParaRPr>
                    </a:p>
                  </a:txBody>
                  <a:tcPr marL="59157" marR="59157" marT="0" marB="0" anchor="ctr"/>
                </a:tc>
                <a:tc>
                  <a:txBody>
                    <a:bodyPr/>
                    <a:lstStyle/>
                    <a:p>
                      <a:pPr indent="127000" algn="just">
                        <a:lnSpc>
                          <a:spcPts val="2000"/>
                        </a:lnSpc>
                        <a:spcAft>
                          <a:spcPts val="0"/>
                        </a:spcAft>
                      </a:pPr>
                      <a:r>
                        <a:rPr lang="zh-CN" sz="1600" kern="100" dirty="0">
                          <a:effectLst/>
                        </a:rPr>
                        <a:t>检查 </a:t>
                      </a:r>
                      <a:r>
                        <a:rPr lang="en-US" sz="1600" kern="100" dirty="0">
                          <a:effectLst/>
                        </a:rPr>
                        <a:t>USS </a:t>
                      </a:r>
                      <a:r>
                        <a:rPr lang="zh-CN" sz="1600" kern="100" dirty="0">
                          <a:effectLst/>
                        </a:rPr>
                        <a:t>主站</a:t>
                      </a:r>
                      <a:endParaRPr lang="zh-CN" sz="1600" kern="100" dirty="0">
                        <a:effectLst/>
                        <a:latin typeface="Calibri"/>
                        <a:ea typeface="宋体"/>
                        <a:cs typeface="Times New Roman"/>
                      </a:endParaRPr>
                    </a:p>
                  </a:txBody>
                  <a:tcPr marL="59157" marR="59157" marT="0" marB="0" anchor="ctr"/>
                </a:tc>
                <a:extLst>
                  <a:ext uri="{0D108BD9-81ED-4DB2-BD59-A6C34878D82A}">
                    <a16:rowId xmlns:a16="http://schemas.microsoft.com/office/drawing/2014/main" xmlns="" val="10007"/>
                  </a:ext>
                </a:extLst>
              </a:tr>
            </a:tbl>
          </a:graphicData>
        </a:graphic>
      </p:graphicFrame>
      <p:sp>
        <p:nvSpPr>
          <p:cNvPr id="3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3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34"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35"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3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3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38" name="TextBox 8"/>
          <p:cNvSpPr txBox="1"/>
          <p:nvPr/>
        </p:nvSpPr>
        <p:spPr>
          <a:xfrm>
            <a:off x="915375" y="211354"/>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2.3</a:t>
            </a:r>
            <a:r>
              <a:rPr lang="zh-CN" altLang="zh-CN" sz="1600" b="1" dirty="0">
                <a:solidFill>
                  <a:schemeClr val="bg1"/>
                </a:solidFill>
                <a:latin typeface="微软雅黑" pitchFamily="34" charset="-122"/>
                <a:ea typeface="微软雅黑" pitchFamily="34" charset="-122"/>
              </a:rPr>
              <a:t>分析变频器故障以及排除</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572513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aphicFrame>
        <p:nvGraphicFramePr>
          <p:cNvPr id="13" name="表格 12"/>
          <p:cNvGraphicFramePr>
            <a:graphicFrameLocks noGrp="1"/>
          </p:cNvGraphicFramePr>
          <p:nvPr>
            <p:extLst>
              <p:ext uri="{D42A27DB-BD31-4B8C-83A1-F6EECF244321}">
                <p14:modId xmlns:p14="http://schemas.microsoft.com/office/powerpoint/2010/main" val="975411793"/>
              </p:ext>
            </p:extLst>
          </p:nvPr>
        </p:nvGraphicFramePr>
        <p:xfrm>
          <a:off x="530677" y="977710"/>
          <a:ext cx="11127922" cy="5450331"/>
        </p:xfrm>
        <a:graphic>
          <a:graphicData uri="http://schemas.openxmlformats.org/drawingml/2006/table">
            <a:tbl>
              <a:tblPr firstRow="1" firstCol="1" bandRow="1">
                <a:tableStyleId>{5940675A-B579-460E-94D1-54222C63F5DA}</a:tableStyleId>
              </a:tblPr>
              <a:tblGrid>
                <a:gridCol w="2562147">
                  <a:extLst>
                    <a:ext uri="{9D8B030D-6E8A-4147-A177-3AD203B41FA5}">
                      <a16:colId xmlns:a16="http://schemas.microsoft.com/office/drawing/2014/main" xmlns="" val="20000"/>
                    </a:ext>
                  </a:extLst>
                </a:gridCol>
                <a:gridCol w="2339788">
                  <a:extLst>
                    <a:ext uri="{9D8B030D-6E8A-4147-A177-3AD203B41FA5}">
                      <a16:colId xmlns:a16="http://schemas.microsoft.com/office/drawing/2014/main" xmlns="" val="20001"/>
                    </a:ext>
                  </a:extLst>
                </a:gridCol>
                <a:gridCol w="6225987">
                  <a:extLst>
                    <a:ext uri="{9D8B030D-6E8A-4147-A177-3AD203B41FA5}">
                      <a16:colId xmlns:a16="http://schemas.microsoft.com/office/drawing/2014/main" xmlns="" val="20002"/>
                    </a:ext>
                  </a:extLst>
                </a:gridCol>
              </a:tblGrid>
              <a:tr h="674994">
                <a:tc>
                  <a:txBody>
                    <a:bodyPr/>
                    <a:lstStyle/>
                    <a:p>
                      <a:pPr marL="43815" indent="228600">
                        <a:spcBef>
                          <a:spcPts val="10"/>
                        </a:spcBef>
                        <a:spcAft>
                          <a:spcPts val="0"/>
                        </a:spcAft>
                      </a:pPr>
                      <a:r>
                        <a:rPr lang="zh-CN" sz="1600" dirty="0"/>
                        <a:t>F0080</a:t>
                      </a:r>
                    </a:p>
                    <a:p>
                      <a:pPr indent="127000" algn="just">
                        <a:lnSpc>
                          <a:spcPts val="2000"/>
                        </a:lnSpc>
                        <a:spcAft>
                          <a:spcPts val="0"/>
                        </a:spcAft>
                      </a:pPr>
                      <a:r>
                        <a:rPr lang="en-US" sz="1600" dirty="0"/>
                        <a:t>ADC </a:t>
                      </a:r>
                      <a:r>
                        <a:rPr lang="zh-CN" sz="1600" dirty="0"/>
                        <a:t>输入信号丢失</a:t>
                      </a:r>
                    </a:p>
                  </a:txBody>
                  <a:tcPr marL="67068" marR="67068" marT="0" marB="0" anchor="ctr"/>
                </a:tc>
                <a:tc>
                  <a:txBody>
                    <a:bodyPr/>
                    <a:lstStyle/>
                    <a:p>
                      <a:pPr marL="0" lvl="0" indent="0">
                        <a:spcBef>
                          <a:spcPts val="200"/>
                        </a:spcBef>
                        <a:spcAft>
                          <a:spcPts val="0"/>
                        </a:spcAft>
                        <a:buSzPts val="900"/>
                        <a:buFont typeface="Symbol"/>
                        <a:buNone/>
                        <a:tabLst>
                          <a:tab pos="272415" algn="l"/>
                          <a:tab pos="273050" algn="l"/>
                        </a:tabLst>
                      </a:pPr>
                      <a:r>
                        <a:rPr lang="zh-CN" sz="1600" dirty="0"/>
                        <a:t>断线信号超出限定值</a:t>
                      </a:r>
                    </a:p>
                  </a:txBody>
                  <a:tcPr marL="67068" marR="67068" marT="0" marB="0" anchor="ctr"/>
                </a:tc>
                <a:tc>
                  <a:txBody>
                    <a:bodyPr/>
                    <a:lstStyle/>
                    <a:p>
                      <a:pPr indent="127000" algn="just">
                        <a:lnSpc>
                          <a:spcPts val="2000"/>
                        </a:lnSpc>
                        <a:spcAft>
                          <a:spcPts val="0"/>
                        </a:spcAft>
                      </a:pPr>
                      <a:r>
                        <a:rPr lang="en-US" sz="1600" dirty="0"/>
                        <a:t> </a:t>
                      </a:r>
                      <a:endParaRPr lang="zh-CN" sz="1600" dirty="0"/>
                    </a:p>
                  </a:txBody>
                  <a:tcPr marL="67068" marR="67068" marT="0" marB="0" anchor="ctr"/>
                </a:tc>
                <a:extLst>
                  <a:ext uri="{0D108BD9-81ED-4DB2-BD59-A6C34878D82A}">
                    <a16:rowId xmlns:a16="http://schemas.microsoft.com/office/drawing/2014/main" xmlns="" val="10000"/>
                  </a:ext>
                </a:extLst>
              </a:tr>
              <a:tr h="531492">
                <a:tc>
                  <a:txBody>
                    <a:bodyPr/>
                    <a:lstStyle/>
                    <a:p>
                      <a:pPr marL="43815" indent="228600">
                        <a:spcBef>
                          <a:spcPts val="10"/>
                        </a:spcBef>
                        <a:spcAft>
                          <a:spcPts val="0"/>
                        </a:spcAft>
                      </a:pPr>
                      <a:r>
                        <a:rPr lang="zh-CN" sz="1600"/>
                        <a:t>F0085</a:t>
                      </a:r>
                    </a:p>
                    <a:p>
                      <a:pPr indent="127000" algn="just">
                        <a:lnSpc>
                          <a:spcPts val="2000"/>
                        </a:lnSpc>
                        <a:spcAft>
                          <a:spcPts val="0"/>
                        </a:spcAft>
                      </a:pPr>
                      <a:r>
                        <a:rPr lang="zh-CN" sz="1600"/>
                        <a:t>外部故障</a:t>
                      </a:r>
                    </a:p>
                  </a:txBody>
                  <a:tcPr marL="67068" marR="67068" marT="0" marB="0" anchor="ctr"/>
                </a:tc>
                <a:tc>
                  <a:txBody>
                    <a:bodyPr/>
                    <a:lstStyle/>
                    <a:p>
                      <a:pPr marL="0" lvl="0" indent="0" algn="just">
                        <a:lnSpc>
                          <a:spcPts val="2000"/>
                        </a:lnSpc>
                        <a:spcAft>
                          <a:spcPts val="0"/>
                        </a:spcAft>
                        <a:buSzPts val="900"/>
                        <a:buFont typeface="Symbol"/>
                        <a:buNone/>
                      </a:pPr>
                      <a:r>
                        <a:rPr lang="zh-CN" sz="1600" dirty="0"/>
                        <a:t>由端子输入信号触发的外部故障</a:t>
                      </a:r>
                    </a:p>
                  </a:txBody>
                  <a:tcPr marL="67068" marR="67068" marT="0" marB="0" anchor="ctr"/>
                </a:tc>
                <a:tc>
                  <a:txBody>
                    <a:bodyPr/>
                    <a:lstStyle/>
                    <a:p>
                      <a:pPr indent="127000" algn="just">
                        <a:lnSpc>
                          <a:spcPts val="2000"/>
                        </a:lnSpc>
                        <a:spcAft>
                          <a:spcPts val="0"/>
                        </a:spcAft>
                      </a:pPr>
                      <a:r>
                        <a:rPr lang="zh-CN" sz="1600" dirty="0"/>
                        <a:t>封锁触发故障的端子输入信号</a:t>
                      </a:r>
                    </a:p>
                  </a:txBody>
                  <a:tcPr marL="67068" marR="67068" marT="0" marB="0" anchor="ctr"/>
                </a:tc>
                <a:extLst>
                  <a:ext uri="{0D108BD9-81ED-4DB2-BD59-A6C34878D82A}">
                    <a16:rowId xmlns:a16="http://schemas.microsoft.com/office/drawing/2014/main" xmlns="" val="10001"/>
                  </a:ext>
                </a:extLst>
              </a:tr>
              <a:tr h="1535504">
                <a:tc>
                  <a:txBody>
                    <a:bodyPr/>
                    <a:lstStyle/>
                    <a:p>
                      <a:pPr marL="43815" indent="228600">
                        <a:spcBef>
                          <a:spcPts val="10"/>
                        </a:spcBef>
                        <a:spcAft>
                          <a:spcPts val="0"/>
                        </a:spcAft>
                      </a:pPr>
                      <a:r>
                        <a:rPr lang="zh-CN" sz="1600" dirty="0"/>
                        <a:t>F0090</a:t>
                      </a:r>
                    </a:p>
                    <a:p>
                      <a:pPr indent="127000" algn="just">
                        <a:lnSpc>
                          <a:spcPts val="2000"/>
                        </a:lnSpc>
                        <a:spcAft>
                          <a:spcPts val="0"/>
                        </a:spcAft>
                      </a:pPr>
                      <a:r>
                        <a:rPr lang="zh-CN" sz="1600" dirty="0"/>
                        <a:t>编码器反馈信号丢失</a:t>
                      </a:r>
                    </a:p>
                  </a:txBody>
                  <a:tcPr marL="67068" marR="67068" marT="0" marB="0" anchor="ctr"/>
                </a:tc>
                <a:tc>
                  <a:txBody>
                    <a:bodyPr/>
                    <a:lstStyle/>
                    <a:p>
                      <a:pPr marL="0" lvl="0" indent="0" algn="just">
                        <a:lnSpc>
                          <a:spcPts val="2000"/>
                        </a:lnSpc>
                        <a:spcAft>
                          <a:spcPts val="0"/>
                        </a:spcAft>
                        <a:buSzPts val="900"/>
                        <a:buFont typeface="Symbol"/>
                        <a:buNone/>
                      </a:pPr>
                      <a:r>
                        <a:rPr lang="zh-CN" sz="1600" dirty="0"/>
                        <a:t>从编码器来的信号丢失</a:t>
                      </a:r>
                    </a:p>
                  </a:txBody>
                  <a:tcPr marL="67068" marR="67068" marT="0" marB="0" anchor="ctr"/>
                </a:tc>
                <a:tc>
                  <a:txBody>
                    <a:bodyPr/>
                    <a:lstStyle/>
                    <a:p>
                      <a:pPr marL="0" lvl="0" indent="0">
                        <a:spcAft>
                          <a:spcPts val="0"/>
                        </a:spcAft>
                        <a:buSzPts val="900"/>
                        <a:buFont typeface="Arial"/>
                        <a:buNone/>
                        <a:tabLst>
                          <a:tab pos="201295" algn="l"/>
                        </a:tabLst>
                      </a:pPr>
                      <a:r>
                        <a:rPr lang="en-US" altLang="zh-CN" sz="1600" dirty="0" smtClean="0"/>
                        <a:t>1.</a:t>
                      </a:r>
                      <a:r>
                        <a:rPr lang="zh-CN" sz="1600" dirty="0" smtClean="0"/>
                        <a:t>检查</a:t>
                      </a:r>
                      <a:r>
                        <a:rPr lang="zh-CN" sz="1600" dirty="0"/>
                        <a:t>编码器的安装固定情况 设定 P0400 = </a:t>
                      </a:r>
                      <a:r>
                        <a:rPr lang="zh-CN" sz="1600" dirty="0" smtClean="0"/>
                        <a:t>0</a:t>
                      </a:r>
                      <a:r>
                        <a:rPr lang="zh-CN" altLang="en-US" sz="1600" dirty="0" smtClean="0"/>
                        <a:t>，</a:t>
                      </a:r>
                      <a:r>
                        <a:rPr lang="zh-CN" sz="1600" dirty="0" smtClean="0"/>
                        <a:t>并</a:t>
                      </a:r>
                      <a:r>
                        <a:rPr lang="zh-CN" sz="1600" dirty="0"/>
                        <a:t>选择 SLVC 控制方式 P1300 = 20 或 22</a:t>
                      </a:r>
                    </a:p>
                    <a:p>
                      <a:pPr marL="0" marR="140335" lvl="0" indent="0">
                        <a:lnSpc>
                          <a:spcPct val="101000"/>
                        </a:lnSpc>
                        <a:spcBef>
                          <a:spcPts val="15"/>
                        </a:spcBef>
                        <a:spcAft>
                          <a:spcPts val="0"/>
                        </a:spcAft>
                        <a:buSzPts val="900"/>
                        <a:buFont typeface="Arial"/>
                        <a:buNone/>
                        <a:tabLst>
                          <a:tab pos="201295" algn="l"/>
                        </a:tabLst>
                      </a:pPr>
                      <a:r>
                        <a:rPr lang="en-US" altLang="zh-CN" sz="1600" dirty="0" smtClean="0"/>
                        <a:t>2.</a:t>
                      </a:r>
                      <a:r>
                        <a:rPr lang="zh-CN" sz="1600" dirty="0" smtClean="0"/>
                        <a:t>如果</a:t>
                      </a:r>
                      <a:r>
                        <a:rPr lang="zh-CN" sz="1600" dirty="0"/>
                        <a:t>装有编码器 请检查编码器的选型是否正确 检查参数 P0400 的设定</a:t>
                      </a:r>
                    </a:p>
                    <a:p>
                      <a:pPr marL="0" lvl="0" indent="0">
                        <a:lnSpc>
                          <a:spcPts val="1140"/>
                        </a:lnSpc>
                        <a:spcAft>
                          <a:spcPts val="0"/>
                        </a:spcAft>
                        <a:buSzPts val="900"/>
                        <a:buFont typeface="Arial"/>
                        <a:buNone/>
                        <a:tabLst>
                          <a:tab pos="201295" algn="l"/>
                        </a:tabLst>
                      </a:pPr>
                      <a:r>
                        <a:rPr lang="en-US" altLang="zh-CN" sz="1600" dirty="0" smtClean="0"/>
                        <a:t>3.</a:t>
                      </a:r>
                      <a:r>
                        <a:rPr lang="zh-CN" sz="1600" dirty="0" smtClean="0"/>
                        <a:t>检查</a:t>
                      </a:r>
                      <a:r>
                        <a:rPr lang="zh-CN" sz="1600" dirty="0"/>
                        <a:t>编码器与变频器之间的接线</a:t>
                      </a:r>
                    </a:p>
                    <a:p>
                      <a:pPr marL="0" marR="39370" lvl="0" indent="0">
                        <a:lnSpc>
                          <a:spcPct val="101000"/>
                        </a:lnSpc>
                        <a:spcBef>
                          <a:spcPts val="20"/>
                        </a:spcBef>
                        <a:spcAft>
                          <a:spcPts val="0"/>
                        </a:spcAft>
                        <a:buSzPts val="900"/>
                        <a:buFont typeface="Arial"/>
                        <a:buNone/>
                        <a:tabLst>
                          <a:tab pos="201295" algn="l"/>
                        </a:tabLst>
                      </a:pPr>
                      <a:r>
                        <a:rPr lang="en-US" altLang="zh-CN" sz="1600" dirty="0" smtClean="0"/>
                        <a:t>4.</a:t>
                      </a:r>
                      <a:r>
                        <a:rPr lang="zh-CN" sz="1600" dirty="0" smtClean="0"/>
                        <a:t>检查</a:t>
                      </a:r>
                      <a:r>
                        <a:rPr lang="zh-CN" sz="1600" dirty="0"/>
                        <a:t>编码器应无故障 选择 P1300 = 0 在一定速度下运行 检查 r0061 中的编码器</a:t>
                      </a:r>
                      <a:r>
                        <a:rPr lang="zh-CN" sz="1600" dirty="0" smtClean="0"/>
                        <a:t>反馈信号</a:t>
                      </a:r>
                      <a:r>
                        <a:rPr lang="zh-CN" altLang="en-US" sz="1600" dirty="0"/>
                        <a:t>，</a:t>
                      </a:r>
                      <a:r>
                        <a:rPr lang="zh-CN" sz="1600" dirty="0" smtClean="0"/>
                        <a:t>增加</a:t>
                      </a:r>
                      <a:r>
                        <a:rPr lang="zh-CN" sz="1600" dirty="0"/>
                        <a:t>编码器反馈信号消失的门限值 </a:t>
                      </a:r>
                      <a:r>
                        <a:rPr lang="en-US" sz="1600" dirty="0"/>
                        <a:t>P0492</a:t>
                      </a:r>
                      <a:endParaRPr lang="zh-CN" sz="1600" dirty="0"/>
                    </a:p>
                  </a:txBody>
                  <a:tcPr marL="67068" marR="67068" marT="0" marB="0" anchor="ctr"/>
                </a:tc>
                <a:extLst>
                  <a:ext uri="{0D108BD9-81ED-4DB2-BD59-A6C34878D82A}">
                    <a16:rowId xmlns:a16="http://schemas.microsoft.com/office/drawing/2014/main" xmlns="" val="10002"/>
                  </a:ext>
                </a:extLst>
              </a:tr>
              <a:tr h="660111">
                <a:tc>
                  <a:txBody>
                    <a:bodyPr/>
                    <a:lstStyle/>
                    <a:p>
                      <a:pPr marL="43815" indent="228600">
                        <a:spcBef>
                          <a:spcPts val="10"/>
                        </a:spcBef>
                        <a:spcAft>
                          <a:spcPts val="0"/>
                        </a:spcAft>
                      </a:pPr>
                      <a:r>
                        <a:rPr lang="zh-CN" sz="1600" dirty="0"/>
                        <a:t>F0101</a:t>
                      </a:r>
                    </a:p>
                    <a:p>
                      <a:pPr indent="127000" algn="just">
                        <a:lnSpc>
                          <a:spcPts val="2000"/>
                        </a:lnSpc>
                        <a:spcAft>
                          <a:spcPts val="0"/>
                        </a:spcAft>
                      </a:pPr>
                      <a:r>
                        <a:rPr lang="zh-CN" sz="1600" dirty="0"/>
                        <a:t>功率组件溢出</a:t>
                      </a:r>
                    </a:p>
                  </a:txBody>
                  <a:tcPr marL="67068" marR="67068" marT="0" marB="0" anchor="ctr"/>
                </a:tc>
                <a:tc>
                  <a:txBody>
                    <a:bodyPr/>
                    <a:lstStyle/>
                    <a:p>
                      <a:pPr marL="0" lvl="0" indent="0" algn="just">
                        <a:lnSpc>
                          <a:spcPts val="2000"/>
                        </a:lnSpc>
                        <a:spcAft>
                          <a:spcPts val="0"/>
                        </a:spcAft>
                        <a:buSzPts val="900"/>
                        <a:buFont typeface="Symbol"/>
                        <a:buNone/>
                      </a:pPr>
                      <a:r>
                        <a:rPr lang="zh-CN" sz="1600" dirty="0"/>
                        <a:t>软件出错或处理器故障</a:t>
                      </a:r>
                    </a:p>
                  </a:txBody>
                  <a:tcPr marL="67068" marR="67068" marT="0" marB="0" anchor="ctr"/>
                </a:tc>
                <a:tc>
                  <a:txBody>
                    <a:bodyPr/>
                    <a:lstStyle/>
                    <a:p>
                      <a:pPr indent="127000" algn="just">
                        <a:lnSpc>
                          <a:spcPts val="2000"/>
                        </a:lnSpc>
                        <a:spcAft>
                          <a:spcPts val="0"/>
                        </a:spcAft>
                      </a:pPr>
                      <a:r>
                        <a:rPr lang="zh-CN" sz="1600" dirty="0"/>
                        <a:t>运行自测试程序</a:t>
                      </a:r>
                    </a:p>
                  </a:txBody>
                  <a:tcPr marL="67068" marR="67068" marT="0" marB="0" anchor="ctr"/>
                </a:tc>
                <a:extLst>
                  <a:ext uri="{0D108BD9-81ED-4DB2-BD59-A6C34878D82A}">
                    <a16:rowId xmlns:a16="http://schemas.microsoft.com/office/drawing/2014/main" xmlns="" val="10003"/>
                  </a:ext>
                </a:extLst>
              </a:tr>
              <a:tr h="786018">
                <a:tc>
                  <a:txBody>
                    <a:bodyPr/>
                    <a:lstStyle/>
                    <a:p>
                      <a:pPr marL="43815" indent="228600">
                        <a:spcBef>
                          <a:spcPts val="10"/>
                        </a:spcBef>
                        <a:spcAft>
                          <a:spcPts val="0"/>
                        </a:spcAft>
                      </a:pPr>
                      <a:r>
                        <a:rPr lang="zh-CN" sz="1600"/>
                        <a:t>F0221</a:t>
                      </a:r>
                    </a:p>
                    <a:p>
                      <a:pPr indent="127000" algn="just">
                        <a:lnSpc>
                          <a:spcPts val="2000"/>
                        </a:lnSpc>
                        <a:spcAft>
                          <a:spcPts val="0"/>
                        </a:spcAft>
                      </a:pPr>
                      <a:r>
                        <a:rPr lang="en-US" sz="1600"/>
                        <a:t>PID </a:t>
                      </a:r>
                      <a:r>
                        <a:rPr lang="zh-CN" sz="1600"/>
                        <a:t>反馈信号低于最小值</a:t>
                      </a:r>
                    </a:p>
                  </a:txBody>
                  <a:tcPr marL="67068" marR="67068" marT="0" marB="0" anchor="ctr"/>
                </a:tc>
                <a:tc>
                  <a:txBody>
                    <a:bodyPr/>
                    <a:lstStyle/>
                    <a:p>
                      <a:pPr marL="0" lvl="0" indent="0" algn="just">
                        <a:lnSpc>
                          <a:spcPts val="2000"/>
                        </a:lnSpc>
                        <a:spcAft>
                          <a:spcPts val="0"/>
                        </a:spcAft>
                        <a:buSzPts val="900"/>
                        <a:buFont typeface="Symbol"/>
                        <a:buNone/>
                      </a:pPr>
                      <a:r>
                        <a:rPr lang="en-US" sz="1600" dirty="0"/>
                        <a:t>PID </a:t>
                      </a:r>
                      <a:r>
                        <a:rPr lang="zh-CN" sz="1600" dirty="0"/>
                        <a:t>反馈信号低于 </a:t>
                      </a:r>
                      <a:r>
                        <a:rPr lang="en-US" sz="1600" dirty="0"/>
                        <a:t>P2268</a:t>
                      </a:r>
                      <a:r>
                        <a:rPr lang="zh-CN" sz="1600" dirty="0"/>
                        <a:t>设置的最小值</a:t>
                      </a:r>
                    </a:p>
                  </a:txBody>
                  <a:tcPr marL="67068" marR="67068" marT="0" marB="0" anchor="ctr"/>
                </a:tc>
                <a:tc>
                  <a:txBody>
                    <a:bodyPr/>
                    <a:lstStyle/>
                    <a:p>
                      <a:pPr indent="127000" algn="just">
                        <a:lnSpc>
                          <a:spcPts val="2000"/>
                        </a:lnSpc>
                        <a:spcAft>
                          <a:spcPts val="0"/>
                        </a:spcAft>
                      </a:pPr>
                      <a:r>
                        <a:rPr lang="zh-CN" sz="1600" dirty="0"/>
                        <a:t>改变 </a:t>
                      </a:r>
                      <a:r>
                        <a:rPr lang="en-US" sz="1600" dirty="0"/>
                        <a:t>P2268 </a:t>
                      </a:r>
                      <a:r>
                        <a:rPr lang="zh-CN" sz="1600" dirty="0"/>
                        <a:t>的设置值 或调整反馈增益系数</a:t>
                      </a:r>
                    </a:p>
                  </a:txBody>
                  <a:tcPr marL="67068" marR="67068" marT="0" marB="0" anchor="ctr"/>
                </a:tc>
                <a:extLst>
                  <a:ext uri="{0D108BD9-81ED-4DB2-BD59-A6C34878D82A}">
                    <a16:rowId xmlns:a16="http://schemas.microsoft.com/office/drawing/2014/main" xmlns="" val="10004"/>
                  </a:ext>
                </a:extLst>
              </a:tr>
              <a:tr h="939071">
                <a:tc>
                  <a:txBody>
                    <a:bodyPr/>
                    <a:lstStyle/>
                    <a:p>
                      <a:pPr marL="43815" indent="228600">
                        <a:spcBef>
                          <a:spcPts val="10"/>
                        </a:spcBef>
                        <a:spcAft>
                          <a:spcPts val="0"/>
                        </a:spcAft>
                      </a:pPr>
                      <a:r>
                        <a:rPr lang="zh-CN" sz="1600"/>
                        <a:t>F0222</a:t>
                      </a:r>
                    </a:p>
                    <a:p>
                      <a:pPr indent="127000" algn="just">
                        <a:lnSpc>
                          <a:spcPts val="2000"/>
                        </a:lnSpc>
                        <a:spcAft>
                          <a:spcPts val="0"/>
                        </a:spcAft>
                      </a:pPr>
                      <a:r>
                        <a:rPr lang="en-US" sz="1600"/>
                        <a:t>PID </a:t>
                      </a:r>
                      <a:r>
                        <a:rPr lang="zh-CN" sz="1600"/>
                        <a:t>反馈信号高于最大值</a:t>
                      </a:r>
                    </a:p>
                  </a:txBody>
                  <a:tcPr marL="67068" marR="67068" marT="0" marB="0" anchor="ctr"/>
                </a:tc>
                <a:tc>
                  <a:txBody>
                    <a:bodyPr/>
                    <a:lstStyle/>
                    <a:p>
                      <a:pPr marL="0" lvl="0" indent="0" algn="just">
                        <a:lnSpc>
                          <a:spcPts val="2000"/>
                        </a:lnSpc>
                        <a:spcAft>
                          <a:spcPts val="0"/>
                        </a:spcAft>
                        <a:buSzPts val="900"/>
                        <a:buFont typeface="Symbol"/>
                        <a:buNone/>
                      </a:pPr>
                      <a:r>
                        <a:rPr lang="en-US" sz="1600" dirty="0"/>
                        <a:t>PID </a:t>
                      </a:r>
                      <a:r>
                        <a:rPr lang="zh-CN" sz="1600" dirty="0"/>
                        <a:t>反馈信号超过 </a:t>
                      </a:r>
                      <a:r>
                        <a:rPr lang="en-US" sz="1600" dirty="0"/>
                        <a:t>P2267</a:t>
                      </a:r>
                      <a:r>
                        <a:rPr lang="zh-CN" sz="1600" dirty="0"/>
                        <a:t>设置的最大值</a:t>
                      </a:r>
                    </a:p>
                  </a:txBody>
                  <a:tcPr marL="67068" marR="67068" marT="0" marB="0" anchor="ctr"/>
                </a:tc>
                <a:tc>
                  <a:txBody>
                    <a:bodyPr/>
                    <a:lstStyle/>
                    <a:p>
                      <a:pPr indent="127000" algn="just">
                        <a:lnSpc>
                          <a:spcPts val="2000"/>
                        </a:lnSpc>
                        <a:spcAft>
                          <a:spcPts val="0"/>
                        </a:spcAft>
                      </a:pPr>
                      <a:r>
                        <a:rPr lang="zh-CN" sz="1600" dirty="0"/>
                        <a:t>改变 </a:t>
                      </a:r>
                      <a:r>
                        <a:rPr lang="en-US" sz="1600" dirty="0"/>
                        <a:t>P2267 </a:t>
                      </a:r>
                      <a:r>
                        <a:rPr lang="zh-CN" sz="1600" dirty="0"/>
                        <a:t>的设置值 或调整反馈增益系数</a:t>
                      </a:r>
                    </a:p>
                  </a:txBody>
                  <a:tcPr marL="67068" marR="67068" marT="0" marB="0" anchor="ctr"/>
                </a:tc>
                <a:extLst>
                  <a:ext uri="{0D108BD9-81ED-4DB2-BD59-A6C34878D82A}">
                    <a16:rowId xmlns:a16="http://schemas.microsoft.com/office/drawing/2014/main" xmlns="" val="10005"/>
                  </a:ext>
                </a:extLst>
              </a:tr>
            </a:tbl>
          </a:graphicData>
        </a:graphic>
      </p:graphicFrame>
      <p:sp>
        <p:nvSpPr>
          <p:cNvPr id="2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7"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8"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9"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3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31" name="TextBox 8"/>
          <p:cNvSpPr txBox="1"/>
          <p:nvPr/>
        </p:nvSpPr>
        <p:spPr>
          <a:xfrm>
            <a:off x="915375" y="211354"/>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2.3</a:t>
            </a:r>
            <a:r>
              <a:rPr lang="zh-CN" altLang="zh-CN" sz="1600" b="1" dirty="0">
                <a:solidFill>
                  <a:schemeClr val="bg1"/>
                </a:solidFill>
                <a:latin typeface="微软雅黑" pitchFamily="34" charset="-122"/>
                <a:ea typeface="微软雅黑" pitchFamily="34" charset="-122"/>
              </a:rPr>
              <a:t>分析变频器故障以及排除</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918141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aphicFrame>
        <p:nvGraphicFramePr>
          <p:cNvPr id="15" name="表格 14"/>
          <p:cNvGraphicFramePr>
            <a:graphicFrameLocks noGrp="1"/>
          </p:cNvGraphicFramePr>
          <p:nvPr>
            <p:extLst>
              <p:ext uri="{D42A27DB-BD31-4B8C-83A1-F6EECF244321}">
                <p14:modId xmlns:p14="http://schemas.microsoft.com/office/powerpoint/2010/main" val="4159693231"/>
              </p:ext>
            </p:extLst>
          </p:nvPr>
        </p:nvGraphicFramePr>
        <p:xfrm>
          <a:off x="490493" y="937368"/>
          <a:ext cx="11235341" cy="5541095"/>
        </p:xfrm>
        <a:graphic>
          <a:graphicData uri="http://schemas.openxmlformats.org/drawingml/2006/table">
            <a:tbl>
              <a:tblPr firstRow="1" firstCol="1" bandRow="1">
                <a:tableStyleId>{5940675A-B579-460E-94D1-54222C63F5DA}</a:tableStyleId>
              </a:tblPr>
              <a:tblGrid>
                <a:gridCol w="1920429">
                  <a:extLst>
                    <a:ext uri="{9D8B030D-6E8A-4147-A177-3AD203B41FA5}">
                      <a16:colId xmlns:a16="http://schemas.microsoft.com/office/drawing/2014/main" xmlns="" val="20000"/>
                    </a:ext>
                  </a:extLst>
                </a:gridCol>
                <a:gridCol w="3344100">
                  <a:extLst>
                    <a:ext uri="{9D8B030D-6E8A-4147-A177-3AD203B41FA5}">
                      <a16:colId xmlns:a16="http://schemas.microsoft.com/office/drawing/2014/main" xmlns="" val="20001"/>
                    </a:ext>
                  </a:extLst>
                </a:gridCol>
                <a:gridCol w="5970812">
                  <a:extLst>
                    <a:ext uri="{9D8B030D-6E8A-4147-A177-3AD203B41FA5}">
                      <a16:colId xmlns:a16="http://schemas.microsoft.com/office/drawing/2014/main" xmlns="" val="20002"/>
                    </a:ext>
                  </a:extLst>
                </a:gridCol>
              </a:tblGrid>
              <a:tr h="1738969">
                <a:tc>
                  <a:txBody>
                    <a:bodyPr/>
                    <a:lstStyle/>
                    <a:p>
                      <a:pPr marL="43815" indent="228600">
                        <a:spcBef>
                          <a:spcPts val="10"/>
                        </a:spcBef>
                        <a:spcAft>
                          <a:spcPts val="0"/>
                        </a:spcAft>
                      </a:pPr>
                      <a:r>
                        <a:rPr lang="zh-CN" sz="1600" kern="100" dirty="0">
                          <a:effectLst/>
                        </a:rPr>
                        <a:t>F0450</a:t>
                      </a:r>
                    </a:p>
                    <a:p>
                      <a:pPr indent="127000" algn="just">
                        <a:lnSpc>
                          <a:spcPts val="2000"/>
                        </a:lnSpc>
                        <a:spcAft>
                          <a:spcPts val="0"/>
                        </a:spcAft>
                      </a:pPr>
                      <a:r>
                        <a:rPr lang="en-US" sz="1600" kern="100" dirty="0">
                          <a:effectLst/>
                        </a:rPr>
                        <a:t>BIST </a:t>
                      </a:r>
                      <a:r>
                        <a:rPr lang="zh-CN" sz="1600" kern="100" dirty="0">
                          <a:effectLst/>
                        </a:rPr>
                        <a:t>测试故障</a:t>
                      </a:r>
                      <a:endParaRPr lang="zh-CN" sz="1600" kern="100" dirty="0">
                        <a:effectLst/>
                        <a:latin typeface="Calibri"/>
                        <a:ea typeface="宋体"/>
                        <a:cs typeface="Times New Roman"/>
                      </a:endParaRPr>
                    </a:p>
                  </a:txBody>
                  <a:tcPr marL="68580" marR="68580" marT="0" marB="0" anchor="ctr"/>
                </a:tc>
                <a:tc>
                  <a:txBody>
                    <a:bodyPr/>
                    <a:lstStyle/>
                    <a:p>
                      <a:pPr marL="43815" indent="228600">
                        <a:spcAft>
                          <a:spcPts val="0"/>
                        </a:spcAft>
                      </a:pPr>
                      <a:r>
                        <a:rPr lang="zh-CN" sz="1600" kern="100" dirty="0">
                          <a:effectLst/>
                        </a:rPr>
                        <a:t>故障值</a:t>
                      </a:r>
                    </a:p>
                    <a:p>
                      <a:pPr marL="0" lvl="0" indent="0">
                        <a:spcBef>
                          <a:spcPts val="10"/>
                        </a:spcBef>
                        <a:spcAft>
                          <a:spcPts val="0"/>
                        </a:spcAft>
                        <a:buSzPts val="900"/>
                        <a:buFont typeface="Arial"/>
                        <a:buNone/>
                        <a:tabLst>
                          <a:tab pos="224155" algn="l"/>
                        </a:tabLst>
                      </a:pPr>
                      <a:r>
                        <a:rPr lang="en-US" altLang="zh-CN" sz="1600" kern="100" dirty="0" smtClean="0">
                          <a:effectLst/>
                        </a:rPr>
                        <a:t>1.</a:t>
                      </a:r>
                      <a:r>
                        <a:rPr lang="zh-CN" sz="1600" kern="100" dirty="0" smtClean="0">
                          <a:effectLst/>
                        </a:rPr>
                        <a:t>有些</a:t>
                      </a:r>
                      <a:r>
                        <a:rPr lang="zh-CN" sz="1600" kern="100" dirty="0">
                          <a:effectLst/>
                        </a:rPr>
                        <a:t>功率部件的测试有故障</a:t>
                      </a:r>
                    </a:p>
                    <a:p>
                      <a:pPr marL="0" lvl="0" indent="0">
                        <a:spcBef>
                          <a:spcPts val="25"/>
                        </a:spcBef>
                        <a:spcAft>
                          <a:spcPts val="0"/>
                        </a:spcAft>
                        <a:buSzPts val="900"/>
                        <a:buFont typeface="Arial"/>
                        <a:buNone/>
                        <a:tabLst>
                          <a:tab pos="224155" algn="l"/>
                        </a:tabLst>
                      </a:pPr>
                      <a:r>
                        <a:rPr lang="en-US" altLang="zh-CN" sz="1600" kern="100" dirty="0" smtClean="0">
                          <a:effectLst/>
                        </a:rPr>
                        <a:t>2.</a:t>
                      </a:r>
                      <a:r>
                        <a:rPr lang="zh-CN" sz="1600" kern="100" dirty="0" smtClean="0">
                          <a:effectLst/>
                        </a:rPr>
                        <a:t>有些</a:t>
                      </a:r>
                      <a:r>
                        <a:rPr lang="zh-CN" sz="1600" kern="100" dirty="0">
                          <a:effectLst/>
                        </a:rPr>
                        <a:t>控制板的测试有故障</a:t>
                      </a:r>
                    </a:p>
                    <a:p>
                      <a:pPr marL="0" lvl="0" indent="0">
                        <a:spcBef>
                          <a:spcPts val="10"/>
                        </a:spcBef>
                        <a:spcAft>
                          <a:spcPts val="0"/>
                        </a:spcAft>
                        <a:buSzPts val="900"/>
                        <a:buFont typeface="Arial"/>
                        <a:buNone/>
                        <a:tabLst>
                          <a:tab pos="224155" algn="l"/>
                        </a:tabLst>
                      </a:pPr>
                      <a:r>
                        <a:rPr lang="en-US" altLang="zh-CN" sz="1600" kern="100" dirty="0" smtClean="0">
                          <a:effectLst/>
                        </a:rPr>
                        <a:t>3.</a:t>
                      </a:r>
                      <a:r>
                        <a:rPr lang="zh-CN" sz="1600" kern="100" dirty="0" smtClean="0">
                          <a:effectLst/>
                        </a:rPr>
                        <a:t>有些</a:t>
                      </a:r>
                      <a:r>
                        <a:rPr lang="zh-CN" sz="1600" kern="100" dirty="0">
                          <a:effectLst/>
                        </a:rPr>
                        <a:t>功能测试有</a:t>
                      </a:r>
                      <a:r>
                        <a:rPr lang="zh-CN" sz="1600" kern="100" dirty="0" smtClean="0">
                          <a:effectLst/>
                        </a:rPr>
                        <a:t>故障</a:t>
                      </a:r>
                      <a:endParaRPr lang="en-US" altLang="zh-CN" sz="1600" kern="100" dirty="0" smtClean="0">
                        <a:effectLst/>
                      </a:endParaRPr>
                    </a:p>
                    <a:p>
                      <a:pPr marL="0" lvl="0" indent="0">
                        <a:spcBef>
                          <a:spcPts val="10"/>
                        </a:spcBef>
                        <a:spcAft>
                          <a:spcPts val="0"/>
                        </a:spcAft>
                        <a:buSzPts val="900"/>
                        <a:buFont typeface="Arial"/>
                        <a:buNone/>
                        <a:tabLst>
                          <a:tab pos="224155" algn="l"/>
                        </a:tabLst>
                      </a:pPr>
                      <a:r>
                        <a:rPr lang="zh-CN" sz="1600" kern="100" spc="-30" dirty="0" smtClean="0">
                          <a:effectLst/>
                        </a:rPr>
                        <a:t>上</a:t>
                      </a:r>
                      <a:r>
                        <a:rPr lang="zh-CN" sz="1600" kern="100" spc="-30" dirty="0">
                          <a:effectLst/>
                        </a:rPr>
                        <a:t>电检测时内部 </a:t>
                      </a:r>
                      <a:r>
                        <a:rPr lang="en-US" sz="1600" kern="100" spc="10" dirty="0">
                          <a:effectLst/>
                        </a:rPr>
                        <a:t>RAM</a:t>
                      </a:r>
                      <a:r>
                        <a:rPr lang="en-US" sz="1600" kern="100" spc="5" dirty="0">
                          <a:effectLst/>
                        </a:rPr>
                        <a:t> </a:t>
                      </a:r>
                      <a:r>
                        <a:rPr lang="zh-CN" sz="1600" kern="100" dirty="0">
                          <a:effectLst/>
                        </a:rPr>
                        <a:t>有故障</a:t>
                      </a:r>
                      <a:endParaRPr lang="zh-CN" sz="1600" kern="100" dirty="0">
                        <a:effectLst/>
                        <a:latin typeface="Calibri"/>
                        <a:ea typeface="宋体"/>
                        <a:cs typeface="Times New Roman"/>
                      </a:endParaRPr>
                    </a:p>
                  </a:txBody>
                  <a:tcPr marL="68580" marR="68580" marT="0" marB="0" anchor="ctr"/>
                </a:tc>
                <a:tc>
                  <a:txBody>
                    <a:bodyPr/>
                    <a:lstStyle/>
                    <a:p>
                      <a:pPr marL="0" lvl="0" indent="0">
                        <a:spcAft>
                          <a:spcPts val="0"/>
                        </a:spcAft>
                        <a:buSzPts val="900"/>
                        <a:buFont typeface="Arial"/>
                        <a:buNone/>
                        <a:tabLst>
                          <a:tab pos="201295" algn="l"/>
                        </a:tabLst>
                      </a:pPr>
                      <a:r>
                        <a:rPr lang="zh-CN" sz="1600" kern="100" dirty="0">
                          <a:effectLst/>
                        </a:rPr>
                        <a:t>变频器可以运行  但有的功能不能正确</a:t>
                      </a:r>
                      <a:r>
                        <a:rPr lang="zh-CN" sz="1600" kern="100" dirty="0" smtClean="0">
                          <a:effectLst/>
                        </a:rPr>
                        <a:t>工作</a:t>
                      </a:r>
                      <a:endParaRPr lang="en-US" altLang="zh-CN" sz="1600" kern="100" dirty="0" smtClean="0">
                        <a:effectLst/>
                      </a:endParaRPr>
                    </a:p>
                    <a:p>
                      <a:pPr marL="0" lvl="0" indent="0">
                        <a:spcAft>
                          <a:spcPts val="0"/>
                        </a:spcAft>
                        <a:buSzPts val="900"/>
                        <a:buFont typeface="Arial"/>
                        <a:buNone/>
                        <a:tabLst>
                          <a:tab pos="201295" algn="l"/>
                        </a:tabLst>
                      </a:pPr>
                      <a:r>
                        <a:rPr lang="zh-CN" sz="1600" kern="100" dirty="0" smtClean="0">
                          <a:effectLst/>
                        </a:rPr>
                        <a:t>检查</a:t>
                      </a:r>
                      <a:r>
                        <a:rPr lang="zh-CN" sz="1600" kern="100" dirty="0">
                          <a:effectLst/>
                        </a:rPr>
                        <a:t>硬件与客户支持部门或维修部门联系</a:t>
                      </a:r>
                      <a:endParaRPr lang="zh-CN" sz="16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3509310">
                <a:tc>
                  <a:txBody>
                    <a:bodyPr/>
                    <a:lstStyle/>
                    <a:p>
                      <a:pPr marL="43815" indent="228600">
                        <a:spcBef>
                          <a:spcPts val="10"/>
                        </a:spcBef>
                        <a:spcAft>
                          <a:spcPts val="0"/>
                        </a:spcAft>
                      </a:pPr>
                      <a:r>
                        <a:rPr lang="zh-CN" sz="1600" kern="100">
                          <a:effectLst/>
                        </a:rPr>
                        <a:t>F0452</a:t>
                      </a:r>
                    </a:p>
                    <a:p>
                      <a:pPr marL="43815" indent="228600">
                        <a:spcBef>
                          <a:spcPts val="10"/>
                        </a:spcBef>
                        <a:spcAft>
                          <a:spcPts val="0"/>
                        </a:spcAft>
                      </a:pPr>
                      <a:r>
                        <a:rPr lang="zh-CN" sz="1600" kern="100">
                          <a:effectLst/>
                        </a:rPr>
                        <a:t>检测出传动皮带有故障</a:t>
                      </a:r>
                      <a:endParaRPr lang="zh-CN" sz="1600" kern="100">
                        <a:effectLst/>
                        <a:latin typeface="宋体"/>
                        <a:cs typeface="宋体"/>
                      </a:endParaRPr>
                    </a:p>
                  </a:txBody>
                  <a:tcPr marL="68580" marR="68580" marT="0" marB="0" anchor="ctr"/>
                </a:tc>
                <a:tc>
                  <a:txBody>
                    <a:bodyPr/>
                    <a:lstStyle/>
                    <a:p>
                      <a:pPr marL="0" lvl="0" indent="0">
                        <a:spcAft>
                          <a:spcPts val="0"/>
                        </a:spcAft>
                        <a:buSzPts val="900"/>
                        <a:buFont typeface="Symbol"/>
                        <a:buNone/>
                      </a:pPr>
                      <a:r>
                        <a:rPr lang="zh-CN" sz="1600" kern="100" dirty="0">
                          <a:effectLst/>
                        </a:rPr>
                        <a:t>负载状态表明传动皮带故障或机械有故障</a:t>
                      </a:r>
                      <a:endParaRPr lang="zh-CN" sz="1600" kern="100" dirty="0">
                        <a:effectLst/>
                        <a:latin typeface="宋体"/>
                        <a:ea typeface="Symbol"/>
                        <a:cs typeface="Symbol"/>
                      </a:endParaRPr>
                    </a:p>
                  </a:txBody>
                  <a:tcPr marL="68580" marR="68580" marT="0" marB="0" anchor="ctr"/>
                </a:tc>
                <a:tc>
                  <a:txBody>
                    <a:bodyPr/>
                    <a:lstStyle/>
                    <a:p>
                      <a:pPr marL="43180" indent="228600">
                        <a:spcAft>
                          <a:spcPts val="0"/>
                        </a:spcAft>
                      </a:pPr>
                      <a:r>
                        <a:rPr lang="zh-CN" sz="1600" kern="100" dirty="0">
                          <a:effectLst/>
                        </a:rPr>
                        <a:t>检查下列各项</a:t>
                      </a:r>
                    </a:p>
                    <a:p>
                      <a:pPr marL="0" lvl="0" indent="0">
                        <a:spcBef>
                          <a:spcPts val="10"/>
                        </a:spcBef>
                        <a:spcAft>
                          <a:spcPts val="0"/>
                        </a:spcAft>
                        <a:buSzPts val="900"/>
                        <a:buFont typeface="Arial"/>
                        <a:buNone/>
                        <a:tabLst>
                          <a:tab pos="201295" algn="l"/>
                        </a:tabLst>
                      </a:pPr>
                      <a:r>
                        <a:rPr lang="en-US" altLang="zh-CN" sz="1600" kern="100" dirty="0" smtClean="0">
                          <a:effectLst/>
                        </a:rPr>
                        <a:t>1.</a:t>
                      </a:r>
                      <a:r>
                        <a:rPr lang="zh-CN" sz="1600" kern="100" dirty="0" smtClean="0">
                          <a:effectLst/>
                        </a:rPr>
                        <a:t>驱动链</a:t>
                      </a:r>
                      <a:r>
                        <a:rPr lang="zh-CN" sz="1600" kern="100" dirty="0">
                          <a:effectLst/>
                        </a:rPr>
                        <a:t>有无断裂卡死或堵塞现象</a:t>
                      </a:r>
                    </a:p>
                    <a:p>
                      <a:pPr marL="0" marR="140335" lvl="0" indent="0">
                        <a:lnSpc>
                          <a:spcPct val="100000"/>
                        </a:lnSpc>
                        <a:spcBef>
                          <a:spcPts val="25"/>
                        </a:spcBef>
                        <a:spcAft>
                          <a:spcPts val="0"/>
                        </a:spcAft>
                        <a:buSzPts val="900"/>
                        <a:buFont typeface="Arial"/>
                        <a:buNone/>
                        <a:tabLst>
                          <a:tab pos="201295" algn="l"/>
                        </a:tabLst>
                      </a:pPr>
                      <a:r>
                        <a:rPr lang="en-US" altLang="zh-CN" sz="1600" kern="100" spc="-5" dirty="0" smtClean="0">
                          <a:effectLst/>
                        </a:rPr>
                        <a:t>2.</a:t>
                      </a:r>
                      <a:r>
                        <a:rPr lang="zh-CN" sz="1600" kern="100" spc="-5" dirty="0" smtClean="0">
                          <a:effectLst/>
                        </a:rPr>
                        <a:t>外</a:t>
                      </a:r>
                      <a:r>
                        <a:rPr lang="zh-CN" sz="1600" kern="100" spc="-5" dirty="0">
                          <a:effectLst/>
                        </a:rPr>
                        <a:t>接速度传感器如果采用的话是否正确</a:t>
                      </a:r>
                      <a:r>
                        <a:rPr lang="zh-CN" sz="1600" kern="100" dirty="0">
                          <a:effectLst/>
                        </a:rPr>
                        <a:t>地工作</a:t>
                      </a:r>
                    </a:p>
                    <a:p>
                      <a:pPr marL="198755" indent="228600">
                        <a:spcBef>
                          <a:spcPts val="10"/>
                        </a:spcBef>
                        <a:spcAft>
                          <a:spcPts val="0"/>
                        </a:spcAft>
                      </a:pPr>
                      <a:r>
                        <a:rPr lang="zh-CN" sz="1600" kern="100" dirty="0">
                          <a:effectLst/>
                        </a:rPr>
                        <a:t>检查参数</a:t>
                      </a:r>
                    </a:p>
                    <a:p>
                      <a:pPr marL="198755" marR="44450" indent="228600">
                        <a:lnSpc>
                          <a:spcPct val="101000"/>
                        </a:lnSpc>
                        <a:spcBef>
                          <a:spcPts val="10"/>
                        </a:spcBef>
                        <a:spcAft>
                          <a:spcPts val="0"/>
                        </a:spcAft>
                      </a:pPr>
                      <a:r>
                        <a:rPr lang="zh-CN" sz="1600" kern="100" dirty="0">
                          <a:effectLst/>
                        </a:rPr>
                        <a:t>P2192 与允许偏差相对应的延迟时间 的数值必须正确无误</a:t>
                      </a:r>
                    </a:p>
                    <a:p>
                      <a:pPr marL="0" marR="140335" lvl="0" indent="0">
                        <a:lnSpc>
                          <a:spcPct val="101000"/>
                        </a:lnSpc>
                        <a:spcAft>
                          <a:spcPts val="0"/>
                        </a:spcAft>
                        <a:buSzPts val="900"/>
                        <a:buFont typeface="Arial"/>
                        <a:buNone/>
                        <a:tabLst>
                          <a:tab pos="201295" algn="l"/>
                        </a:tabLst>
                      </a:pPr>
                      <a:r>
                        <a:rPr lang="en-US" altLang="zh-CN" sz="1600" kern="100" spc="-5" dirty="0" smtClean="0">
                          <a:effectLst/>
                        </a:rPr>
                        <a:t>1.</a:t>
                      </a:r>
                      <a:r>
                        <a:rPr lang="zh-CN" sz="1600" kern="100" spc="-5" dirty="0" smtClean="0">
                          <a:effectLst/>
                        </a:rPr>
                        <a:t>如果</a:t>
                      </a:r>
                      <a:r>
                        <a:rPr lang="zh-CN" sz="1600" kern="100" spc="-5" dirty="0">
                          <a:effectLst/>
                        </a:rPr>
                        <a:t>采用转矩控制 以下参数的数值必须正</a:t>
                      </a:r>
                      <a:r>
                        <a:rPr lang="zh-CN" sz="1600" kern="100" dirty="0">
                          <a:effectLst/>
                        </a:rPr>
                        <a:t>确无误</a:t>
                      </a:r>
                    </a:p>
                    <a:p>
                      <a:pPr marL="200660" indent="228600">
                        <a:lnSpc>
                          <a:spcPts val="1125"/>
                        </a:lnSpc>
                        <a:spcAft>
                          <a:spcPts val="0"/>
                        </a:spcAft>
                      </a:pPr>
                      <a:r>
                        <a:rPr lang="zh-CN" sz="1600" kern="100" dirty="0">
                          <a:effectLst/>
                        </a:rPr>
                        <a:t>P2182</a:t>
                      </a:r>
                      <a:r>
                        <a:rPr lang="zh-CN" sz="1600" kern="100" spc="55" dirty="0">
                          <a:effectLst/>
                        </a:rPr>
                        <a:t>  </a:t>
                      </a:r>
                      <a:r>
                        <a:rPr lang="zh-CN" sz="1600" kern="100" spc="-40" dirty="0">
                          <a:effectLst/>
                        </a:rPr>
                        <a:t>频率门限值 </a:t>
                      </a:r>
                      <a:r>
                        <a:rPr lang="zh-CN" sz="1600" kern="100" spc="10" dirty="0">
                          <a:effectLst/>
                        </a:rPr>
                        <a:t>f1 </a:t>
                      </a:r>
                      <a:endParaRPr lang="zh-CN" sz="1600" kern="100" dirty="0">
                        <a:effectLst/>
                      </a:endParaRPr>
                    </a:p>
                    <a:p>
                      <a:pPr marL="198755" indent="228600">
                        <a:spcBef>
                          <a:spcPts val="10"/>
                        </a:spcBef>
                        <a:spcAft>
                          <a:spcPts val="0"/>
                        </a:spcAft>
                      </a:pPr>
                      <a:r>
                        <a:rPr lang="zh-CN" sz="1600" kern="100" dirty="0">
                          <a:effectLst/>
                        </a:rPr>
                        <a:t>P2183</a:t>
                      </a:r>
                      <a:r>
                        <a:rPr lang="zh-CN" sz="1600" kern="100" spc="55" dirty="0">
                          <a:effectLst/>
                        </a:rPr>
                        <a:t>  </a:t>
                      </a:r>
                      <a:r>
                        <a:rPr lang="zh-CN" sz="1600" kern="100" spc="-40" dirty="0">
                          <a:effectLst/>
                        </a:rPr>
                        <a:t>频率门限值 </a:t>
                      </a:r>
                      <a:r>
                        <a:rPr lang="zh-CN" sz="1600" kern="100" spc="10" dirty="0">
                          <a:effectLst/>
                        </a:rPr>
                        <a:t>f2 </a:t>
                      </a:r>
                      <a:endParaRPr lang="zh-CN" sz="1600" kern="100" dirty="0">
                        <a:effectLst/>
                      </a:endParaRPr>
                    </a:p>
                    <a:p>
                      <a:pPr marL="198755" indent="228600">
                        <a:spcBef>
                          <a:spcPts val="10"/>
                        </a:spcBef>
                        <a:spcAft>
                          <a:spcPts val="0"/>
                        </a:spcAft>
                      </a:pPr>
                      <a:r>
                        <a:rPr lang="zh-CN" sz="1600" kern="100" dirty="0">
                          <a:effectLst/>
                        </a:rPr>
                        <a:t>P2184</a:t>
                      </a:r>
                      <a:r>
                        <a:rPr lang="zh-CN" sz="1600" kern="100" spc="55" dirty="0">
                          <a:effectLst/>
                        </a:rPr>
                        <a:t>  </a:t>
                      </a:r>
                      <a:r>
                        <a:rPr lang="zh-CN" sz="1600" kern="100" spc="-40" dirty="0">
                          <a:effectLst/>
                        </a:rPr>
                        <a:t>频率门限值 </a:t>
                      </a:r>
                      <a:r>
                        <a:rPr lang="zh-CN" sz="1600" kern="100" spc="10" dirty="0">
                          <a:effectLst/>
                        </a:rPr>
                        <a:t>f3 </a:t>
                      </a:r>
                      <a:endParaRPr lang="zh-CN" sz="1600" kern="100" dirty="0">
                        <a:effectLst/>
                      </a:endParaRPr>
                    </a:p>
                    <a:p>
                      <a:pPr marL="198755" indent="228600">
                        <a:spcBef>
                          <a:spcPts val="25"/>
                        </a:spcBef>
                        <a:spcAft>
                          <a:spcPts val="0"/>
                        </a:spcAft>
                      </a:pPr>
                      <a:r>
                        <a:rPr lang="zh-CN" sz="1600" kern="100" dirty="0">
                          <a:effectLst/>
                        </a:rPr>
                        <a:t>P2185</a:t>
                      </a:r>
                      <a:r>
                        <a:rPr lang="zh-CN" sz="1600" kern="100" spc="35" dirty="0">
                          <a:effectLst/>
                        </a:rPr>
                        <a:t>  </a:t>
                      </a:r>
                      <a:r>
                        <a:rPr lang="zh-CN" sz="1600" kern="100" spc="-40" dirty="0">
                          <a:effectLst/>
                        </a:rPr>
                        <a:t>转矩上限值 </a:t>
                      </a:r>
                      <a:r>
                        <a:rPr lang="zh-CN" sz="1600" kern="100" dirty="0">
                          <a:effectLst/>
                        </a:rPr>
                        <a:t>1 </a:t>
                      </a:r>
                    </a:p>
                    <a:p>
                      <a:pPr marL="198755" indent="228600">
                        <a:spcBef>
                          <a:spcPts val="10"/>
                        </a:spcBef>
                        <a:spcAft>
                          <a:spcPts val="0"/>
                        </a:spcAft>
                      </a:pPr>
                      <a:r>
                        <a:rPr lang="zh-CN" sz="1600" kern="100" dirty="0">
                          <a:effectLst/>
                        </a:rPr>
                        <a:t>P2186</a:t>
                      </a:r>
                      <a:r>
                        <a:rPr lang="zh-CN" sz="1600" kern="100" spc="35" dirty="0">
                          <a:effectLst/>
                        </a:rPr>
                        <a:t>  </a:t>
                      </a:r>
                      <a:r>
                        <a:rPr lang="zh-CN" sz="1600" kern="100" spc="-40" dirty="0">
                          <a:effectLst/>
                        </a:rPr>
                        <a:t>转矩下限值 </a:t>
                      </a:r>
                      <a:r>
                        <a:rPr lang="zh-CN" sz="1600" kern="100" dirty="0">
                          <a:effectLst/>
                        </a:rPr>
                        <a:t>1 </a:t>
                      </a:r>
                    </a:p>
                    <a:p>
                      <a:pPr marL="198755" indent="228600">
                        <a:spcBef>
                          <a:spcPts val="25"/>
                        </a:spcBef>
                        <a:spcAft>
                          <a:spcPts val="0"/>
                        </a:spcAft>
                      </a:pPr>
                      <a:r>
                        <a:rPr lang="zh-CN" sz="1600" kern="100" dirty="0">
                          <a:effectLst/>
                        </a:rPr>
                        <a:t>P2187</a:t>
                      </a:r>
                      <a:r>
                        <a:rPr lang="zh-CN" sz="1600" kern="100" spc="35" dirty="0">
                          <a:effectLst/>
                        </a:rPr>
                        <a:t>  </a:t>
                      </a:r>
                      <a:r>
                        <a:rPr lang="zh-CN" sz="1600" kern="100" spc="-40" dirty="0">
                          <a:effectLst/>
                        </a:rPr>
                        <a:t>转矩上限值 </a:t>
                      </a:r>
                      <a:r>
                        <a:rPr lang="zh-CN" sz="1600" kern="100" dirty="0">
                          <a:effectLst/>
                        </a:rPr>
                        <a:t>2 </a:t>
                      </a:r>
                    </a:p>
                    <a:p>
                      <a:pPr marL="198755" indent="228600">
                        <a:spcBef>
                          <a:spcPts val="10"/>
                        </a:spcBef>
                        <a:spcAft>
                          <a:spcPts val="0"/>
                        </a:spcAft>
                      </a:pPr>
                      <a:r>
                        <a:rPr lang="zh-CN" sz="1600" kern="100" dirty="0">
                          <a:effectLst/>
                        </a:rPr>
                        <a:t>P2188</a:t>
                      </a:r>
                      <a:r>
                        <a:rPr lang="zh-CN" sz="1600" kern="100" spc="35" dirty="0">
                          <a:effectLst/>
                        </a:rPr>
                        <a:t>  </a:t>
                      </a:r>
                      <a:r>
                        <a:rPr lang="zh-CN" sz="1600" kern="100" spc="-40" dirty="0">
                          <a:effectLst/>
                        </a:rPr>
                        <a:t>转矩下限值 </a:t>
                      </a:r>
                      <a:r>
                        <a:rPr lang="zh-CN" sz="1600" kern="100" dirty="0">
                          <a:effectLst/>
                        </a:rPr>
                        <a:t>2 </a:t>
                      </a:r>
                    </a:p>
                    <a:p>
                      <a:pPr marL="198755" indent="228600">
                        <a:spcBef>
                          <a:spcPts val="20"/>
                        </a:spcBef>
                        <a:spcAft>
                          <a:spcPts val="0"/>
                        </a:spcAft>
                      </a:pPr>
                      <a:r>
                        <a:rPr lang="zh-CN" sz="1600" kern="100" dirty="0">
                          <a:effectLst/>
                        </a:rPr>
                        <a:t>P2189</a:t>
                      </a:r>
                      <a:r>
                        <a:rPr lang="zh-CN" sz="1600" kern="100" spc="35" dirty="0">
                          <a:effectLst/>
                        </a:rPr>
                        <a:t>  </a:t>
                      </a:r>
                      <a:r>
                        <a:rPr lang="zh-CN" sz="1600" kern="100" spc="-40" dirty="0">
                          <a:effectLst/>
                        </a:rPr>
                        <a:t>转矩上限值 </a:t>
                      </a:r>
                      <a:r>
                        <a:rPr lang="zh-CN" sz="1600" kern="100" dirty="0">
                          <a:effectLst/>
                        </a:rPr>
                        <a:t>3 </a:t>
                      </a:r>
                    </a:p>
                    <a:p>
                      <a:pPr marL="198755" indent="228600">
                        <a:spcBef>
                          <a:spcPts val="20"/>
                        </a:spcBef>
                        <a:spcAft>
                          <a:spcPts val="0"/>
                        </a:spcAft>
                      </a:pPr>
                      <a:r>
                        <a:rPr lang="zh-CN" sz="1600" kern="100" dirty="0">
                          <a:effectLst/>
                        </a:rPr>
                        <a:t>P2190</a:t>
                      </a:r>
                      <a:r>
                        <a:rPr lang="zh-CN" sz="1600" kern="100" spc="105" dirty="0">
                          <a:effectLst/>
                        </a:rPr>
                        <a:t> </a:t>
                      </a:r>
                      <a:r>
                        <a:rPr lang="zh-CN" sz="1600" kern="100" dirty="0">
                          <a:effectLst/>
                        </a:rPr>
                        <a:t>转矩下限值 3</a:t>
                      </a:r>
                      <a:r>
                        <a:rPr lang="zh-CN" sz="1600" kern="100" spc="-105" dirty="0">
                          <a:effectLst/>
                        </a:rPr>
                        <a:t> </a:t>
                      </a:r>
                      <a:r>
                        <a:rPr lang="en-US" sz="1600" kern="100" spc="-105" dirty="0">
                          <a:effectLst/>
                        </a:rPr>
                        <a:t> </a:t>
                      </a:r>
                      <a:endParaRPr lang="zh-CN" sz="1600" kern="100" dirty="0">
                        <a:effectLst/>
                      </a:endParaRPr>
                    </a:p>
                    <a:p>
                      <a:pPr marL="198755" indent="228600">
                        <a:spcBef>
                          <a:spcPts val="20"/>
                        </a:spcBef>
                        <a:spcAft>
                          <a:spcPts val="0"/>
                        </a:spcAft>
                      </a:pPr>
                      <a:r>
                        <a:rPr lang="zh-CN" sz="1600" kern="100" dirty="0">
                          <a:effectLst/>
                        </a:rPr>
                        <a:t>P2192</a:t>
                      </a:r>
                      <a:r>
                        <a:rPr lang="zh-CN" sz="1600" kern="100" spc="105" dirty="0">
                          <a:effectLst/>
                        </a:rPr>
                        <a:t> </a:t>
                      </a:r>
                      <a:r>
                        <a:rPr lang="zh-CN" sz="1600" kern="100" spc="-10" dirty="0">
                          <a:effectLst/>
                        </a:rPr>
                        <a:t>与允许偏差对应的延迟时间</a:t>
                      </a:r>
                      <a:endParaRPr lang="zh-CN" sz="1600" kern="100" dirty="0">
                        <a:effectLst/>
                        <a:latin typeface="宋体"/>
                        <a:cs typeface="宋体"/>
                      </a:endParaRPr>
                    </a:p>
                  </a:txBody>
                  <a:tcPr marL="68580" marR="68580" marT="0" marB="0" anchor="ctr"/>
                </a:tc>
                <a:extLst>
                  <a:ext uri="{0D108BD9-81ED-4DB2-BD59-A6C34878D82A}">
                    <a16:rowId xmlns:a16="http://schemas.microsoft.com/office/drawing/2014/main" xmlns="" val="10001"/>
                  </a:ext>
                </a:extLst>
              </a:tr>
            </a:tbl>
          </a:graphicData>
        </a:graphic>
      </p:graphicFrame>
      <p:sp>
        <p:nvSpPr>
          <p:cNvPr id="2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7"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8"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9"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3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31" name="TextBox 8"/>
          <p:cNvSpPr txBox="1"/>
          <p:nvPr/>
        </p:nvSpPr>
        <p:spPr>
          <a:xfrm>
            <a:off x="915375" y="211354"/>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2.3</a:t>
            </a:r>
            <a:r>
              <a:rPr lang="zh-CN" altLang="zh-CN" sz="1600" b="1" dirty="0">
                <a:solidFill>
                  <a:schemeClr val="bg1"/>
                </a:solidFill>
                <a:latin typeface="微软雅黑" pitchFamily="34" charset="-122"/>
                <a:ea typeface="微软雅黑" pitchFamily="34" charset="-122"/>
              </a:rPr>
              <a:t>分析变频器故障以及排除</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593425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学习总结及评价</a:t>
            </a:r>
          </a:p>
        </p:txBody>
      </p:sp>
      <p:sp>
        <p:nvSpPr>
          <p:cNvPr id="11" name="文本框 10"/>
          <p:cNvSpPr txBox="1"/>
          <p:nvPr/>
        </p:nvSpPr>
        <p:spPr>
          <a:xfrm>
            <a:off x="1203861" y="759818"/>
            <a:ext cx="5295900" cy="1273875"/>
          </a:xfrm>
          <a:prstGeom prst="rect">
            <a:avLst/>
          </a:prstGeom>
          <a:noFill/>
        </p:spPr>
        <p:txBody>
          <a:bodyPr wrap="square" rtlCol="0" anchor="t">
            <a:spAutoFit/>
          </a:bodyPr>
          <a:lstStyle/>
          <a:p>
            <a:pPr>
              <a:lnSpc>
                <a:spcPct val="150000"/>
              </a:lnSpc>
            </a:pPr>
            <a:r>
              <a:rPr lang="en-US" altLang="zh-CN" dirty="0" smtClean="0"/>
              <a:t>1</a:t>
            </a:r>
            <a:r>
              <a:rPr lang="zh-CN" altLang="zh-CN" dirty="0" smtClean="0"/>
              <a:t>、变</a:t>
            </a:r>
            <a:r>
              <a:rPr lang="zh-CN" altLang="zh-CN" dirty="0"/>
              <a:t>频器的工作原理、使用方法</a:t>
            </a:r>
          </a:p>
          <a:p>
            <a:pPr>
              <a:lnSpc>
                <a:spcPct val="150000"/>
              </a:lnSpc>
            </a:pPr>
            <a:r>
              <a:rPr lang="en-US" altLang="zh-CN" dirty="0"/>
              <a:t>2</a:t>
            </a:r>
            <a:r>
              <a:rPr lang="zh-CN" altLang="zh-CN" dirty="0" smtClean="0"/>
              <a:t>、变</a:t>
            </a:r>
            <a:r>
              <a:rPr lang="zh-CN" altLang="zh-CN" dirty="0"/>
              <a:t>频器的故障类型</a:t>
            </a:r>
          </a:p>
          <a:p>
            <a:pPr>
              <a:lnSpc>
                <a:spcPct val="150000"/>
              </a:lnSpc>
            </a:pPr>
            <a:r>
              <a:rPr lang="en-US" altLang="zh-CN" dirty="0"/>
              <a:t>3</a:t>
            </a:r>
            <a:r>
              <a:rPr lang="zh-CN" altLang="zh-CN" dirty="0" smtClean="0"/>
              <a:t>、不</a:t>
            </a:r>
            <a:r>
              <a:rPr lang="zh-CN" altLang="zh-CN" dirty="0"/>
              <a:t>间断电源的工作原理、使用方法</a:t>
            </a:r>
          </a:p>
        </p:txBody>
      </p:sp>
      <p:graphicFrame>
        <p:nvGraphicFramePr>
          <p:cNvPr id="13" name="表格 12">
            <a:extLst>
              <a:ext uri="{FF2B5EF4-FFF2-40B4-BE49-F238E27FC236}">
                <a16:creationId xmlns:a16="http://schemas.microsoft.com/office/drawing/2014/main" xmlns="" id="{D47A81D8-0FEE-4650-8128-AB76850B5588}"/>
              </a:ext>
            </a:extLst>
          </p:cNvPr>
          <p:cNvGraphicFramePr>
            <a:graphicFrameLocks noGrp="1"/>
          </p:cNvGraphicFramePr>
          <p:nvPr>
            <p:extLst>
              <p:ext uri="{D42A27DB-BD31-4B8C-83A1-F6EECF244321}">
                <p14:modId xmlns:p14="http://schemas.microsoft.com/office/powerpoint/2010/main" val="1435832174"/>
              </p:ext>
            </p:extLst>
          </p:nvPr>
        </p:nvGraphicFramePr>
        <p:xfrm>
          <a:off x="1203861" y="2260111"/>
          <a:ext cx="9550751" cy="3790209"/>
        </p:xfrm>
        <a:graphic>
          <a:graphicData uri="http://schemas.openxmlformats.org/drawingml/2006/table">
            <a:tbl>
              <a:tblPr firstRow="1" firstCol="1" bandRow="1">
                <a:tableStyleId>{ED083AE6-46FA-4A59-8FB0-9F97EB10719F}</a:tableStyleId>
              </a:tblPr>
              <a:tblGrid>
                <a:gridCol w="999883">
                  <a:extLst>
                    <a:ext uri="{9D8B030D-6E8A-4147-A177-3AD203B41FA5}">
                      <a16:colId xmlns:a16="http://schemas.microsoft.com/office/drawing/2014/main" xmlns="" val="20000"/>
                    </a:ext>
                  </a:extLst>
                </a:gridCol>
                <a:gridCol w="1610537">
                  <a:extLst>
                    <a:ext uri="{9D8B030D-6E8A-4147-A177-3AD203B41FA5}">
                      <a16:colId xmlns:a16="http://schemas.microsoft.com/office/drawing/2014/main" xmlns="" val="20001"/>
                    </a:ext>
                  </a:extLst>
                </a:gridCol>
                <a:gridCol w="3283115">
                  <a:extLst>
                    <a:ext uri="{9D8B030D-6E8A-4147-A177-3AD203B41FA5}">
                      <a16:colId xmlns:a16="http://schemas.microsoft.com/office/drawing/2014/main" xmlns="" val="20002"/>
                    </a:ext>
                  </a:extLst>
                </a:gridCol>
                <a:gridCol w="1219072">
                  <a:extLst>
                    <a:ext uri="{9D8B030D-6E8A-4147-A177-3AD203B41FA5}">
                      <a16:colId xmlns:a16="http://schemas.microsoft.com/office/drawing/2014/main" xmlns="" val="20003"/>
                    </a:ext>
                  </a:extLst>
                </a:gridCol>
                <a:gridCol w="1219072">
                  <a:extLst>
                    <a:ext uri="{9D8B030D-6E8A-4147-A177-3AD203B41FA5}">
                      <a16:colId xmlns:a16="http://schemas.microsoft.com/office/drawing/2014/main" xmlns="" val="20004"/>
                    </a:ext>
                  </a:extLst>
                </a:gridCol>
                <a:gridCol w="1219072">
                  <a:extLst>
                    <a:ext uri="{9D8B030D-6E8A-4147-A177-3AD203B41FA5}">
                      <a16:colId xmlns:a16="http://schemas.microsoft.com/office/drawing/2014/main" xmlns=""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a16="http://schemas.microsoft.com/office/drawing/2014/main" xmlns="" val="10000"/>
                  </a:ext>
                </a:extLst>
              </a:tr>
              <a:tr h="1140646">
                <a:tc rowSpan="2">
                  <a:txBody>
                    <a:bodyPr/>
                    <a:lstStyle/>
                    <a:p>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a:t>
                      </a:r>
                      <a:r>
                        <a:rPr lang="en-US"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2.1</a:t>
                      </a:r>
                      <a:endPar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p>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常用电力电子装置维护</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操作评价</a:t>
                      </a:r>
                    </a:p>
                  </a:txBody>
                  <a:tcPr marL="68580" marR="68580" marT="0" marB="0" anchor="ctr">
                    <a:solidFill>
                      <a:schemeClr val="bg1"/>
                    </a:solidFill>
                  </a:tcPr>
                </a:tc>
                <a:tc>
                  <a:txBody>
                    <a:bodyPr/>
                    <a:lstStyle/>
                    <a:p>
                      <a:pPr indent="127000" algn="just">
                        <a:lnSpc>
                          <a:spcPts val="2000"/>
                        </a:lnSpc>
                        <a:spcAft>
                          <a:spcPts val="0"/>
                        </a:spcAft>
                      </a:pPr>
                      <a:r>
                        <a:rPr lang="en-US" sz="1200" b="1" ker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sz="1200" b="1" ker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理解变频器的工作原理。</a:t>
                      </a:r>
                    </a:p>
                    <a:p>
                      <a:pPr indent="127000" algn="just">
                        <a:lnSpc>
                          <a:spcPts val="2000"/>
                        </a:lnSpc>
                        <a:spcAft>
                          <a:spcPts val="0"/>
                        </a:spcAft>
                      </a:pPr>
                      <a:r>
                        <a:rPr lang="en-US" sz="1200" b="1" ker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sz="1200" b="1" ker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会设置变频器的参数</a:t>
                      </a:r>
                    </a:p>
                    <a:p>
                      <a:pPr indent="127000" algn="just">
                        <a:lnSpc>
                          <a:spcPts val="2000"/>
                        </a:lnSpc>
                        <a:spcAft>
                          <a:spcPts val="0"/>
                        </a:spcAft>
                      </a:pPr>
                      <a:r>
                        <a:rPr lang="en-US" sz="1200" b="1" ker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3.</a:t>
                      </a:r>
                      <a:r>
                        <a:rPr lang="zh-CN" sz="1200" b="1" ker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理解不间断电源的原理。</a:t>
                      </a: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50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成果评价</a:t>
                      </a:r>
                    </a:p>
                  </a:txBody>
                  <a:tcPr marL="68580" marR="68580" marT="0" marB="0" anchor="ctr">
                    <a:solidFill>
                      <a:schemeClr val="bg1"/>
                    </a:solidFill>
                  </a:tcPr>
                </a:tc>
                <a:tc>
                  <a:txBody>
                    <a:bodyPr/>
                    <a:lstStyle/>
                    <a:p>
                      <a:pPr indent="127000" algn="just">
                        <a:lnSpc>
                          <a:spcPts val="2000"/>
                        </a:lnSpc>
                        <a:spcAft>
                          <a:spcPts val="0"/>
                        </a:spcAft>
                      </a:pPr>
                      <a:r>
                        <a:rPr lang="en-US" sz="12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sz="12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能够根据要求正确连接变频器与电动机，能够对变频器进行参数的设置，以及操作。</a:t>
                      </a:r>
                    </a:p>
                    <a:p>
                      <a:pPr indent="127000" algn="just">
                        <a:lnSpc>
                          <a:spcPts val="2000"/>
                        </a:lnSpc>
                        <a:spcAft>
                          <a:spcPts val="0"/>
                        </a:spcAft>
                      </a:pPr>
                      <a:r>
                        <a:rPr lang="en-US" sz="12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sz="12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能够根据故障代码，分析变频器的故障，以及排除故障</a:t>
                      </a:r>
                    </a:p>
                    <a:p>
                      <a:pPr indent="127000" algn="just">
                        <a:lnSpc>
                          <a:spcPts val="2000"/>
                        </a:lnSpc>
                        <a:spcAft>
                          <a:spcPts val="0"/>
                        </a:spcAft>
                      </a:pPr>
                      <a:r>
                        <a:rPr lang="en-US" sz="12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3.</a:t>
                      </a:r>
                      <a:r>
                        <a:rPr lang="zh-CN" sz="12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能够对不间断电源进行正确操作。</a:t>
                      </a: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50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矩形 9"/>
          <p:cNvSpPr/>
          <p:nvPr/>
        </p:nvSpPr>
        <p:spPr>
          <a:xfrm>
            <a:off x="490494" y="1009392"/>
            <a:ext cx="10353675" cy="923330"/>
          </a:xfrm>
          <a:prstGeom prst="rect">
            <a:avLst/>
          </a:prstGeom>
        </p:spPr>
        <p:txBody>
          <a:bodyPr wrap="square">
            <a:spAutoFit/>
          </a:bodyPr>
          <a:lstStyle/>
          <a:p>
            <a:r>
              <a:rPr lang="zh-CN" altLang="zh-CN" b="1" dirty="0"/>
              <a:t>任务（</a:t>
            </a:r>
            <a:r>
              <a:rPr lang="en-US" altLang="zh-CN" b="1" dirty="0"/>
              <a:t>1</a:t>
            </a:r>
            <a:r>
              <a:rPr lang="zh-CN" altLang="zh-CN" b="1" dirty="0"/>
              <a:t>）：请使用面板控制</a:t>
            </a:r>
            <a:r>
              <a:rPr lang="en-US" altLang="zh-CN" b="1" dirty="0"/>
              <a:t>MM440</a:t>
            </a:r>
            <a:r>
              <a:rPr lang="zh-CN" altLang="zh-CN" b="1" dirty="0"/>
              <a:t>启</a:t>
            </a:r>
            <a:r>
              <a:rPr lang="zh-CN" altLang="zh-CN" b="1" dirty="0" smtClean="0"/>
              <a:t>动</a:t>
            </a:r>
            <a:endParaRPr lang="en-US" altLang="zh-CN" b="1" dirty="0" smtClean="0"/>
          </a:p>
          <a:p>
            <a:r>
              <a:rPr lang="en-US" altLang="zh-CN" b="1" dirty="0" smtClean="0"/>
              <a:t>1</a:t>
            </a:r>
            <a:r>
              <a:rPr lang="zh-CN" altLang="zh-CN" b="1" dirty="0" smtClean="0"/>
              <a:t>、</a:t>
            </a:r>
            <a:r>
              <a:rPr lang="zh-CN" altLang="zh-CN" b="1" dirty="0"/>
              <a:t>画出接线示意图</a:t>
            </a:r>
            <a:endParaRPr lang="zh-CN" altLang="zh-CN" dirty="0"/>
          </a:p>
          <a:p>
            <a:r>
              <a:rPr lang="en-US" altLang="zh-CN" b="1" dirty="0" smtClean="0"/>
              <a:t>2</a:t>
            </a:r>
            <a:r>
              <a:rPr lang="zh-CN" altLang="en-US" b="1" dirty="0"/>
              <a:t>、</a:t>
            </a:r>
            <a:r>
              <a:rPr lang="zh-CN" altLang="zh-CN" b="1" dirty="0" smtClean="0"/>
              <a:t>写</a:t>
            </a:r>
            <a:r>
              <a:rPr lang="zh-CN" altLang="zh-CN" b="1" dirty="0"/>
              <a:t>出参数设置步骤</a:t>
            </a:r>
            <a:r>
              <a:rPr lang="zh-CN" altLang="zh-CN" b="1" dirty="0" smtClean="0"/>
              <a:t>。</a:t>
            </a:r>
            <a:endParaRPr lang="zh-CN" altLang="zh-CN" dirty="0"/>
          </a:p>
        </p:txBody>
      </p:sp>
      <p:sp>
        <p:nvSpPr>
          <p:cNvPr id="13" name="矩形 12"/>
          <p:cNvSpPr/>
          <p:nvPr/>
        </p:nvSpPr>
        <p:spPr>
          <a:xfrm>
            <a:off x="490494" y="2295489"/>
            <a:ext cx="3637369" cy="646331"/>
          </a:xfrm>
          <a:prstGeom prst="rect">
            <a:avLst/>
          </a:prstGeom>
        </p:spPr>
        <p:txBody>
          <a:bodyPr wrap="square">
            <a:spAutoFit/>
          </a:bodyPr>
          <a:lstStyle/>
          <a:p>
            <a:r>
              <a:rPr lang="zh-CN" altLang="zh-CN" b="1" dirty="0"/>
              <a:t>答：</a:t>
            </a:r>
            <a:endParaRPr lang="zh-CN" altLang="zh-CN" dirty="0"/>
          </a:p>
          <a:p>
            <a:r>
              <a:rPr lang="en-US" altLang="zh-CN" dirty="0"/>
              <a:t>1</a:t>
            </a:r>
            <a:r>
              <a:rPr lang="zh-CN" altLang="zh-CN" dirty="0"/>
              <a:t>、接线示意图如图</a:t>
            </a:r>
            <a:r>
              <a:rPr lang="en-US" altLang="zh-CN" dirty="0"/>
              <a:t>2-1-10</a:t>
            </a:r>
            <a:r>
              <a:rPr lang="zh-CN" altLang="zh-CN" dirty="0"/>
              <a:t>所示</a:t>
            </a:r>
          </a:p>
        </p:txBody>
      </p:sp>
      <p:pic>
        <p:nvPicPr>
          <p:cNvPr id="15" name="图片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822" y="3268801"/>
            <a:ext cx="3242050" cy="2135852"/>
          </a:xfrm>
          <a:prstGeom prst="rect">
            <a:avLst/>
          </a:prstGeom>
          <a:noFill/>
        </p:spPr>
      </p:pic>
      <p:sp>
        <p:nvSpPr>
          <p:cNvPr id="14" name="矩形 13"/>
          <p:cNvSpPr/>
          <p:nvPr/>
        </p:nvSpPr>
        <p:spPr>
          <a:xfrm>
            <a:off x="551359" y="5731634"/>
            <a:ext cx="3877985" cy="338554"/>
          </a:xfrm>
          <a:prstGeom prst="rect">
            <a:avLst/>
          </a:prstGeom>
        </p:spPr>
        <p:txBody>
          <a:bodyPr wrap="none">
            <a:spAutoFit/>
          </a:bodyPr>
          <a:lstStyle/>
          <a:p>
            <a:r>
              <a:rPr lang="zh-CN" altLang="zh-CN" sz="1600" dirty="0"/>
              <a:t>图</a:t>
            </a:r>
            <a:r>
              <a:rPr lang="en-US" altLang="zh-CN" sz="1600" dirty="0"/>
              <a:t>2-1-10 </a:t>
            </a:r>
            <a:r>
              <a:rPr lang="zh-CN" altLang="zh-CN" sz="1600" dirty="0"/>
              <a:t>面板控制</a:t>
            </a:r>
            <a:r>
              <a:rPr lang="en-US" altLang="zh-CN" sz="1600" dirty="0"/>
              <a:t>MM440</a:t>
            </a:r>
            <a:r>
              <a:rPr lang="zh-CN" altLang="zh-CN" sz="1600" dirty="0"/>
              <a:t>启动接线示意图</a:t>
            </a:r>
          </a:p>
        </p:txBody>
      </p:sp>
      <p:sp>
        <p:nvSpPr>
          <p:cNvPr id="16" name="矩形 15"/>
          <p:cNvSpPr/>
          <p:nvPr/>
        </p:nvSpPr>
        <p:spPr>
          <a:xfrm>
            <a:off x="4936749" y="1514475"/>
            <a:ext cx="6812915" cy="1754326"/>
          </a:xfrm>
          <a:prstGeom prst="rect">
            <a:avLst/>
          </a:prstGeom>
        </p:spPr>
        <p:txBody>
          <a:bodyPr wrap="square">
            <a:spAutoFit/>
          </a:bodyPr>
          <a:lstStyle/>
          <a:p>
            <a:r>
              <a:rPr lang="en-US" altLang="zh-CN" dirty="0" smtClean="0"/>
              <a:t>2</a:t>
            </a:r>
            <a:r>
              <a:rPr lang="zh-CN" altLang="zh-CN" dirty="0" smtClean="0"/>
              <a:t>、</a:t>
            </a:r>
            <a:r>
              <a:rPr lang="zh-CN" altLang="zh-CN" dirty="0"/>
              <a:t>参数设</a:t>
            </a:r>
            <a:r>
              <a:rPr lang="zh-CN" altLang="zh-CN" dirty="0" smtClean="0"/>
              <a:t>置</a:t>
            </a:r>
            <a:endParaRPr lang="en-US" altLang="zh-CN" dirty="0" smtClean="0"/>
          </a:p>
          <a:p>
            <a:r>
              <a:rPr lang="zh-CN" altLang="zh-CN" dirty="0"/>
              <a:t>必须要设置的参数：</a:t>
            </a:r>
          </a:p>
          <a:p>
            <a:r>
              <a:rPr lang="en-US" altLang="zh-CN" dirty="0"/>
              <a:t>P0700=1; </a:t>
            </a:r>
            <a:r>
              <a:rPr lang="zh-CN" altLang="zh-CN" dirty="0"/>
              <a:t>面板控制起停</a:t>
            </a:r>
          </a:p>
          <a:p>
            <a:r>
              <a:rPr lang="en-US" altLang="zh-CN" dirty="0"/>
              <a:t>P1000=1</a:t>
            </a:r>
            <a:r>
              <a:rPr lang="zh-CN" altLang="zh-CN" dirty="0"/>
              <a:t>；面板控制频率</a:t>
            </a:r>
          </a:p>
          <a:p>
            <a:r>
              <a:rPr lang="zh-CN" altLang="zh-CN" dirty="0"/>
              <a:t>其他参数比较重要的参数： </a:t>
            </a:r>
            <a:r>
              <a:rPr lang="en-US" altLang="zh-CN" dirty="0"/>
              <a:t>(</a:t>
            </a:r>
            <a:r>
              <a:rPr lang="zh-CN" altLang="zh-CN" dirty="0"/>
              <a:t>找不到要设置的参数，可将</a:t>
            </a:r>
            <a:r>
              <a:rPr lang="en-US" altLang="zh-CN" dirty="0"/>
              <a:t>P0003=3)</a:t>
            </a:r>
            <a:endParaRPr lang="zh-CN" altLang="zh-CN" dirty="0"/>
          </a:p>
          <a:p>
            <a:endParaRPr lang="zh-CN" altLang="zh-CN" dirty="0"/>
          </a:p>
        </p:txBody>
      </p:sp>
      <p:graphicFrame>
        <p:nvGraphicFramePr>
          <p:cNvPr id="17" name="表格 16"/>
          <p:cNvGraphicFramePr>
            <a:graphicFrameLocks noGrp="1"/>
          </p:cNvGraphicFramePr>
          <p:nvPr>
            <p:extLst>
              <p:ext uri="{D42A27DB-BD31-4B8C-83A1-F6EECF244321}">
                <p14:modId xmlns:p14="http://schemas.microsoft.com/office/powerpoint/2010/main" val="210599104"/>
              </p:ext>
            </p:extLst>
          </p:nvPr>
        </p:nvGraphicFramePr>
        <p:xfrm>
          <a:off x="4741817" y="3124162"/>
          <a:ext cx="6980283" cy="3009520"/>
        </p:xfrm>
        <a:graphic>
          <a:graphicData uri="http://schemas.openxmlformats.org/drawingml/2006/table">
            <a:tbl>
              <a:tblPr firstRow="1" firstCol="1" lastRow="1" lastCol="1" bandRow="1" bandCol="1">
                <a:tableStyleId>{5940675A-B579-460E-94D1-54222C63F5DA}</a:tableStyleId>
              </a:tblPr>
              <a:tblGrid>
                <a:gridCol w="871315">
                  <a:extLst>
                    <a:ext uri="{9D8B030D-6E8A-4147-A177-3AD203B41FA5}">
                      <a16:colId xmlns:a16="http://schemas.microsoft.com/office/drawing/2014/main" xmlns="" val="20000"/>
                    </a:ext>
                  </a:extLst>
                </a:gridCol>
                <a:gridCol w="2103847">
                  <a:extLst>
                    <a:ext uri="{9D8B030D-6E8A-4147-A177-3AD203B41FA5}">
                      <a16:colId xmlns:a16="http://schemas.microsoft.com/office/drawing/2014/main" xmlns="" val="20001"/>
                    </a:ext>
                  </a:extLst>
                </a:gridCol>
                <a:gridCol w="4005121">
                  <a:extLst>
                    <a:ext uri="{9D8B030D-6E8A-4147-A177-3AD203B41FA5}">
                      <a16:colId xmlns:a16="http://schemas.microsoft.com/office/drawing/2014/main" xmlns="" val="20002"/>
                    </a:ext>
                  </a:extLst>
                </a:gridCol>
              </a:tblGrid>
              <a:tr h="778960">
                <a:tc>
                  <a:txBody>
                    <a:bodyPr/>
                    <a:lstStyle/>
                    <a:p>
                      <a:pPr indent="127000" algn="ctr">
                        <a:lnSpc>
                          <a:spcPct val="125000"/>
                        </a:lnSpc>
                        <a:spcAft>
                          <a:spcPts val="0"/>
                        </a:spcAft>
                      </a:pPr>
                      <a:r>
                        <a:rPr lang="zh-CN" sz="1800" kern="100">
                          <a:effectLst/>
                        </a:rPr>
                        <a:t>序号</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a:effectLst/>
                        </a:rPr>
                        <a:t>参数设定值</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a:effectLst/>
                        </a:rPr>
                        <a:t>说明</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371760">
                <a:tc>
                  <a:txBody>
                    <a:bodyPr/>
                    <a:lstStyle/>
                    <a:p>
                      <a:pPr indent="127000" algn="ctr">
                        <a:lnSpc>
                          <a:spcPct val="125000"/>
                        </a:lnSpc>
                        <a:spcAft>
                          <a:spcPts val="0"/>
                        </a:spcAft>
                      </a:pPr>
                      <a:r>
                        <a:rPr lang="en-US" sz="1800" kern="100" dirty="0">
                          <a:effectLst/>
                        </a:rPr>
                        <a:t>1</a:t>
                      </a:r>
                      <a:endParaRPr lang="zh-CN" sz="2400" kern="100" dirty="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P1080=10</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a:effectLst/>
                        </a:rPr>
                        <a:t>下限频率设定值</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371760">
                <a:tc>
                  <a:txBody>
                    <a:bodyPr/>
                    <a:lstStyle/>
                    <a:p>
                      <a:pPr indent="127000" algn="ctr">
                        <a:lnSpc>
                          <a:spcPct val="125000"/>
                        </a:lnSpc>
                        <a:spcAft>
                          <a:spcPts val="0"/>
                        </a:spcAft>
                      </a:pPr>
                      <a:r>
                        <a:rPr lang="en-US" sz="1800" kern="100">
                          <a:effectLst/>
                        </a:rPr>
                        <a:t>2</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P1082=60</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a:effectLst/>
                        </a:rPr>
                        <a:t>上限频率设定值</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r h="371760">
                <a:tc>
                  <a:txBody>
                    <a:bodyPr/>
                    <a:lstStyle/>
                    <a:p>
                      <a:pPr indent="127000" algn="ctr">
                        <a:lnSpc>
                          <a:spcPct val="125000"/>
                        </a:lnSpc>
                        <a:spcAft>
                          <a:spcPts val="0"/>
                        </a:spcAft>
                      </a:pPr>
                      <a:r>
                        <a:rPr lang="en-US" sz="1800" kern="100">
                          <a:effectLst/>
                        </a:rPr>
                        <a:t>3</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P1091=30</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a:effectLst/>
                        </a:rPr>
                        <a:t>跳跃频率设定值</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3"/>
                  </a:ext>
                </a:extLst>
              </a:tr>
              <a:tr h="371760">
                <a:tc>
                  <a:txBody>
                    <a:bodyPr/>
                    <a:lstStyle/>
                    <a:p>
                      <a:pPr indent="127000" algn="ctr">
                        <a:lnSpc>
                          <a:spcPct val="125000"/>
                        </a:lnSpc>
                        <a:spcAft>
                          <a:spcPts val="0"/>
                        </a:spcAft>
                      </a:pPr>
                      <a:r>
                        <a:rPr lang="en-US" sz="1800" kern="100">
                          <a:effectLst/>
                        </a:rPr>
                        <a:t>4</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P1101=2</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a:effectLst/>
                        </a:rPr>
                        <a:t>跳跃频率的频带宽度设定值</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4"/>
                  </a:ext>
                </a:extLst>
              </a:tr>
              <a:tr h="371760">
                <a:tc>
                  <a:txBody>
                    <a:bodyPr/>
                    <a:lstStyle/>
                    <a:p>
                      <a:pPr indent="127000" algn="ctr">
                        <a:lnSpc>
                          <a:spcPct val="125000"/>
                        </a:lnSpc>
                        <a:spcAft>
                          <a:spcPts val="0"/>
                        </a:spcAft>
                      </a:pPr>
                      <a:r>
                        <a:rPr lang="en-US" sz="1800" kern="100">
                          <a:effectLst/>
                        </a:rPr>
                        <a:t>5</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P1120=3.0</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a:effectLst/>
                        </a:rPr>
                        <a:t>加速时间设定值</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5"/>
                  </a:ext>
                </a:extLst>
              </a:tr>
              <a:tr h="371760">
                <a:tc>
                  <a:txBody>
                    <a:bodyPr/>
                    <a:lstStyle/>
                    <a:p>
                      <a:pPr indent="127000" algn="ctr">
                        <a:lnSpc>
                          <a:spcPct val="125000"/>
                        </a:lnSpc>
                        <a:spcAft>
                          <a:spcPts val="0"/>
                        </a:spcAft>
                      </a:pPr>
                      <a:r>
                        <a:rPr lang="en-US" sz="1800" kern="100">
                          <a:effectLst/>
                        </a:rPr>
                        <a:t>6</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dirty="0">
                          <a:effectLst/>
                        </a:rPr>
                        <a:t>P1121=3.0</a:t>
                      </a:r>
                      <a:endParaRPr lang="zh-CN" sz="2400" kern="100" dirty="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dirty="0">
                          <a:effectLst/>
                        </a:rPr>
                        <a:t>减速时间设定值</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6"/>
                  </a:ext>
                </a:extLst>
              </a:tr>
            </a:tbl>
          </a:graphicData>
        </a:graphic>
      </p:graphicFrame>
      <p:sp>
        <p:nvSpPr>
          <p:cNvPr id="18" name="矩形 17"/>
          <p:cNvSpPr/>
          <p:nvPr/>
        </p:nvSpPr>
        <p:spPr>
          <a:xfrm>
            <a:off x="7434303" y="6133682"/>
            <a:ext cx="1826141" cy="338554"/>
          </a:xfrm>
          <a:prstGeom prst="rect">
            <a:avLst/>
          </a:prstGeom>
        </p:spPr>
        <p:txBody>
          <a:bodyPr wrap="none">
            <a:spAutoFit/>
          </a:bodyPr>
          <a:lstStyle/>
          <a:p>
            <a:r>
              <a:rPr lang="zh-CN" altLang="zh-CN" sz="1600" dirty="0"/>
              <a:t>表</a:t>
            </a:r>
            <a:r>
              <a:rPr lang="en-US" altLang="zh-CN" sz="1600" dirty="0"/>
              <a:t>2-1-9 </a:t>
            </a:r>
            <a:r>
              <a:rPr lang="zh-CN" altLang="zh-CN" sz="1600" dirty="0"/>
              <a:t>参数设置</a:t>
            </a:r>
          </a:p>
        </p:txBody>
      </p:sp>
      <p:sp>
        <p:nvSpPr>
          <p:cNvPr id="1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2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7"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itchFamily="34" charset="-122"/>
                <a:ea typeface="微软雅黑"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矩形 9"/>
          <p:cNvSpPr/>
          <p:nvPr/>
        </p:nvSpPr>
        <p:spPr>
          <a:xfrm>
            <a:off x="612953" y="883604"/>
            <a:ext cx="11260800" cy="858377"/>
          </a:xfrm>
          <a:prstGeom prst="rect">
            <a:avLst/>
          </a:prstGeom>
        </p:spPr>
        <p:txBody>
          <a:bodyPr wrap="square">
            <a:spAutoFit/>
          </a:bodyPr>
          <a:lstStyle/>
          <a:p>
            <a:pPr indent="457200">
              <a:lnSpc>
                <a:spcPct val="150000"/>
              </a:lnSpc>
            </a:pPr>
            <a:r>
              <a:rPr lang="zh-CN" altLang="zh-CN" b="1" dirty="0"/>
              <a:t>任务（</a:t>
            </a:r>
            <a:r>
              <a:rPr lang="en-US" altLang="zh-CN" b="1" dirty="0"/>
              <a:t>2</a:t>
            </a:r>
            <a:r>
              <a:rPr lang="zh-CN" altLang="zh-CN" b="1" dirty="0"/>
              <a:t>）：如图</a:t>
            </a:r>
            <a:r>
              <a:rPr lang="en-US" altLang="zh-CN" b="1" dirty="0"/>
              <a:t>2-1-11</a:t>
            </a:r>
            <a:r>
              <a:rPr lang="zh-CN" altLang="zh-CN" b="1" dirty="0"/>
              <a:t>所示，请设置变频器参数实现正反转运行：</a:t>
            </a:r>
            <a:r>
              <a:rPr lang="en-US" altLang="zh-CN" b="1" dirty="0"/>
              <a:t>K1</a:t>
            </a:r>
            <a:r>
              <a:rPr lang="zh-CN" altLang="zh-CN" b="1" dirty="0"/>
              <a:t>按键控制正转启停，</a:t>
            </a:r>
            <a:r>
              <a:rPr lang="en-US" altLang="zh-CN" b="1" dirty="0"/>
              <a:t>K2</a:t>
            </a:r>
            <a:r>
              <a:rPr lang="zh-CN" altLang="zh-CN" b="1" dirty="0"/>
              <a:t>按键控制反转启停，</a:t>
            </a:r>
            <a:r>
              <a:rPr lang="en-US" altLang="zh-CN" b="1" dirty="0"/>
              <a:t>SB1</a:t>
            </a:r>
            <a:r>
              <a:rPr lang="zh-CN" altLang="zh-CN" b="1" dirty="0"/>
              <a:t>按键点动控制正转，</a:t>
            </a:r>
            <a:r>
              <a:rPr lang="en-US" altLang="zh-CN" b="1" dirty="0"/>
              <a:t>SB2</a:t>
            </a:r>
            <a:r>
              <a:rPr lang="zh-CN" altLang="zh-CN" b="1" dirty="0"/>
              <a:t>按键点动控制反转。</a:t>
            </a:r>
            <a:endParaRPr lang="zh-CN" altLang="zh-CN" dirty="0"/>
          </a:p>
        </p:txBody>
      </p:sp>
      <p:pic>
        <p:nvPicPr>
          <p:cNvPr id="19" name="图片 18" descr="C:\Users\407_5\AppData\Roaming\Tencent\Users\532440458\QQ\WinTemp\RichOle\K]I9$(QT@JJRS~9$AEVON)I.png"/>
          <p:cNvPicPr/>
          <p:nvPr/>
        </p:nvPicPr>
        <p:blipFill>
          <a:blip r:embed="rId3">
            <a:extLst>
              <a:ext uri="{28A0092B-C50C-407E-A947-70E740481C1C}">
                <a14:useLocalDpi xmlns:a14="http://schemas.microsoft.com/office/drawing/2010/main" val="0"/>
              </a:ext>
            </a:extLst>
          </a:blip>
          <a:srcRect/>
          <a:stretch>
            <a:fillRect/>
          </a:stretch>
        </p:blipFill>
        <p:spPr bwMode="auto">
          <a:xfrm>
            <a:off x="3489369" y="2374618"/>
            <a:ext cx="5289464" cy="2962319"/>
          </a:xfrm>
          <a:prstGeom prst="rect">
            <a:avLst/>
          </a:prstGeom>
          <a:noFill/>
          <a:ln>
            <a:noFill/>
          </a:ln>
        </p:spPr>
      </p:pic>
      <p:sp>
        <p:nvSpPr>
          <p:cNvPr id="2" name="矩形 1"/>
          <p:cNvSpPr/>
          <p:nvPr/>
        </p:nvSpPr>
        <p:spPr>
          <a:xfrm>
            <a:off x="4303681" y="5866217"/>
            <a:ext cx="3531736" cy="369332"/>
          </a:xfrm>
          <a:prstGeom prst="rect">
            <a:avLst/>
          </a:prstGeom>
        </p:spPr>
        <p:txBody>
          <a:bodyPr wrap="none">
            <a:spAutoFit/>
          </a:bodyPr>
          <a:lstStyle/>
          <a:p>
            <a:r>
              <a:rPr lang="zh-CN" altLang="zh-CN" dirty="0"/>
              <a:t>图</a:t>
            </a:r>
            <a:r>
              <a:rPr lang="en-US" altLang="zh-CN" dirty="0"/>
              <a:t>2-1-11 </a:t>
            </a:r>
            <a:r>
              <a:rPr lang="zh-CN" altLang="zh-CN" dirty="0"/>
              <a:t>变频器控制电机示意图</a:t>
            </a:r>
          </a:p>
        </p:txBody>
      </p:sp>
      <p:sp>
        <p:nvSpPr>
          <p:cNvPr id="18"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2"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3"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4"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25"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6"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222918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矩形 10"/>
          <p:cNvSpPr/>
          <p:nvPr/>
        </p:nvSpPr>
        <p:spPr>
          <a:xfrm>
            <a:off x="915375" y="909196"/>
            <a:ext cx="3856366" cy="646331"/>
          </a:xfrm>
          <a:prstGeom prst="rect">
            <a:avLst/>
          </a:prstGeom>
        </p:spPr>
        <p:txBody>
          <a:bodyPr wrap="square">
            <a:spAutoFit/>
          </a:bodyPr>
          <a:lstStyle/>
          <a:p>
            <a:r>
              <a:rPr lang="zh-CN" altLang="zh-CN" b="1" dirty="0"/>
              <a:t>答：</a:t>
            </a:r>
            <a:endParaRPr lang="zh-CN" altLang="zh-CN" dirty="0"/>
          </a:p>
          <a:p>
            <a:r>
              <a:rPr lang="zh-CN" altLang="zh-CN" dirty="0"/>
              <a:t>对变频器的参数设置如下表所示：</a:t>
            </a:r>
          </a:p>
        </p:txBody>
      </p:sp>
      <p:graphicFrame>
        <p:nvGraphicFramePr>
          <p:cNvPr id="20" name="表格 19"/>
          <p:cNvGraphicFramePr>
            <a:graphicFrameLocks noGrp="1"/>
          </p:cNvGraphicFramePr>
          <p:nvPr>
            <p:extLst>
              <p:ext uri="{D42A27DB-BD31-4B8C-83A1-F6EECF244321}">
                <p14:modId xmlns:p14="http://schemas.microsoft.com/office/powerpoint/2010/main" val="1207338073"/>
              </p:ext>
            </p:extLst>
          </p:nvPr>
        </p:nvGraphicFramePr>
        <p:xfrm>
          <a:off x="1109648" y="1813270"/>
          <a:ext cx="10396266" cy="3497450"/>
        </p:xfrm>
        <a:graphic>
          <a:graphicData uri="http://schemas.openxmlformats.org/drawingml/2006/table">
            <a:tbl>
              <a:tblPr firstRow="1" firstCol="1" lastRow="1" lastCol="1" bandRow="1" bandCol="1">
                <a:tableStyleId>{5940675A-B579-460E-94D1-54222C63F5DA}</a:tableStyleId>
              </a:tblPr>
              <a:tblGrid>
                <a:gridCol w="1256633">
                  <a:extLst>
                    <a:ext uri="{9D8B030D-6E8A-4147-A177-3AD203B41FA5}">
                      <a16:colId xmlns:a16="http://schemas.microsoft.com/office/drawing/2014/main" xmlns="" val="20000"/>
                    </a:ext>
                  </a:extLst>
                </a:gridCol>
                <a:gridCol w="2652306">
                  <a:extLst>
                    <a:ext uri="{9D8B030D-6E8A-4147-A177-3AD203B41FA5}">
                      <a16:colId xmlns:a16="http://schemas.microsoft.com/office/drawing/2014/main" xmlns="" val="20001"/>
                    </a:ext>
                  </a:extLst>
                </a:gridCol>
                <a:gridCol w="6487327">
                  <a:extLst>
                    <a:ext uri="{9D8B030D-6E8A-4147-A177-3AD203B41FA5}">
                      <a16:colId xmlns:a16="http://schemas.microsoft.com/office/drawing/2014/main" xmlns="" val="20002"/>
                    </a:ext>
                  </a:extLst>
                </a:gridCol>
              </a:tblGrid>
              <a:tr h="411350">
                <a:tc>
                  <a:txBody>
                    <a:bodyPr/>
                    <a:lstStyle/>
                    <a:p>
                      <a:pPr indent="127000" algn="ctr">
                        <a:lnSpc>
                          <a:spcPct val="125000"/>
                        </a:lnSpc>
                        <a:spcAft>
                          <a:spcPts val="0"/>
                        </a:spcAft>
                      </a:pPr>
                      <a:r>
                        <a:rPr lang="zh-CN" sz="1800" kern="100" dirty="0">
                          <a:effectLst/>
                        </a:rPr>
                        <a:t>序号</a:t>
                      </a:r>
                      <a:endParaRPr lang="zh-CN" sz="2400" kern="100" dirty="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a:effectLst/>
                        </a:rPr>
                        <a:t>参数及设定值</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smtClean="0">
                          <a:effectLst/>
                        </a:rPr>
                        <a:t>参数功能</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199642">
                <a:tc>
                  <a:txBody>
                    <a:bodyPr/>
                    <a:lstStyle/>
                    <a:p>
                      <a:pPr indent="127000" algn="ctr">
                        <a:lnSpc>
                          <a:spcPct val="125000"/>
                        </a:lnSpc>
                        <a:spcAft>
                          <a:spcPts val="0"/>
                        </a:spcAft>
                      </a:pPr>
                      <a:r>
                        <a:rPr lang="en-US" sz="1800" kern="100">
                          <a:effectLst/>
                        </a:rPr>
                        <a:t>1</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P0700 = 2</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smtClean="0">
                          <a:effectLst/>
                        </a:rPr>
                        <a:t>用外部端子控制变频器启停</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199642">
                <a:tc>
                  <a:txBody>
                    <a:bodyPr/>
                    <a:lstStyle/>
                    <a:p>
                      <a:pPr indent="127000" algn="ctr">
                        <a:lnSpc>
                          <a:spcPct val="125000"/>
                        </a:lnSpc>
                        <a:spcAft>
                          <a:spcPts val="0"/>
                        </a:spcAft>
                      </a:pPr>
                      <a:r>
                        <a:rPr lang="en-US" sz="1800" kern="100">
                          <a:effectLst/>
                        </a:rPr>
                        <a:t>2</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P0701 = 1</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smtClean="0">
                          <a:effectLst/>
                        </a:rPr>
                        <a:t>用</a:t>
                      </a:r>
                      <a:r>
                        <a:rPr lang="en-US" sz="1800" kern="100" smtClean="0">
                          <a:effectLst/>
                        </a:rPr>
                        <a:t>DIN1</a:t>
                      </a:r>
                      <a:r>
                        <a:rPr lang="zh-CN" sz="1800" kern="100" smtClean="0">
                          <a:effectLst/>
                        </a:rPr>
                        <a:t>控制正转启停</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r h="199642">
                <a:tc>
                  <a:txBody>
                    <a:bodyPr/>
                    <a:lstStyle/>
                    <a:p>
                      <a:pPr indent="127000" algn="ctr">
                        <a:lnSpc>
                          <a:spcPct val="125000"/>
                        </a:lnSpc>
                        <a:spcAft>
                          <a:spcPts val="0"/>
                        </a:spcAft>
                      </a:pPr>
                      <a:r>
                        <a:rPr lang="en-US" sz="1800" kern="100">
                          <a:effectLst/>
                        </a:rPr>
                        <a:t>3</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P0702 = 2</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dirty="0" smtClean="0">
                          <a:effectLst/>
                        </a:rPr>
                        <a:t>用</a:t>
                      </a:r>
                      <a:r>
                        <a:rPr lang="en-US" sz="1800" kern="100" dirty="0" smtClean="0">
                          <a:effectLst/>
                        </a:rPr>
                        <a:t>DIN2</a:t>
                      </a:r>
                      <a:r>
                        <a:rPr lang="zh-CN" sz="1800" kern="100" dirty="0" smtClean="0">
                          <a:effectLst/>
                        </a:rPr>
                        <a:t>控制反转启停</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3"/>
                  </a:ext>
                </a:extLst>
              </a:tr>
              <a:tr h="206525">
                <a:tc>
                  <a:txBody>
                    <a:bodyPr/>
                    <a:lstStyle/>
                    <a:p>
                      <a:pPr indent="127000" algn="ctr">
                        <a:lnSpc>
                          <a:spcPct val="125000"/>
                        </a:lnSpc>
                        <a:spcAft>
                          <a:spcPts val="0"/>
                        </a:spcAft>
                      </a:pPr>
                      <a:r>
                        <a:rPr lang="en-US" sz="1800" kern="100">
                          <a:effectLst/>
                        </a:rPr>
                        <a:t>4</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P0703 = 10</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smtClean="0">
                          <a:effectLst/>
                        </a:rPr>
                        <a:t>用</a:t>
                      </a:r>
                      <a:r>
                        <a:rPr lang="en-US" sz="1800" kern="100" smtClean="0">
                          <a:effectLst/>
                        </a:rPr>
                        <a:t>DIN3</a:t>
                      </a:r>
                      <a:r>
                        <a:rPr lang="zh-CN" sz="1800" kern="100" smtClean="0">
                          <a:effectLst/>
                        </a:rPr>
                        <a:t>控制正转点动</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4"/>
                  </a:ext>
                </a:extLst>
              </a:tr>
              <a:tr h="199642">
                <a:tc>
                  <a:txBody>
                    <a:bodyPr/>
                    <a:lstStyle/>
                    <a:p>
                      <a:pPr indent="127000" algn="ctr">
                        <a:lnSpc>
                          <a:spcPct val="125000"/>
                        </a:lnSpc>
                        <a:spcAft>
                          <a:spcPts val="0"/>
                        </a:spcAft>
                      </a:pPr>
                      <a:r>
                        <a:rPr lang="en-US" sz="1800" kern="100">
                          <a:effectLst/>
                        </a:rPr>
                        <a:t>5</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P0704 = 11</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smtClean="0">
                          <a:effectLst/>
                        </a:rPr>
                        <a:t>用</a:t>
                      </a:r>
                      <a:r>
                        <a:rPr lang="en-US" sz="1800" kern="100" smtClean="0">
                          <a:effectLst/>
                        </a:rPr>
                        <a:t>DIN4</a:t>
                      </a:r>
                      <a:r>
                        <a:rPr lang="zh-CN" sz="1800" kern="100" smtClean="0">
                          <a:effectLst/>
                        </a:rPr>
                        <a:t>控制反转点动</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5"/>
                  </a:ext>
                </a:extLst>
              </a:tr>
              <a:tr h="260789">
                <a:tc>
                  <a:txBody>
                    <a:bodyPr/>
                    <a:lstStyle/>
                    <a:p>
                      <a:pPr indent="127000" algn="ctr">
                        <a:lnSpc>
                          <a:spcPct val="125000"/>
                        </a:lnSpc>
                        <a:spcAft>
                          <a:spcPts val="0"/>
                        </a:spcAft>
                      </a:pPr>
                      <a:r>
                        <a:rPr lang="en-US" sz="1800" kern="100">
                          <a:effectLst/>
                        </a:rPr>
                        <a:t>6</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P1000 = 1</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smtClean="0">
                          <a:effectLst/>
                        </a:rPr>
                        <a:t>用面板设置变频器频率</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6"/>
                  </a:ext>
                </a:extLst>
              </a:tr>
              <a:tr h="295615">
                <a:tc>
                  <a:txBody>
                    <a:bodyPr/>
                    <a:lstStyle/>
                    <a:p>
                      <a:pPr indent="127000" algn="ctr">
                        <a:lnSpc>
                          <a:spcPct val="125000"/>
                        </a:lnSpc>
                        <a:spcAft>
                          <a:spcPts val="0"/>
                        </a:spcAft>
                      </a:pPr>
                      <a:r>
                        <a:rPr lang="en-US" sz="1800" kern="100">
                          <a:effectLst/>
                        </a:rPr>
                        <a:t>7</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P1040 = 30</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smtClean="0">
                          <a:effectLst/>
                        </a:rPr>
                        <a:t>变频器的给定频率是</a:t>
                      </a:r>
                      <a:r>
                        <a:rPr lang="en-US" sz="1800" kern="100" smtClean="0">
                          <a:effectLst/>
                        </a:rPr>
                        <a:t>30Hz</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7"/>
                  </a:ext>
                </a:extLst>
              </a:tr>
              <a:tr h="339351">
                <a:tc>
                  <a:txBody>
                    <a:bodyPr/>
                    <a:lstStyle/>
                    <a:p>
                      <a:pPr indent="127000" algn="ctr">
                        <a:lnSpc>
                          <a:spcPct val="125000"/>
                        </a:lnSpc>
                        <a:spcAft>
                          <a:spcPts val="0"/>
                        </a:spcAft>
                      </a:pPr>
                      <a:r>
                        <a:rPr lang="en-US" sz="1800" kern="100">
                          <a:effectLst/>
                        </a:rPr>
                        <a:t>8</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a:effectLst/>
                        </a:rPr>
                        <a:t>P1058 = 6</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smtClean="0">
                          <a:effectLst/>
                        </a:rPr>
                        <a:t>正转点动频率为</a:t>
                      </a:r>
                      <a:r>
                        <a:rPr lang="en-US" sz="1800" kern="100" smtClean="0">
                          <a:effectLst/>
                        </a:rPr>
                        <a:t>6Hz </a:t>
                      </a:r>
                      <a:endParaRPr lang="zh-CN" sz="24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8"/>
                  </a:ext>
                </a:extLst>
              </a:tr>
              <a:tr h="199642">
                <a:tc>
                  <a:txBody>
                    <a:bodyPr/>
                    <a:lstStyle/>
                    <a:p>
                      <a:pPr indent="127000" algn="ctr">
                        <a:lnSpc>
                          <a:spcPct val="125000"/>
                        </a:lnSpc>
                        <a:spcAft>
                          <a:spcPts val="0"/>
                        </a:spcAft>
                      </a:pPr>
                      <a:r>
                        <a:rPr lang="en-US" sz="1800" kern="100">
                          <a:effectLst/>
                        </a:rPr>
                        <a:t>9</a:t>
                      </a:r>
                      <a:endParaRPr lang="zh-CN" sz="24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800" kern="100" dirty="0">
                          <a:effectLst/>
                        </a:rPr>
                        <a:t>P1058 = 8</a:t>
                      </a:r>
                      <a:endParaRPr lang="zh-CN" sz="2400" kern="100" dirty="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800" kern="100" dirty="0" smtClean="0">
                          <a:effectLst/>
                        </a:rPr>
                        <a:t>正转点动频率为</a:t>
                      </a:r>
                      <a:r>
                        <a:rPr lang="en-US" sz="1800" kern="100" dirty="0" smtClean="0">
                          <a:effectLst/>
                        </a:rPr>
                        <a:t>8Hz </a:t>
                      </a:r>
                      <a:endParaRPr lang="zh-CN" sz="24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9"/>
                  </a:ext>
                </a:extLst>
              </a:tr>
            </a:tbl>
          </a:graphicData>
        </a:graphic>
      </p:graphicFrame>
      <p:sp>
        <p:nvSpPr>
          <p:cNvPr id="21" name="矩形 20"/>
          <p:cNvSpPr/>
          <p:nvPr/>
        </p:nvSpPr>
        <p:spPr>
          <a:xfrm>
            <a:off x="5035109" y="5568463"/>
            <a:ext cx="2146742" cy="369332"/>
          </a:xfrm>
          <a:prstGeom prst="rect">
            <a:avLst/>
          </a:prstGeom>
        </p:spPr>
        <p:txBody>
          <a:bodyPr wrap="none">
            <a:spAutoFit/>
          </a:bodyPr>
          <a:lstStyle/>
          <a:p>
            <a:r>
              <a:rPr lang="zh-CN" altLang="zh-CN" dirty="0"/>
              <a:t>表</a:t>
            </a:r>
            <a:r>
              <a:rPr lang="en-US" altLang="zh-CN" dirty="0"/>
              <a:t>2-1-10 </a:t>
            </a:r>
            <a:r>
              <a:rPr lang="zh-CN" altLang="zh-CN" dirty="0"/>
              <a:t>参数设置</a:t>
            </a:r>
          </a:p>
        </p:txBody>
      </p:sp>
      <p:sp>
        <p:nvSpPr>
          <p:cNvPr id="18"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2"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3"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4"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25"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6"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5204610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7" name="矩形 6"/>
          <p:cNvSpPr/>
          <p:nvPr/>
        </p:nvSpPr>
        <p:spPr>
          <a:xfrm>
            <a:off x="490494" y="778560"/>
            <a:ext cx="11316024" cy="646331"/>
          </a:xfrm>
          <a:prstGeom prst="rect">
            <a:avLst/>
          </a:prstGeom>
        </p:spPr>
        <p:txBody>
          <a:bodyPr wrap="square">
            <a:spAutoFit/>
          </a:bodyPr>
          <a:lstStyle/>
          <a:p>
            <a:r>
              <a:rPr lang="zh-CN" altLang="zh-CN" b="1" dirty="0"/>
              <a:t>任务（</a:t>
            </a:r>
            <a:r>
              <a:rPr lang="en-US" altLang="zh-CN" b="1" dirty="0"/>
              <a:t>3</a:t>
            </a:r>
            <a:r>
              <a:rPr lang="zh-CN" altLang="zh-CN" b="1" dirty="0"/>
              <a:t>）：使用</a:t>
            </a:r>
            <a:r>
              <a:rPr lang="en-US" altLang="zh-CN" b="1" dirty="0"/>
              <a:t>PLC</a:t>
            </a:r>
            <a:r>
              <a:rPr lang="zh-CN" altLang="zh-CN" b="1" dirty="0"/>
              <a:t>连接变频器控制电机正反转运行，连接示意图如下图所示，</a:t>
            </a:r>
            <a:r>
              <a:rPr lang="en-US" altLang="zh-CN" b="1" dirty="0"/>
              <a:t>PLC</a:t>
            </a:r>
            <a:r>
              <a:rPr lang="zh-CN" altLang="zh-CN" b="1" dirty="0"/>
              <a:t>的</a:t>
            </a:r>
            <a:r>
              <a:rPr lang="en-US" altLang="zh-CN" b="1" dirty="0"/>
              <a:t>IO</a:t>
            </a:r>
            <a:r>
              <a:rPr lang="zh-CN" altLang="zh-CN" b="1" dirty="0"/>
              <a:t>分配表如下所示，请设置变频器参数，以及实用梯形图编写出主要的控制程序。</a:t>
            </a:r>
          </a:p>
        </p:txBody>
      </p:sp>
      <p:graphicFrame>
        <p:nvGraphicFramePr>
          <p:cNvPr id="8" name="表格 7"/>
          <p:cNvGraphicFramePr>
            <a:graphicFrameLocks noGrp="1"/>
          </p:cNvGraphicFramePr>
          <p:nvPr>
            <p:extLst>
              <p:ext uri="{D42A27DB-BD31-4B8C-83A1-F6EECF244321}">
                <p14:modId xmlns:p14="http://schemas.microsoft.com/office/powerpoint/2010/main" val="4225702107"/>
              </p:ext>
            </p:extLst>
          </p:nvPr>
        </p:nvGraphicFramePr>
        <p:xfrm>
          <a:off x="5127682" y="2240243"/>
          <a:ext cx="6533864" cy="3922718"/>
        </p:xfrm>
        <a:graphic>
          <a:graphicData uri="http://schemas.openxmlformats.org/drawingml/2006/table">
            <a:tbl>
              <a:tblPr firstRow="1" firstCol="1" lastRow="1" lastCol="1" bandRow="1" bandCol="1">
                <a:tableStyleId>{5940675A-B579-460E-94D1-54222C63F5DA}</a:tableStyleId>
              </a:tblPr>
              <a:tblGrid>
                <a:gridCol w="1123959">
                  <a:extLst>
                    <a:ext uri="{9D8B030D-6E8A-4147-A177-3AD203B41FA5}">
                      <a16:colId xmlns:a16="http://schemas.microsoft.com/office/drawing/2014/main" xmlns="" val="20000"/>
                    </a:ext>
                  </a:extLst>
                </a:gridCol>
                <a:gridCol w="1123959">
                  <a:extLst>
                    <a:ext uri="{9D8B030D-6E8A-4147-A177-3AD203B41FA5}">
                      <a16:colId xmlns:a16="http://schemas.microsoft.com/office/drawing/2014/main" xmlns="" val="20001"/>
                    </a:ext>
                  </a:extLst>
                </a:gridCol>
                <a:gridCol w="1123959">
                  <a:extLst>
                    <a:ext uri="{9D8B030D-6E8A-4147-A177-3AD203B41FA5}">
                      <a16:colId xmlns:a16="http://schemas.microsoft.com/office/drawing/2014/main" xmlns="" val="20002"/>
                    </a:ext>
                  </a:extLst>
                </a:gridCol>
                <a:gridCol w="1123959">
                  <a:extLst>
                    <a:ext uri="{9D8B030D-6E8A-4147-A177-3AD203B41FA5}">
                      <a16:colId xmlns:a16="http://schemas.microsoft.com/office/drawing/2014/main" xmlns="" val="20003"/>
                    </a:ext>
                  </a:extLst>
                </a:gridCol>
                <a:gridCol w="1123959">
                  <a:extLst>
                    <a:ext uri="{9D8B030D-6E8A-4147-A177-3AD203B41FA5}">
                      <a16:colId xmlns:a16="http://schemas.microsoft.com/office/drawing/2014/main" xmlns="" val="20004"/>
                    </a:ext>
                  </a:extLst>
                </a:gridCol>
                <a:gridCol w="914069">
                  <a:extLst>
                    <a:ext uri="{9D8B030D-6E8A-4147-A177-3AD203B41FA5}">
                      <a16:colId xmlns:a16="http://schemas.microsoft.com/office/drawing/2014/main" xmlns="" val="20005"/>
                    </a:ext>
                  </a:extLst>
                </a:gridCol>
              </a:tblGrid>
              <a:tr h="424376">
                <a:tc gridSpan="3">
                  <a:txBody>
                    <a:bodyPr/>
                    <a:lstStyle/>
                    <a:p>
                      <a:pPr indent="127000" algn="ctr">
                        <a:lnSpc>
                          <a:spcPct val="125000"/>
                        </a:lnSpc>
                        <a:spcAft>
                          <a:spcPts val="0"/>
                        </a:spcAft>
                      </a:pPr>
                      <a:r>
                        <a:rPr lang="zh-CN" sz="1600" kern="100" dirty="0">
                          <a:effectLst/>
                        </a:rPr>
                        <a:t>输</a:t>
                      </a:r>
                      <a:r>
                        <a:rPr lang="en-US" sz="1600" kern="100" dirty="0">
                          <a:effectLst/>
                        </a:rPr>
                        <a:t>  </a:t>
                      </a:r>
                      <a:r>
                        <a:rPr lang="zh-CN" sz="1600" kern="100" dirty="0">
                          <a:effectLst/>
                        </a:rPr>
                        <a:t>入</a:t>
                      </a:r>
                      <a:endParaRPr lang="zh-CN" sz="20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indent="127000" algn="ctr">
                        <a:lnSpc>
                          <a:spcPct val="125000"/>
                        </a:lnSpc>
                        <a:spcAft>
                          <a:spcPts val="0"/>
                        </a:spcAft>
                      </a:pPr>
                      <a:r>
                        <a:rPr lang="zh-CN" sz="1600" kern="100">
                          <a:effectLst/>
                        </a:rPr>
                        <a:t>输</a:t>
                      </a:r>
                      <a:r>
                        <a:rPr lang="en-US" sz="1600" kern="100">
                          <a:effectLst/>
                        </a:rPr>
                        <a:t>  </a:t>
                      </a:r>
                      <a:r>
                        <a:rPr lang="zh-CN" sz="1600" kern="100">
                          <a:effectLst/>
                        </a:rPr>
                        <a:t>出</a:t>
                      </a:r>
                      <a:endParaRPr lang="zh-CN" sz="2000" kern="10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424376">
                <a:tc>
                  <a:txBody>
                    <a:bodyPr/>
                    <a:lstStyle/>
                    <a:p>
                      <a:pPr indent="127000" algn="ctr">
                        <a:lnSpc>
                          <a:spcPct val="125000"/>
                        </a:lnSpc>
                        <a:spcAft>
                          <a:spcPts val="0"/>
                        </a:spcAft>
                      </a:pPr>
                      <a:r>
                        <a:rPr lang="zh-CN" sz="1600" kern="100">
                          <a:effectLst/>
                        </a:rPr>
                        <a:t>输入继电器</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输入元件</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作用</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输出继电器</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MM440</a:t>
                      </a:r>
                      <a:r>
                        <a:rPr lang="zh-CN" sz="1600" kern="100">
                          <a:effectLst/>
                        </a:rPr>
                        <a:t>接口</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作用</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407679">
                <a:tc>
                  <a:txBody>
                    <a:bodyPr/>
                    <a:lstStyle/>
                    <a:p>
                      <a:pPr indent="127000" algn="ctr">
                        <a:lnSpc>
                          <a:spcPct val="125000"/>
                        </a:lnSpc>
                        <a:spcAft>
                          <a:spcPts val="0"/>
                        </a:spcAft>
                      </a:pPr>
                      <a:r>
                        <a:rPr lang="en-US" sz="1600" kern="100">
                          <a:effectLst/>
                        </a:rPr>
                        <a:t>I0.1</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SB1</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正向起动按钮</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Q0.1</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5</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正转</a:t>
                      </a:r>
                      <a:r>
                        <a:rPr lang="en-US" sz="1600" kern="100">
                          <a:effectLst/>
                        </a:rPr>
                        <a:t>/</a:t>
                      </a:r>
                      <a:r>
                        <a:rPr lang="zh-CN" sz="1600" kern="100">
                          <a:effectLst/>
                        </a:rPr>
                        <a:t>停止</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r h="424376">
                <a:tc>
                  <a:txBody>
                    <a:bodyPr/>
                    <a:lstStyle/>
                    <a:p>
                      <a:pPr indent="127000" algn="ctr">
                        <a:lnSpc>
                          <a:spcPct val="125000"/>
                        </a:lnSpc>
                        <a:spcAft>
                          <a:spcPts val="0"/>
                        </a:spcAft>
                      </a:pPr>
                      <a:r>
                        <a:rPr lang="en-US" sz="1600" kern="100">
                          <a:effectLst/>
                        </a:rPr>
                        <a:t>I0.2</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SB2</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停止按钮</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Q0.2</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6</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反转</a:t>
                      </a:r>
                      <a:r>
                        <a:rPr lang="en-US" sz="1600" kern="100">
                          <a:effectLst/>
                        </a:rPr>
                        <a:t>/</a:t>
                      </a:r>
                      <a:r>
                        <a:rPr lang="zh-CN" sz="1600" kern="100">
                          <a:effectLst/>
                        </a:rPr>
                        <a:t>停止</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3"/>
                  </a:ext>
                </a:extLst>
              </a:tr>
              <a:tr h="441073">
                <a:tc>
                  <a:txBody>
                    <a:bodyPr/>
                    <a:lstStyle/>
                    <a:p>
                      <a:pPr indent="127000" algn="ctr">
                        <a:lnSpc>
                          <a:spcPct val="125000"/>
                        </a:lnSpc>
                        <a:spcAft>
                          <a:spcPts val="0"/>
                        </a:spcAft>
                      </a:pPr>
                      <a:r>
                        <a:rPr lang="en-US" sz="1600" kern="100" dirty="0">
                          <a:effectLst/>
                        </a:rPr>
                        <a:t>I0.3</a:t>
                      </a:r>
                      <a:endParaRPr lang="zh-CN" sz="2000" kern="100" dirty="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dirty="0">
                          <a:effectLst/>
                        </a:rPr>
                        <a:t>SB3</a:t>
                      </a:r>
                      <a:endParaRPr lang="zh-CN" sz="2000" kern="100" dirty="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反向起动按钮</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Q0.3</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7</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正向点动</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4"/>
                  </a:ext>
                </a:extLst>
              </a:tr>
              <a:tr h="441073">
                <a:tc>
                  <a:txBody>
                    <a:bodyPr/>
                    <a:lstStyle/>
                    <a:p>
                      <a:pPr indent="127000" algn="ctr">
                        <a:lnSpc>
                          <a:spcPct val="125000"/>
                        </a:lnSpc>
                        <a:spcAft>
                          <a:spcPts val="0"/>
                        </a:spcAft>
                      </a:pPr>
                      <a:r>
                        <a:rPr lang="en-US" sz="1600" kern="100">
                          <a:effectLst/>
                        </a:rPr>
                        <a:t>I0.4</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SB4</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正向点动按钮</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Q0.4</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8</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a:effectLst/>
                        </a:rPr>
                        <a:t>反向点动</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5"/>
                  </a:ext>
                </a:extLst>
              </a:tr>
              <a:tr h="441073">
                <a:tc>
                  <a:txBody>
                    <a:bodyPr/>
                    <a:lstStyle/>
                    <a:p>
                      <a:pPr indent="127000" algn="ctr">
                        <a:lnSpc>
                          <a:spcPct val="125000"/>
                        </a:lnSpc>
                        <a:spcAft>
                          <a:spcPts val="0"/>
                        </a:spcAft>
                      </a:pPr>
                      <a:r>
                        <a:rPr lang="en-US" sz="1600" kern="100">
                          <a:effectLst/>
                        </a:rPr>
                        <a:t>I0.5</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SB5</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zh-CN" sz="1600" kern="100" dirty="0">
                          <a:effectLst/>
                        </a:rPr>
                        <a:t>反向点动按钮</a:t>
                      </a:r>
                      <a:endParaRPr lang="zh-CN" sz="2000" kern="100" dirty="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 </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a:effectLst/>
                        </a:rPr>
                        <a:t> </a:t>
                      </a:r>
                      <a:endParaRPr lang="zh-CN" sz="2000" kern="100">
                        <a:effectLst/>
                        <a:latin typeface="Calibri"/>
                        <a:ea typeface="宋体"/>
                        <a:cs typeface="Times New Roman"/>
                      </a:endParaRPr>
                    </a:p>
                  </a:txBody>
                  <a:tcPr marL="68580" marR="68580" marT="0" marB="0" anchor="ctr"/>
                </a:tc>
                <a:tc>
                  <a:txBody>
                    <a:bodyPr/>
                    <a:lstStyle/>
                    <a:p>
                      <a:pPr indent="127000" algn="ctr">
                        <a:lnSpc>
                          <a:spcPct val="125000"/>
                        </a:lnSpc>
                        <a:spcAft>
                          <a:spcPts val="0"/>
                        </a:spcAft>
                      </a:pPr>
                      <a:r>
                        <a:rPr lang="en-US" sz="1600" kern="100" dirty="0">
                          <a:effectLst/>
                        </a:rPr>
                        <a:t> </a:t>
                      </a:r>
                      <a:endParaRPr lang="zh-CN" sz="20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6"/>
                  </a:ext>
                </a:extLst>
              </a:tr>
            </a:tbl>
          </a:graphicData>
        </a:graphic>
      </p:graphicFrame>
      <p:sp>
        <p:nvSpPr>
          <p:cNvPr id="9" name="矩形 8"/>
          <p:cNvSpPr/>
          <p:nvPr/>
        </p:nvSpPr>
        <p:spPr>
          <a:xfrm>
            <a:off x="6742518" y="1811637"/>
            <a:ext cx="2608406" cy="369332"/>
          </a:xfrm>
          <a:prstGeom prst="rect">
            <a:avLst/>
          </a:prstGeom>
        </p:spPr>
        <p:txBody>
          <a:bodyPr wrap="none">
            <a:spAutoFit/>
          </a:bodyPr>
          <a:lstStyle/>
          <a:p>
            <a:r>
              <a:rPr lang="zh-CN" altLang="zh-CN" dirty="0"/>
              <a:t>表</a:t>
            </a:r>
            <a:r>
              <a:rPr lang="en-US" altLang="zh-CN" dirty="0"/>
              <a:t>2-1-11 </a:t>
            </a:r>
            <a:r>
              <a:rPr lang="zh-CN" altLang="zh-CN" dirty="0"/>
              <a:t>输入输出说明</a:t>
            </a:r>
          </a:p>
        </p:txBody>
      </p:sp>
      <p:pic>
        <p:nvPicPr>
          <p:cNvPr id="24" name="图片 23" descr="C:\Users\407_5\AppData\Roaming\Tencent\Users\532440458\QQ\WinTemp\RichOle\UQI1YP9$8A[D`@5SNLBCE[5.png"/>
          <p:cNvPicPr/>
          <p:nvPr/>
        </p:nvPicPr>
        <p:blipFill>
          <a:blip r:embed="rId3">
            <a:extLst>
              <a:ext uri="{28A0092B-C50C-407E-A947-70E740481C1C}">
                <a14:useLocalDpi xmlns:a14="http://schemas.microsoft.com/office/drawing/2010/main" val="0"/>
              </a:ext>
            </a:extLst>
          </a:blip>
          <a:srcRect/>
          <a:stretch>
            <a:fillRect/>
          </a:stretch>
        </p:blipFill>
        <p:spPr bwMode="auto">
          <a:xfrm>
            <a:off x="807798" y="1840389"/>
            <a:ext cx="3563223" cy="3430858"/>
          </a:xfrm>
          <a:prstGeom prst="rect">
            <a:avLst/>
          </a:prstGeom>
          <a:noFill/>
          <a:ln>
            <a:noFill/>
          </a:ln>
        </p:spPr>
      </p:pic>
      <p:sp>
        <p:nvSpPr>
          <p:cNvPr id="10" name="矩形 9"/>
          <p:cNvSpPr/>
          <p:nvPr/>
        </p:nvSpPr>
        <p:spPr>
          <a:xfrm>
            <a:off x="1416366" y="5686745"/>
            <a:ext cx="2954655" cy="369332"/>
          </a:xfrm>
          <a:prstGeom prst="rect">
            <a:avLst/>
          </a:prstGeom>
        </p:spPr>
        <p:txBody>
          <a:bodyPr wrap="none">
            <a:spAutoFit/>
          </a:bodyPr>
          <a:lstStyle/>
          <a:p>
            <a:r>
              <a:rPr lang="zh-CN" altLang="zh-CN" dirty="0"/>
              <a:t>图</a:t>
            </a:r>
            <a:r>
              <a:rPr lang="en-US" altLang="zh-CN" dirty="0"/>
              <a:t>2-1-12 PLC</a:t>
            </a:r>
            <a:r>
              <a:rPr lang="zh-CN" altLang="zh-CN" dirty="0"/>
              <a:t>连接变频器图</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3" name="文本框 2"/>
          <p:cNvSpPr txBox="1"/>
          <p:nvPr/>
        </p:nvSpPr>
        <p:spPr>
          <a:xfrm>
            <a:off x="1103839" y="1101725"/>
            <a:ext cx="1107996" cy="369332"/>
          </a:xfrm>
          <a:prstGeom prst="rect">
            <a:avLst/>
          </a:prstGeom>
          <a:noFill/>
        </p:spPr>
        <p:txBody>
          <a:bodyPr wrap="none" rtlCol="0">
            <a:spAutoFit/>
          </a:bodyPr>
          <a:lstStyle/>
          <a:p>
            <a:r>
              <a:rPr lang="zh-CN" altLang="zh-CN" dirty="0">
                <a:solidFill>
                  <a:schemeClr val="bg1"/>
                </a:solidFill>
                <a:latin typeface="微软雅黑" charset="0"/>
                <a:ea typeface="微软雅黑" charset="0"/>
                <a:cs typeface="微软雅黑" charset="0"/>
              </a:rPr>
              <a:t>知识拓展</a:t>
            </a:r>
            <a:endParaRPr lang="zh-CN" altLang="en-US" dirty="0">
              <a:solidFill>
                <a:schemeClr val="bg1"/>
              </a:solidFill>
              <a:latin typeface="微软雅黑" charset="0"/>
              <a:ea typeface="微软雅黑" charset="0"/>
              <a:cs typeface="微软雅黑" charset="0"/>
              <a:sym typeface="+mn-ea"/>
            </a:endParaRPr>
          </a:p>
        </p:txBody>
      </p:sp>
      <p:sp>
        <p:nvSpPr>
          <p:cNvPr id="7" name="矩形 6"/>
          <p:cNvSpPr/>
          <p:nvPr/>
        </p:nvSpPr>
        <p:spPr>
          <a:xfrm>
            <a:off x="724038" y="946037"/>
            <a:ext cx="4014340" cy="584775"/>
          </a:xfrm>
          <a:prstGeom prst="rect">
            <a:avLst/>
          </a:prstGeom>
        </p:spPr>
        <p:txBody>
          <a:bodyPr wrap="square">
            <a:spAutoFit/>
          </a:bodyPr>
          <a:lstStyle/>
          <a:p>
            <a:r>
              <a:rPr lang="zh-CN" altLang="zh-CN" sz="1600" b="1" dirty="0"/>
              <a:t>答：</a:t>
            </a:r>
          </a:p>
          <a:p>
            <a:r>
              <a:rPr lang="zh-CN" altLang="en-US" sz="1600" dirty="0" smtClean="0"/>
              <a:t>（</a:t>
            </a:r>
            <a:r>
              <a:rPr lang="en-US" altLang="zh-CN" sz="1600" dirty="0" smtClean="0"/>
              <a:t>1</a:t>
            </a:r>
            <a:r>
              <a:rPr lang="zh-CN" altLang="zh-CN" sz="1600" dirty="0"/>
              <a:t>）、变频器的参数设置如下表所示。</a:t>
            </a:r>
            <a:endParaRPr lang="zh-CN" altLang="zh-CN" sz="1600" b="1" dirty="0"/>
          </a:p>
        </p:txBody>
      </p:sp>
      <p:graphicFrame>
        <p:nvGraphicFramePr>
          <p:cNvPr id="2" name="表格 1"/>
          <p:cNvGraphicFramePr>
            <a:graphicFrameLocks noGrp="1"/>
          </p:cNvGraphicFramePr>
          <p:nvPr>
            <p:extLst>
              <p:ext uri="{D42A27DB-BD31-4B8C-83A1-F6EECF244321}">
                <p14:modId xmlns:p14="http://schemas.microsoft.com/office/powerpoint/2010/main" val="3236618480"/>
              </p:ext>
            </p:extLst>
          </p:nvPr>
        </p:nvGraphicFramePr>
        <p:xfrm>
          <a:off x="724037" y="1834692"/>
          <a:ext cx="5125433" cy="4261303"/>
        </p:xfrm>
        <a:graphic>
          <a:graphicData uri="http://schemas.openxmlformats.org/drawingml/2006/table">
            <a:tbl>
              <a:tblPr firstRow="1" firstCol="1" lastRow="1" lastCol="1" bandRow="1" bandCol="1">
                <a:tableStyleId>{5940675A-B579-460E-94D1-54222C63F5DA}</a:tableStyleId>
              </a:tblPr>
              <a:tblGrid>
                <a:gridCol w="894900">
                  <a:extLst>
                    <a:ext uri="{9D8B030D-6E8A-4147-A177-3AD203B41FA5}">
                      <a16:colId xmlns:a16="http://schemas.microsoft.com/office/drawing/2014/main" xmlns="" val="20000"/>
                    </a:ext>
                  </a:extLst>
                </a:gridCol>
                <a:gridCol w="1000484">
                  <a:extLst>
                    <a:ext uri="{9D8B030D-6E8A-4147-A177-3AD203B41FA5}">
                      <a16:colId xmlns:a16="http://schemas.microsoft.com/office/drawing/2014/main" xmlns="" val="20001"/>
                    </a:ext>
                  </a:extLst>
                </a:gridCol>
                <a:gridCol w="3230049">
                  <a:extLst>
                    <a:ext uri="{9D8B030D-6E8A-4147-A177-3AD203B41FA5}">
                      <a16:colId xmlns:a16="http://schemas.microsoft.com/office/drawing/2014/main" xmlns="" val="20002"/>
                    </a:ext>
                  </a:extLst>
                </a:gridCol>
              </a:tblGrid>
              <a:tr h="316881">
                <a:tc>
                  <a:txBody>
                    <a:bodyPr/>
                    <a:lstStyle/>
                    <a:p>
                      <a:pPr indent="127000" algn="ctr">
                        <a:lnSpc>
                          <a:spcPts val="1200"/>
                        </a:lnSpc>
                        <a:spcAft>
                          <a:spcPts val="0"/>
                        </a:spcAft>
                      </a:pPr>
                      <a:r>
                        <a:rPr lang="zh-CN" sz="1600" kern="100" dirty="0">
                          <a:effectLst/>
                        </a:rPr>
                        <a:t>参数</a:t>
                      </a:r>
                      <a:endParaRPr lang="zh-CN" sz="2000" kern="100" dirty="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设置值</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说明</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0"/>
                  </a:ext>
                </a:extLst>
              </a:tr>
              <a:tr h="331066">
                <a:tc>
                  <a:txBody>
                    <a:bodyPr/>
                    <a:lstStyle/>
                    <a:p>
                      <a:pPr indent="127000" algn="ctr">
                        <a:lnSpc>
                          <a:spcPts val="1200"/>
                        </a:lnSpc>
                        <a:spcAft>
                          <a:spcPts val="0"/>
                        </a:spcAft>
                      </a:pPr>
                      <a:r>
                        <a:rPr lang="en-US" sz="1600" kern="100">
                          <a:effectLst/>
                        </a:rPr>
                        <a:t>*P0701</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1</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dirty="0">
                          <a:effectLst/>
                        </a:rPr>
                        <a:t>ON/OFF1</a:t>
                      </a:r>
                      <a:endParaRPr lang="zh-CN" sz="20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1"/>
                  </a:ext>
                </a:extLst>
              </a:tr>
              <a:tr h="331066">
                <a:tc>
                  <a:txBody>
                    <a:bodyPr/>
                    <a:lstStyle/>
                    <a:p>
                      <a:pPr indent="127000" algn="ctr">
                        <a:lnSpc>
                          <a:spcPts val="1200"/>
                        </a:lnSpc>
                        <a:spcAft>
                          <a:spcPts val="0"/>
                        </a:spcAft>
                      </a:pPr>
                      <a:r>
                        <a:rPr lang="en-US" sz="1600" kern="100">
                          <a:effectLst/>
                        </a:rPr>
                        <a:t>*P0702</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2</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ON/OFF1</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2"/>
                  </a:ext>
                </a:extLst>
              </a:tr>
              <a:tr h="331066">
                <a:tc>
                  <a:txBody>
                    <a:bodyPr/>
                    <a:lstStyle/>
                    <a:p>
                      <a:pPr indent="127000" algn="ctr">
                        <a:lnSpc>
                          <a:spcPts val="1200"/>
                        </a:lnSpc>
                        <a:spcAft>
                          <a:spcPts val="0"/>
                        </a:spcAft>
                      </a:pPr>
                      <a:r>
                        <a:rPr lang="en-US" sz="1600" kern="100">
                          <a:effectLst/>
                        </a:rPr>
                        <a:t>*P0703</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10</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正向点动</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3"/>
                  </a:ext>
                </a:extLst>
              </a:tr>
              <a:tr h="331066">
                <a:tc>
                  <a:txBody>
                    <a:bodyPr/>
                    <a:lstStyle/>
                    <a:p>
                      <a:pPr indent="127000" algn="ctr">
                        <a:lnSpc>
                          <a:spcPts val="1200"/>
                        </a:lnSpc>
                        <a:spcAft>
                          <a:spcPts val="0"/>
                        </a:spcAft>
                      </a:pPr>
                      <a:r>
                        <a:rPr lang="en-US" sz="1600" kern="100">
                          <a:effectLst/>
                        </a:rPr>
                        <a:t>*P0704</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11</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dirty="0">
                          <a:effectLst/>
                        </a:rPr>
                        <a:t>反向点动</a:t>
                      </a:r>
                      <a:endParaRPr lang="zh-CN" sz="20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4"/>
                  </a:ext>
                </a:extLst>
              </a:tr>
              <a:tr h="331066">
                <a:tc>
                  <a:txBody>
                    <a:bodyPr/>
                    <a:lstStyle/>
                    <a:p>
                      <a:pPr indent="127000" algn="ctr">
                        <a:lnSpc>
                          <a:spcPts val="1200"/>
                        </a:lnSpc>
                        <a:spcAft>
                          <a:spcPts val="0"/>
                        </a:spcAft>
                      </a:pPr>
                      <a:r>
                        <a:rPr lang="en-US" sz="1600" kern="100">
                          <a:effectLst/>
                        </a:rPr>
                        <a:t>P1000</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1</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频率设定值为键盘（</a:t>
                      </a:r>
                      <a:r>
                        <a:rPr lang="en-US" sz="1600" kern="100">
                          <a:effectLst/>
                        </a:rPr>
                        <a:t>MOP</a:t>
                      </a:r>
                      <a:r>
                        <a:rPr lang="zh-CN" sz="1600" kern="100">
                          <a:effectLst/>
                        </a:rPr>
                        <a:t>）设定值</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5"/>
                  </a:ext>
                </a:extLst>
              </a:tr>
              <a:tr h="316881">
                <a:tc>
                  <a:txBody>
                    <a:bodyPr/>
                    <a:lstStyle/>
                    <a:p>
                      <a:pPr indent="127000" algn="ctr">
                        <a:lnSpc>
                          <a:spcPts val="1200"/>
                        </a:lnSpc>
                        <a:spcAft>
                          <a:spcPts val="0"/>
                        </a:spcAft>
                      </a:pPr>
                      <a:r>
                        <a:rPr lang="en-US" sz="1600" kern="100">
                          <a:effectLst/>
                        </a:rPr>
                        <a:t>P1080</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0</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电动机运行最低频率（</a:t>
                      </a:r>
                      <a:r>
                        <a:rPr lang="en-US" sz="1600" kern="100">
                          <a:effectLst/>
                        </a:rPr>
                        <a:t>Hz</a:t>
                      </a:r>
                      <a:r>
                        <a:rPr lang="zh-CN" sz="1600" kern="100">
                          <a:effectLst/>
                        </a:rPr>
                        <a:t>）</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6"/>
                  </a:ext>
                </a:extLst>
              </a:tr>
              <a:tr h="316881">
                <a:tc>
                  <a:txBody>
                    <a:bodyPr/>
                    <a:lstStyle/>
                    <a:p>
                      <a:pPr indent="127000" algn="ctr">
                        <a:lnSpc>
                          <a:spcPts val="1200"/>
                        </a:lnSpc>
                        <a:spcAft>
                          <a:spcPts val="0"/>
                        </a:spcAft>
                      </a:pPr>
                      <a:r>
                        <a:rPr lang="en-US" sz="1600" kern="100">
                          <a:effectLst/>
                        </a:rPr>
                        <a:t>P1082</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50</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电动机运行最高频率（</a:t>
                      </a:r>
                      <a:r>
                        <a:rPr lang="en-US" sz="1600" kern="100">
                          <a:effectLst/>
                        </a:rPr>
                        <a:t>Hz</a:t>
                      </a:r>
                      <a:r>
                        <a:rPr lang="zh-CN" sz="1600" kern="100">
                          <a:effectLst/>
                        </a:rPr>
                        <a:t>）</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7"/>
                  </a:ext>
                </a:extLst>
              </a:tr>
              <a:tr h="331066">
                <a:tc>
                  <a:txBody>
                    <a:bodyPr/>
                    <a:lstStyle/>
                    <a:p>
                      <a:pPr indent="127000" algn="ctr">
                        <a:lnSpc>
                          <a:spcPts val="1200"/>
                        </a:lnSpc>
                        <a:spcAft>
                          <a:spcPts val="0"/>
                        </a:spcAft>
                      </a:pPr>
                      <a:r>
                        <a:rPr lang="en-US" sz="1600" kern="100">
                          <a:effectLst/>
                        </a:rPr>
                        <a:t>*P1120</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8</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斜坡上升时间（</a:t>
                      </a:r>
                      <a:r>
                        <a:rPr lang="en-US" sz="1600" kern="100">
                          <a:effectLst/>
                        </a:rPr>
                        <a:t>s</a:t>
                      </a:r>
                      <a:r>
                        <a:rPr lang="zh-CN" sz="1600" kern="100">
                          <a:effectLst/>
                        </a:rPr>
                        <a:t>）</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8"/>
                  </a:ext>
                </a:extLst>
              </a:tr>
              <a:tr h="331066">
                <a:tc>
                  <a:txBody>
                    <a:bodyPr/>
                    <a:lstStyle/>
                    <a:p>
                      <a:pPr indent="127000" algn="ctr">
                        <a:lnSpc>
                          <a:spcPts val="1200"/>
                        </a:lnSpc>
                        <a:spcAft>
                          <a:spcPts val="0"/>
                        </a:spcAft>
                      </a:pPr>
                      <a:r>
                        <a:rPr lang="en-US" sz="1600" kern="100">
                          <a:effectLst/>
                        </a:rPr>
                        <a:t>*P1121</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8</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斜坡下降时间（</a:t>
                      </a:r>
                      <a:r>
                        <a:rPr lang="en-US" sz="1600" kern="100">
                          <a:effectLst/>
                        </a:rPr>
                        <a:t>s</a:t>
                      </a:r>
                      <a:r>
                        <a:rPr lang="zh-CN" sz="1600" kern="100">
                          <a:effectLst/>
                        </a:rPr>
                        <a:t>）</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09"/>
                  </a:ext>
                </a:extLst>
              </a:tr>
              <a:tr h="331066">
                <a:tc>
                  <a:txBody>
                    <a:bodyPr/>
                    <a:lstStyle/>
                    <a:p>
                      <a:pPr indent="127000" algn="ctr">
                        <a:lnSpc>
                          <a:spcPts val="1200"/>
                        </a:lnSpc>
                        <a:spcAft>
                          <a:spcPts val="0"/>
                        </a:spcAft>
                      </a:pPr>
                      <a:r>
                        <a:rPr lang="en-US" sz="1600" kern="100">
                          <a:effectLst/>
                        </a:rPr>
                        <a:t>*P1040</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30</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设定键盘控制的频率</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10"/>
                  </a:ext>
                </a:extLst>
              </a:tr>
              <a:tr h="331066">
                <a:tc>
                  <a:txBody>
                    <a:bodyPr/>
                    <a:lstStyle/>
                    <a:p>
                      <a:pPr indent="127000" algn="ctr">
                        <a:lnSpc>
                          <a:spcPts val="1200"/>
                        </a:lnSpc>
                        <a:spcAft>
                          <a:spcPts val="0"/>
                        </a:spcAft>
                      </a:pPr>
                      <a:r>
                        <a:rPr lang="en-US" sz="1600" kern="100">
                          <a:effectLst/>
                        </a:rPr>
                        <a:t>*P1058</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a:effectLst/>
                        </a:rPr>
                        <a:t>20</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a:effectLst/>
                        </a:rPr>
                        <a:t>正向点动频率（</a:t>
                      </a:r>
                      <a:r>
                        <a:rPr lang="en-US" sz="1600" kern="100">
                          <a:effectLst/>
                        </a:rPr>
                        <a:t>Hz</a:t>
                      </a:r>
                      <a:r>
                        <a:rPr lang="zh-CN" sz="1600" kern="100">
                          <a:effectLst/>
                        </a:rPr>
                        <a:t>）</a:t>
                      </a:r>
                      <a:endParaRPr lang="zh-CN" sz="2000" kern="10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11"/>
                  </a:ext>
                </a:extLst>
              </a:tr>
              <a:tr h="331066">
                <a:tc>
                  <a:txBody>
                    <a:bodyPr/>
                    <a:lstStyle/>
                    <a:p>
                      <a:pPr indent="127000" algn="ctr">
                        <a:lnSpc>
                          <a:spcPts val="1200"/>
                        </a:lnSpc>
                        <a:spcAft>
                          <a:spcPts val="0"/>
                        </a:spcAft>
                      </a:pPr>
                      <a:r>
                        <a:rPr lang="en-US" sz="1600" kern="100">
                          <a:effectLst/>
                        </a:rPr>
                        <a:t>*P1059</a:t>
                      </a:r>
                      <a:endParaRPr lang="zh-CN" sz="2000" kern="10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en-US" sz="1600" kern="100" dirty="0">
                          <a:effectLst/>
                        </a:rPr>
                        <a:t>20</a:t>
                      </a:r>
                      <a:endParaRPr lang="zh-CN" sz="2000" kern="100" dirty="0">
                        <a:effectLst/>
                        <a:latin typeface="Calibri"/>
                        <a:ea typeface="宋体"/>
                        <a:cs typeface="Times New Roman"/>
                      </a:endParaRPr>
                    </a:p>
                  </a:txBody>
                  <a:tcPr marL="68580" marR="68580" marT="0" marB="0" anchor="ctr"/>
                </a:tc>
                <a:tc>
                  <a:txBody>
                    <a:bodyPr/>
                    <a:lstStyle/>
                    <a:p>
                      <a:pPr indent="127000" algn="ctr">
                        <a:lnSpc>
                          <a:spcPts val="1200"/>
                        </a:lnSpc>
                        <a:spcAft>
                          <a:spcPts val="0"/>
                        </a:spcAft>
                      </a:pPr>
                      <a:r>
                        <a:rPr lang="zh-CN" sz="1600" kern="100" dirty="0">
                          <a:effectLst/>
                        </a:rPr>
                        <a:t>反向点动频率（</a:t>
                      </a:r>
                      <a:r>
                        <a:rPr lang="en-US" sz="1600" kern="100" dirty="0">
                          <a:effectLst/>
                        </a:rPr>
                        <a:t>Hz</a:t>
                      </a:r>
                      <a:r>
                        <a:rPr lang="zh-CN" sz="1600" kern="100" dirty="0">
                          <a:effectLst/>
                        </a:rPr>
                        <a:t>）</a:t>
                      </a:r>
                      <a:endParaRPr lang="zh-CN" sz="20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xmlns="" val="10012"/>
                  </a:ext>
                </a:extLst>
              </a:tr>
            </a:tbl>
          </a:graphicData>
        </a:graphic>
      </p:graphicFrame>
      <p:sp>
        <p:nvSpPr>
          <p:cNvPr id="5" name="矩形 4"/>
          <p:cNvSpPr/>
          <p:nvPr/>
        </p:nvSpPr>
        <p:spPr>
          <a:xfrm>
            <a:off x="7090411" y="1101725"/>
            <a:ext cx="3070071" cy="369332"/>
          </a:xfrm>
          <a:prstGeom prst="rect">
            <a:avLst/>
          </a:prstGeom>
        </p:spPr>
        <p:txBody>
          <a:bodyPr wrap="none">
            <a:spAutoFit/>
          </a:bodyPr>
          <a:lstStyle/>
          <a:p>
            <a:r>
              <a:rPr lang="zh-CN" altLang="en-US" dirty="0" smtClean="0"/>
              <a:t>（</a:t>
            </a:r>
            <a:r>
              <a:rPr lang="en-US" altLang="zh-CN" dirty="0" smtClean="0"/>
              <a:t>2</a:t>
            </a:r>
            <a:r>
              <a:rPr lang="zh-CN" altLang="zh-CN" dirty="0"/>
              <a:t>）主要程序编写如下所示</a:t>
            </a:r>
            <a:endParaRPr lang="zh-CN" altLang="zh-CN" b="1" dirty="0"/>
          </a:p>
        </p:txBody>
      </p:sp>
      <p:pic>
        <p:nvPicPr>
          <p:cNvPr id="19" name="图片 18"/>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6783270" y="1719929"/>
            <a:ext cx="4701631" cy="4376065"/>
          </a:xfrm>
          <a:prstGeom prst="rect">
            <a:avLst/>
          </a:prstGeom>
          <a:noFill/>
          <a:ln>
            <a:noFill/>
          </a:ln>
        </p:spPr>
      </p:pic>
      <p:sp>
        <p:nvSpPr>
          <p:cNvPr id="12" name="矩形 11"/>
          <p:cNvSpPr/>
          <p:nvPr/>
        </p:nvSpPr>
        <p:spPr>
          <a:xfrm>
            <a:off x="1657837" y="6096000"/>
            <a:ext cx="2146742" cy="369332"/>
          </a:xfrm>
          <a:prstGeom prst="rect">
            <a:avLst/>
          </a:prstGeom>
        </p:spPr>
        <p:txBody>
          <a:bodyPr wrap="none">
            <a:spAutoFit/>
          </a:bodyPr>
          <a:lstStyle/>
          <a:p>
            <a:r>
              <a:rPr lang="zh-CN" altLang="zh-CN" dirty="0"/>
              <a:t>表</a:t>
            </a:r>
            <a:r>
              <a:rPr lang="en-US" altLang="zh-CN" dirty="0"/>
              <a:t>2-1-12 </a:t>
            </a:r>
            <a:r>
              <a:rPr lang="zh-CN" altLang="zh-CN" dirty="0"/>
              <a:t>参数设置</a:t>
            </a:r>
          </a:p>
        </p:txBody>
      </p:sp>
    </p:spTree>
    <p:extLst>
      <p:ext uri="{BB962C8B-B14F-4D97-AF65-F5344CB8AC3E}">
        <p14:creationId xmlns:p14="http://schemas.microsoft.com/office/powerpoint/2010/main" val="1284759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grpSp>
        <p:nvGrpSpPr>
          <p:cNvPr id="11" name="组合 1"/>
          <p:cNvGrpSpPr/>
          <p:nvPr/>
        </p:nvGrpSpPr>
        <p:grpSpPr bwMode="auto">
          <a:xfrm>
            <a:off x="1325563" y="1713896"/>
            <a:ext cx="5743575" cy="1001206"/>
            <a:chOff x="859536" y="1549889"/>
            <a:chExt cx="5742745" cy="1000412"/>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grpSp>
      <p:grpSp>
        <p:nvGrpSpPr>
          <p:cNvPr id="19" name="组合 9"/>
          <p:cNvGrpSpPr/>
          <p:nvPr/>
        </p:nvGrpSpPr>
        <p:grpSpPr bwMode="auto">
          <a:xfrm>
            <a:off x="1325563" y="3661322"/>
            <a:ext cx="5743575" cy="1001206"/>
            <a:chOff x="859536" y="1549889"/>
            <a:chExt cx="5742745" cy="1000412"/>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grpSp>
      <p:pic>
        <p:nvPicPr>
          <p:cNvPr id="23554" name="Picture 2" descr="C:\Users\Administrator\Desktop\QQ截图202102261741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7358" y="1713896"/>
            <a:ext cx="5362241" cy="354184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001838" y="2188740"/>
            <a:ext cx="6096000" cy="605294"/>
          </a:xfrm>
          <a:prstGeom prst="rect">
            <a:avLst/>
          </a:prstGeom>
        </p:spPr>
        <p:txBody>
          <a:bodyPr>
            <a:spAutoFit/>
          </a:bodyPr>
          <a:lstStyle/>
          <a:p>
            <a:pPr indent="127000" algn="just">
              <a:lnSpc>
                <a:spcPts val="2000"/>
              </a:lnSpc>
              <a:spcAft>
                <a:spcPts val="0"/>
              </a:spcAft>
            </a:pPr>
            <a:r>
              <a:rPr lang="zh-CN" altLang="zh-CN" sz="1200" kern="100" dirty="0">
                <a:latin typeface="+mn-ea"/>
                <a:cs typeface="Times New Roman" panose="02020603050405020304" pitchFamily="18" charset="0"/>
              </a:rPr>
              <a:t>理解变频器的工作</a:t>
            </a:r>
            <a:r>
              <a:rPr lang="zh-CN" altLang="zh-CN" sz="1200" kern="100" dirty="0" smtClean="0">
                <a:latin typeface="+mn-ea"/>
                <a:cs typeface="Times New Roman" panose="02020603050405020304" pitchFamily="18" charset="0"/>
              </a:rPr>
              <a:t>原理</a:t>
            </a:r>
            <a:r>
              <a:rPr lang="zh-CN" altLang="en-US" sz="1200" kern="100" dirty="0" smtClean="0">
                <a:latin typeface="+mn-ea"/>
                <a:cs typeface="Times New Roman" panose="02020603050405020304" pitchFamily="18" charset="0"/>
              </a:rPr>
              <a:t>、</a:t>
            </a:r>
            <a:r>
              <a:rPr lang="zh-CN" altLang="zh-CN" sz="1200" kern="100" dirty="0" smtClean="0">
                <a:latin typeface="+mn-ea"/>
                <a:cs typeface="Times New Roman" panose="02020603050405020304" pitchFamily="18" charset="0"/>
              </a:rPr>
              <a:t>设置</a:t>
            </a:r>
            <a:r>
              <a:rPr lang="zh-CN" altLang="zh-CN" sz="1200" kern="100" dirty="0">
                <a:latin typeface="+mn-ea"/>
                <a:cs typeface="Times New Roman" panose="02020603050405020304" pitchFamily="18" charset="0"/>
              </a:rPr>
              <a:t>变频器的</a:t>
            </a:r>
            <a:r>
              <a:rPr lang="zh-CN" altLang="zh-CN" sz="1200" kern="100" dirty="0" smtClean="0">
                <a:latin typeface="+mn-ea"/>
                <a:cs typeface="Times New Roman" panose="02020603050405020304" pitchFamily="18" charset="0"/>
              </a:rPr>
              <a:t>参数</a:t>
            </a:r>
            <a:endParaRPr lang="en-US" altLang="zh-CN" sz="1200" kern="100" dirty="0" smtClean="0">
              <a:latin typeface="+mn-ea"/>
              <a:cs typeface="Times New Roman" panose="02020603050405020304" pitchFamily="18" charset="0"/>
            </a:endParaRPr>
          </a:p>
          <a:p>
            <a:pPr indent="127000" algn="just">
              <a:lnSpc>
                <a:spcPts val="2000"/>
              </a:lnSpc>
              <a:spcAft>
                <a:spcPts val="0"/>
              </a:spcAft>
            </a:pPr>
            <a:r>
              <a:rPr lang="zh-CN" altLang="zh-CN" sz="1200" dirty="0" smtClean="0">
                <a:latin typeface="+mn-ea"/>
                <a:cs typeface="Times New Roman" panose="02020603050405020304" pitchFamily="18" charset="0"/>
              </a:rPr>
              <a:t>理解</a:t>
            </a:r>
            <a:r>
              <a:rPr lang="zh-CN" altLang="zh-CN" sz="1200" dirty="0">
                <a:latin typeface="+mn-ea"/>
                <a:cs typeface="Times New Roman" panose="02020603050405020304" pitchFamily="18" charset="0"/>
              </a:rPr>
              <a:t>不间断电源的原理</a:t>
            </a:r>
            <a:endParaRPr lang="zh-CN" altLang="en-US" sz="1200" dirty="0">
              <a:latin typeface="+mn-ea"/>
            </a:endParaRPr>
          </a:p>
        </p:txBody>
      </p:sp>
      <p:sp>
        <p:nvSpPr>
          <p:cNvPr id="27" name="矩形 26"/>
          <p:cNvSpPr/>
          <p:nvPr/>
        </p:nvSpPr>
        <p:spPr>
          <a:xfrm>
            <a:off x="1950721" y="4054300"/>
            <a:ext cx="6096000" cy="861774"/>
          </a:xfrm>
          <a:prstGeom prst="rect">
            <a:avLst/>
          </a:prstGeom>
        </p:spPr>
        <p:txBody>
          <a:bodyPr>
            <a:spAutoFit/>
          </a:bodyPr>
          <a:lstStyle/>
          <a:p>
            <a:pPr indent="127000" algn="just">
              <a:lnSpc>
                <a:spcPts val="2000"/>
              </a:lnSpc>
              <a:spcAft>
                <a:spcPts val="0"/>
              </a:spcAft>
            </a:pPr>
            <a:r>
              <a:rPr lang="zh-CN" altLang="zh-CN" sz="1200" kern="100" dirty="0" smtClean="0">
                <a:latin typeface="等线" panose="02010600030101010101" pitchFamily="2" charset="-122"/>
                <a:ea typeface="等线" panose="02010600030101010101" pitchFamily="2" charset="-122"/>
                <a:cs typeface="Times New Roman" panose="02020603050405020304" pitchFamily="18" charset="0"/>
              </a:rPr>
              <a:t>正确</a:t>
            </a:r>
            <a:r>
              <a:rPr lang="zh-CN" altLang="zh-CN" sz="1200" kern="100" dirty="0">
                <a:latin typeface="等线" panose="02010600030101010101" pitchFamily="2" charset="-122"/>
                <a:ea typeface="等线" panose="02010600030101010101" pitchFamily="2" charset="-122"/>
                <a:cs typeface="Times New Roman" panose="02020603050405020304" pitchFamily="18" charset="0"/>
              </a:rPr>
              <a:t>连接</a:t>
            </a:r>
            <a:r>
              <a:rPr lang="zh-CN" altLang="zh-CN" sz="1200" kern="100" dirty="0" smtClean="0">
                <a:latin typeface="等线" panose="02010600030101010101" pitchFamily="2" charset="-122"/>
                <a:ea typeface="等线" panose="02010600030101010101" pitchFamily="2" charset="-122"/>
                <a:cs typeface="Times New Roman" panose="02020603050405020304" pitchFamily="18" charset="0"/>
              </a:rPr>
              <a:t>变频器</a:t>
            </a:r>
            <a:r>
              <a:rPr lang="zh-CN" altLang="en-US" sz="1200" kern="100" dirty="0" smtClean="0">
                <a:latin typeface="等线" panose="02010600030101010101" pitchFamily="2" charset="-122"/>
                <a:ea typeface="等线" panose="02010600030101010101" pitchFamily="2" charset="-122"/>
                <a:cs typeface="Times New Roman" panose="02020603050405020304" pitchFamily="18" charset="0"/>
              </a:rPr>
              <a:t>、</a:t>
            </a:r>
            <a:r>
              <a:rPr lang="zh-CN" altLang="zh-CN" sz="1200" kern="100" dirty="0" smtClean="0">
                <a:latin typeface="等线" panose="02010600030101010101" pitchFamily="2" charset="-122"/>
                <a:ea typeface="等线" panose="02010600030101010101" pitchFamily="2" charset="-122"/>
                <a:cs typeface="Times New Roman" panose="02020603050405020304" pitchFamily="18" charset="0"/>
              </a:rPr>
              <a:t>进行</a:t>
            </a:r>
            <a:r>
              <a:rPr lang="zh-CN" altLang="zh-CN" sz="1200" kern="100" dirty="0">
                <a:latin typeface="等线" panose="02010600030101010101" pitchFamily="2" charset="-122"/>
                <a:ea typeface="等线" panose="02010600030101010101" pitchFamily="2" charset="-122"/>
                <a:cs typeface="Times New Roman" panose="02020603050405020304" pitchFamily="18" charset="0"/>
              </a:rPr>
              <a:t>参数的</a:t>
            </a:r>
            <a:r>
              <a:rPr lang="zh-CN" altLang="zh-CN" sz="1200" kern="100" dirty="0" smtClean="0">
                <a:latin typeface="等线" panose="02010600030101010101" pitchFamily="2" charset="-122"/>
                <a:ea typeface="等线" panose="02010600030101010101" pitchFamily="2" charset="-122"/>
                <a:cs typeface="Times New Roman" panose="02020603050405020304" pitchFamily="18" charset="0"/>
              </a:rPr>
              <a:t>设置以及操作</a:t>
            </a:r>
            <a:endParaRPr lang="zh-CN" altLang="zh-CN" sz="1200" kern="100" dirty="0">
              <a:latin typeface="等线" panose="02010600030101010101" pitchFamily="2" charset="-122"/>
              <a:ea typeface="等线" panose="02010600030101010101" pitchFamily="2" charset="-122"/>
              <a:cs typeface="Times New Roman" panose="02020603050405020304" pitchFamily="18" charset="0"/>
            </a:endParaRPr>
          </a:p>
          <a:p>
            <a:pPr indent="127000" algn="just">
              <a:lnSpc>
                <a:spcPts val="2000"/>
              </a:lnSpc>
              <a:spcAft>
                <a:spcPts val="0"/>
              </a:spcAft>
            </a:pPr>
            <a:r>
              <a:rPr lang="zh-CN" altLang="zh-CN" sz="1200" kern="100" dirty="0" smtClean="0">
                <a:latin typeface="等线" panose="02010600030101010101" pitchFamily="2" charset="-122"/>
                <a:ea typeface="等线" panose="02010600030101010101" pitchFamily="2" charset="-122"/>
                <a:cs typeface="Times New Roman" panose="02020603050405020304" pitchFamily="18" charset="0"/>
              </a:rPr>
              <a:t>分析变频器故障以及排除</a:t>
            </a:r>
            <a:endParaRPr lang="en-US" altLang="zh-CN" sz="1200" kern="100" dirty="0" smtClean="0">
              <a:latin typeface="等线" panose="02010600030101010101" pitchFamily="2" charset="-122"/>
              <a:ea typeface="等线" panose="02010600030101010101" pitchFamily="2" charset="-122"/>
              <a:cs typeface="Times New Roman" panose="02020603050405020304" pitchFamily="18" charset="0"/>
            </a:endParaRPr>
          </a:p>
          <a:p>
            <a:pPr indent="127000" algn="just">
              <a:lnSpc>
                <a:spcPts val="2000"/>
              </a:lnSpc>
              <a:spcAft>
                <a:spcPts val="0"/>
              </a:spcAft>
            </a:pPr>
            <a:r>
              <a:rPr lang="zh-CN" altLang="zh-CN" sz="1200" dirty="0" smtClean="0">
                <a:latin typeface="等线" panose="02010600030101010101" pitchFamily="2" charset="-122"/>
                <a:ea typeface="等线" panose="02010600030101010101" pitchFamily="2" charset="-122"/>
                <a:cs typeface="Times New Roman" panose="02020603050405020304" pitchFamily="18" charset="0"/>
              </a:rPr>
              <a:t>能够</a:t>
            </a:r>
            <a:r>
              <a:rPr lang="zh-CN" altLang="zh-CN" sz="1200" dirty="0">
                <a:latin typeface="等线" panose="02010600030101010101" pitchFamily="2" charset="-122"/>
                <a:ea typeface="等线" panose="02010600030101010101" pitchFamily="2" charset="-122"/>
                <a:cs typeface="Times New Roman" panose="02020603050405020304" pitchFamily="18" charset="0"/>
              </a:rPr>
              <a:t>对不间断电源进行正确操作。</a:t>
            </a:r>
            <a:endParaRPr lang="zh-CN" altLang="en-US" sz="1200" dirty="0">
              <a:latin typeface="等线" panose="02010600030101010101" pitchFamily="2" charset="-122"/>
              <a:ea typeface="等线" panose="02010600030101010101" pitchFamily="2" charset="-122"/>
            </a:endParaRPr>
          </a:p>
        </p:txBody>
      </p:sp>
      <p:sp>
        <p:nvSpPr>
          <p:cNvPr id="28" name="TextBox 8">
            <a:extLst>
              <a:ext uri="{FF2B5EF4-FFF2-40B4-BE49-F238E27FC236}">
                <a16:creationId xmlns:a16="http://schemas.microsoft.com/office/drawing/2014/main" xmlns="" id="{6B099B05-5055-4F98-BFCC-EED86C641E3C}"/>
              </a:ext>
            </a:extLst>
          </p:cNvPr>
          <p:cNvSpPr txBox="1"/>
          <p:nvPr/>
        </p:nvSpPr>
        <p:spPr>
          <a:xfrm>
            <a:off x="709982" y="194846"/>
            <a:ext cx="4727376" cy="338554"/>
          </a:xfrm>
          <a:prstGeom prst="rect">
            <a:avLst/>
          </a:prstGeom>
          <a:noFill/>
        </p:spPr>
        <p:txBody>
          <a:bodyPr wrap="square" rtlCol="0">
            <a:spAutoFit/>
          </a:bodyPr>
          <a:lstStyle/>
          <a:p>
            <a:pPr algn="ctr"/>
            <a:r>
              <a:rPr lang="zh-CN" altLang="zh-CN" sz="1600" b="1" dirty="0">
                <a:solidFill>
                  <a:schemeClr val="bg1"/>
                </a:solidFill>
                <a:latin typeface="微软雅黑" pitchFamily="34" charset="-122"/>
                <a:ea typeface="微软雅黑" pitchFamily="34" charset="-122"/>
              </a:rPr>
              <a:t>西门子</a:t>
            </a:r>
            <a:r>
              <a:rPr lang="en-US" altLang="zh-CN" sz="1600" b="1" dirty="0">
                <a:solidFill>
                  <a:schemeClr val="bg1"/>
                </a:solidFill>
                <a:latin typeface="微软雅黑" pitchFamily="34" charset="-122"/>
                <a:ea typeface="微软雅黑" pitchFamily="34" charset="-122"/>
              </a:rPr>
              <a:t>MM440</a:t>
            </a:r>
            <a:r>
              <a:rPr lang="zh-CN" altLang="zh-CN" sz="1600" b="1" dirty="0">
                <a:solidFill>
                  <a:schemeClr val="bg1"/>
                </a:solidFill>
                <a:latin typeface="微软雅黑" pitchFamily="34" charset="-122"/>
                <a:ea typeface="微软雅黑" pitchFamily="34" charset="-122"/>
              </a:rPr>
              <a:t>变频器与</a:t>
            </a:r>
            <a:r>
              <a:rPr lang="en-US" altLang="zh-CN" sz="1600" b="1" dirty="0">
                <a:solidFill>
                  <a:schemeClr val="bg1"/>
                </a:solidFill>
                <a:latin typeface="微软雅黑" pitchFamily="34" charset="-122"/>
                <a:ea typeface="微软雅黑" pitchFamily="34" charset="-122"/>
              </a:rPr>
              <a:t>UPS</a:t>
            </a:r>
            <a:r>
              <a:rPr lang="zh-CN" altLang="zh-CN" sz="1600" b="1" dirty="0">
                <a:solidFill>
                  <a:schemeClr val="bg1"/>
                </a:solidFill>
                <a:latin typeface="微软雅黑" pitchFamily="34" charset="-122"/>
                <a:ea typeface="微软雅黑" pitchFamily="34" charset="-122"/>
              </a:rPr>
              <a:t>的原理与使用维护</a:t>
            </a:r>
            <a:endParaRPr lang="zh-CN" altLang="en-US" sz="16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4" name="矩形 3"/>
          <p:cNvSpPr/>
          <p:nvPr/>
        </p:nvSpPr>
        <p:spPr>
          <a:xfrm>
            <a:off x="5038725" y="4273111"/>
            <a:ext cx="4108478" cy="874407"/>
          </a:xfrm>
          <a:prstGeom prst="rect">
            <a:avLst/>
          </a:prstGeom>
        </p:spPr>
        <p:txBody>
          <a:bodyPr wrap="square">
            <a:spAutoFit/>
          </a:bodyPr>
          <a:lstStyle/>
          <a:p>
            <a:pPr marL="285750" algn="just">
              <a:lnSpc>
                <a:spcPct val="150000"/>
              </a:lnSpc>
              <a:spcAft>
                <a:spcPts val="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变频器的工作原理</a:t>
            </a:r>
            <a:r>
              <a:rPr lang="zh-CN" altLang="en-US" b="1" dirty="0">
                <a:solidFill>
                  <a:schemeClr val="bg1"/>
                </a:solidFill>
                <a:latin typeface="微软雅黑" pitchFamily="34" charset="-122"/>
                <a:ea typeface="微软雅黑" pitchFamily="34" charset="-122"/>
              </a:rPr>
              <a:t>、</a:t>
            </a:r>
            <a:r>
              <a:rPr lang="zh-CN" altLang="zh-CN" b="1" dirty="0" smtClean="0">
                <a:solidFill>
                  <a:schemeClr val="bg1"/>
                </a:solidFill>
                <a:latin typeface="微软雅黑" pitchFamily="34" charset="-122"/>
                <a:ea typeface="微软雅黑" pitchFamily="34" charset="-122"/>
              </a:rPr>
              <a:t>参数</a:t>
            </a:r>
            <a:endParaRPr lang="en-US" altLang="zh-CN" b="1" dirty="0" smtClean="0">
              <a:solidFill>
                <a:schemeClr val="bg1"/>
              </a:solidFill>
              <a:latin typeface="微软雅黑" pitchFamily="34" charset="-122"/>
              <a:ea typeface="微软雅黑" pitchFamily="34" charset="-122"/>
            </a:endParaRPr>
          </a:p>
          <a:p>
            <a:pPr marL="285750" algn="just">
              <a:lnSpc>
                <a:spcPct val="150000"/>
              </a:lnSpc>
              <a:buFont typeface="Arial" panose="020B0604020202020204" pitchFamily="34" charset="0"/>
              <a:buChar char="•"/>
            </a:pPr>
            <a:r>
              <a:rPr lang="zh-CN" altLang="zh-CN" b="1" dirty="0" smtClean="0">
                <a:solidFill>
                  <a:schemeClr val="bg1"/>
                </a:solidFill>
                <a:latin typeface="微软雅黑" pitchFamily="34" charset="-122"/>
                <a:ea typeface="微软雅黑" pitchFamily="34" charset="-122"/>
              </a:rPr>
              <a:t>不间断电源</a:t>
            </a:r>
            <a:endParaRPr lang="zh-CN" altLang="en-US" b="1"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1251518" y="1397335"/>
            <a:ext cx="9755573" cy="1338828"/>
          </a:xfrm>
          <a:prstGeom prst="rect">
            <a:avLst/>
          </a:prstGeom>
          <a:noFill/>
          <a:ln w="9525">
            <a:noFill/>
          </a:ln>
        </p:spPr>
        <p:txBody>
          <a:bodyPr wrap="square">
            <a:spAutoFit/>
          </a:bodyPr>
          <a:lstStyle/>
          <a:p>
            <a:pPr indent="457200">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zh-CN" altLang="zh-CN" dirty="0">
                <a:latin typeface="+mn-ea"/>
                <a:cs typeface="宋体" charset="0"/>
              </a:rPr>
              <a:t>变频器是利用电力半导体器件的通断作用将工频电源变换为另一频率的电能控制装置。变频器的控制对象是三相交流异步电机和三相交流同步电机，通过调整频率而改变电动机转速，因此也叫变频调速器</a:t>
            </a:r>
            <a:r>
              <a:rPr lang="zh-CN" altLang="zh-CN" dirty="0" smtClean="0">
                <a:latin typeface="+mn-ea"/>
                <a:cs typeface="宋体" charset="0"/>
              </a:rPr>
              <a:t>。</a:t>
            </a:r>
            <a:endParaRPr lang="zh-CN" altLang="zh-CN" dirty="0">
              <a:latin typeface="+mn-ea"/>
              <a:cs typeface="宋体" charset="0"/>
            </a:endParaRPr>
          </a:p>
        </p:txBody>
      </p:sp>
      <p:sp>
        <p:nvSpPr>
          <p:cNvPr id="2"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
        <p:nvSpPr>
          <p:cNvPr id="13" name="矩形 12">
            <a:extLst>
              <a:ext uri="{FF2B5EF4-FFF2-40B4-BE49-F238E27FC236}">
                <a16:creationId xmlns:a16="http://schemas.microsoft.com/office/drawing/2014/main" xmlns="" id="{E8595C05-5439-49D7-B6BB-BC2775EDEAB0}"/>
              </a:ext>
            </a:extLst>
          </p:cNvPr>
          <p:cNvSpPr/>
          <p:nvPr/>
        </p:nvSpPr>
        <p:spPr>
          <a:xfrm>
            <a:off x="1678725" y="886667"/>
            <a:ext cx="4450579" cy="553998"/>
          </a:xfrm>
          <a:prstGeom prst="rect">
            <a:avLst/>
          </a:prstGeom>
        </p:spPr>
        <p:txBody>
          <a:bodyPr wrap="square">
            <a:spAutoFit/>
          </a:bodyPr>
          <a:lstStyle/>
          <a:p>
            <a:pPr>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a:t>
            </a:r>
            <a:r>
              <a:rPr lang="zh-CN" altLang="zh-CN" sz="2000" b="1" dirty="0" smtClean="0">
                <a:solidFill>
                  <a:schemeClr val="accent2">
                    <a:lumMod val="50000"/>
                  </a:schemeClr>
                </a:solidFill>
                <a:latin typeface="微软雅黑" pitchFamily="34" charset="-122"/>
                <a:ea typeface="微软雅黑" pitchFamily="34" charset="-122"/>
              </a:rPr>
              <a:t>变频器</a:t>
            </a:r>
            <a:r>
              <a:rPr lang="zh-CN" altLang="zh-CN" sz="2000" b="1" dirty="0">
                <a:solidFill>
                  <a:schemeClr val="accent2">
                    <a:lumMod val="50000"/>
                  </a:schemeClr>
                </a:solidFill>
                <a:latin typeface="微软雅黑" pitchFamily="34" charset="-122"/>
                <a:ea typeface="微软雅黑" pitchFamily="34" charset="-122"/>
              </a:rPr>
              <a:t>的工作原理</a:t>
            </a:r>
          </a:p>
        </p:txBody>
      </p:sp>
      <p:sp>
        <p:nvSpPr>
          <p:cNvPr id="10" name="矩形 9"/>
          <p:cNvSpPr/>
          <p:nvPr/>
        </p:nvSpPr>
        <p:spPr>
          <a:xfrm>
            <a:off x="1637117" y="2776607"/>
            <a:ext cx="3140603" cy="400110"/>
          </a:xfrm>
          <a:prstGeom prst="rect">
            <a:avLst/>
          </a:prstGeom>
        </p:spPr>
        <p:txBody>
          <a:bodyPr wrap="none">
            <a:spAutoFit/>
          </a:bodyPr>
          <a:lstStyle/>
          <a:p>
            <a:r>
              <a:rPr lang="en-US" altLang="zh-CN" sz="2000" b="1" dirty="0" smtClean="0">
                <a:solidFill>
                  <a:schemeClr val="accent2">
                    <a:lumMod val="50000"/>
                  </a:schemeClr>
                </a:solidFill>
                <a:latin typeface="微软雅黑" pitchFamily="34" charset="-122"/>
                <a:ea typeface="微软雅黑" pitchFamily="34" charset="-122"/>
              </a:rPr>
              <a:t>1.2</a:t>
            </a:r>
            <a:r>
              <a:rPr lang="zh-CN" altLang="zh-CN" sz="2000" b="1" dirty="0" smtClean="0">
                <a:solidFill>
                  <a:schemeClr val="accent2">
                    <a:lumMod val="50000"/>
                  </a:schemeClr>
                </a:solidFill>
                <a:latin typeface="微软雅黑" pitchFamily="34" charset="-122"/>
                <a:ea typeface="微软雅黑" pitchFamily="34" charset="-122"/>
              </a:rPr>
              <a:t>变频调速</a:t>
            </a:r>
            <a:r>
              <a:rPr lang="zh-CN" altLang="zh-CN" sz="2000" b="1" dirty="0">
                <a:solidFill>
                  <a:schemeClr val="accent2">
                    <a:lumMod val="50000"/>
                  </a:schemeClr>
                </a:solidFill>
                <a:latin typeface="微软雅黑" pitchFamily="34" charset="-122"/>
                <a:ea typeface="微软雅黑" pitchFamily="34" charset="-122"/>
              </a:rPr>
              <a:t>的组成与分类</a:t>
            </a:r>
          </a:p>
        </p:txBody>
      </p:sp>
      <p:sp>
        <p:nvSpPr>
          <p:cNvPr id="15" name="文本框 14"/>
          <p:cNvSpPr txBox="1"/>
          <p:nvPr/>
        </p:nvSpPr>
        <p:spPr>
          <a:xfrm>
            <a:off x="1251518" y="3124397"/>
            <a:ext cx="9891099" cy="3285515"/>
          </a:xfrm>
          <a:prstGeom prst="rect">
            <a:avLst/>
          </a:prstGeom>
          <a:noFill/>
          <a:ln w="9525">
            <a:noFill/>
          </a:ln>
        </p:spPr>
        <p:txBody>
          <a:bodyPr wrap="square">
            <a:spAutoFit/>
          </a:bodyPr>
          <a:lstStyle/>
          <a:p>
            <a:pPr indent="432000">
              <a:lnSpc>
                <a:spcPts val="2500"/>
              </a:lnSpc>
              <a:spcBef>
                <a:spcPts val="600"/>
              </a:spcBef>
              <a:spcAft>
                <a:spcPts val="600"/>
              </a:spcAft>
            </a:pPr>
            <a:r>
              <a:rPr lang="zh-CN" altLang="zh-CN" dirty="0">
                <a:latin typeface="等线" panose="02010600030101010101" pitchFamily="2" charset="-122"/>
                <a:ea typeface="等线" panose="02010600030101010101" pitchFamily="2" charset="-122"/>
              </a:rPr>
              <a:t>要实现变频调速，必须有频率可调的交流电源，但电力系统却只能提供固定频率的交流电源，因此需要一套变频装置来完成变频的任务。历史上曾出现过旋转变频机组，但由于存在许多缺点而现在很少使用。现代的变频器都是由大功率电子器件构成的。相对于旋转变频机组，被称为静止式变频装置，是构成变频调速系统的中心环节。</a:t>
            </a:r>
          </a:p>
          <a:p>
            <a:pPr indent="432000">
              <a:lnSpc>
                <a:spcPts val="2500"/>
              </a:lnSpc>
              <a:spcBef>
                <a:spcPts val="600"/>
              </a:spcBef>
              <a:spcAft>
                <a:spcPts val="600"/>
              </a:spcAft>
            </a:pPr>
            <a:r>
              <a:rPr lang="zh-CN" altLang="zh-CN" dirty="0">
                <a:latin typeface="等线" panose="02010600030101010101" pitchFamily="2" charset="-122"/>
                <a:ea typeface="等线" panose="02010600030101010101" pitchFamily="2" charset="-122"/>
              </a:rPr>
              <a:t>一个变频调速系统主要由静止式变频装置、交流电动机和控制电路</a:t>
            </a:r>
            <a:r>
              <a:rPr lang="en-US" altLang="zh-CN" dirty="0">
                <a:latin typeface="等线" panose="02010600030101010101" pitchFamily="2" charset="-122"/>
                <a:ea typeface="等线" panose="02010600030101010101" pitchFamily="2" charset="-122"/>
              </a:rPr>
              <a:t>3</a:t>
            </a:r>
            <a:r>
              <a:rPr lang="zh-CN" altLang="zh-CN" dirty="0">
                <a:latin typeface="等线" panose="02010600030101010101" pitchFamily="2" charset="-122"/>
                <a:ea typeface="等线" panose="02010600030101010101" pitchFamily="2" charset="-122"/>
              </a:rPr>
              <a:t>大部分组成。</a:t>
            </a:r>
          </a:p>
          <a:p>
            <a:pPr indent="432000">
              <a:lnSpc>
                <a:spcPts val="2500"/>
              </a:lnSpc>
              <a:spcBef>
                <a:spcPts val="600"/>
              </a:spcBef>
              <a:spcAft>
                <a:spcPts val="600"/>
              </a:spcAft>
            </a:pPr>
            <a:r>
              <a:rPr lang="zh-CN" altLang="zh-CN" dirty="0">
                <a:latin typeface="等线" panose="02010600030101010101" pitchFamily="2" charset="-122"/>
                <a:ea typeface="等线" panose="02010600030101010101" pitchFamily="2" charset="-122"/>
              </a:rPr>
              <a:t>静止式变频装置的输入是三相式单相恒频、恒压电源，输出则是频率和电压均可调的三相交流电。至于控制电路，变频调速系统要比直流调速系统和其他交流调速系统复杂得多，这是由于被控对象—感应电动机本身的电磁关系以及变频器的控制均较复杂所致。因此变频调速系统的控制任务大多是由微控制器承担。</a:t>
            </a:r>
          </a:p>
        </p:txBody>
      </p:sp>
    </p:spTree>
    <p:extLst>
      <p:ext uri="{BB962C8B-B14F-4D97-AF65-F5344CB8AC3E}">
        <p14:creationId xmlns:p14="http://schemas.microsoft.com/office/powerpoint/2010/main" val="783950522"/>
      </p:ext>
    </p:extLst>
  </p:cSld>
  <p:clrMapOvr>
    <a:masterClrMapping/>
  </p:clrMapOvr>
  <p:timing>
    <p:tnLst>
      <p:par>
        <p:cTn id="1" dur="indefinite" restart="never" nodeType="tmRoot"/>
      </p:par>
    </p:tnLst>
    <p:bldLst>
      <p:bldP spid="100" grpId="1"/>
      <p:bldP spid="100" grpId="2"/>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490494" y="1412517"/>
            <a:ext cx="10680610" cy="4901342"/>
          </a:xfrm>
          <a:prstGeom prst="rect">
            <a:avLst/>
          </a:prstGeom>
          <a:noFill/>
          <a:ln w="9525">
            <a:noFill/>
          </a:ln>
        </p:spPr>
        <p:txBody>
          <a:bodyPr wrap="square">
            <a:spAutoFit/>
          </a:bodyPr>
          <a:lstStyle/>
          <a:p>
            <a:pPr indent="457200">
              <a:lnSpc>
                <a:spcPts val="2500"/>
              </a:lnSpc>
            </a:pPr>
            <a:r>
              <a:rPr lang="zh-CN" altLang="zh-CN" dirty="0">
                <a:latin typeface="等线" panose="02010600030101010101" pitchFamily="2" charset="-122"/>
                <a:ea typeface="等线" panose="02010600030101010101" pitchFamily="2" charset="-122"/>
              </a:rPr>
              <a:t>变频器的分</a:t>
            </a:r>
            <a:r>
              <a:rPr lang="zh-CN" altLang="zh-CN" dirty="0" smtClean="0">
                <a:latin typeface="等线" panose="02010600030101010101" pitchFamily="2" charset="-122"/>
                <a:ea typeface="等线" panose="02010600030101010101" pitchFamily="2" charset="-122"/>
              </a:rPr>
              <a:t>类</a:t>
            </a:r>
            <a:r>
              <a:rPr lang="zh-CN" altLang="en-US" dirty="0" smtClean="0">
                <a:latin typeface="等线" panose="02010600030101010101" pitchFamily="2" charset="-122"/>
                <a:ea typeface="等线" panose="02010600030101010101" pitchFamily="2" charset="-122"/>
              </a:rPr>
              <a:t>：</a:t>
            </a:r>
            <a:endParaRPr lang="en-US" altLang="zh-CN" dirty="0">
              <a:latin typeface="等线" panose="02010600030101010101" pitchFamily="2" charset="-122"/>
              <a:ea typeface="等线" panose="02010600030101010101" pitchFamily="2" charset="-122"/>
            </a:endParaRPr>
          </a:p>
          <a:p>
            <a:pPr indent="457200">
              <a:lnSpc>
                <a:spcPts val="2500"/>
              </a:lnSpc>
            </a:pPr>
            <a:r>
              <a:rPr lang="zh-CN" altLang="en-US" dirty="0" smtClean="0">
                <a:latin typeface="等线" panose="02010600030101010101" pitchFamily="2" charset="-122"/>
                <a:ea typeface="等线" panose="02010600030101010101" pitchFamily="2" charset="-122"/>
              </a:rPr>
              <a:t>（</a:t>
            </a:r>
            <a:r>
              <a:rPr lang="en-US" altLang="zh-CN" dirty="0" smtClean="0">
                <a:latin typeface="等线" panose="02010600030101010101" pitchFamily="2" charset="-122"/>
                <a:ea typeface="等线" panose="02010600030101010101" pitchFamily="2" charset="-122"/>
              </a:rPr>
              <a:t>1</a:t>
            </a:r>
            <a:r>
              <a:rPr lang="zh-CN" altLang="zh-CN" dirty="0" smtClean="0">
                <a:latin typeface="等线" panose="02010600030101010101" pitchFamily="2" charset="-122"/>
                <a:ea typeface="等线" panose="02010600030101010101" pitchFamily="2" charset="-122"/>
              </a:rPr>
              <a:t>）按</a:t>
            </a:r>
            <a:r>
              <a:rPr lang="zh-CN" altLang="zh-CN" dirty="0">
                <a:latin typeface="等线" panose="02010600030101010101" pitchFamily="2" charset="-122"/>
                <a:ea typeface="等线" panose="02010600030101010101" pitchFamily="2" charset="-122"/>
              </a:rPr>
              <a:t>变换环节分：</a:t>
            </a:r>
          </a:p>
          <a:p>
            <a:pPr indent="457200">
              <a:lnSpc>
                <a:spcPts val="2500"/>
              </a:lnSpc>
            </a:pPr>
            <a:r>
              <a:rPr lang="zh-CN" altLang="zh-CN" dirty="0">
                <a:latin typeface="等线" panose="02010600030101010101" pitchFamily="2" charset="-122"/>
                <a:ea typeface="等线" panose="02010600030101010101" pitchFamily="2" charset="-122"/>
              </a:rPr>
              <a:t>交</a:t>
            </a:r>
            <a:r>
              <a:rPr lang="en-US" altLang="zh-CN" dirty="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交变频器：把频率固定的交流电源直接变换成频率可调的交流</a:t>
            </a:r>
            <a:r>
              <a:rPr lang="zh-CN" altLang="zh-CN" dirty="0" smtClean="0">
                <a:latin typeface="等线" panose="02010600030101010101" pitchFamily="2" charset="-122"/>
                <a:ea typeface="等线" panose="02010600030101010101" pitchFamily="2" charset="-122"/>
              </a:rPr>
              <a:t>电</a:t>
            </a:r>
            <a:r>
              <a:rPr lang="zh-CN" altLang="en-US" dirty="0" smtClean="0">
                <a:latin typeface="等线" panose="02010600030101010101" pitchFamily="2" charset="-122"/>
                <a:ea typeface="等线" panose="02010600030101010101" pitchFamily="2" charset="-122"/>
              </a:rPr>
              <a:t>，</a:t>
            </a:r>
            <a:r>
              <a:rPr lang="zh-CN" altLang="zh-CN" dirty="0" smtClean="0">
                <a:latin typeface="等线" panose="02010600030101010101" pitchFamily="2" charset="-122"/>
                <a:ea typeface="等线" panose="02010600030101010101" pitchFamily="2" charset="-122"/>
              </a:rPr>
              <a:t>又</a:t>
            </a:r>
            <a:r>
              <a:rPr lang="zh-CN" altLang="zh-CN" dirty="0">
                <a:latin typeface="等线" panose="02010600030101010101" pitchFamily="2" charset="-122"/>
                <a:ea typeface="等线" panose="02010600030101010101" pitchFamily="2" charset="-122"/>
              </a:rPr>
              <a:t>称直接式变频器。</a:t>
            </a:r>
          </a:p>
          <a:p>
            <a:pPr indent="457200">
              <a:lnSpc>
                <a:spcPts val="2500"/>
              </a:lnSpc>
            </a:pPr>
            <a:r>
              <a:rPr lang="zh-CN" altLang="zh-CN" dirty="0">
                <a:latin typeface="等线" panose="02010600030101010101" pitchFamily="2" charset="-122"/>
                <a:ea typeface="等线" panose="02010600030101010101" pitchFamily="2" charset="-122"/>
              </a:rPr>
              <a:t>交</a:t>
            </a:r>
            <a:r>
              <a:rPr lang="en-US" altLang="zh-CN" dirty="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直</a:t>
            </a:r>
            <a:r>
              <a:rPr lang="en-US" altLang="zh-CN" dirty="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交变频器：先把频率固定的交流电整流成直流电，再把直流电逆变成频率连续可调的交流电，又称间接式变频器</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pPr indent="457200">
              <a:lnSpc>
                <a:spcPts val="2500"/>
              </a:lnSpc>
            </a:pPr>
            <a:endParaRPr lang="zh-CN" altLang="zh-CN" dirty="0">
              <a:latin typeface="等线" panose="02010600030101010101" pitchFamily="2" charset="-122"/>
              <a:ea typeface="等线" panose="02010600030101010101" pitchFamily="2" charset="-122"/>
            </a:endParaRPr>
          </a:p>
          <a:p>
            <a:pPr indent="457200">
              <a:lnSpc>
                <a:spcPts val="2500"/>
              </a:lnSpc>
            </a:pPr>
            <a:r>
              <a:rPr lang="zh-CN" altLang="en-US" dirty="0" smtClean="0">
                <a:latin typeface="等线" panose="02010600030101010101" pitchFamily="2" charset="-122"/>
                <a:ea typeface="等线" panose="02010600030101010101" pitchFamily="2" charset="-122"/>
              </a:rPr>
              <a:t>（</a:t>
            </a:r>
            <a:r>
              <a:rPr lang="en-US" altLang="zh-CN" dirty="0" smtClean="0">
                <a:latin typeface="等线" panose="02010600030101010101" pitchFamily="2" charset="-122"/>
                <a:ea typeface="等线" panose="02010600030101010101" pitchFamily="2" charset="-122"/>
              </a:rPr>
              <a:t>2</a:t>
            </a:r>
            <a:r>
              <a:rPr lang="zh-CN" altLang="zh-CN" dirty="0" smtClean="0">
                <a:latin typeface="等线" panose="02010600030101010101" pitchFamily="2" charset="-122"/>
                <a:ea typeface="等线" panose="02010600030101010101" pitchFamily="2" charset="-122"/>
              </a:rPr>
              <a:t>）按</a:t>
            </a:r>
            <a:r>
              <a:rPr lang="zh-CN" altLang="zh-CN" dirty="0">
                <a:latin typeface="等线" panose="02010600030101010101" pitchFamily="2" charset="-122"/>
                <a:ea typeface="等线" panose="02010600030101010101" pitchFamily="2" charset="-122"/>
              </a:rPr>
              <a:t>电压的调制方式分。</a:t>
            </a:r>
          </a:p>
          <a:p>
            <a:pPr indent="457200">
              <a:lnSpc>
                <a:spcPts val="2500"/>
              </a:lnSpc>
            </a:pPr>
            <a:r>
              <a:rPr lang="en-US" altLang="zh-CN" dirty="0">
                <a:latin typeface="等线" panose="02010600030101010101" pitchFamily="2" charset="-122"/>
                <a:ea typeface="等线" panose="02010600030101010101" pitchFamily="2" charset="-122"/>
              </a:rPr>
              <a:t>PAM(</a:t>
            </a:r>
            <a:r>
              <a:rPr lang="zh-CN" altLang="zh-CN" dirty="0">
                <a:latin typeface="等线" panose="02010600030101010101" pitchFamily="2" charset="-122"/>
                <a:ea typeface="等线" panose="02010600030101010101" pitchFamily="2" charset="-122"/>
              </a:rPr>
              <a:t>脉幅调制</a:t>
            </a:r>
            <a:r>
              <a:rPr lang="en-US" altLang="zh-CN" dirty="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变频器：输出电压的大小通过改变直流电压的大小来进行调制。在中小容量变频器中，这种方式几近绝迹</a:t>
            </a:r>
            <a:r>
              <a:rPr lang="zh-CN" altLang="zh-CN" dirty="0" smtClean="0">
                <a:latin typeface="等线" panose="02010600030101010101" pitchFamily="2" charset="-122"/>
                <a:ea typeface="等线" panose="02010600030101010101" pitchFamily="2" charset="-122"/>
              </a:rPr>
              <a:t>。</a:t>
            </a:r>
            <a:endParaRPr lang="en-US" altLang="zh-CN" dirty="0" smtClean="0">
              <a:latin typeface="等线" panose="02010600030101010101" pitchFamily="2" charset="-122"/>
              <a:ea typeface="等线" panose="02010600030101010101" pitchFamily="2" charset="-122"/>
            </a:endParaRPr>
          </a:p>
          <a:p>
            <a:pPr indent="457200">
              <a:lnSpc>
                <a:spcPts val="2500"/>
              </a:lnSpc>
            </a:pPr>
            <a:endParaRPr lang="zh-CN" altLang="zh-CN" dirty="0">
              <a:latin typeface="等线" panose="02010600030101010101" pitchFamily="2" charset="-122"/>
              <a:ea typeface="等线" panose="02010600030101010101" pitchFamily="2" charset="-122"/>
            </a:endParaRPr>
          </a:p>
          <a:p>
            <a:pPr indent="457200">
              <a:lnSpc>
                <a:spcPts val="2500"/>
              </a:lnSpc>
            </a:pPr>
            <a:r>
              <a:rPr lang="en-US" altLang="zh-CN" dirty="0">
                <a:latin typeface="等线" panose="02010600030101010101" pitchFamily="2" charset="-122"/>
                <a:ea typeface="等线" panose="02010600030101010101" pitchFamily="2" charset="-122"/>
              </a:rPr>
              <a:t>PWM(</a:t>
            </a:r>
            <a:r>
              <a:rPr lang="zh-CN" altLang="zh-CN" dirty="0">
                <a:latin typeface="等线" panose="02010600030101010101" pitchFamily="2" charset="-122"/>
                <a:ea typeface="等线" panose="02010600030101010101" pitchFamily="2" charset="-122"/>
              </a:rPr>
              <a:t>脉宽调制</a:t>
            </a:r>
            <a:r>
              <a:rPr lang="en-US" altLang="zh-CN" dirty="0">
                <a:latin typeface="等线" panose="02010600030101010101" pitchFamily="2" charset="-122"/>
                <a:ea typeface="等线" panose="02010600030101010101" pitchFamily="2" charset="-122"/>
              </a:rPr>
              <a:t>)</a:t>
            </a:r>
            <a:r>
              <a:rPr lang="zh-CN" altLang="zh-CN" dirty="0">
                <a:latin typeface="等线" panose="02010600030101010101" pitchFamily="2" charset="-122"/>
                <a:ea typeface="等线" panose="02010600030101010101" pitchFamily="2" charset="-122"/>
              </a:rPr>
              <a:t>变频器：输出电压的大小通过改变输出脉冲的占空比来进行调制。</a:t>
            </a:r>
          </a:p>
          <a:p>
            <a:pPr indent="457200">
              <a:lnSpc>
                <a:spcPts val="2500"/>
              </a:lnSpc>
            </a:pPr>
            <a:r>
              <a:rPr lang="zh-CN" altLang="zh-CN" dirty="0">
                <a:latin typeface="等线" panose="02010600030101010101" pitchFamily="2" charset="-122"/>
                <a:ea typeface="等线" panose="02010600030101010101" pitchFamily="2" charset="-122"/>
              </a:rPr>
              <a:t>目前普通应用的是占空比按正弦规律安排的正弦脉宽调制</a:t>
            </a:r>
            <a:r>
              <a:rPr lang="en-US" altLang="zh-CN" dirty="0">
                <a:latin typeface="等线" panose="02010600030101010101" pitchFamily="2" charset="-122"/>
                <a:ea typeface="等线" panose="02010600030101010101" pitchFamily="2" charset="-122"/>
              </a:rPr>
              <a:t>(SPWM)</a:t>
            </a:r>
            <a:r>
              <a:rPr lang="zh-CN" altLang="zh-CN" dirty="0">
                <a:latin typeface="等线" panose="02010600030101010101" pitchFamily="2" charset="-122"/>
                <a:ea typeface="等线" panose="02010600030101010101" pitchFamily="2" charset="-122"/>
              </a:rPr>
              <a:t>方式。</a:t>
            </a:r>
          </a:p>
          <a:p>
            <a:pPr indent="457200">
              <a:lnSpc>
                <a:spcPts val="2500"/>
              </a:lnSpc>
            </a:pPr>
            <a:r>
              <a:rPr lang="zh-CN" altLang="en-US" dirty="0" smtClean="0">
                <a:latin typeface="等线" panose="02010600030101010101" pitchFamily="2" charset="-122"/>
                <a:ea typeface="等线" panose="02010600030101010101" pitchFamily="2" charset="-122"/>
              </a:rPr>
              <a:t>（</a:t>
            </a:r>
            <a:r>
              <a:rPr lang="en-US" altLang="zh-CN" dirty="0" smtClean="0">
                <a:latin typeface="等线" panose="02010600030101010101" pitchFamily="2" charset="-122"/>
                <a:ea typeface="等线" panose="02010600030101010101" pitchFamily="2" charset="-122"/>
              </a:rPr>
              <a:t>3</a:t>
            </a:r>
            <a:r>
              <a:rPr lang="zh-CN" altLang="en-US" dirty="0" smtClean="0">
                <a:latin typeface="等线" panose="02010600030101010101" pitchFamily="2" charset="-122"/>
                <a:ea typeface="等线" panose="02010600030101010101" pitchFamily="2" charset="-122"/>
              </a:rPr>
              <a:t>）</a:t>
            </a:r>
            <a:r>
              <a:rPr lang="zh-CN" altLang="zh-CN" dirty="0" smtClean="0">
                <a:latin typeface="等线" panose="02010600030101010101" pitchFamily="2" charset="-122"/>
                <a:ea typeface="等线" panose="02010600030101010101" pitchFamily="2" charset="-122"/>
              </a:rPr>
              <a:t>按</a:t>
            </a:r>
            <a:r>
              <a:rPr lang="zh-CN" altLang="zh-CN" dirty="0">
                <a:latin typeface="等线" panose="02010600030101010101" pitchFamily="2" charset="-122"/>
                <a:ea typeface="等线" panose="02010600030101010101" pitchFamily="2" charset="-122"/>
              </a:rPr>
              <a:t>直流环节的储能方式分（对交直交）。</a:t>
            </a:r>
          </a:p>
          <a:p>
            <a:pPr indent="457200">
              <a:lnSpc>
                <a:spcPts val="2500"/>
              </a:lnSpc>
            </a:pPr>
            <a:r>
              <a:rPr lang="zh-CN" altLang="zh-CN" dirty="0">
                <a:latin typeface="等线" panose="02010600030101010101" pitchFamily="2" charset="-122"/>
                <a:ea typeface="等线" panose="02010600030101010101" pitchFamily="2" charset="-122"/>
              </a:rPr>
              <a:t>电流型：直流环节的储能元件是电感线圈</a:t>
            </a:r>
            <a:r>
              <a:rPr lang="en-US" altLang="zh-CN" dirty="0">
                <a:latin typeface="等线" panose="02010600030101010101" pitchFamily="2" charset="-122"/>
                <a:ea typeface="等线" panose="02010600030101010101" pitchFamily="2" charset="-122"/>
              </a:rPr>
              <a:t>LF</a:t>
            </a:r>
            <a:r>
              <a:rPr lang="zh-CN" altLang="zh-CN" dirty="0">
                <a:latin typeface="等线" panose="02010600030101010101" pitchFamily="2" charset="-122"/>
                <a:ea typeface="等线" panose="02010600030101010101" pitchFamily="2" charset="-122"/>
              </a:rPr>
              <a:t>。</a:t>
            </a:r>
          </a:p>
          <a:p>
            <a:pPr indent="457200">
              <a:lnSpc>
                <a:spcPts val="2500"/>
              </a:lnSpc>
            </a:pPr>
            <a:r>
              <a:rPr lang="zh-CN" altLang="zh-CN" dirty="0">
                <a:latin typeface="等线" panose="02010600030101010101" pitchFamily="2" charset="-122"/>
                <a:ea typeface="等线" panose="02010600030101010101" pitchFamily="2" charset="-122"/>
              </a:rPr>
              <a:t>电压型：直流环节的储能元件是电容器</a:t>
            </a:r>
            <a:r>
              <a:rPr lang="en-US" altLang="zh-CN" dirty="0">
                <a:latin typeface="等线" panose="02010600030101010101" pitchFamily="2" charset="-122"/>
                <a:ea typeface="等线" panose="02010600030101010101" pitchFamily="2" charset="-122"/>
              </a:rPr>
              <a:t>CF</a:t>
            </a:r>
            <a:r>
              <a:rPr lang="zh-CN" altLang="zh-CN" dirty="0">
                <a:latin typeface="等线" panose="02010600030101010101" pitchFamily="2" charset="-122"/>
                <a:ea typeface="等线" panose="02010600030101010101" pitchFamily="2" charset="-122"/>
              </a:rPr>
              <a:t>。</a:t>
            </a:r>
          </a:p>
        </p:txBody>
      </p:sp>
      <p:sp>
        <p:nvSpPr>
          <p:cNvPr id="13" name="矩形 12">
            <a:extLst>
              <a:ext uri="{FF2B5EF4-FFF2-40B4-BE49-F238E27FC236}">
                <a16:creationId xmlns:a16="http://schemas.microsoft.com/office/drawing/2014/main" xmlns="" id="{E8595C05-5439-49D7-B6BB-BC2775EDEAB0}"/>
              </a:ext>
            </a:extLst>
          </p:cNvPr>
          <p:cNvSpPr/>
          <p:nvPr/>
        </p:nvSpPr>
        <p:spPr>
          <a:xfrm>
            <a:off x="915375" y="904830"/>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1.3</a:t>
            </a:r>
            <a:r>
              <a:rPr lang="zh-CN" altLang="zh-CN" sz="2000" b="1" dirty="0" smtClean="0">
                <a:solidFill>
                  <a:schemeClr val="accent2">
                    <a:lumMod val="50000"/>
                  </a:schemeClr>
                </a:solidFill>
                <a:latin typeface="微软雅黑" pitchFamily="34" charset="-122"/>
                <a:ea typeface="微软雅黑" pitchFamily="34" charset="-122"/>
              </a:rPr>
              <a:t>变频调速</a:t>
            </a:r>
            <a:r>
              <a:rPr lang="zh-CN" altLang="zh-CN" sz="2000" b="1" dirty="0">
                <a:solidFill>
                  <a:schemeClr val="accent2">
                    <a:lumMod val="50000"/>
                  </a:schemeClr>
                </a:solidFill>
                <a:latin typeface="微软雅黑" pitchFamily="34" charset="-122"/>
                <a:ea typeface="微软雅黑" pitchFamily="34" charset="-122"/>
              </a:rPr>
              <a:t>的组成与分类</a:t>
            </a:r>
          </a:p>
        </p:txBody>
      </p:sp>
      <p:sp>
        <p:nvSpPr>
          <p:cNvPr id="10" name="矩形 9"/>
          <p:cNvSpPr/>
          <p:nvPr/>
        </p:nvSpPr>
        <p:spPr>
          <a:xfrm>
            <a:off x="4494439" y="3254594"/>
            <a:ext cx="3203121" cy="348813"/>
          </a:xfrm>
          <a:prstGeom prst="rect">
            <a:avLst/>
          </a:prstGeom>
        </p:spPr>
        <p:txBody>
          <a:bodyPr wrap="none">
            <a:spAutoFit/>
          </a:bodyPr>
          <a:lstStyle/>
          <a:p>
            <a:pPr indent="127000" algn="just">
              <a:lnSpc>
                <a:spcPts val="2000"/>
              </a:lnSpc>
              <a:spcAft>
                <a:spcPts val="0"/>
              </a:spcAft>
            </a:pPr>
            <a:r>
              <a:rPr lang="en-US" altLang="zh-CN" b="1" dirty="0">
                <a:solidFill>
                  <a:schemeClr val="bg1"/>
                </a:solidFill>
                <a:latin typeface="微软雅黑" pitchFamily="34" charset="-122"/>
                <a:ea typeface="微软雅黑" pitchFamily="34" charset="-122"/>
              </a:rPr>
              <a:t>2.1</a:t>
            </a:r>
            <a:r>
              <a:rPr lang="zh-CN" altLang="zh-CN" b="1" dirty="0">
                <a:solidFill>
                  <a:schemeClr val="bg1"/>
                </a:solidFill>
                <a:latin typeface="微软雅黑" pitchFamily="34" charset="-122"/>
                <a:ea typeface="微软雅黑" pitchFamily="34" charset="-122"/>
              </a:rPr>
              <a:t>变频器的工作原理</a:t>
            </a:r>
            <a:r>
              <a:rPr lang="zh-CN" altLang="en-US" b="1" dirty="0">
                <a:solidFill>
                  <a:schemeClr val="bg1"/>
                </a:solidFill>
                <a:latin typeface="微软雅黑" pitchFamily="34" charset="-122"/>
                <a:ea typeface="微软雅黑" pitchFamily="34" charset="-122"/>
              </a:rPr>
              <a:t>、</a:t>
            </a:r>
            <a:r>
              <a:rPr lang="zh-CN" altLang="zh-CN" b="1" dirty="0">
                <a:solidFill>
                  <a:schemeClr val="bg1"/>
                </a:solidFill>
                <a:latin typeface="微软雅黑" pitchFamily="34" charset="-122"/>
                <a:ea typeface="微软雅黑" pitchFamily="34" charset="-122"/>
              </a:rPr>
              <a:t>参数</a:t>
            </a:r>
            <a:endParaRPr lang="en-US" altLang="zh-CN" b="1" dirty="0">
              <a:solidFill>
                <a:schemeClr val="bg1"/>
              </a:solidFill>
              <a:latin typeface="微软雅黑" pitchFamily="34" charset="-122"/>
              <a:ea typeface="微软雅黑" pitchFamily="34" charset="-122"/>
            </a:endParaRPr>
          </a:p>
        </p:txBody>
      </p:sp>
      <p:sp>
        <p:nvSpPr>
          <p:cNvPr id="14" name="TextBox 8"/>
          <p:cNvSpPr txBox="1"/>
          <p:nvPr/>
        </p:nvSpPr>
        <p:spPr>
          <a:xfrm>
            <a:off x="915375" y="211354"/>
            <a:ext cx="4584088"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1.</a:t>
            </a:r>
            <a:r>
              <a:rPr lang="zh-CN" altLang="zh-CN" sz="1600" b="1" dirty="0" smtClean="0">
                <a:solidFill>
                  <a:schemeClr val="bg1"/>
                </a:solidFill>
                <a:latin typeface="微软雅黑" pitchFamily="34" charset="-122"/>
                <a:ea typeface="微软雅黑" pitchFamily="34" charset="-122"/>
              </a:rPr>
              <a:t>变频器</a:t>
            </a:r>
            <a:r>
              <a:rPr lang="zh-CN" altLang="zh-CN" sz="1600" b="1" dirty="0">
                <a:solidFill>
                  <a:schemeClr val="bg1"/>
                </a:solidFill>
                <a:latin typeface="微软雅黑" pitchFamily="34" charset="-122"/>
                <a:ea typeface="微软雅黑" pitchFamily="34" charset="-122"/>
              </a:rPr>
              <a:t>的工作原理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参数</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bldLst>
      <p:bldP spid="100" grpId="1"/>
      <p:bldP spid="100" grpId="3"/>
    </p:bld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TotalTime>
  <Words>7978</Words>
  <Application>Microsoft Office PowerPoint</Application>
  <PresentationFormat>宽屏</PresentationFormat>
  <Paragraphs>1059</Paragraphs>
  <Slides>54</Slides>
  <Notes>54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54</vt:i4>
      </vt:variant>
    </vt:vector>
  </HeadingPairs>
  <TitlesOfParts>
    <vt:vector size="67" baseType="lpstr">
      <vt:lpstr>Arial Unicode MS</vt:lpstr>
      <vt:lpstr>Open Sans</vt:lpstr>
      <vt:lpstr>等线</vt:lpstr>
      <vt:lpstr>等线 Light</vt:lpstr>
      <vt:lpstr>华康俪金黑W8(P)</vt:lpstr>
      <vt:lpstr>宋体</vt:lpstr>
      <vt:lpstr>微软雅黑</vt:lpstr>
      <vt:lpstr>Arial</vt:lpstr>
      <vt:lpstr>Calibri</vt:lpstr>
      <vt:lpstr>Cambria Math</vt:lpstr>
      <vt:lpstr>Symbol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98</cp:revision>
  <dcterms:created xsi:type="dcterms:W3CDTF">2021-02-09T09:16:13Z</dcterms:created>
  <dcterms:modified xsi:type="dcterms:W3CDTF">2021-02-28T16:49:25Z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2052-3.2.1.5071</vt:lpwstr>
  </property>
</Properties>
</file>