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0.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36"/>
  </p:notesMasterIdLst>
  <p:sldIdLst>
    <p:sldId id="257" r:id="rId3"/>
    <p:sldId id="258" r:id="rId4"/>
    <p:sldId id="260" r:id="rId5"/>
    <p:sldId id="256" r:id="rId6"/>
    <p:sldId id="261" r:id="rId7"/>
    <p:sldId id="259" r:id="rId8"/>
    <p:sldId id="262" r:id="rId9"/>
    <p:sldId id="266" r:id="rId10"/>
    <p:sldId id="310" r:id="rId11"/>
    <p:sldId id="267" r:id="rId12"/>
    <p:sldId id="282" r:id="rId13"/>
    <p:sldId id="263" r:id="rId14"/>
    <p:sldId id="268" r:id="rId15"/>
    <p:sldId id="269" r:id="rId16"/>
    <p:sldId id="295" r:id="rId17"/>
    <p:sldId id="296" r:id="rId18"/>
    <p:sldId id="297" r:id="rId19"/>
    <p:sldId id="311" r:id="rId20"/>
    <p:sldId id="298" r:id="rId21"/>
    <p:sldId id="299" r:id="rId22"/>
    <p:sldId id="300" r:id="rId23"/>
    <p:sldId id="264" r:id="rId24"/>
    <p:sldId id="276" r:id="rId25"/>
    <p:sldId id="265" r:id="rId26"/>
    <p:sldId id="270" r:id="rId27"/>
    <p:sldId id="304" r:id="rId28"/>
    <p:sldId id="305" r:id="rId29"/>
    <p:sldId id="312" r:id="rId30"/>
    <p:sldId id="306" r:id="rId31"/>
    <p:sldId id="307" r:id="rId32"/>
    <p:sldId id="308" r:id="rId33"/>
    <p:sldId id="309" r:id="rId34"/>
    <p:sldId id="28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7" d="100"/>
          <a:sy n="87" d="100"/>
        </p:scale>
        <p:origin x="86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945789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1103499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847767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3449009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3530420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849332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771613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452690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2269484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1639862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749980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123980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1518500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967526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1796965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3082258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21674321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954047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194619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488794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2609035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205043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596473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9353480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15825582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41291695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786558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3921927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1311098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4134785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3472604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330696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2274947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35141239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1432539" y="1812237"/>
            <a:ext cx="9326880" cy="1106805"/>
          </a:xfrm>
          <a:prstGeom prst="rect">
            <a:avLst/>
          </a:prstGeom>
          <a:noFill/>
        </p:spPr>
        <p:txBody>
          <a:bodyPr wrap="none" rtlCol="0">
            <a:spAutoFit/>
          </a:bodyPr>
          <a:lstStyle/>
          <a:p>
            <a:pPr algn="l"/>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自动控制电路装调维修</a:t>
            </a:r>
          </a:p>
        </p:txBody>
      </p:sp>
      <p:grpSp>
        <p:nvGrpSpPr>
          <p:cNvPr id="14" name="组合 13"/>
          <p:cNvGrpSpPr/>
          <p:nvPr/>
        </p:nvGrpSpPr>
        <p:grpSpPr>
          <a:xfrm>
            <a:off x="2506980" y="3203575"/>
            <a:ext cx="6465084" cy="935990"/>
            <a:chOff x="4328610" y="4016474"/>
            <a:chExt cx="3177581" cy="936104"/>
          </a:xfrm>
        </p:grpSpPr>
        <p:sp>
          <p:nvSpPr>
            <p:cNvPr id="9" name="圆角矩形 9"/>
            <p:cNvSpPr/>
            <p:nvPr/>
          </p:nvSpPr>
          <p:spPr>
            <a:xfrm flipH="1">
              <a:off x="4735517" y="4016474"/>
              <a:ext cx="2770674"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基于STC89C52的单片机控制电路装调</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914153" y="908295"/>
            <a:ext cx="4875460" cy="458908"/>
          </a:xfrm>
          <a:prstGeom prst="rect">
            <a:avLst/>
          </a:prstGeom>
        </p:spPr>
        <p:txBody>
          <a:bodyPr wrap="square">
            <a:spAutoFit/>
          </a:bodyPr>
          <a:lstStyle/>
          <a:p>
            <a:pPr algn="just">
              <a:lnSpc>
                <a:spcPct val="150000"/>
              </a:lnSpc>
            </a:pPr>
            <a:r>
              <a:rPr lang="en-US" b="1" dirty="0">
                <a:solidFill>
                  <a:schemeClr val="accent2">
                    <a:lumMod val="50000"/>
                  </a:schemeClr>
                </a:solidFill>
                <a:latin typeface="微软雅黑" panose="020B0503020204020204" pitchFamily="34" charset="-122"/>
                <a:ea typeface="微软雅黑" panose="020B0503020204020204" pitchFamily="34" charset="-122"/>
              </a:rPr>
              <a:t>1.</a:t>
            </a:r>
            <a:r>
              <a:rPr b="1" dirty="0">
                <a:solidFill>
                  <a:schemeClr val="accent2">
                    <a:lumMod val="50000"/>
                  </a:schemeClr>
                </a:solidFill>
                <a:latin typeface="微软雅黑" panose="020B0503020204020204" pitchFamily="34" charset="-122"/>
                <a:ea typeface="微软雅黑" panose="020B0503020204020204" pitchFamily="34" charset="-122"/>
              </a:rPr>
              <a:t>4 单片机的外围电路</a:t>
            </a:r>
            <a:endParaRPr lang="zh-CN" altLang="zh-CN"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9"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1.单片机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64490" y="1396365"/>
            <a:ext cx="11347898" cy="830997"/>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zh-CN" dirty="0"/>
              <a:t>除了最小系统电路外，单片机电路通常需要实现一些特定的功能要求，因此需要添加必要的元器件构成外围控制电路。常见的外围电路有：</a:t>
            </a:r>
            <a:r>
              <a:rPr lang="en-US" dirty="0"/>
              <a:t>LED</a:t>
            </a:r>
            <a:r>
              <a:rPr lang="zh-CN" dirty="0"/>
              <a:t>控制电路、按键检测电路、蜂鸣器电路、</a:t>
            </a:r>
            <a:r>
              <a:rPr lang="en-US" dirty="0"/>
              <a:t>USB</a:t>
            </a:r>
            <a:r>
              <a:rPr lang="zh-CN" dirty="0"/>
              <a:t>转串口</a:t>
            </a:r>
            <a:r>
              <a:rPr lang="en-US" dirty="0"/>
              <a:t>TTL</a:t>
            </a:r>
            <a:r>
              <a:rPr lang="zh-CN" dirty="0"/>
              <a:t>电路等。</a:t>
            </a:r>
            <a:endParaRPr lang="zh-CN" altLang="en-US" dirty="0"/>
          </a:p>
        </p:txBody>
      </p:sp>
      <p:pic>
        <p:nvPicPr>
          <p:cNvPr id="20"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9382" y="2404441"/>
            <a:ext cx="10398634" cy="3391241"/>
          </a:xfrm>
          <a:prstGeom prst="rect">
            <a:avLst/>
          </a:prstGeom>
        </p:spPr>
      </p:pic>
      <p:sp>
        <p:nvSpPr>
          <p:cNvPr id="21" name="文本框 20"/>
          <p:cNvSpPr txBox="1"/>
          <p:nvPr/>
        </p:nvSpPr>
        <p:spPr>
          <a:xfrm>
            <a:off x="4857266" y="5972761"/>
            <a:ext cx="5080000" cy="461665"/>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zh-CN" dirty="0"/>
              <a:t>图3-2-2 单片机的外围电路</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915035" y="869255"/>
            <a:ext cx="4875460" cy="458908"/>
          </a:xfrm>
          <a:prstGeom prst="rect">
            <a:avLst/>
          </a:prstGeom>
        </p:spPr>
        <p:txBody>
          <a:bodyPr wrap="square">
            <a:spAutoFit/>
          </a:bodyPr>
          <a:lstStyle/>
          <a:p>
            <a:pPr algn="just">
              <a:lnSpc>
                <a:spcPct val="150000"/>
              </a:lnSpc>
            </a:pPr>
            <a:r>
              <a:rPr lang="en-US" b="1" dirty="0">
                <a:solidFill>
                  <a:schemeClr val="accent2">
                    <a:lumMod val="50000"/>
                  </a:schemeClr>
                </a:solidFill>
                <a:latin typeface="微软雅黑" panose="020B0503020204020204" pitchFamily="34" charset="-122"/>
                <a:ea typeface="微软雅黑" panose="020B0503020204020204" pitchFamily="34" charset="-122"/>
              </a:rPr>
              <a:t>1.</a:t>
            </a:r>
            <a:r>
              <a:rPr b="1" dirty="0">
                <a:solidFill>
                  <a:schemeClr val="accent2">
                    <a:lumMod val="50000"/>
                  </a:schemeClr>
                </a:solidFill>
                <a:latin typeface="微软雅黑" panose="020B0503020204020204" pitchFamily="34" charset="-122"/>
                <a:ea typeface="微软雅黑" panose="020B0503020204020204" pitchFamily="34" charset="-122"/>
              </a:rPr>
              <a:t>5 单片机的编程软件</a:t>
            </a:r>
            <a:endParaRPr lang="zh-CN" altLang="zh-CN"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9"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1.单片机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75307" y="1295908"/>
            <a:ext cx="11378841" cy="461665"/>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zh-CN" dirty="0"/>
              <a:t>通常使用</a:t>
            </a:r>
            <a:r>
              <a:rPr lang="en-US" dirty="0" err="1"/>
              <a:t>keil</a:t>
            </a:r>
            <a:r>
              <a:rPr lang="en-US" dirty="0"/>
              <a:t> </a:t>
            </a:r>
            <a:r>
              <a:rPr lang="en-US" dirty="0" err="1"/>
              <a:t>uvision</a:t>
            </a:r>
            <a:r>
              <a:rPr lang="zh-CN" dirty="0"/>
              <a:t>集成开发环境对</a:t>
            </a:r>
            <a:r>
              <a:rPr lang="en-US" dirty="0"/>
              <a:t>STC89C52RC</a:t>
            </a:r>
            <a:r>
              <a:rPr lang="zh-CN" dirty="0"/>
              <a:t>单片机进行程序的编写，图</a:t>
            </a:r>
            <a:r>
              <a:rPr lang="en-US" dirty="0"/>
              <a:t>3-2-3</a:t>
            </a:r>
            <a:r>
              <a:rPr lang="zh-CN" dirty="0"/>
              <a:t>为</a:t>
            </a:r>
            <a:r>
              <a:rPr lang="en-US" dirty="0" err="1"/>
              <a:t>keil</a:t>
            </a:r>
            <a:r>
              <a:rPr lang="en-US" dirty="0"/>
              <a:t> </a:t>
            </a:r>
            <a:r>
              <a:rPr lang="en-US" dirty="0" err="1"/>
              <a:t>uvision</a:t>
            </a:r>
            <a:r>
              <a:rPr lang="en-US" dirty="0"/>
              <a:t> 4</a:t>
            </a:r>
            <a:r>
              <a:rPr lang="zh-CN" dirty="0"/>
              <a:t>软件的启动界面。</a:t>
            </a:r>
            <a:endParaRPr lang="zh-CN" altLang="en-US" dirty="0"/>
          </a:p>
        </p:txBody>
      </p:sp>
      <p:pic>
        <p:nvPicPr>
          <p:cNvPr id="17" name="图片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124493" y="1955943"/>
            <a:ext cx="4013668" cy="2505884"/>
          </a:xfrm>
          <a:prstGeom prst="rect">
            <a:avLst/>
          </a:prstGeom>
          <a:noFill/>
          <a:ln>
            <a:noFill/>
          </a:ln>
        </p:spPr>
      </p:pic>
      <p:sp>
        <p:nvSpPr>
          <p:cNvPr id="11" name="文本框 10"/>
          <p:cNvSpPr txBox="1"/>
          <p:nvPr/>
        </p:nvSpPr>
        <p:spPr>
          <a:xfrm>
            <a:off x="3923031" y="4554634"/>
            <a:ext cx="5080000" cy="461665"/>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zh-CN" dirty="0"/>
              <a:t>图3-2-3  keil uvision 4软件启动界面</a:t>
            </a:r>
            <a:endParaRPr lang="zh-CN" altLang="en-US" dirty="0"/>
          </a:p>
        </p:txBody>
      </p:sp>
      <p:sp>
        <p:nvSpPr>
          <p:cNvPr id="14" name="文本框 13"/>
          <p:cNvSpPr txBox="1"/>
          <p:nvPr/>
        </p:nvSpPr>
        <p:spPr>
          <a:xfrm>
            <a:off x="812765" y="4983021"/>
            <a:ext cx="5080000" cy="507831"/>
          </a:xfrm>
          <a:prstGeom prst="rect">
            <a:avLst/>
          </a:prstGeom>
        </p:spPr>
        <p:txBody>
          <a:bodyPr wrap="square">
            <a:spAutoFit/>
          </a:bodyPr>
          <a:lstStyle>
            <a:defPPr>
              <a:defRPr lang="zh-CN"/>
            </a:defPPr>
            <a:lvl1pPr algn="just">
              <a:lnSpc>
                <a:spcPct val="150000"/>
              </a:lnSpc>
              <a:defRPr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a:t>1.</a:t>
            </a:r>
            <a:r>
              <a:rPr dirty="0"/>
              <a:t>6 单片机的编程语言</a:t>
            </a:r>
          </a:p>
        </p:txBody>
      </p:sp>
      <p:sp>
        <p:nvSpPr>
          <p:cNvPr id="15" name="文本框 14"/>
          <p:cNvSpPr txBox="1"/>
          <p:nvPr/>
        </p:nvSpPr>
        <p:spPr>
          <a:xfrm>
            <a:off x="421604" y="5415559"/>
            <a:ext cx="11432543" cy="830997"/>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en-US" dirty="0" err="1"/>
              <a:t>单片机的编程语言主要有汇编语言、C语言等，由于C语言相对汇编语言可读性更好、移植性更强，通常使用C语言对单片机进行编程开发</a:t>
            </a:r>
            <a:r>
              <a:rPr lang="en-US" dirty="0"/>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210021" y="4225485"/>
            <a:ext cx="6077104" cy="506730"/>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rPr>
              <a:t>设计一个LED灯控制系统</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596975" y="904952"/>
            <a:ext cx="11074251" cy="873060"/>
          </a:xfrm>
          <a:prstGeom prst="rect">
            <a:avLst/>
          </a:prstGeom>
          <a:noFill/>
          <a:ln w="9525">
            <a:noFill/>
          </a:ln>
        </p:spPr>
        <p:txBody>
          <a:bodyPr wrap="square">
            <a:spAutoFit/>
          </a:bodyPr>
          <a:lstStyle/>
          <a:p>
            <a:pPr indent="457200">
              <a:lnSpc>
                <a:spcPct val="150000"/>
              </a:lnSpc>
              <a:spcBef>
                <a:spcPts val="600"/>
              </a:spcBef>
              <a:spcAft>
                <a:spcPts val="600"/>
              </a:spcAft>
            </a:pPr>
            <a:r>
              <a:rPr lang="zh-CN" b="1" dirty="0">
                <a:latin typeface="等线" panose="02010600030101010101" charset="-122"/>
                <a:ea typeface="等线" panose="02010600030101010101" charset="-122"/>
                <a:cs typeface="等线" panose="02010600030101010101" charset="-122"/>
              </a:rPr>
              <a:t>任务（</a:t>
            </a:r>
            <a:r>
              <a:rPr lang="en-US" b="1" dirty="0">
                <a:latin typeface="等线" panose="02010600030101010101" charset="-122"/>
                <a:ea typeface="等线" panose="02010600030101010101" charset="-122"/>
                <a:cs typeface="等线" panose="02010600030101010101" charset="-122"/>
              </a:rPr>
              <a:t>1</a:t>
            </a:r>
            <a:r>
              <a:rPr lang="zh-CN" b="1" dirty="0">
                <a:latin typeface="等线" panose="02010600030101010101" charset="-122"/>
                <a:ea typeface="等线" panose="02010600030101010101" charset="-122"/>
                <a:cs typeface="等线" panose="02010600030101010101" charset="-122"/>
              </a:rPr>
              <a:t>）：设计一个</a:t>
            </a:r>
            <a:r>
              <a:rPr lang="en-US" b="1" dirty="0">
                <a:latin typeface="等线" panose="02010600030101010101" charset="-122"/>
                <a:ea typeface="等线" panose="02010600030101010101" charset="-122"/>
                <a:cs typeface="等线" panose="02010600030101010101" charset="-122"/>
              </a:rPr>
              <a:t>LED</a:t>
            </a:r>
            <a:r>
              <a:rPr lang="zh-CN" b="1" dirty="0">
                <a:latin typeface="等线" panose="02010600030101010101" charset="-122"/>
                <a:ea typeface="等线" panose="02010600030101010101" charset="-122"/>
                <a:cs typeface="等线" panose="02010600030101010101" charset="-122"/>
              </a:rPr>
              <a:t>灯控制系统，要求功能如下：</a:t>
            </a:r>
            <a:r>
              <a:rPr lang="en-US" b="1" dirty="0">
                <a:latin typeface="等线" panose="02010600030101010101" charset="-122"/>
                <a:ea typeface="等线" panose="02010600030101010101" charset="-122"/>
                <a:cs typeface="等线" panose="02010600030101010101" charset="-122"/>
              </a:rPr>
              <a:t>1</a:t>
            </a:r>
            <a:r>
              <a:rPr lang="zh-CN" b="1" dirty="0">
                <a:latin typeface="等线" panose="02010600030101010101" charset="-122"/>
                <a:ea typeface="等线" panose="02010600030101010101" charset="-122"/>
                <a:cs typeface="等线" panose="02010600030101010101" charset="-122"/>
              </a:rPr>
              <a:t>、上电后能够实现</a:t>
            </a:r>
            <a:r>
              <a:rPr lang="en-US" b="1" dirty="0">
                <a:latin typeface="等线" panose="02010600030101010101" charset="-122"/>
                <a:ea typeface="等线" panose="02010600030101010101" charset="-122"/>
                <a:cs typeface="等线" panose="02010600030101010101" charset="-122"/>
              </a:rPr>
              <a:t>LED</a:t>
            </a:r>
            <a:r>
              <a:rPr lang="zh-CN" b="1" dirty="0">
                <a:latin typeface="等线" panose="02010600030101010101" charset="-122"/>
                <a:ea typeface="等线" panose="02010600030101010101" charset="-122"/>
                <a:cs typeface="等线" panose="02010600030101010101" charset="-122"/>
              </a:rPr>
              <a:t>全亮持续</a:t>
            </a:r>
            <a:r>
              <a:rPr lang="en-US" b="1" dirty="0">
                <a:latin typeface="等线" panose="02010600030101010101" charset="-122"/>
                <a:ea typeface="等线" panose="02010600030101010101" charset="-122"/>
                <a:cs typeface="等线" panose="02010600030101010101" charset="-122"/>
              </a:rPr>
              <a:t>0.5</a:t>
            </a:r>
            <a:r>
              <a:rPr lang="zh-CN" b="1" dirty="0">
                <a:latin typeface="等线" panose="02010600030101010101" charset="-122"/>
                <a:ea typeface="等线" panose="02010600030101010101" charset="-122"/>
                <a:cs typeface="等线" panose="02010600030101010101" charset="-122"/>
              </a:rPr>
              <a:t>秒</a:t>
            </a:r>
            <a:r>
              <a:rPr lang="en-US" b="1" dirty="0">
                <a:latin typeface="等线" panose="02010600030101010101" charset="-122"/>
                <a:ea typeface="等线" panose="02010600030101010101" charset="-122"/>
                <a:cs typeface="等线" panose="02010600030101010101" charset="-122"/>
              </a:rPr>
              <a:t>-&gt;</a:t>
            </a:r>
            <a:r>
              <a:rPr lang="zh-CN" b="1" dirty="0">
                <a:latin typeface="等线" panose="02010600030101010101" charset="-122"/>
                <a:ea typeface="等线" panose="02010600030101010101" charset="-122"/>
                <a:cs typeface="等线" panose="02010600030101010101" charset="-122"/>
              </a:rPr>
              <a:t>全灭持续</a:t>
            </a:r>
            <a:r>
              <a:rPr lang="en-US" b="1" dirty="0">
                <a:latin typeface="等线" panose="02010600030101010101" charset="-122"/>
                <a:ea typeface="等线" panose="02010600030101010101" charset="-122"/>
                <a:cs typeface="等线" panose="02010600030101010101" charset="-122"/>
              </a:rPr>
              <a:t>0.5</a:t>
            </a:r>
            <a:r>
              <a:rPr lang="zh-CN" b="1" dirty="0">
                <a:latin typeface="等线" panose="02010600030101010101" charset="-122"/>
                <a:ea typeface="等线" panose="02010600030101010101" charset="-122"/>
                <a:cs typeface="等线" panose="02010600030101010101" charset="-122"/>
              </a:rPr>
              <a:t>秒</a:t>
            </a:r>
            <a:r>
              <a:rPr lang="en-US" b="1" dirty="0">
                <a:latin typeface="等线" panose="02010600030101010101" charset="-122"/>
                <a:ea typeface="等线" panose="02010600030101010101" charset="-122"/>
                <a:cs typeface="等线" panose="02010600030101010101" charset="-122"/>
              </a:rPr>
              <a:t>-&gt;…-&gt;</a:t>
            </a:r>
            <a:r>
              <a:rPr lang="zh-CN" b="1" dirty="0">
                <a:latin typeface="等线" panose="02010600030101010101" charset="-122"/>
                <a:ea typeface="等线" panose="02010600030101010101" charset="-122"/>
                <a:cs typeface="等线" panose="02010600030101010101" charset="-122"/>
              </a:rPr>
              <a:t>全亮持续</a:t>
            </a:r>
            <a:r>
              <a:rPr lang="en-US" b="1" dirty="0">
                <a:latin typeface="等线" panose="02010600030101010101" charset="-122"/>
                <a:ea typeface="等线" panose="02010600030101010101" charset="-122"/>
                <a:cs typeface="等线" panose="02010600030101010101" charset="-122"/>
              </a:rPr>
              <a:t>0.5</a:t>
            </a:r>
            <a:r>
              <a:rPr lang="zh-CN" b="1" dirty="0">
                <a:latin typeface="等线" panose="02010600030101010101" charset="-122"/>
                <a:ea typeface="等线" panose="02010600030101010101" charset="-122"/>
                <a:cs typeface="等线" panose="02010600030101010101" charset="-122"/>
              </a:rPr>
              <a:t>秒</a:t>
            </a:r>
            <a:r>
              <a:rPr lang="en-US" b="1" dirty="0">
                <a:latin typeface="等线" panose="02010600030101010101" charset="-122"/>
                <a:ea typeface="等线" panose="02010600030101010101" charset="-122"/>
                <a:cs typeface="等线" panose="02010600030101010101" charset="-122"/>
              </a:rPr>
              <a:t>,</a:t>
            </a:r>
            <a:r>
              <a:rPr lang="zh-CN" b="1" dirty="0">
                <a:latin typeface="等线" panose="02010600030101010101" charset="-122"/>
                <a:ea typeface="等线" panose="02010600030101010101" charset="-122"/>
                <a:cs typeface="等线" panose="02010600030101010101" charset="-122"/>
              </a:rPr>
              <a:t>不断循环闪烁；</a:t>
            </a:r>
            <a:endParaRPr lang="zh-CN" altLang="en-US" b="1" dirty="0">
              <a:latin typeface="等线" panose="02010600030101010101" charset="-122"/>
              <a:ea typeface="等线" panose="02010600030101010101" charset="-122"/>
              <a:cs typeface="等线" panose="02010600030101010101" charset="-122"/>
            </a:endParaRPr>
          </a:p>
        </p:txBody>
      </p:sp>
      <p:sp>
        <p:nvSpPr>
          <p:cNvPr id="2" name="文本框 1"/>
          <p:cNvSpPr txBox="1"/>
          <p:nvPr/>
        </p:nvSpPr>
        <p:spPr>
          <a:xfrm>
            <a:off x="490220" y="1828165"/>
            <a:ext cx="11385963" cy="3340851"/>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pPr>
              <a:lnSpc>
                <a:spcPct val="120000"/>
              </a:lnSpc>
            </a:pPr>
            <a:r>
              <a:rPr lang="en-US" dirty="0"/>
              <a:t>1.</a:t>
            </a:r>
            <a:r>
              <a:rPr lang="zh-CN" dirty="0"/>
              <a:t>系统硬件连线。</a:t>
            </a:r>
            <a:endParaRPr lang="en-US" dirty="0"/>
          </a:p>
          <a:p>
            <a:pPr>
              <a:lnSpc>
                <a:spcPct val="120000"/>
              </a:lnSpc>
            </a:pPr>
            <a:r>
              <a:rPr lang="en-US" dirty="0"/>
              <a:t>A</a:t>
            </a:r>
            <a:r>
              <a:rPr lang="zh-CN" dirty="0"/>
              <a:t>、使用</a:t>
            </a:r>
            <a:r>
              <a:rPr lang="en-US" dirty="0"/>
              <a:t>8P</a:t>
            </a:r>
            <a:r>
              <a:rPr lang="zh-CN" dirty="0"/>
              <a:t>杜邦线一端连接</a:t>
            </a:r>
            <a:r>
              <a:rPr lang="en-US" dirty="0"/>
              <a:t>J1</a:t>
            </a:r>
            <a:r>
              <a:rPr lang="zh-CN" dirty="0"/>
              <a:t>插针，另一端连接</a:t>
            </a:r>
            <a:r>
              <a:rPr lang="en-US" dirty="0"/>
              <a:t>J5</a:t>
            </a:r>
            <a:r>
              <a:rPr lang="zh-CN" dirty="0"/>
              <a:t>插针，注意</a:t>
            </a:r>
            <a:r>
              <a:rPr lang="en-US" dirty="0"/>
              <a:t>J1</a:t>
            </a:r>
            <a:r>
              <a:rPr lang="zh-CN" dirty="0"/>
              <a:t>的</a:t>
            </a:r>
            <a:r>
              <a:rPr lang="en-US" dirty="0"/>
              <a:t>1</a:t>
            </a:r>
            <a:r>
              <a:rPr lang="zh-CN" dirty="0"/>
              <a:t>脚对应连接</a:t>
            </a:r>
            <a:r>
              <a:rPr lang="en-US" dirty="0"/>
              <a:t>J5</a:t>
            </a:r>
            <a:r>
              <a:rPr lang="zh-CN" dirty="0"/>
              <a:t>的</a:t>
            </a:r>
            <a:r>
              <a:rPr lang="en-US" dirty="0"/>
              <a:t>1</a:t>
            </a:r>
            <a:r>
              <a:rPr lang="zh-CN" dirty="0"/>
              <a:t>脚，这样通过编程单片机的</a:t>
            </a:r>
            <a:r>
              <a:rPr lang="en-US" dirty="0"/>
              <a:t>P1</a:t>
            </a:r>
            <a:r>
              <a:rPr lang="zh-CN" dirty="0"/>
              <a:t>口就能够控制</a:t>
            </a:r>
            <a:r>
              <a:rPr lang="en-US" dirty="0"/>
              <a:t>8</a:t>
            </a:r>
            <a:r>
              <a:rPr lang="zh-CN" dirty="0"/>
              <a:t>个</a:t>
            </a:r>
            <a:r>
              <a:rPr lang="en-US" dirty="0"/>
              <a:t>LED</a:t>
            </a:r>
            <a:r>
              <a:rPr lang="zh-CN" dirty="0"/>
              <a:t>灯的亮灭了。</a:t>
            </a:r>
            <a:endParaRPr lang="en-US" dirty="0"/>
          </a:p>
          <a:p>
            <a:pPr>
              <a:lnSpc>
                <a:spcPct val="120000"/>
              </a:lnSpc>
            </a:pPr>
            <a:r>
              <a:rPr lang="en-US" dirty="0"/>
              <a:t>B</a:t>
            </a:r>
            <a:r>
              <a:rPr lang="zh-CN" dirty="0"/>
              <a:t>、使用</a:t>
            </a:r>
            <a:r>
              <a:rPr lang="en-US" dirty="0" err="1"/>
              <a:t>microb</a:t>
            </a:r>
            <a:r>
              <a:rPr lang="en-US" dirty="0"/>
              <a:t> USB</a:t>
            </a:r>
            <a:r>
              <a:rPr lang="zh-CN" dirty="0"/>
              <a:t>线连接电脑的</a:t>
            </a:r>
            <a:r>
              <a:rPr lang="en-US" dirty="0"/>
              <a:t>USB</a:t>
            </a:r>
            <a:r>
              <a:rPr lang="zh-CN" dirty="0"/>
              <a:t>口以及电路板的</a:t>
            </a:r>
            <a:r>
              <a:rPr lang="en-US" dirty="0" err="1"/>
              <a:t>microb</a:t>
            </a:r>
            <a:r>
              <a:rPr lang="en-US" dirty="0"/>
              <a:t> USB</a:t>
            </a:r>
            <a:r>
              <a:rPr lang="zh-CN" dirty="0"/>
              <a:t>口，这样可以使用</a:t>
            </a:r>
            <a:r>
              <a:rPr lang="en-US" dirty="0" err="1"/>
              <a:t>stc-isp</a:t>
            </a:r>
            <a:r>
              <a:rPr lang="zh-CN" dirty="0"/>
              <a:t>下载软件将程序烧录到单片机。</a:t>
            </a:r>
            <a:endParaRPr lang="en-US" dirty="0"/>
          </a:p>
          <a:p>
            <a:pPr>
              <a:lnSpc>
                <a:spcPct val="120000"/>
              </a:lnSpc>
            </a:pPr>
            <a:r>
              <a:rPr lang="en-US" dirty="0"/>
              <a:t>2.</a:t>
            </a:r>
            <a:r>
              <a:rPr lang="zh-CN" dirty="0"/>
              <a:t>软件编程设计</a:t>
            </a:r>
          </a:p>
          <a:p>
            <a:pPr>
              <a:lnSpc>
                <a:spcPct val="120000"/>
              </a:lnSpc>
            </a:pPr>
            <a:r>
              <a:rPr lang="zh-CN" dirty="0"/>
              <a:t>方法</a:t>
            </a:r>
            <a:r>
              <a:rPr lang="en-US" dirty="0"/>
              <a:t>1</a:t>
            </a:r>
            <a:r>
              <a:rPr lang="zh-CN" dirty="0"/>
              <a:t>：使用延时函数的方法实现，通过使</a:t>
            </a:r>
            <a:r>
              <a:rPr lang="en-US" dirty="0"/>
              <a:t>P1</a:t>
            </a:r>
            <a:r>
              <a:rPr lang="zh-CN" dirty="0"/>
              <a:t>口</a:t>
            </a:r>
            <a:r>
              <a:rPr lang="en-US" dirty="0"/>
              <a:t>8</a:t>
            </a:r>
            <a:r>
              <a:rPr lang="zh-CN" dirty="0"/>
              <a:t>个管脚全部输出低电平点亮全部</a:t>
            </a:r>
            <a:r>
              <a:rPr lang="en-US" dirty="0"/>
              <a:t>LED</a:t>
            </a:r>
            <a:r>
              <a:rPr lang="zh-CN" dirty="0"/>
              <a:t>灯，然后延时</a:t>
            </a:r>
            <a:r>
              <a:rPr lang="en-US" dirty="0"/>
              <a:t>500ms</a:t>
            </a:r>
            <a:r>
              <a:rPr lang="zh-CN" dirty="0"/>
              <a:t>，再使</a:t>
            </a:r>
            <a:r>
              <a:rPr lang="en-US" dirty="0"/>
              <a:t>P1</a:t>
            </a:r>
            <a:r>
              <a:rPr lang="zh-CN" dirty="0"/>
              <a:t>口</a:t>
            </a:r>
            <a:r>
              <a:rPr lang="en-US" dirty="0"/>
              <a:t>8</a:t>
            </a:r>
            <a:r>
              <a:rPr lang="zh-CN" dirty="0"/>
              <a:t>个管脚全部输出高电平熄灭全部</a:t>
            </a:r>
            <a:r>
              <a:rPr lang="en-US" dirty="0"/>
              <a:t>LED</a:t>
            </a:r>
            <a:r>
              <a:rPr lang="zh-CN" dirty="0"/>
              <a:t>灯，然后延时</a:t>
            </a:r>
            <a:r>
              <a:rPr lang="en-US" dirty="0"/>
              <a:t>500ms</a:t>
            </a:r>
            <a:r>
              <a:rPr lang="zh-CN" dirty="0"/>
              <a:t>，然后不断重复执行上述步骤的方法，实现</a:t>
            </a:r>
            <a:r>
              <a:rPr lang="en-US" dirty="0"/>
              <a:t>LED</a:t>
            </a:r>
            <a:r>
              <a:rPr lang="zh-CN" dirty="0"/>
              <a:t>灯全亮全灭闪烁，具体代码如下：</a:t>
            </a:r>
            <a:endParaRPr lang="zh-CN" altLang="en-US" dirty="0"/>
          </a:p>
        </p:txBody>
      </p:sp>
      <p:sp>
        <p:nvSpPr>
          <p:cNvPr id="12" name="文本框 11"/>
          <p:cNvSpPr txBox="1"/>
          <p:nvPr/>
        </p:nvSpPr>
        <p:spPr>
          <a:xfrm>
            <a:off x="2123479" y="4933736"/>
            <a:ext cx="6732755" cy="1599565"/>
          </a:xfrm>
          <a:prstGeom prst="rect">
            <a:avLst/>
          </a:prstGeom>
          <a:noFill/>
          <a:ln w="9525">
            <a:noFill/>
          </a:ln>
        </p:spPr>
        <p:txBody>
          <a:bodyPr wrap="square">
            <a:spAutoFit/>
          </a:bodyPr>
          <a:lstStyle/>
          <a:p>
            <a:r>
              <a:rPr lang="en-US" sz="1400" b="0" dirty="0">
                <a:latin typeface="等线" panose="02010600030101010101" charset="-122"/>
                <a:ea typeface="等线" panose="02010600030101010101" charset="-122"/>
                <a:cs typeface="等线" panose="02010600030101010101" charset="-122"/>
              </a:rPr>
              <a:t>while(1)</a:t>
            </a:r>
          </a:p>
          <a:p>
            <a:r>
              <a:rPr lang="en-US" sz="1400" b="0" dirty="0">
                <a:latin typeface="等线" panose="02010600030101010101" charset="-122"/>
                <a:ea typeface="等线" panose="02010600030101010101" charset="-122"/>
                <a:cs typeface="等线" panose="02010600030101010101" charset="-122"/>
              </a:rPr>
              <a:t>	{</a:t>
            </a:r>
          </a:p>
          <a:p>
            <a:r>
              <a:rPr lang="en-US" sz="1400" b="0" dirty="0">
                <a:latin typeface="等线" panose="02010600030101010101" charset="-122"/>
                <a:ea typeface="等线" panose="02010600030101010101" charset="-122"/>
                <a:cs typeface="等线" panose="02010600030101010101" charset="-122"/>
              </a:rPr>
              <a:t>		P1 = 0x00;	</a:t>
            </a:r>
            <a:r>
              <a:rPr lang="en-US" sz="1400" b="0" dirty="0" smtClean="0">
                <a:latin typeface="等线" panose="02010600030101010101" charset="-122"/>
                <a:ea typeface="等线" panose="02010600030101010101" charset="-122"/>
                <a:cs typeface="等线" panose="02010600030101010101" charset="-122"/>
              </a:rPr>
              <a:t>//</a:t>
            </a:r>
            <a:r>
              <a:rPr lang="zh-CN" sz="1400" b="0" dirty="0">
                <a:latin typeface="等线" panose="02010600030101010101" charset="-122"/>
                <a:ea typeface="等线" panose="02010600030101010101" charset="-122"/>
                <a:cs typeface="等线" panose="02010600030101010101" charset="-122"/>
              </a:rPr>
              <a:t>点亮全部</a:t>
            </a:r>
            <a:r>
              <a:rPr lang="en-US" sz="1400" b="0" dirty="0">
                <a:latin typeface="等线" panose="02010600030101010101" charset="-122"/>
                <a:ea typeface="等线" panose="02010600030101010101" charset="-122"/>
                <a:cs typeface="等线" panose="02010600030101010101" charset="-122"/>
              </a:rPr>
              <a:t>led</a:t>
            </a:r>
            <a:r>
              <a:rPr lang="zh-CN" sz="1400" b="0" dirty="0">
                <a:latin typeface="等线" panose="02010600030101010101" charset="-122"/>
                <a:ea typeface="等线" panose="02010600030101010101" charset="-122"/>
                <a:cs typeface="等线" panose="02010600030101010101" charset="-122"/>
              </a:rPr>
              <a:t>灯</a:t>
            </a:r>
            <a:endParaRPr lang="en-US" sz="1400" b="0" dirty="0">
              <a:latin typeface="等线" panose="02010600030101010101" charset="-122"/>
              <a:ea typeface="等线" panose="02010600030101010101" charset="-122"/>
              <a:cs typeface="等线" panose="02010600030101010101" charset="-122"/>
            </a:endParaRPr>
          </a:p>
          <a:p>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delay_ms</a:t>
            </a:r>
            <a:r>
              <a:rPr lang="en-US" sz="1400" b="0" dirty="0">
                <a:latin typeface="等线" panose="02010600030101010101" charset="-122"/>
                <a:ea typeface="等线" panose="02010600030101010101" charset="-122"/>
                <a:cs typeface="等线" panose="02010600030101010101" charset="-122"/>
              </a:rPr>
              <a:t>(500);	//</a:t>
            </a:r>
            <a:r>
              <a:rPr lang="zh-CN" sz="1400" b="0" dirty="0">
                <a:latin typeface="等线" panose="02010600030101010101" charset="-122"/>
                <a:ea typeface="等线" panose="02010600030101010101" charset="-122"/>
                <a:cs typeface="等线" panose="02010600030101010101" charset="-122"/>
              </a:rPr>
              <a:t>延时</a:t>
            </a:r>
            <a:r>
              <a:rPr lang="en-US" sz="1400" b="0" dirty="0">
                <a:latin typeface="等线" panose="02010600030101010101" charset="-122"/>
                <a:ea typeface="等线" panose="02010600030101010101" charset="-122"/>
                <a:cs typeface="等线" panose="02010600030101010101" charset="-122"/>
              </a:rPr>
              <a:t>500ms</a:t>
            </a:r>
          </a:p>
          <a:p>
            <a:r>
              <a:rPr lang="en-US" sz="1400" b="0" dirty="0">
                <a:latin typeface="等线" panose="02010600030101010101" charset="-122"/>
                <a:ea typeface="等线" panose="02010600030101010101" charset="-122"/>
                <a:cs typeface="等线" panose="02010600030101010101" charset="-122"/>
              </a:rPr>
              <a:t>		P1 = 0xFF;	</a:t>
            </a:r>
            <a:r>
              <a:rPr lang="en-US" sz="1400" b="0" dirty="0" smtClean="0">
                <a:latin typeface="等线" panose="02010600030101010101" charset="-122"/>
                <a:ea typeface="等线" panose="02010600030101010101" charset="-122"/>
                <a:cs typeface="等线" panose="02010600030101010101" charset="-122"/>
              </a:rPr>
              <a:t>//</a:t>
            </a:r>
            <a:r>
              <a:rPr lang="zh-CN" sz="1400" b="0" dirty="0">
                <a:latin typeface="等线" panose="02010600030101010101" charset="-122"/>
                <a:ea typeface="等线" panose="02010600030101010101" charset="-122"/>
                <a:cs typeface="等线" panose="02010600030101010101" charset="-122"/>
              </a:rPr>
              <a:t>熄灭全部</a:t>
            </a:r>
            <a:r>
              <a:rPr lang="en-US" sz="1400" b="0" dirty="0">
                <a:latin typeface="等线" panose="02010600030101010101" charset="-122"/>
                <a:ea typeface="等线" panose="02010600030101010101" charset="-122"/>
                <a:cs typeface="等线" panose="02010600030101010101" charset="-122"/>
              </a:rPr>
              <a:t>led</a:t>
            </a:r>
            <a:r>
              <a:rPr lang="zh-CN" sz="1400" b="0" dirty="0">
                <a:latin typeface="等线" panose="02010600030101010101" charset="-122"/>
                <a:ea typeface="等线" panose="02010600030101010101" charset="-122"/>
                <a:cs typeface="等线" panose="02010600030101010101" charset="-122"/>
              </a:rPr>
              <a:t>灯</a:t>
            </a:r>
            <a:endParaRPr lang="en-US" sz="1400" b="0" dirty="0">
              <a:latin typeface="等线" panose="02010600030101010101" charset="-122"/>
              <a:ea typeface="等线" panose="02010600030101010101" charset="-122"/>
              <a:cs typeface="等线" panose="02010600030101010101" charset="-122"/>
            </a:endParaRPr>
          </a:p>
          <a:p>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delay_ms</a:t>
            </a:r>
            <a:r>
              <a:rPr lang="en-US" sz="1400" b="0" dirty="0">
                <a:latin typeface="等线" panose="02010600030101010101" charset="-122"/>
                <a:ea typeface="等线" panose="02010600030101010101" charset="-122"/>
                <a:cs typeface="等线" panose="02010600030101010101" charset="-122"/>
              </a:rPr>
              <a:t>(500);	//</a:t>
            </a:r>
            <a:r>
              <a:rPr lang="zh-CN" sz="1400" b="0" dirty="0">
                <a:latin typeface="等线" panose="02010600030101010101" charset="-122"/>
                <a:ea typeface="等线" panose="02010600030101010101" charset="-122"/>
                <a:cs typeface="等线" panose="02010600030101010101" charset="-122"/>
              </a:rPr>
              <a:t>延时</a:t>
            </a:r>
            <a:r>
              <a:rPr lang="en-US" sz="1400" b="0" dirty="0">
                <a:latin typeface="等线" panose="02010600030101010101" charset="-122"/>
                <a:ea typeface="等线" panose="02010600030101010101" charset="-122"/>
                <a:cs typeface="等线" panose="02010600030101010101" charset="-122"/>
              </a:rPr>
              <a:t>500ms	</a:t>
            </a:r>
          </a:p>
          <a:p>
            <a:r>
              <a:rPr lang="en-US" sz="1400" b="0" dirty="0">
                <a:latin typeface="等线" panose="02010600030101010101" charset="-122"/>
                <a:ea typeface="等线" panose="02010600030101010101" charset="-122"/>
                <a:cs typeface="等线" panose="02010600030101010101" charset="-122"/>
              </a:rPr>
              <a:t>	}</a:t>
            </a:r>
            <a:endParaRPr lang="zh-CN" altLang="en-US" sz="1400"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55296" y="917761"/>
            <a:ext cx="10984230" cy="1060034"/>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en-US" sz="1800" dirty="0" err="1"/>
              <a:t>delay_ms</a:t>
            </a:r>
            <a:r>
              <a:rPr lang="en-US" sz="1800" dirty="0"/>
              <a:t>()</a:t>
            </a:r>
            <a:r>
              <a:rPr lang="zh-CN" sz="1800" dirty="0"/>
              <a:t>延时函数的的原型如下所示，在</a:t>
            </a:r>
            <a:r>
              <a:rPr lang="en-US" sz="1800" dirty="0" err="1"/>
              <a:t>xms</a:t>
            </a:r>
            <a:r>
              <a:rPr lang="zh-CN" sz="1800" dirty="0"/>
              <a:t>不等于</a:t>
            </a:r>
            <a:r>
              <a:rPr lang="en-US" sz="1800" dirty="0"/>
              <a:t>0</a:t>
            </a:r>
            <a:r>
              <a:rPr lang="zh-CN" sz="1800" dirty="0"/>
              <a:t>的时候，不断的执行</a:t>
            </a:r>
            <a:r>
              <a:rPr lang="en-US" sz="1800" dirty="0"/>
              <a:t>for</a:t>
            </a:r>
            <a:r>
              <a:rPr lang="zh-CN" sz="1800" dirty="0"/>
              <a:t>语句空循环，只有当</a:t>
            </a:r>
            <a:r>
              <a:rPr lang="en-US" sz="1800" dirty="0" err="1"/>
              <a:t>xms</a:t>
            </a:r>
            <a:r>
              <a:rPr lang="zh-CN" sz="1800" dirty="0"/>
              <a:t>自减到</a:t>
            </a:r>
            <a:r>
              <a:rPr lang="en-US" sz="1800" dirty="0"/>
              <a:t>0</a:t>
            </a:r>
            <a:r>
              <a:rPr lang="zh-CN" sz="1800" dirty="0"/>
              <a:t>以后，才终止执行</a:t>
            </a:r>
            <a:r>
              <a:rPr lang="en-US" sz="1800" dirty="0"/>
              <a:t>for</a:t>
            </a:r>
            <a:r>
              <a:rPr lang="zh-CN" sz="1800" dirty="0"/>
              <a:t>语句空循环，可见当单片机在执行延时函数时，除非有中断事件发生，否则不能执行其他操作。</a:t>
            </a:r>
            <a:endParaRPr lang="zh-CN" altLang="en-US" sz="1800" dirty="0"/>
          </a:p>
        </p:txBody>
      </p:sp>
      <p:pic>
        <p:nvPicPr>
          <p:cNvPr id="11" name="图片 10"/>
          <p:cNvPicPr>
            <a:picLocks noChangeAspect="1"/>
          </p:cNvPicPr>
          <p:nvPr/>
        </p:nvPicPr>
        <p:blipFill>
          <a:blip r:embed="rId3"/>
          <a:stretch>
            <a:fillRect/>
          </a:stretch>
        </p:blipFill>
        <p:spPr>
          <a:xfrm>
            <a:off x="3420743" y="2547771"/>
            <a:ext cx="5053336" cy="2871718"/>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90493" y="771520"/>
            <a:ext cx="11385689" cy="978729"/>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zh-CN" dirty="0"/>
              <a:t>方法</a:t>
            </a:r>
            <a:r>
              <a:rPr lang="en-US" dirty="0"/>
              <a:t>2</a:t>
            </a:r>
            <a:r>
              <a:rPr lang="zh-CN" dirty="0"/>
              <a:t>：使用定时器中断功能实现，当定时</a:t>
            </a:r>
            <a:r>
              <a:rPr lang="en-US" dirty="0"/>
              <a:t>1</a:t>
            </a:r>
            <a:r>
              <a:rPr lang="zh-CN" dirty="0"/>
              <a:t>秒时间到后，</a:t>
            </a:r>
            <a:r>
              <a:rPr lang="en-US" dirty="0"/>
              <a:t>P1</a:t>
            </a:r>
            <a:r>
              <a:rPr lang="zh-CN" dirty="0"/>
              <a:t>口</a:t>
            </a:r>
            <a:r>
              <a:rPr lang="en-US" dirty="0"/>
              <a:t>8</a:t>
            </a:r>
            <a:r>
              <a:rPr lang="zh-CN" dirty="0"/>
              <a:t>个管脚全部输出低电平点亮全部</a:t>
            </a:r>
            <a:r>
              <a:rPr lang="en-US" dirty="0"/>
              <a:t>LED</a:t>
            </a:r>
            <a:r>
              <a:rPr lang="zh-CN" dirty="0"/>
              <a:t>灯；再次定时</a:t>
            </a:r>
            <a:r>
              <a:rPr lang="en-US" dirty="0"/>
              <a:t>1</a:t>
            </a:r>
            <a:r>
              <a:rPr lang="zh-CN" dirty="0"/>
              <a:t>秒时间到后，</a:t>
            </a:r>
            <a:r>
              <a:rPr lang="en-US" dirty="0"/>
              <a:t>P1</a:t>
            </a:r>
            <a:r>
              <a:rPr lang="zh-CN" dirty="0"/>
              <a:t>口</a:t>
            </a:r>
            <a:r>
              <a:rPr lang="en-US" dirty="0"/>
              <a:t>8</a:t>
            </a:r>
            <a:r>
              <a:rPr lang="zh-CN" dirty="0"/>
              <a:t>个管脚全部输出高电平熄灭全部</a:t>
            </a:r>
            <a:r>
              <a:rPr lang="en-US" dirty="0"/>
              <a:t>LED</a:t>
            </a:r>
            <a:r>
              <a:rPr lang="zh-CN" dirty="0"/>
              <a:t>灯。使用定时器中断，必须先初始化定时器，并且使用定时器中断服务程序，具体代码如下：</a:t>
            </a:r>
            <a:endParaRPr lang="zh-CN" altLang="en-US" dirty="0"/>
          </a:p>
        </p:txBody>
      </p:sp>
      <p:pic>
        <p:nvPicPr>
          <p:cNvPr id="13" name="图片 12"/>
          <p:cNvPicPr>
            <a:picLocks noChangeAspect="1"/>
          </p:cNvPicPr>
          <p:nvPr/>
        </p:nvPicPr>
        <p:blipFill>
          <a:blip r:embed="rId3"/>
          <a:stretch>
            <a:fillRect/>
          </a:stretch>
        </p:blipFill>
        <p:spPr>
          <a:xfrm>
            <a:off x="3573499" y="1750249"/>
            <a:ext cx="4118144" cy="3502260"/>
          </a:xfrm>
          <a:prstGeom prst="rect">
            <a:avLst/>
          </a:prstGeom>
        </p:spPr>
      </p:pic>
      <p:sp>
        <p:nvSpPr>
          <p:cNvPr id="15" name="文本框 14"/>
          <p:cNvSpPr txBox="1"/>
          <p:nvPr/>
        </p:nvSpPr>
        <p:spPr>
          <a:xfrm>
            <a:off x="490493" y="5252509"/>
            <a:ext cx="11472908" cy="1274195"/>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zh-CN" dirty="0"/>
              <a:t>方法一简单易用，但是由于在主循环使用了</a:t>
            </a:r>
            <a:r>
              <a:rPr lang="en-US" dirty="0" err="1"/>
              <a:t>delay_ms</a:t>
            </a:r>
            <a:r>
              <a:rPr lang="zh-CN" dirty="0"/>
              <a:t>延时函数等待</a:t>
            </a:r>
            <a:r>
              <a:rPr lang="en-US" dirty="0"/>
              <a:t>1</a:t>
            </a:r>
            <a:r>
              <a:rPr lang="zh-CN" dirty="0"/>
              <a:t>秒的时间，造成单片机</a:t>
            </a:r>
            <a:r>
              <a:rPr lang="en-US" dirty="0"/>
              <a:t>CPU</a:t>
            </a:r>
            <a:r>
              <a:rPr lang="zh-CN" dirty="0"/>
              <a:t>在这</a:t>
            </a:r>
            <a:r>
              <a:rPr lang="en-US" dirty="0"/>
              <a:t>1</a:t>
            </a:r>
            <a:r>
              <a:rPr lang="zh-CN" dirty="0"/>
              <a:t>秒钟内不能执行其他功能的操作，不利于程序功能的扩展；方法二使用了定时器，虽然和方法一比较稍显复杂，但是程序执行效率高，</a:t>
            </a:r>
            <a:r>
              <a:rPr lang="en-US" dirty="0"/>
              <a:t>CPU</a:t>
            </a:r>
            <a:r>
              <a:rPr lang="zh-CN" dirty="0"/>
              <a:t>只需要判断到时间点到了后去执行灯的亮灭即可，可以在其他时间执行其他的操作，有利于扩展其他功能，因此在实际工程应用中通常使用方法二。</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40056" y="753745"/>
            <a:ext cx="11388090" cy="1288558"/>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1">
                <a:latin typeface="等线" panose="02010600030101010101" charset="-122"/>
                <a:ea typeface="等线" panose="02010600030101010101" charset="-122"/>
                <a:cs typeface="等线" panose="02010600030101010101" charset="-122"/>
              </a:defRPr>
            </a:lvl1pPr>
          </a:lstStyle>
          <a:p>
            <a:r>
              <a:rPr lang="zh-CN" dirty="0"/>
              <a:t>任务（2）：设计一个LED灯控制系统，要求功能如下：上电后默认功能是，实现流水灯从左到右的效果，状态切换为500ms，按键能够控制换流水灯的方向，比如按一下实现流水灯的方向从右到左，再按一下实现流水灯的方向从左到右。</a:t>
            </a:r>
            <a:endParaRPr lang="zh-CN" altLang="en-US" dirty="0"/>
          </a:p>
        </p:txBody>
      </p:sp>
      <p:sp>
        <p:nvSpPr>
          <p:cNvPr id="11" name="文本框 10"/>
          <p:cNvSpPr txBox="1"/>
          <p:nvPr/>
        </p:nvSpPr>
        <p:spPr>
          <a:xfrm>
            <a:off x="690246" y="2262648"/>
            <a:ext cx="8836660" cy="2880789"/>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en-US" sz="1800" dirty="0"/>
              <a:t>1.</a:t>
            </a:r>
            <a:r>
              <a:rPr lang="zh-CN" sz="1800" dirty="0"/>
              <a:t>系统硬件连线。</a:t>
            </a:r>
            <a:endParaRPr lang="en-US" sz="1800" dirty="0"/>
          </a:p>
          <a:p>
            <a:r>
              <a:rPr lang="en-US" sz="1800" dirty="0"/>
              <a:t>A</a:t>
            </a:r>
            <a:r>
              <a:rPr lang="zh-CN" sz="1800" dirty="0"/>
              <a:t>、使用</a:t>
            </a:r>
            <a:r>
              <a:rPr lang="en-US" sz="1800" dirty="0"/>
              <a:t>8P</a:t>
            </a:r>
            <a:r>
              <a:rPr lang="zh-CN" sz="1800" dirty="0"/>
              <a:t>杜邦线一端连接</a:t>
            </a:r>
            <a:r>
              <a:rPr lang="en-US" sz="1800" dirty="0"/>
              <a:t>J1</a:t>
            </a:r>
            <a:r>
              <a:rPr lang="zh-CN" sz="1800" dirty="0"/>
              <a:t>插针，另一端连接</a:t>
            </a:r>
            <a:r>
              <a:rPr lang="en-US" sz="1800" dirty="0"/>
              <a:t>J5</a:t>
            </a:r>
            <a:r>
              <a:rPr lang="zh-CN" sz="1800" dirty="0"/>
              <a:t>插针，注意</a:t>
            </a:r>
            <a:r>
              <a:rPr lang="en-US" sz="1800" dirty="0"/>
              <a:t>J1</a:t>
            </a:r>
            <a:r>
              <a:rPr lang="zh-CN" sz="1800" dirty="0"/>
              <a:t>的</a:t>
            </a:r>
            <a:r>
              <a:rPr lang="en-US" sz="1800" dirty="0"/>
              <a:t>1</a:t>
            </a:r>
            <a:r>
              <a:rPr lang="zh-CN" sz="1800" dirty="0"/>
              <a:t>脚对应连接</a:t>
            </a:r>
            <a:r>
              <a:rPr lang="en-US" sz="1800" dirty="0"/>
              <a:t>J5</a:t>
            </a:r>
            <a:r>
              <a:rPr lang="zh-CN" sz="1800" dirty="0"/>
              <a:t>的</a:t>
            </a:r>
            <a:r>
              <a:rPr lang="en-US" sz="1800" dirty="0"/>
              <a:t>1</a:t>
            </a:r>
            <a:r>
              <a:rPr lang="zh-CN" sz="1800" dirty="0"/>
              <a:t>脚，这样通过编程单片机的</a:t>
            </a:r>
            <a:r>
              <a:rPr lang="en-US" sz="1800" dirty="0"/>
              <a:t>P1</a:t>
            </a:r>
            <a:r>
              <a:rPr lang="zh-CN" sz="1800" dirty="0"/>
              <a:t>口就能够控制</a:t>
            </a:r>
            <a:r>
              <a:rPr lang="en-US" sz="1800" dirty="0"/>
              <a:t>8</a:t>
            </a:r>
            <a:r>
              <a:rPr lang="zh-CN" sz="1800" dirty="0"/>
              <a:t>个</a:t>
            </a:r>
            <a:r>
              <a:rPr lang="en-US" sz="1800" dirty="0"/>
              <a:t>LED</a:t>
            </a:r>
            <a:r>
              <a:rPr lang="zh-CN" sz="1800" dirty="0"/>
              <a:t>灯的亮灭了。</a:t>
            </a:r>
            <a:endParaRPr lang="en-US" sz="1800" dirty="0"/>
          </a:p>
          <a:p>
            <a:r>
              <a:rPr lang="en-US" sz="1800" dirty="0"/>
              <a:t>B</a:t>
            </a:r>
            <a:r>
              <a:rPr lang="zh-CN" sz="1800" dirty="0"/>
              <a:t>、使用单根杜邦线连接</a:t>
            </a:r>
            <a:r>
              <a:rPr lang="en-US" sz="1800" dirty="0"/>
              <a:t>J6</a:t>
            </a:r>
            <a:r>
              <a:rPr lang="zh-CN" sz="1800" dirty="0"/>
              <a:t>插针的</a:t>
            </a:r>
            <a:r>
              <a:rPr lang="en-US" sz="1800" dirty="0"/>
              <a:t>8</a:t>
            </a:r>
            <a:r>
              <a:rPr lang="zh-CN" sz="1800" dirty="0"/>
              <a:t>脚以及</a:t>
            </a:r>
            <a:r>
              <a:rPr lang="en-US" sz="1800" dirty="0"/>
              <a:t>J4</a:t>
            </a:r>
            <a:r>
              <a:rPr lang="zh-CN" sz="1800" dirty="0"/>
              <a:t>插针的</a:t>
            </a:r>
            <a:r>
              <a:rPr lang="en-US" sz="1800" dirty="0"/>
              <a:t>3</a:t>
            </a:r>
            <a:r>
              <a:rPr lang="zh-CN" sz="1800" dirty="0"/>
              <a:t>脚，这样通过编程单片机的</a:t>
            </a:r>
            <a:r>
              <a:rPr lang="en-US" sz="1800" dirty="0"/>
              <a:t>P3.2</a:t>
            </a:r>
            <a:r>
              <a:rPr lang="zh-CN" sz="1800" dirty="0"/>
              <a:t>脚就能够检测</a:t>
            </a:r>
            <a:r>
              <a:rPr lang="en-US" sz="1800" dirty="0"/>
              <a:t>S1</a:t>
            </a:r>
            <a:r>
              <a:rPr lang="zh-CN" sz="1800" dirty="0"/>
              <a:t>按键是否按下了。</a:t>
            </a:r>
            <a:endParaRPr lang="en-US" sz="1800" dirty="0"/>
          </a:p>
          <a:p>
            <a:r>
              <a:rPr lang="en-US" sz="1800" dirty="0"/>
              <a:t>C</a:t>
            </a:r>
            <a:r>
              <a:rPr lang="zh-CN" sz="1800" dirty="0"/>
              <a:t>、使用</a:t>
            </a:r>
            <a:r>
              <a:rPr lang="en-US" sz="1800" dirty="0" err="1"/>
              <a:t>microb</a:t>
            </a:r>
            <a:r>
              <a:rPr lang="en-US" sz="1800" dirty="0"/>
              <a:t> USB</a:t>
            </a:r>
            <a:r>
              <a:rPr lang="zh-CN" sz="1800" dirty="0"/>
              <a:t>线连接电脑的</a:t>
            </a:r>
            <a:r>
              <a:rPr lang="en-US" sz="1800" dirty="0"/>
              <a:t>USB</a:t>
            </a:r>
            <a:r>
              <a:rPr lang="zh-CN" sz="1800" dirty="0"/>
              <a:t>口以及电路板的</a:t>
            </a:r>
            <a:r>
              <a:rPr lang="en-US" sz="1800" dirty="0" err="1"/>
              <a:t>microb</a:t>
            </a:r>
            <a:r>
              <a:rPr lang="en-US" sz="1800" dirty="0"/>
              <a:t> USB</a:t>
            </a:r>
            <a:r>
              <a:rPr lang="zh-CN" sz="1800" dirty="0"/>
              <a:t>口，这样可以使用</a:t>
            </a:r>
            <a:r>
              <a:rPr lang="en-US" sz="1800" dirty="0" err="1"/>
              <a:t>stc-isp</a:t>
            </a:r>
            <a:r>
              <a:rPr lang="zh-CN" sz="1800" dirty="0"/>
              <a:t>下载软件将程序烧录到单片机。</a:t>
            </a:r>
            <a:endParaRPr lang="zh-CN" altLang="en-US"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19735" y="734695"/>
            <a:ext cx="11412855" cy="1243417"/>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en-US" dirty="0"/>
              <a:t>2.</a:t>
            </a:r>
            <a:r>
              <a:rPr lang="zh-CN" dirty="0"/>
              <a:t>软件编程设计</a:t>
            </a:r>
          </a:p>
          <a:p>
            <a:r>
              <a:rPr lang="zh-CN" dirty="0"/>
              <a:t>系统要求能够实现</a:t>
            </a:r>
            <a:r>
              <a:rPr lang="en-US" dirty="0"/>
              <a:t>LED</a:t>
            </a:r>
            <a:r>
              <a:rPr lang="zh-CN" dirty="0"/>
              <a:t>流水灯功能，且方向可以变化。先实现流水灯从左流到右的功能，设定变量</a:t>
            </a:r>
            <a:r>
              <a:rPr lang="en-US" dirty="0" err="1"/>
              <a:t>num</a:t>
            </a:r>
            <a:r>
              <a:rPr lang="zh-CN" dirty="0"/>
              <a:t>的数值类型为</a:t>
            </a:r>
            <a:r>
              <a:rPr lang="en-US" dirty="0"/>
              <a:t>unsigned </a:t>
            </a:r>
            <a:r>
              <a:rPr lang="en-US" dirty="0" err="1"/>
              <a:t>int</a:t>
            </a:r>
            <a:r>
              <a:rPr lang="zh-CN" dirty="0"/>
              <a:t>，初值为</a:t>
            </a:r>
            <a:r>
              <a:rPr lang="en-US" dirty="0"/>
              <a:t>0x80</a:t>
            </a:r>
            <a:r>
              <a:rPr lang="zh-CN" dirty="0"/>
              <a:t>，具体代码如下所示。</a:t>
            </a:r>
            <a:endParaRPr lang="zh-CN" altLang="en-US" dirty="0"/>
          </a:p>
        </p:txBody>
      </p:sp>
      <p:sp>
        <p:nvSpPr>
          <p:cNvPr id="11" name="文本框 10"/>
          <p:cNvSpPr txBox="1"/>
          <p:nvPr/>
        </p:nvSpPr>
        <p:spPr>
          <a:xfrm>
            <a:off x="490494" y="4490609"/>
            <a:ext cx="11181553" cy="1421928"/>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zh-CN" dirty="0"/>
              <a:t>在该代码中，第一次循环，首先执行</a:t>
            </a:r>
            <a:r>
              <a:rPr lang="en-US" dirty="0"/>
              <a:t>P1=0xFF</a:t>
            </a:r>
            <a:r>
              <a:rPr lang="zh-CN" dirty="0"/>
              <a:t>语句，全部灯灭掉，然后执行</a:t>
            </a:r>
            <a:r>
              <a:rPr lang="en-US" dirty="0"/>
              <a:t>P1=~</a:t>
            </a:r>
            <a:r>
              <a:rPr lang="en-US" dirty="0" err="1"/>
              <a:t>num</a:t>
            </a:r>
            <a:r>
              <a:rPr lang="zh-CN" dirty="0"/>
              <a:t>语句，即将</a:t>
            </a:r>
            <a:r>
              <a:rPr lang="en-US" dirty="0" err="1"/>
              <a:t>num</a:t>
            </a:r>
            <a:r>
              <a:rPr lang="zh-CN" dirty="0"/>
              <a:t>的值</a:t>
            </a:r>
            <a:r>
              <a:rPr lang="en-US" dirty="0"/>
              <a:t>0x80</a:t>
            </a:r>
            <a:r>
              <a:rPr lang="zh-CN" dirty="0"/>
              <a:t>取反为</a:t>
            </a:r>
            <a:r>
              <a:rPr lang="en-US" dirty="0"/>
              <a:t>0x7F</a:t>
            </a:r>
            <a:r>
              <a:rPr lang="zh-CN" dirty="0"/>
              <a:t>后赋给</a:t>
            </a:r>
            <a:r>
              <a:rPr lang="en-US" dirty="0"/>
              <a:t>P1</a:t>
            </a:r>
            <a:r>
              <a:rPr lang="zh-CN" dirty="0"/>
              <a:t>口，此时点亮</a:t>
            </a:r>
            <a:r>
              <a:rPr lang="en-US" dirty="0"/>
              <a:t>P1.7</a:t>
            </a:r>
            <a:r>
              <a:rPr lang="zh-CN" dirty="0"/>
              <a:t>脚控制的灯，然后执行</a:t>
            </a:r>
            <a:r>
              <a:rPr lang="en-US" dirty="0" err="1"/>
              <a:t>num</a:t>
            </a:r>
            <a:r>
              <a:rPr lang="en-US" dirty="0"/>
              <a:t> = </a:t>
            </a:r>
            <a:r>
              <a:rPr lang="en-US" dirty="0" err="1"/>
              <a:t>num</a:t>
            </a:r>
            <a:r>
              <a:rPr lang="en-US" dirty="0"/>
              <a:t>&gt;&gt;1</a:t>
            </a:r>
            <a:r>
              <a:rPr lang="zh-CN" dirty="0"/>
              <a:t>语句，将变量</a:t>
            </a:r>
            <a:r>
              <a:rPr lang="en-US" dirty="0" err="1"/>
              <a:t>num</a:t>
            </a:r>
            <a:r>
              <a:rPr lang="zh-CN" dirty="0"/>
              <a:t>右移</a:t>
            </a:r>
            <a:r>
              <a:rPr lang="en-US" dirty="0"/>
              <a:t>1</a:t>
            </a:r>
            <a:r>
              <a:rPr lang="zh-CN" dirty="0"/>
              <a:t>位为</a:t>
            </a:r>
            <a:r>
              <a:rPr lang="en-US" dirty="0"/>
              <a:t>0x40</a:t>
            </a:r>
            <a:r>
              <a:rPr lang="zh-CN" dirty="0"/>
              <a:t>，将该值赋给</a:t>
            </a:r>
            <a:r>
              <a:rPr lang="en-US" dirty="0" err="1"/>
              <a:t>num</a:t>
            </a:r>
            <a:r>
              <a:rPr lang="zh-CN" dirty="0"/>
              <a:t>本身，所以执行完这条语句后，</a:t>
            </a:r>
            <a:r>
              <a:rPr lang="en-US" dirty="0" err="1"/>
              <a:t>num</a:t>
            </a:r>
            <a:r>
              <a:rPr lang="zh-CN" dirty="0"/>
              <a:t>的值变为了</a:t>
            </a:r>
            <a:r>
              <a:rPr lang="en-US" dirty="0"/>
              <a:t>0x40</a:t>
            </a:r>
            <a:r>
              <a:rPr lang="zh-CN" dirty="0"/>
              <a:t>，紧接着判断</a:t>
            </a:r>
            <a:r>
              <a:rPr lang="en-US" dirty="0"/>
              <a:t>if(</a:t>
            </a:r>
            <a:r>
              <a:rPr lang="en-US" dirty="0" err="1"/>
              <a:t>num</a:t>
            </a:r>
            <a:r>
              <a:rPr lang="en-US" dirty="0"/>
              <a:t> ==0x00)</a:t>
            </a:r>
            <a:r>
              <a:rPr lang="zh-CN" dirty="0"/>
              <a:t>语句不成立，本次循环结束。</a:t>
            </a:r>
            <a:endParaRPr lang="zh-CN" altLang="en-US" dirty="0"/>
          </a:p>
        </p:txBody>
      </p:sp>
      <p:pic>
        <p:nvPicPr>
          <p:cNvPr id="14" name="图片 13"/>
          <p:cNvPicPr>
            <a:picLocks noChangeAspect="1"/>
          </p:cNvPicPr>
          <p:nvPr/>
        </p:nvPicPr>
        <p:blipFill>
          <a:blip r:embed="rId3"/>
          <a:stretch>
            <a:fillRect/>
          </a:stretch>
        </p:blipFill>
        <p:spPr>
          <a:xfrm>
            <a:off x="851646" y="2179407"/>
            <a:ext cx="10820401" cy="193826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02347" y="1004359"/>
            <a:ext cx="11263508" cy="2573012"/>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zh-CN" dirty="0"/>
              <a:t>第二次循环，执行执行</a:t>
            </a:r>
            <a:r>
              <a:rPr lang="en-US" dirty="0"/>
              <a:t>P1=0xFF</a:t>
            </a:r>
            <a:r>
              <a:rPr lang="zh-CN" dirty="0"/>
              <a:t>语句，全部灯灭掉，然后执行</a:t>
            </a:r>
            <a:r>
              <a:rPr lang="en-US" dirty="0"/>
              <a:t>P1=~</a:t>
            </a:r>
            <a:r>
              <a:rPr lang="en-US" dirty="0" err="1"/>
              <a:t>num</a:t>
            </a:r>
            <a:r>
              <a:rPr lang="zh-CN" dirty="0"/>
              <a:t>语句，即将</a:t>
            </a:r>
            <a:r>
              <a:rPr lang="en-US" dirty="0" err="1"/>
              <a:t>num</a:t>
            </a:r>
            <a:r>
              <a:rPr lang="zh-CN" dirty="0"/>
              <a:t>的值</a:t>
            </a:r>
            <a:r>
              <a:rPr lang="en-US" dirty="0"/>
              <a:t>0x40</a:t>
            </a:r>
            <a:r>
              <a:rPr lang="zh-CN" dirty="0"/>
              <a:t>取反为</a:t>
            </a:r>
            <a:r>
              <a:rPr lang="en-US" dirty="0"/>
              <a:t>0xBF</a:t>
            </a:r>
            <a:r>
              <a:rPr lang="zh-CN" dirty="0"/>
              <a:t>后赋给</a:t>
            </a:r>
            <a:r>
              <a:rPr lang="en-US" dirty="0"/>
              <a:t>P1</a:t>
            </a:r>
            <a:r>
              <a:rPr lang="zh-CN" dirty="0"/>
              <a:t>口，此时点亮</a:t>
            </a:r>
            <a:r>
              <a:rPr lang="en-US" dirty="0"/>
              <a:t>P1.6</a:t>
            </a:r>
            <a:r>
              <a:rPr lang="zh-CN" dirty="0"/>
              <a:t>脚控制的灯，然后执行</a:t>
            </a:r>
            <a:r>
              <a:rPr lang="en-US" dirty="0" err="1"/>
              <a:t>num</a:t>
            </a:r>
            <a:r>
              <a:rPr lang="en-US" dirty="0"/>
              <a:t> = </a:t>
            </a:r>
            <a:r>
              <a:rPr lang="en-US" dirty="0" err="1"/>
              <a:t>num</a:t>
            </a:r>
            <a:r>
              <a:rPr lang="en-US" dirty="0"/>
              <a:t>&gt;&gt;1</a:t>
            </a:r>
            <a:r>
              <a:rPr lang="zh-CN" dirty="0"/>
              <a:t>语句，将变量</a:t>
            </a:r>
            <a:r>
              <a:rPr lang="en-US" dirty="0" err="1"/>
              <a:t>num</a:t>
            </a:r>
            <a:r>
              <a:rPr lang="zh-CN" dirty="0"/>
              <a:t>右移</a:t>
            </a:r>
            <a:r>
              <a:rPr lang="en-US" dirty="0"/>
              <a:t>1</a:t>
            </a:r>
            <a:r>
              <a:rPr lang="zh-CN" dirty="0"/>
              <a:t>位为</a:t>
            </a:r>
            <a:r>
              <a:rPr lang="en-US" dirty="0"/>
              <a:t>0x20</a:t>
            </a:r>
            <a:r>
              <a:rPr lang="zh-CN" dirty="0"/>
              <a:t>，将该值赋给</a:t>
            </a:r>
            <a:r>
              <a:rPr lang="en-US" dirty="0" err="1"/>
              <a:t>num</a:t>
            </a:r>
            <a:r>
              <a:rPr lang="zh-CN" dirty="0"/>
              <a:t>本身，所以执行完这条语句后，</a:t>
            </a:r>
            <a:r>
              <a:rPr lang="en-US" dirty="0" err="1"/>
              <a:t>num</a:t>
            </a:r>
            <a:r>
              <a:rPr lang="zh-CN" dirty="0"/>
              <a:t>的值变为了</a:t>
            </a:r>
            <a:r>
              <a:rPr lang="en-US" dirty="0"/>
              <a:t>0x20</a:t>
            </a:r>
            <a:r>
              <a:rPr lang="zh-CN" dirty="0"/>
              <a:t>，紧接着判断</a:t>
            </a:r>
            <a:r>
              <a:rPr lang="en-US" dirty="0"/>
              <a:t>if(</a:t>
            </a:r>
            <a:r>
              <a:rPr lang="en-US" dirty="0" err="1"/>
              <a:t>num</a:t>
            </a:r>
            <a:r>
              <a:rPr lang="en-US" dirty="0"/>
              <a:t> ==0x00)</a:t>
            </a:r>
            <a:r>
              <a:rPr lang="zh-CN" dirty="0"/>
              <a:t>语句不成立，本次循环结束</a:t>
            </a:r>
            <a:r>
              <a:rPr lang="zh-CN" dirty="0" smtClean="0"/>
              <a:t>。</a:t>
            </a:r>
            <a:endParaRPr lang="en-US" altLang="zh-CN" dirty="0" smtClean="0"/>
          </a:p>
          <a:p>
            <a:r>
              <a:rPr lang="zh-CN" altLang="zh-CN" dirty="0"/>
              <a:t>重复上述代码，即可实现单灯右移的流水灯效果，当第八次循环时，执行</a:t>
            </a:r>
            <a:r>
              <a:rPr lang="en-US" altLang="zh-CN" dirty="0"/>
              <a:t>P1=0xFF;P1=~</a:t>
            </a:r>
            <a:r>
              <a:rPr lang="en-US" altLang="zh-CN" dirty="0" err="1"/>
              <a:t>num;num</a:t>
            </a:r>
            <a:r>
              <a:rPr lang="en-US" altLang="zh-CN" dirty="0"/>
              <a:t>=</a:t>
            </a:r>
            <a:r>
              <a:rPr lang="en-US" altLang="zh-CN" dirty="0" err="1"/>
              <a:t>num</a:t>
            </a:r>
            <a:r>
              <a:rPr lang="en-US" altLang="zh-CN" dirty="0"/>
              <a:t>&gt;&gt;1;</a:t>
            </a:r>
            <a:r>
              <a:rPr lang="zh-CN" altLang="zh-CN" dirty="0"/>
              <a:t>这三条语句后，</a:t>
            </a:r>
            <a:r>
              <a:rPr lang="en-US" altLang="zh-CN" dirty="0" err="1"/>
              <a:t>num</a:t>
            </a:r>
            <a:r>
              <a:rPr lang="zh-CN" altLang="zh-CN" dirty="0"/>
              <a:t>的值变为了</a:t>
            </a:r>
            <a:r>
              <a:rPr lang="en-US" altLang="zh-CN" dirty="0"/>
              <a:t>0x00</a:t>
            </a:r>
            <a:r>
              <a:rPr lang="zh-CN" altLang="zh-CN" dirty="0"/>
              <a:t>，这时</a:t>
            </a:r>
            <a:r>
              <a:rPr lang="en-US" altLang="zh-CN" dirty="0"/>
              <a:t>if(</a:t>
            </a:r>
            <a:r>
              <a:rPr lang="en-US" altLang="zh-CN" dirty="0" err="1"/>
              <a:t>num</a:t>
            </a:r>
            <a:r>
              <a:rPr lang="en-US" altLang="zh-CN" dirty="0"/>
              <a:t> ==0x00)</a:t>
            </a:r>
            <a:r>
              <a:rPr lang="zh-CN" altLang="zh-CN" dirty="0"/>
              <a:t>语句成立，执行</a:t>
            </a:r>
            <a:r>
              <a:rPr lang="en-US" altLang="zh-CN" dirty="0" err="1"/>
              <a:t>num</a:t>
            </a:r>
            <a:r>
              <a:rPr lang="en-US" altLang="zh-CN" dirty="0"/>
              <a:t>=0x80</a:t>
            </a:r>
            <a:r>
              <a:rPr lang="zh-CN" altLang="zh-CN" dirty="0"/>
              <a:t>语句，为下一轮循环点亮</a:t>
            </a:r>
            <a:r>
              <a:rPr lang="en-US" altLang="zh-CN" dirty="0"/>
              <a:t>P1.7</a:t>
            </a:r>
            <a:r>
              <a:rPr lang="zh-CN" altLang="zh-CN" dirty="0"/>
              <a:t>脚控制的灯亮做准备</a:t>
            </a:r>
            <a:r>
              <a:rPr lang="zh-CN" altLang="zh-CN" dirty="0" smtClean="0"/>
              <a:t>。</a:t>
            </a:r>
            <a:endParaRPr lang="zh-CN" altLang="en-US" dirty="0"/>
          </a:p>
        </p:txBody>
      </p:sp>
    </p:spTree>
    <p:extLst>
      <p:ext uri="{BB962C8B-B14F-4D97-AF65-F5344CB8AC3E}">
        <p14:creationId xmlns:p14="http://schemas.microsoft.com/office/powerpoint/2010/main" val="2370142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32740" y="859155"/>
            <a:ext cx="11516995" cy="727635"/>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zh-CN" dirty="0"/>
              <a:t>实现流水灯从右流到左的功能，设定变量</a:t>
            </a:r>
            <a:r>
              <a:rPr lang="en-US" dirty="0" err="1"/>
              <a:t>num</a:t>
            </a:r>
            <a:r>
              <a:rPr lang="zh-CN" dirty="0"/>
              <a:t>的数值类型为</a:t>
            </a:r>
            <a:r>
              <a:rPr lang="en-US" dirty="0"/>
              <a:t>unsigned </a:t>
            </a:r>
            <a:r>
              <a:rPr lang="en-US" dirty="0" err="1"/>
              <a:t>int</a:t>
            </a:r>
            <a:r>
              <a:rPr lang="zh-CN" dirty="0"/>
              <a:t>，初值为</a:t>
            </a:r>
            <a:r>
              <a:rPr lang="en-US" dirty="0"/>
              <a:t>0x01</a:t>
            </a:r>
            <a:r>
              <a:rPr lang="zh-CN" dirty="0"/>
              <a:t>，具体代码如下，由于和流水灯从左流到右的原理基本一致，在这里不再分析。</a:t>
            </a:r>
            <a:endParaRPr lang="zh-CN" altLang="en-US" dirty="0"/>
          </a:p>
        </p:txBody>
      </p:sp>
      <p:sp>
        <p:nvSpPr>
          <p:cNvPr id="11" name="文本框 10"/>
          <p:cNvSpPr txBox="1"/>
          <p:nvPr/>
        </p:nvSpPr>
        <p:spPr>
          <a:xfrm>
            <a:off x="415925" y="3103880"/>
            <a:ext cx="11360150" cy="1421928"/>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zh-CN" dirty="0"/>
              <a:t>系统要求按键能够控制流水灯的方向，因此需要对按键的按下与松开进行检测，当按键没按下的时候，单片机的</a:t>
            </a:r>
            <a:r>
              <a:rPr lang="en-US" dirty="0"/>
              <a:t>P3.2</a:t>
            </a:r>
            <a:r>
              <a:rPr lang="zh-CN" dirty="0"/>
              <a:t>脚为高电平，当按下后，单片机的</a:t>
            </a:r>
            <a:r>
              <a:rPr lang="en-US" dirty="0"/>
              <a:t>P3.2</a:t>
            </a:r>
            <a:r>
              <a:rPr lang="zh-CN" dirty="0"/>
              <a:t>脚为低电平，因此通过判断单片机</a:t>
            </a:r>
            <a:r>
              <a:rPr lang="en-US" dirty="0"/>
              <a:t>P3.2</a:t>
            </a:r>
            <a:r>
              <a:rPr lang="zh-CN" dirty="0"/>
              <a:t>脚电平的变化来实现按键检测，由于按键按下去有抖动，并且强电磁干扰环境环境也可能造成干扰，因此通常还需要在按键检测时进行消抖操作，具体代码如下：</a:t>
            </a:r>
            <a:endParaRPr lang="zh-CN" altLang="en-US" dirty="0"/>
          </a:p>
        </p:txBody>
      </p:sp>
      <p:pic>
        <p:nvPicPr>
          <p:cNvPr id="13" name="图片 12"/>
          <p:cNvPicPr>
            <a:picLocks noChangeAspect="1"/>
          </p:cNvPicPr>
          <p:nvPr/>
        </p:nvPicPr>
        <p:blipFill>
          <a:blip r:embed="rId3"/>
          <a:stretch>
            <a:fillRect/>
          </a:stretch>
        </p:blipFill>
        <p:spPr>
          <a:xfrm>
            <a:off x="3217713" y="1595639"/>
            <a:ext cx="7928275" cy="1419989"/>
          </a:xfrm>
          <a:prstGeom prst="rect">
            <a:avLst/>
          </a:prstGeom>
        </p:spPr>
      </p:pic>
      <p:pic>
        <p:nvPicPr>
          <p:cNvPr id="14" name="图片 13"/>
          <p:cNvPicPr>
            <a:picLocks noChangeAspect="1"/>
          </p:cNvPicPr>
          <p:nvPr/>
        </p:nvPicPr>
        <p:blipFill>
          <a:blip r:embed="rId4"/>
          <a:stretch>
            <a:fillRect/>
          </a:stretch>
        </p:blipFill>
        <p:spPr>
          <a:xfrm>
            <a:off x="3778455" y="4250010"/>
            <a:ext cx="7432503" cy="224491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42265" y="717550"/>
            <a:ext cx="6287135" cy="5896999"/>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zh-CN" dirty="0" smtClean="0"/>
              <a:t>分析上述代码，当按键没被按下时，引脚一直为高电平，因此</a:t>
            </a:r>
            <a:r>
              <a:rPr lang="en-US" dirty="0" smtClean="0"/>
              <a:t>key</a:t>
            </a:r>
            <a:r>
              <a:rPr lang="zh-CN" dirty="0" smtClean="0"/>
              <a:t>一直为数字‘</a:t>
            </a:r>
            <a:r>
              <a:rPr lang="en-US" dirty="0" smtClean="0"/>
              <a:t>1</a:t>
            </a:r>
            <a:r>
              <a:rPr lang="zh-CN" dirty="0" smtClean="0"/>
              <a:t>’，</a:t>
            </a:r>
            <a:r>
              <a:rPr lang="en-US" dirty="0" smtClean="0"/>
              <a:t>if(key==0)</a:t>
            </a:r>
            <a:r>
              <a:rPr lang="zh-CN" dirty="0" smtClean="0"/>
              <a:t>语句不成立；当第一次判断到</a:t>
            </a:r>
            <a:r>
              <a:rPr lang="en-US" dirty="0" smtClean="0"/>
              <a:t>if(key==0)</a:t>
            </a:r>
            <a:r>
              <a:rPr lang="zh-CN" dirty="0" smtClean="0"/>
              <a:t>语句成立时，说明按键可能被按下，恶劣的环境也可能会造成单片机引脚电平的偶然波动，因此还不能确定是按键一定是被人为按下的；延时</a:t>
            </a:r>
            <a:r>
              <a:rPr lang="en-US" dirty="0" smtClean="0"/>
              <a:t>10ms</a:t>
            </a:r>
            <a:r>
              <a:rPr lang="zh-CN" dirty="0" smtClean="0"/>
              <a:t>后，第二次判断到</a:t>
            </a:r>
            <a:r>
              <a:rPr lang="en-US" dirty="0" smtClean="0"/>
              <a:t>if(key==0)</a:t>
            </a:r>
            <a:r>
              <a:rPr lang="zh-CN" dirty="0" smtClean="0"/>
              <a:t>语句成立，这时我们可以认为是一次按键动作，执行</a:t>
            </a:r>
            <a:r>
              <a:rPr lang="en-US" dirty="0" smtClean="0"/>
              <a:t>while(key==0)</a:t>
            </a:r>
            <a:r>
              <a:rPr lang="zh-CN" dirty="0" smtClean="0"/>
              <a:t>语句的目的是检测按键有没有松开，因为按键不松开，</a:t>
            </a:r>
            <a:r>
              <a:rPr lang="en-US" dirty="0" smtClean="0"/>
              <a:t>key</a:t>
            </a:r>
            <a:r>
              <a:rPr lang="zh-CN" dirty="0" smtClean="0"/>
              <a:t>的值就一直为</a:t>
            </a:r>
            <a:r>
              <a:rPr lang="en-US" dirty="0" smtClean="0"/>
              <a:t>‘0</a:t>
            </a:r>
            <a:r>
              <a:rPr lang="zh-CN" dirty="0" smtClean="0"/>
              <a:t>’，此时程序在此不断的循环判断按键是否松开；当按键松开后，</a:t>
            </a:r>
            <a:r>
              <a:rPr lang="en-US" dirty="0" smtClean="0"/>
              <a:t>key</a:t>
            </a:r>
            <a:r>
              <a:rPr lang="zh-CN" dirty="0" smtClean="0"/>
              <a:t>的值变为了‘</a:t>
            </a:r>
            <a:r>
              <a:rPr lang="en-US" dirty="0" smtClean="0"/>
              <a:t>1</a:t>
            </a:r>
            <a:r>
              <a:rPr lang="zh-CN" dirty="0" smtClean="0"/>
              <a:t>’，</a:t>
            </a:r>
            <a:r>
              <a:rPr lang="en-US" dirty="0" smtClean="0"/>
              <a:t>while(key==0)</a:t>
            </a:r>
            <a:r>
              <a:rPr lang="zh-CN" dirty="0" smtClean="0"/>
              <a:t>语句不再成立，因此往下执行其他代码。</a:t>
            </a:r>
            <a:endParaRPr lang="en-US" altLang="zh-CN" dirty="0" smtClean="0"/>
          </a:p>
          <a:p>
            <a:r>
              <a:rPr lang="zh-CN" altLang="zh-CN" dirty="0">
                <a:sym typeface="+mn-ea"/>
              </a:rPr>
              <a:t>系统要求能够通过按键，能够改变流水灯的方向，在这里我们设置一个变量</a:t>
            </a:r>
            <a:r>
              <a:rPr lang="en-US" altLang="zh-CN" dirty="0" err="1">
                <a:sym typeface="+mn-ea"/>
              </a:rPr>
              <a:t>led_mode</a:t>
            </a:r>
            <a:r>
              <a:rPr lang="zh-CN" altLang="zh-CN" dirty="0">
                <a:sym typeface="+mn-ea"/>
              </a:rPr>
              <a:t>做标记，</a:t>
            </a:r>
            <a:r>
              <a:rPr lang="en-US" altLang="zh-CN" dirty="0" err="1">
                <a:sym typeface="+mn-ea"/>
              </a:rPr>
              <a:t>led_mode</a:t>
            </a:r>
            <a:r>
              <a:rPr lang="en-US" altLang="zh-CN" dirty="0">
                <a:sym typeface="+mn-ea"/>
              </a:rPr>
              <a:t>=0</a:t>
            </a:r>
            <a:r>
              <a:rPr lang="zh-CN" altLang="zh-CN" dirty="0">
                <a:sym typeface="+mn-ea"/>
              </a:rPr>
              <a:t>是流水灯方向右移的标记，</a:t>
            </a:r>
            <a:r>
              <a:rPr lang="en-US" altLang="zh-CN" dirty="0" err="1">
                <a:sym typeface="+mn-ea"/>
              </a:rPr>
              <a:t>led_mode</a:t>
            </a:r>
            <a:r>
              <a:rPr lang="en-US" altLang="zh-CN" dirty="0">
                <a:sym typeface="+mn-ea"/>
              </a:rPr>
              <a:t>=1</a:t>
            </a:r>
            <a:r>
              <a:rPr lang="zh-CN" altLang="zh-CN" dirty="0">
                <a:sym typeface="+mn-ea"/>
              </a:rPr>
              <a:t>流水灯方向左移的标记。通过在按键检测函数里边改变</a:t>
            </a:r>
            <a:r>
              <a:rPr lang="en-US" altLang="zh-CN" dirty="0" err="1">
                <a:sym typeface="+mn-ea"/>
              </a:rPr>
              <a:t>led_mode</a:t>
            </a:r>
            <a:r>
              <a:rPr lang="zh-CN" altLang="zh-CN" dirty="0">
                <a:sym typeface="+mn-ea"/>
              </a:rPr>
              <a:t>的值，从而为主循环切换流水灯的方向提供判断依据，因此需要在按键检测函数里添加改变</a:t>
            </a:r>
            <a:r>
              <a:rPr lang="en-US" altLang="zh-CN" dirty="0" err="1">
                <a:sym typeface="+mn-ea"/>
              </a:rPr>
              <a:t>led_mode</a:t>
            </a:r>
            <a:r>
              <a:rPr lang="zh-CN" altLang="zh-CN" dirty="0">
                <a:sym typeface="+mn-ea"/>
              </a:rPr>
              <a:t>变量的代码，具体代码</a:t>
            </a:r>
            <a:r>
              <a:rPr lang="zh-CN" altLang="zh-CN" dirty="0" smtClean="0">
                <a:sym typeface="+mn-ea"/>
              </a:rPr>
              <a:t>如下</a:t>
            </a:r>
            <a:r>
              <a:rPr lang="en-US" altLang="zh-CN" dirty="0">
                <a:sym typeface="+mn-ea"/>
              </a:rPr>
              <a:t>:</a:t>
            </a:r>
            <a:endParaRPr lang="zh-CN" altLang="en-US" dirty="0"/>
          </a:p>
        </p:txBody>
      </p:sp>
      <p:sp>
        <p:nvSpPr>
          <p:cNvPr id="2" name="文本框 1"/>
          <p:cNvSpPr txBox="1"/>
          <p:nvPr/>
        </p:nvSpPr>
        <p:spPr>
          <a:xfrm>
            <a:off x="342265" y="2588260"/>
            <a:ext cx="11569700" cy="389466"/>
          </a:xfrm>
          <a:prstGeom prst="rect">
            <a:avLst/>
          </a:prstGeom>
          <a:noFill/>
          <a:ln w="9525">
            <a:noFill/>
          </a:ln>
        </p:spPr>
        <p:txBody>
          <a:bodyPr wrap="square">
            <a:spAutoFit/>
          </a:bodyPr>
          <a:lstStyle>
            <a:defPPr>
              <a:defRPr lang="zh-CN"/>
            </a:defPPr>
            <a:lvl1pPr indent="457200">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endParaRPr lang="zh-CN" altLang="en-US" dirty="0"/>
          </a:p>
        </p:txBody>
      </p:sp>
      <p:pic>
        <p:nvPicPr>
          <p:cNvPr id="12" name="图片 11"/>
          <p:cNvPicPr>
            <a:picLocks noChangeAspect="1"/>
          </p:cNvPicPr>
          <p:nvPr/>
        </p:nvPicPr>
        <p:blipFill>
          <a:blip r:embed="rId3"/>
          <a:stretch>
            <a:fillRect/>
          </a:stretch>
        </p:blipFill>
        <p:spPr>
          <a:xfrm>
            <a:off x="6767284" y="994534"/>
            <a:ext cx="5006797" cy="5296097"/>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4739" y="196116"/>
            <a:ext cx="4876844" cy="337185"/>
          </a:xfrm>
          <a:prstGeom prst="rect">
            <a:avLst/>
          </a:prstGeom>
          <a:noFill/>
        </p:spPr>
        <p:txBody>
          <a:bodyPr wrap="square" rtlCol="0">
            <a:spAutoFit/>
          </a:bodyPr>
          <a:lstStyle/>
          <a:p>
            <a:pPr>
              <a:buClrTx/>
              <a:buSzTx/>
              <a:buFontTx/>
            </a:pPr>
            <a:r>
              <a:rPr sz="1600" b="1" dirty="0">
                <a:solidFill>
                  <a:schemeClr val="bg1"/>
                </a:solidFill>
                <a:latin typeface="微软雅黑" panose="020B0503020204020204" pitchFamily="34" charset="-122"/>
                <a:ea typeface="微软雅黑" panose="020B0503020204020204" pitchFamily="34" charset="-122"/>
                <a:sym typeface="+mn-ea"/>
              </a:rPr>
              <a:t>2.LED灯控制系统</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90220" y="789940"/>
            <a:ext cx="11370310" cy="398780"/>
          </a:xfrm>
          <a:prstGeom prst="rect">
            <a:avLst/>
          </a:prstGeom>
          <a:noFill/>
          <a:ln w="9525">
            <a:noFill/>
          </a:ln>
        </p:spPr>
        <p:txBody>
          <a:bodyPr wrap="square">
            <a:spAutoFit/>
          </a:bodyPr>
          <a:lstStyle/>
          <a:p>
            <a:pPr indent="127000"/>
            <a:r>
              <a:rPr lang="zh-CN" sz="2000" b="0">
                <a:latin typeface="等线" panose="02010600030101010101" charset="-122"/>
                <a:ea typeface="等线" panose="02010600030101010101" charset="-122"/>
                <a:cs typeface="等线" panose="02010600030101010101" charset="-122"/>
              </a:rPr>
              <a:t>在主循环</a:t>
            </a:r>
            <a:r>
              <a:rPr lang="en-US" sz="2000" b="0">
                <a:latin typeface="等线" panose="02010600030101010101" charset="-122"/>
                <a:ea typeface="等线" panose="02010600030101010101" charset="-122"/>
                <a:cs typeface="等线" panose="02010600030101010101" charset="-122"/>
              </a:rPr>
              <a:t>while(1)</a:t>
            </a:r>
            <a:r>
              <a:rPr lang="zh-CN" sz="2000" b="0">
                <a:latin typeface="等线" panose="02010600030101010101" charset="-122"/>
                <a:ea typeface="等线" panose="02010600030101010101" charset="-122"/>
                <a:cs typeface="等线" panose="02010600030101010101" charset="-122"/>
              </a:rPr>
              <a:t>里判断</a:t>
            </a:r>
            <a:r>
              <a:rPr lang="en-US" sz="2000" b="0">
                <a:latin typeface="等线" panose="02010600030101010101" charset="-122"/>
                <a:ea typeface="等线" panose="02010600030101010101" charset="-122"/>
                <a:cs typeface="等线" panose="02010600030101010101" charset="-122"/>
              </a:rPr>
              <a:t>led_mode</a:t>
            </a:r>
            <a:r>
              <a:rPr lang="zh-CN" sz="2000" b="0">
                <a:latin typeface="等线" panose="02010600030101010101" charset="-122"/>
                <a:ea typeface="等线" panose="02010600030101010101" charset="-122"/>
                <a:cs typeface="等线" panose="02010600030101010101" charset="-122"/>
              </a:rPr>
              <a:t>变量的值，从而改变流水灯的方向，具体代码如下：</a:t>
            </a:r>
            <a:endParaRPr lang="zh-CN" altLang="en-US" sz="2000">
              <a:latin typeface="等线" panose="02010600030101010101" charset="-122"/>
              <a:ea typeface="等线" panose="02010600030101010101" charset="-122"/>
              <a:cs typeface="等线" panose="02010600030101010101" charset="-122"/>
            </a:endParaRPr>
          </a:p>
        </p:txBody>
      </p:sp>
      <p:pic>
        <p:nvPicPr>
          <p:cNvPr id="11" name="图片 10"/>
          <p:cNvPicPr>
            <a:picLocks noChangeAspect="1"/>
          </p:cNvPicPr>
          <p:nvPr/>
        </p:nvPicPr>
        <p:blipFill>
          <a:blip r:embed="rId3"/>
          <a:stretch>
            <a:fillRect/>
          </a:stretch>
        </p:blipFill>
        <p:spPr>
          <a:xfrm>
            <a:off x="2661089" y="1188720"/>
            <a:ext cx="7680257" cy="526586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p:cNvSpPr txBox="1"/>
          <p:nvPr/>
        </p:nvSpPr>
        <p:spPr>
          <a:xfrm>
            <a:off x="1229986" y="662735"/>
            <a:ext cx="7720012" cy="1491615"/>
          </a:xfrm>
          <a:prstGeom prst="rect">
            <a:avLst/>
          </a:prstGeom>
          <a:noFill/>
        </p:spPr>
        <p:txBody>
          <a:bodyPr wrap="square" rtlCol="0">
            <a:spAutoFit/>
          </a:bodyPr>
          <a:lstStyle/>
          <a:p>
            <a:pPr>
              <a:lnSpc>
                <a:spcPct val="150000"/>
              </a:lnSpc>
              <a:spcAft>
                <a:spcPts val="600"/>
              </a:spcAft>
            </a:pPr>
            <a:r>
              <a:rPr altLang="zh-CN" dirty="0">
                <a:ea typeface="微软雅黑" panose="020B0503020204020204" pitchFamily="34" charset="-122"/>
              </a:rPr>
              <a:t>1.了解单片机的概念以及单片机最小系统电路的组成。</a:t>
            </a:r>
          </a:p>
          <a:p>
            <a:pPr>
              <a:lnSpc>
                <a:spcPct val="150000"/>
              </a:lnSpc>
              <a:spcAft>
                <a:spcPts val="600"/>
              </a:spcAft>
            </a:pPr>
            <a:r>
              <a:rPr altLang="zh-CN" dirty="0">
                <a:ea typeface="微软雅黑" panose="020B0503020204020204" pitchFamily="34" charset="-122"/>
              </a:rPr>
              <a:t>2.掌握单片机LED闪烁灯以及流水灯程序的分析以及编写。</a:t>
            </a:r>
          </a:p>
          <a:p>
            <a:pPr>
              <a:lnSpc>
                <a:spcPct val="150000"/>
              </a:lnSpc>
              <a:spcAft>
                <a:spcPts val="600"/>
              </a:spcAft>
            </a:pPr>
            <a:r>
              <a:rPr altLang="zh-CN" dirty="0">
                <a:ea typeface="微软雅黑" panose="020B0503020204020204" pitchFamily="34" charset="-122"/>
              </a:rPr>
              <a:t>3.会编写简单的单片机与上位机通信的程序。</a:t>
            </a:r>
          </a:p>
        </p:txBody>
      </p:sp>
      <p:graphicFrame>
        <p:nvGraphicFramePr>
          <p:cNvPr id="14" name="表格 13"/>
          <p:cNvGraphicFramePr>
            <a:graphicFrameLocks noGrp="1"/>
          </p:cNvGraphicFramePr>
          <p:nvPr>
            <p:custDataLst>
              <p:tags r:id="rId1"/>
            </p:custData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gridCol w="1610537"/>
                <a:gridCol w="3283115"/>
                <a:gridCol w="1219072"/>
                <a:gridCol w="1219072"/>
                <a:gridCol w="1219072"/>
              </a:tblGrid>
              <a:tr h="808432">
                <a:tc gridSpan="2">
                  <a:txBody>
                    <a:bodyPr/>
                    <a:lstStyle/>
                    <a:p>
                      <a:pPr indent="0" algn="ctr">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评价主体</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c hMerge="1">
                  <a:txBody>
                    <a:bodyPr/>
                    <a:lstStyle/>
                    <a:p>
                      <a:endParaRPr lang="zh-CN"/>
                    </a:p>
                  </a:txBody>
                  <a:tcPr/>
                </a:tc>
                <a:tc>
                  <a:txBody>
                    <a:bodyPr/>
                    <a:lstStyle/>
                    <a:p>
                      <a:pPr indent="0" algn="ctr">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评分标准</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分值</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学生评价</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教师评价</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r>
              <a:tr h="1140646">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任务二</a:t>
                      </a:r>
                      <a:r>
                        <a:rPr lang="en-US" sz="1600" b="0">
                          <a:solidFill>
                            <a:srgbClr val="000000"/>
                          </a:solidFill>
                          <a:latin typeface="等线" panose="02010600030101010101" charset="-122"/>
                          <a:ea typeface="等线" panose="02010600030101010101" charset="-122"/>
                          <a:cs typeface="宋体" panose="02010600030101010101" pitchFamily="2" charset="-122"/>
                        </a:rPr>
                        <a:t>单片机控制电路装调</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操作评价</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latin typeface="等线" panose="02010600030101010101" charset="-122"/>
                          <a:ea typeface="等线" panose="02010600030101010101" charset="-122"/>
                          <a:cs typeface="等线" panose="02010600030101010101" charset="-122"/>
                        </a:rPr>
                        <a:t>1.能够根据接线图对单片机系统进行接线。2.能够对程序进行分析，编写简单的应用程序。</a:t>
                      </a:r>
                      <a:endParaRPr lang="en-US" altLang="en-US" sz="1600" b="0">
                        <a:latin typeface="等线" panose="02010600030101010101" charset="-122"/>
                        <a:ea typeface="等线" panose="02010600030101010101" charset="-122"/>
                        <a:cs typeface="等线" panose="02010600030101010101" charset="-122"/>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50</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r>
              <a:tr h="1021590">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成果评价</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latin typeface="等线" panose="02010600030101010101" charset="-122"/>
                          <a:ea typeface="等线" panose="02010600030101010101" charset="-122"/>
                          <a:cs typeface="等线" panose="02010600030101010101" charset="-122"/>
                        </a:rPr>
                        <a:t>1.完成LED闪烁灯的设计。2.完成LED流水灯的设计。3.完成单片机与PC机串口通信的设计。</a:t>
                      </a:r>
                      <a:endParaRPr lang="en-US" altLang="en-US" sz="1600" b="0">
                        <a:latin typeface="等线" panose="02010600030101010101" charset="-122"/>
                        <a:ea typeface="等线" panose="02010600030101010101" charset="-122"/>
                        <a:cs typeface="等线" panose="02010600030101010101" charset="-122"/>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50</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r>
              <a:tr h="571131">
                <a:tc gridSpan="2">
                  <a:txBody>
                    <a:bodyPr/>
                    <a:lstStyle/>
                    <a:p>
                      <a:pPr indent="0" algn="ctr">
                        <a:buNone/>
                      </a:pPr>
                      <a:r>
                        <a:rPr lang="en-US" sz="1600" b="1">
                          <a:solidFill>
                            <a:srgbClr val="000000"/>
                          </a:solidFill>
                          <a:latin typeface="等线" panose="02010600030101010101" charset="-122"/>
                          <a:ea typeface="等线" panose="02010600030101010101" charset="-122"/>
                          <a:cs typeface="等线" panose="02010600030101010101" charset="-122"/>
                        </a:rPr>
                        <a:t>合计（满分100分）</a:t>
                      </a:r>
                      <a:endParaRPr lang="en-US" altLang="en-US" sz="1600" b="1">
                        <a:solidFill>
                          <a:srgbClr val="000000"/>
                        </a:solidFill>
                        <a:latin typeface="等线" panose="02010600030101010101" charset="-122"/>
                        <a:ea typeface="等线" panose="02010600030101010101" charset="-122"/>
                        <a:cs typeface="等线" panose="02010600030101010101" charset="-122"/>
                      </a:endParaRPr>
                    </a:p>
                  </a:txBody>
                  <a:tcPr marL="68580" marR="68580" marT="0" marB="0" anchor="ctr"/>
                </a:tc>
                <a:tc hMerge="1">
                  <a:txBody>
                    <a:bodyPr/>
                    <a:lstStyle/>
                    <a:p>
                      <a:endParaRPr lang="zh-CN"/>
                    </a:p>
                  </a:txBody>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100</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tc>
                <a:tc>
                  <a:txBody>
                    <a:bodyPr/>
                    <a:lstStyle/>
                    <a:p>
                      <a:pPr indent="0" algn="ctr">
                        <a:buNone/>
                      </a:pP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44169" y="792305"/>
            <a:ext cx="11309350" cy="830997"/>
          </a:xfrm>
          <a:prstGeom prst="rect">
            <a:avLst/>
          </a:prstGeom>
          <a:noFill/>
          <a:ln w="9525">
            <a:noFill/>
          </a:ln>
        </p:spPr>
        <p:txBody>
          <a:bodyPr wrap="square">
            <a:spAutoFit/>
          </a:bodyPr>
          <a:lstStyle/>
          <a:p>
            <a:pPr indent="457200"/>
            <a:r>
              <a:rPr lang="zh-CN" sz="1600" b="1" dirty="0">
                <a:latin typeface="等线" panose="02010600030101010101" charset="-122"/>
                <a:ea typeface="等线" panose="02010600030101010101" charset="-122"/>
                <a:cs typeface="等线" panose="02010600030101010101" charset="-122"/>
              </a:rPr>
              <a:t>任务（3）：设计一个LED灯控制系统，要求功能如下:能够和PC机的串口调试助手进行通信，上电后，实现流水灯从左到右的效果，状态切换为500ms，单片机每隔500ms向串口调试助手发送“LED流水灯实验”信息。当单片机收到串口调试助手下发的数据“A”时，流水灯的方向从左到右，当单片机收到串口调试助手下发的数据“B”时，流水灯的方向从右到左。</a:t>
            </a:r>
            <a:endParaRPr lang="zh-CN" altLang="en-US" sz="1600" b="1" dirty="0">
              <a:latin typeface="等线" panose="02010600030101010101" charset="-122"/>
              <a:ea typeface="等线" panose="02010600030101010101" charset="-122"/>
              <a:cs typeface="等线" panose="02010600030101010101" charset="-122"/>
            </a:endParaRPr>
          </a:p>
        </p:txBody>
      </p:sp>
      <p:sp>
        <p:nvSpPr>
          <p:cNvPr id="2" name="文本框 1"/>
          <p:cNvSpPr txBox="1"/>
          <p:nvPr/>
        </p:nvSpPr>
        <p:spPr>
          <a:xfrm>
            <a:off x="413577" y="1683609"/>
            <a:ext cx="11441047" cy="2062103"/>
          </a:xfrm>
          <a:prstGeom prst="rect">
            <a:avLst/>
          </a:prstGeom>
          <a:noFill/>
          <a:ln w="9525">
            <a:noFill/>
          </a:ln>
        </p:spPr>
        <p:txBody>
          <a:bodyPr wrap="square">
            <a:spAutoFit/>
          </a:bodyPr>
          <a:lstStyle/>
          <a:p>
            <a:pPr indent="457200"/>
            <a:r>
              <a:rPr lang="en-US" sz="1600" b="0" dirty="0">
                <a:latin typeface="等线" panose="02010600030101010101" charset="-122"/>
                <a:ea typeface="等线" panose="02010600030101010101" charset="-122"/>
                <a:cs typeface="等线" panose="02010600030101010101" charset="-122"/>
              </a:rPr>
              <a:t>1.</a:t>
            </a:r>
            <a:r>
              <a:rPr lang="zh-CN" sz="1600" b="0" dirty="0">
                <a:latin typeface="等线" panose="02010600030101010101" charset="-122"/>
                <a:ea typeface="等线" panose="02010600030101010101" charset="-122"/>
                <a:cs typeface="等线" panose="02010600030101010101" charset="-122"/>
              </a:rPr>
              <a:t>系统硬件连线</a:t>
            </a:r>
            <a:r>
              <a:rPr lang="zh-CN" sz="1600" b="0" dirty="0" smtClean="0">
                <a:latin typeface="等线" panose="02010600030101010101" charset="-122"/>
                <a:ea typeface="等线" panose="02010600030101010101" charset="-122"/>
                <a:cs typeface="等线" panose="02010600030101010101" charset="-122"/>
              </a:rPr>
              <a:t>。</a:t>
            </a:r>
            <a:endParaRPr lang="en-US" altLang="zh-CN" sz="1600" dirty="0">
              <a:latin typeface="等线" panose="02010600030101010101" charset="-122"/>
              <a:ea typeface="等线" panose="02010600030101010101" charset="-122"/>
              <a:cs typeface="等线" panose="02010600030101010101" charset="-122"/>
            </a:endParaRPr>
          </a:p>
          <a:p>
            <a:pPr indent="457200"/>
            <a:r>
              <a:rPr lang="en-US" sz="1600" b="0" dirty="0" smtClean="0">
                <a:latin typeface="等线" panose="02010600030101010101" charset="-122"/>
                <a:ea typeface="等线" panose="02010600030101010101" charset="-122"/>
                <a:cs typeface="等线" panose="02010600030101010101" charset="-122"/>
              </a:rPr>
              <a:t>A</a:t>
            </a:r>
            <a:r>
              <a:rPr lang="zh-CN" sz="1600" b="0" dirty="0">
                <a:latin typeface="等线" panose="02010600030101010101" charset="-122"/>
                <a:ea typeface="等线" panose="02010600030101010101" charset="-122"/>
                <a:cs typeface="等线" panose="02010600030101010101" charset="-122"/>
              </a:rPr>
              <a:t>、使用</a:t>
            </a:r>
            <a:r>
              <a:rPr lang="en-US" sz="1600" b="0" dirty="0">
                <a:latin typeface="等线" panose="02010600030101010101" charset="-122"/>
                <a:ea typeface="等线" panose="02010600030101010101" charset="-122"/>
                <a:cs typeface="等线" panose="02010600030101010101" charset="-122"/>
              </a:rPr>
              <a:t>8P</a:t>
            </a:r>
            <a:r>
              <a:rPr lang="zh-CN" sz="1600" b="0" dirty="0">
                <a:latin typeface="等线" panose="02010600030101010101" charset="-122"/>
                <a:ea typeface="等线" panose="02010600030101010101" charset="-122"/>
                <a:cs typeface="等线" panose="02010600030101010101" charset="-122"/>
              </a:rPr>
              <a:t>杜邦线一端连接</a:t>
            </a:r>
            <a:r>
              <a:rPr lang="en-US" sz="1600" b="0" dirty="0">
                <a:latin typeface="等线" panose="02010600030101010101" charset="-122"/>
                <a:ea typeface="等线" panose="02010600030101010101" charset="-122"/>
                <a:cs typeface="等线" panose="02010600030101010101" charset="-122"/>
              </a:rPr>
              <a:t>J1</a:t>
            </a:r>
            <a:r>
              <a:rPr lang="zh-CN" sz="1600" b="0" dirty="0">
                <a:latin typeface="等线" panose="02010600030101010101" charset="-122"/>
                <a:ea typeface="等线" panose="02010600030101010101" charset="-122"/>
                <a:cs typeface="等线" panose="02010600030101010101" charset="-122"/>
              </a:rPr>
              <a:t>插针，另一端连接</a:t>
            </a:r>
            <a:r>
              <a:rPr lang="en-US" sz="1600" b="0" dirty="0">
                <a:latin typeface="等线" panose="02010600030101010101" charset="-122"/>
                <a:ea typeface="等线" panose="02010600030101010101" charset="-122"/>
                <a:cs typeface="等线" panose="02010600030101010101" charset="-122"/>
              </a:rPr>
              <a:t>J5</a:t>
            </a:r>
            <a:r>
              <a:rPr lang="zh-CN" sz="1600" b="0" dirty="0">
                <a:latin typeface="等线" panose="02010600030101010101" charset="-122"/>
                <a:ea typeface="等线" panose="02010600030101010101" charset="-122"/>
                <a:cs typeface="等线" panose="02010600030101010101" charset="-122"/>
              </a:rPr>
              <a:t>插针，注意</a:t>
            </a:r>
            <a:r>
              <a:rPr lang="en-US" sz="1600" b="0" dirty="0">
                <a:latin typeface="等线" panose="02010600030101010101" charset="-122"/>
                <a:ea typeface="等线" panose="02010600030101010101" charset="-122"/>
                <a:cs typeface="等线" panose="02010600030101010101" charset="-122"/>
              </a:rPr>
              <a:t>J1</a:t>
            </a:r>
            <a:r>
              <a:rPr lang="zh-CN" sz="1600" b="0" dirty="0">
                <a:latin typeface="等线" panose="02010600030101010101" charset="-122"/>
                <a:ea typeface="等线" panose="02010600030101010101" charset="-122"/>
                <a:cs typeface="等线" panose="02010600030101010101" charset="-122"/>
              </a:rPr>
              <a:t>的</a:t>
            </a:r>
            <a:r>
              <a:rPr lang="en-US" sz="1600" b="0" dirty="0">
                <a:latin typeface="等线" panose="02010600030101010101" charset="-122"/>
                <a:ea typeface="等线" panose="02010600030101010101" charset="-122"/>
                <a:cs typeface="等线" panose="02010600030101010101" charset="-122"/>
              </a:rPr>
              <a:t>1</a:t>
            </a:r>
            <a:r>
              <a:rPr lang="zh-CN" sz="1600" b="0" dirty="0">
                <a:latin typeface="等线" panose="02010600030101010101" charset="-122"/>
                <a:ea typeface="等线" panose="02010600030101010101" charset="-122"/>
                <a:cs typeface="等线" panose="02010600030101010101" charset="-122"/>
              </a:rPr>
              <a:t>脚对应连接</a:t>
            </a:r>
            <a:r>
              <a:rPr lang="en-US" sz="1600" b="0" dirty="0">
                <a:latin typeface="等线" panose="02010600030101010101" charset="-122"/>
                <a:ea typeface="等线" panose="02010600030101010101" charset="-122"/>
                <a:cs typeface="等线" panose="02010600030101010101" charset="-122"/>
              </a:rPr>
              <a:t>J5</a:t>
            </a:r>
            <a:r>
              <a:rPr lang="zh-CN" sz="1600" b="0" dirty="0">
                <a:latin typeface="等线" panose="02010600030101010101" charset="-122"/>
                <a:ea typeface="等线" panose="02010600030101010101" charset="-122"/>
                <a:cs typeface="等线" panose="02010600030101010101" charset="-122"/>
              </a:rPr>
              <a:t>的</a:t>
            </a:r>
            <a:r>
              <a:rPr lang="en-US" sz="1600" b="0" dirty="0">
                <a:latin typeface="等线" panose="02010600030101010101" charset="-122"/>
                <a:ea typeface="等线" panose="02010600030101010101" charset="-122"/>
                <a:cs typeface="等线" panose="02010600030101010101" charset="-122"/>
              </a:rPr>
              <a:t>1</a:t>
            </a:r>
            <a:r>
              <a:rPr lang="zh-CN" sz="1600" b="0" dirty="0">
                <a:latin typeface="等线" panose="02010600030101010101" charset="-122"/>
                <a:ea typeface="等线" panose="02010600030101010101" charset="-122"/>
                <a:cs typeface="等线" panose="02010600030101010101" charset="-122"/>
              </a:rPr>
              <a:t>脚，这样通过编程单片机的</a:t>
            </a:r>
            <a:r>
              <a:rPr lang="en-US" sz="1600" b="0" dirty="0">
                <a:latin typeface="等线" panose="02010600030101010101" charset="-122"/>
                <a:ea typeface="等线" panose="02010600030101010101" charset="-122"/>
                <a:cs typeface="等线" panose="02010600030101010101" charset="-122"/>
              </a:rPr>
              <a:t>P1</a:t>
            </a:r>
            <a:r>
              <a:rPr lang="zh-CN" sz="1600" b="0" dirty="0">
                <a:latin typeface="等线" panose="02010600030101010101" charset="-122"/>
                <a:ea typeface="等线" panose="02010600030101010101" charset="-122"/>
                <a:cs typeface="等线" panose="02010600030101010101" charset="-122"/>
              </a:rPr>
              <a:t>口就能够控制</a:t>
            </a:r>
            <a:r>
              <a:rPr lang="en-US" sz="1600" b="0" dirty="0">
                <a:latin typeface="等线" panose="02010600030101010101" charset="-122"/>
                <a:ea typeface="等线" panose="02010600030101010101" charset="-122"/>
                <a:cs typeface="等线" panose="02010600030101010101" charset="-122"/>
              </a:rPr>
              <a:t>8</a:t>
            </a:r>
            <a:r>
              <a:rPr lang="zh-CN" sz="1600" b="0" dirty="0">
                <a:latin typeface="等线" panose="02010600030101010101" charset="-122"/>
                <a:ea typeface="等线" panose="02010600030101010101" charset="-122"/>
                <a:cs typeface="等线" panose="02010600030101010101" charset="-122"/>
              </a:rPr>
              <a:t>个</a:t>
            </a:r>
            <a:r>
              <a:rPr lang="en-US" sz="1600" b="0" dirty="0">
                <a:latin typeface="等线" panose="02010600030101010101" charset="-122"/>
                <a:ea typeface="等线" panose="02010600030101010101" charset="-122"/>
                <a:cs typeface="等线" panose="02010600030101010101" charset="-122"/>
              </a:rPr>
              <a:t>LED</a:t>
            </a:r>
            <a:r>
              <a:rPr lang="zh-CN" sz="1600" b="0" dirty="0">
                <a:latin typeface="等线" panose="02010600030101010101" charset="-122"/>
                <a:ea typeface="等线" panose="02010600030101010101" charset="-122"/>
                <a:cs typeface="等线" panose="02010600030101010101" charset="-122"/>
              </a:rPr>
              <a:t>灯的亮灭了</a:t>
            </a:r>
            <a:r>
              <a:rPr lang="zh-CN" sz="1600" b="0" dirty="0" smtClean="0">
                <a:latin typeface="等线" panose="02010600030101010101" charset="-122"/>
                <a:ea typeface="等线" panose="02010600030101010101" charset="-122"/>
                <a:cs typeface="等线" panose="02010600030101010101" charset="-122"/>
              </a:rPr>
              <a:t>。</a:t>
            </a:r>
            <a:endParaRPr lang="en-US" altLang="zh-CN" sz="1600" dirty="0">
              <a:latin typeface="等线" panose="02010600030101010101" charset="-122"/>
              <a:ea typeface="等线" panose="02010600030101010101" charset="-122"/>
              <a:cs typeface="等线" panose="02010600030101010101" charset="-122"/>
            </a:endParaRPr>
          </a:p>
          <a:p>
            <a:pPr indent="457200"/>
            <a:r>
              <a:rPr lang="en-US" sz="1600" b="0" dirty="0" smtClean="0">
                <a:latin typeface="等线" panose="02010600030101010101" charset="-122"/>
                <a:ea typeface="等线" panose="02010600030101010101" charset="-122"/>
                <a:cs typeface="等线" panose="02010600030101010101" charset="-122"/>
              </a:rPr>
              <a:t>B</a:t>
            </a:r>
            <a:r>
              <a:rPr lang="zh-CN" sz="1600" b="0" dirty="0">
                <a:latin typeface="等线" panose="02010600030101010101" charset="-122"/>
                <a:ea typeface="等线" panose="02010600030101010101" charset="-122"/>
                <a:cs typeface="等线" panose="02010600030101010101" charset="-122"/>
              </a:rPr>
              <a:t>、使用</a:t>
            </a:r>
            <a:r>
              <a:rPr lang="en-US" sz="1600" b="0" dirty="0" err="1">
                <a:latin typeface="等线" panose="02010600030101010101" charset="-122"/>
                <a:ea typeface="等线" panose="02010600030101010101" charset="-122"/>
                <a:cs typeface="等线" panose="02010600030101010101" charset="-122"/>
              </a:rPr>
              <a:t>microb</a:t>
            </a:r>
            <a:r>
              <a:rPr lang="en-US" sz="1600" b="0" dirty="0">
                <a:latin typeface="等线" panose="02010600030101010101" charset="-122"/>
                <a:ea typeface="等线" panose="02010600030101010101" charset="-122"/>
                <a:cs typeface="等线" panose="02010600030101010101" charset="-122"/>
              </a:rPr>
              <a:t> USB</a:t>
            </a:r>
            <a:r>
              <a:rPr lang="zh-CN" sz="1600" b="0" dirty="0">
                <a:latin typeface="等线" panose="02010600030101010101" charset="-122"/>
                <a:ea typeface="等线" panose="02010600030101010101" charset="-122"/>
                <a:cs typeface="等线" panose="02010600030101010101" charset="-122"/>
              </a:rPr>
              <a:t>线连接电脑的</a:t>
            </a:r>
            <a:r>
              <a:rPr lang="en-US" sz="1600" b="0" dirty="0">
                <a:latin typeface="等线" panose="02010600030101010101" charset="-122"/>
                <a:ea typeface="等线" panose="02010600030101010101" charset="-122"/>
                <a:cs typeface="等线" panose="02010600030101010101" charset="-122"/>
              </a:rPr>
              <a:t>USB</a:t>
            </a:r>
            <a:r>
              <a:rPr lang="zh-CN" sz="1600" b="0" dirty="0">
                <a:latin typeface="等线" panose="02010600030101010101" charset="-122"/>
                <a:ea typeface="等线" panose="02010600030101010101" charset="-122"/>
                <a:cs typeface="等线" panose="02010600030101010101" charset="-122"/>
              </a:rPr>
              <a:t>口以及电路板的</a:t>
            </a:r>
            <a:r>
              <a:rPr lang="en-US" sz="1600" b="0" dirty="0" err="1">
                <a:latin typeface="等线" panose="02010600030101010101" charset="-122"/>
                <a:ea typeface="等线" panose="02010600030101010101" charset="-122"/>
                <a:cs typeface="等线" panose="02010600030101010101" charset="-122"/>
              </a:rPr>
              <a:t>microb</a:t>
            </a:r>
            <a:r>
              <a:rPr lang="en-US" sz="1600" b="0" dirty="0">
                <a:latin typeface="等线" panose="02010600030101010101" charset="-122"/>
                <a:ea typeface="等线" panose="02010600030101010101" charset="-122"/>
                <a:cs typeface="等线" panose="02010600030101010101" charset="-122"/>
              </a:rPr>
              <a:t> USB</a:t>
            </a:r>
            <a:r>
              <a:rPr lang="zh-CN" sz="1600" b="0" dirty="0">
                <a:latin typeface="等线" panose="02010600030101010101" charset="-122"/>
                <a:ea typeface="等线" panose="02010600030101010101" charset="-122"/>
                <a:cs typeface="等线" panose="02010600030101010101" charset="-122"/>
              </a:rPr>
              <a:t>口，这样可以使用</a:t>
            </a:r>
            <a:r>
              <a:rPr lang="en-US" sz="1600" b="0" dirty="0" err="1">
                <a:latin typeface="等线" panose="02010600030101010101" charset="-122"/>
                <a:ea typeface="等线" panose="02010600030101010101" charset="-122"/>
                <a:cs typeface="等线" panose="02010600030101010101" charset="-122"/>
              </a:rPr>
              <a:t>stc-isp</a:t>
            </a:r>
            <a:r>
              <a:rPr lang="zh-CN" sz="1600" b="0" dirty="0">
                <a:latin typeface="等线" panose="02010600030101010101" charset="-122"/>
                <a:ea typeface="等线" panose="02010600030101010101" charset="-122"/>
                <a:cs typeface="等线" panose="02010600030101010101" charset="-122"/>
              </a:rPr>
              <a:t>下载软件将程序烧录到单片机，并且也可以通过编程单片机就和电脑的串口调试助手进行通信了</a:t>
            </a:r>
            <a:r>
              <a:rPr lang="zh-CN" sz="1600" b="0" dirty="0" smtClean="0">
                <a:latin typeface="等线" panose="02010600030101010101" charset="-122"/>
                <a:ea typeface="等线" panose="02010600030101010101" charset="-122"/>
                <a:cs typeface="等线" panose="02010600030101010101" charset="-122"/>
              </a:rPr>
              <a:t>。</a:t>
            </a:r>
            <a:endParaRPr lang="en-US" altLang="zh-CN" sz="1600" dirty="0">
              <a:latin typeface="等线" panose="02010600030101010101" charset="-122"/>
              <a:ea typeface="等线" panose="02010600030101010101" charset="-122"/>
              <a:cs typeface="等线" panose="02010600030101010101" charset="-122"/>
            </a:endParaRPr>
          </a:p>
          <a:p>
            <a:pPr indent="457200"/>
            <a:r>
              <a:rPr lang="en-US" altLang="zh-CN" sz="1600" dirty="0" smtClean="0">
                <a:latin typeface="等线" panose="02010600030101010101" charset="-122"/>
                <a:ea typeface="等线" panose="02010600030101010101" charset="-122"/>
                <a:cs typeface="等线" panose="02010600030101010101" charset="-122"/>
              </a:rPr>
              <a:t>2</a:t>
            </a:r>
            <a:r>
              <a:rPr lang="en-US" altLang="zh-CN" sz="1600" dirty="0">
                <a:latin typeface="等线" panose="02010600030101010101" charset="-122"/>
                <a:ea typeface="等线" panose="02010600030101010101" charset="-122"/>
                <a:cs typeface="等线" panose="02010600030101010101" charset="-122"/>
              </a:rPr>
              <a:t>.</a:t>
            </a:r>
            <a:r>
              <a:rPr lang="zh-CN" altLang="zh-CN" sz="1600" dirty="0">
                <a:latin typeface="等线" panose="02010600030101010101" charset="-122"/>
                <a:ea typeface="等线" panose="02010600030101010101" charset="-122"/>
                <a:cs typeface="等线" panose="02010600030101010101" charset="-122"/>
              </a:rPr>
              <a:t>软件编程设计</a:t>
            </a:r>
            <a:endParaRPr lang="en-US" altLang="zh-CN" sz="1600" dirty="0">
              <a:latin typeface="等线" panose="02010600030101010101" charset="-122"/>
              <a:ea typeface="等线" panose="02010600030101010101" charset="-122"/>
              <a:cs typeface="等线" panose="02010600030101010101" charset="-122"/>
            </a:endParaRPr>
          </a:p>
          <a:p>
            <a:pPr indent="457200"/>
            <a:r>
              <a:rPr lang="zh-CN" altLang="zh-CN" sz="1600" dirty="0">
                <a:latin typeface="等线" panose="02010600030101010101" charset="-122"/>
                <a:ea typeface="等线" panose="02010600030101010101" charset="-122"/>
                <a:cs typeface="等线" panose="02010600030101010101" charset="-122"/>
              </a:rPr>
              <a:t>系统需要实现单片机和</a:t>
            </a:r>
            <a:r>
              <a:rPr lang="en-US" altLang="zh-CN" sz="1600" dirty="0">
                <a:latin typeface="等线" panose="02010600030101010101" charset="-122"/>
                <a:ea typeface="等线" panose="02010600030101010101" charset="-122"/>
                <a:cs typeface="等线" panose="02010600030101010101" charset="-122"/>
              </a:rPr>
              <a:t>PC</a:t>
            </a:r>
            <a:r>
              <a:rPr lang="zh-CN" altLang="zh-CN" sz="1600" dirty="0">
                <a:latin typeface="等线" panose="02010600030101010101" charset="-122"/>
                <a:ea typeface="等线" panose="02010600030101010101" charset="-122"/>
                <a:cs typeface="等线" panose="02010600030101010101" charset="-122"/>
              </a:rPr>
              <a:t>机进行串口通信，因此需要对单片机相关的串口寄存器进行设置。串口通信的波特率设定为</a:t>
            </a:r>
            <a:r>
              <a:rPr lang="en-US" altLang="zh-CN" sz="1600" dirty="0">
                <a:latin typeface="等线" panose="02010600030101010101" charset="-122"/>
                <a:ea typeface="等线" panose="02010600030101010101" charset="-122"/>
                <a:cs typeface="等线" panose="02010600030101010101" charset="-122"/>
              </a:rPr>
              <a:t>9600</a:t>
            </a:r>
            <a:r>
              <a:rPr lang="zh-CN" altLang="zh-CN" sz="1600" dirty="0">
                <a:latin typeface="等线" panose="02010600030101010101" charset="-122"/>
                <a:ea typeface="等线" panose="02010600030101010101" charset="-122"/>
                <a:cs typeface="等线" panose="02010600030101010101" charset="-122"/>
              </a:rPr>
              <a:t>，串口初始化函数具体实现代码如下</a:t>
            </a:r>
            <a:r>
              <a:rPr lang="zh-CN" altLang="zh-CN" sz="1600" dirty="0" smtClean="0">
                <a:latin typeface="等线" panose="02010600030101010101" charset="-122"/>
                <a:ea typeface="等线" panose="02010600030101010101" charset="-122"/>
                <a:cs typeface="等线" panose="02010600030101010101" charset="-122"/>
              </a:rPr>
              <a:t>：</a:t>
            </a:r>
            <a:endParaRPr lang="zh-CN" altLang="en-US" sz="1600" dirty="0">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3094037" y="3829807"/>
            <a:ext cx="5809615" cy="2553335"/>
          </a:xfrm>
          <a:prstGeom prst="rect">
            <a:avLst/>
          </a:prstGeom>
          <a:noFill/>
          <a:ln w="9525">
            <a:noFill/>
          </a:ln>
        </p:spPr>
        <p:txBody>
          <a:bodyPr wrap="square">
            <a:spAutoFit/>
          </a:bodyPr>
          <a:lstStyle/>
          <a:p>
            <a:pPr indent="0"/>
            <a:r>
              <a:rPr lang="en-US" sz="1600" b="0" dirty="0">
                <a:latin typeface="等线" panose="02010600030101010101" charset="-122"/>
                <a:ea typeface="等线" panose="02010600030101010101" charset="-122"/>
                <a:cs typeface="等线" panose="02010600030101010101" charset="-122"/>
              </a:rPr>
              <a:t>void </a:t>
            </a:r>
            <a:r>
              <a:rPr lang="en-US" sz="1600" b="0" dirty="0" err="1">
                <a:latin typeface="等线" panose="02010600030101010101" charset="-122"/>
                <a:ea typeface="等线" panose="02010600030101010101" charset="-122"/>
                <a:cs typeface="等线" panose="02010600030101010101" charset="-122"/>
              </a:rPr>
              <a:t>uart_init</a:t>
            </a:r>
            <a:r>
              <a:rPr lang="en-US" sz="1600" b="0" dirty="0">
                <a:latin typeface="等线" panose="02010600030101010101" charset="-122"/>
                <a:ea typeface="等线" panose="02010600030101010101" charset="-122"/>
                <a:cs typeface="等线" panose="02010600030101010101" charset="-122"/>
              </a:rPr>
              <a:t>(void)</a:t>
            </a:r>
          </a:p>
          <a:p>
            <a:pPr indent="0"/>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TMOD = 0x20;    	//</a:t>
            </a:r>
            <a:r>
              <a:rPr lang="zh-CN" sz="1600" b="0" dirty="0">
                <a:latin typeface="等线" panose="02010600030101010101" charset="-122"/>
                <a:ea typeface="等线" panose="02010600030101010101" charset="-122"/>
                <a:cs typeface="等线" panose="02010600030101010101" charset="-122"/>
              </a:rPr>
              <a:t>定时器</a:t>
            </a:r>
            <a:r>
              <a:rPr lang="en-US" sz="1600" b="0" dirty="0">
                <a:latin typeface="等线" panose="02010600030101010101" charset="-122"/>
                <a:ea typeface="等线" panose="02010600030101010101" charset="-122"/>
                <a:cs typeface="等线" panose="02010600030101010101" charset="-122"/>
              </a:rPr>
              <a:t>1</a:t>
            </a:r>
            <a:r>
              <a:rPr lang="zh-CN" sz="1600" b="0" dirty="0">
                <a:latin typeface="等线" panose="02010600030101010101" charset="-122"/>
                <a:ea typeface="等线" panose="02010600030101010101" charset="-122"/>
                <a:cs typeface="等线" panose="02010600030101010101" charset="-122"/>
              </a:rPr>
              <a:t>，模式</a:t>
            </a:r>
            <a:r>
              <a:rPr lang="en-US" sz="1600" b="0" dirty="0">
                <a:latin typeface="等线" panose="02010600030101010101" charset="-122"/>
                <a:ea typeface="等线" panose="02010600030101010101" charset="-122"/>
                <a:cs typeface="等线" panose="02010600030101010101" charset="-122"/>
              </a:rPr>
              <a:t>2</a:t>
            </a:r>
            <a:r>
              <a:rPr lang="zh-CN" sz="1600" b="0" dirty="0">
                <a:latin typeface="等线" panose="02010600030101010101" charset="-122"/>
                <a:ea typeface="等线" panose="02010600030101010101" charset="-122"/>
                <a:cs typeface="等线" panose="02010600030101010101" charset="-122"/>
              </a:rPr>
              <a:t>工作模式</a:t>
            </a:r>
            <a:r>
              <a:rPr lang="en-US" sz="1600" b="0" dirty="0">
                <a:latin typeface="等线" panose="02010600030101010101" charset="-122"/>
                <a:ea typeface="等线" panose="02010600030101010101" charset="-122"/>
                <a:cs typeface="等线" panose="02010600030101010101" charset="-122"/>
              </a:rPr>
              <a:t>	   </a:t>
            </a:r>
          </a:p>
          <a:p>
            <a:pPr indent="0"/>
            <a:r>
              <a:rPr lang="en-US" sz="1600" b="0" dirty="0">
                <a:latin typeface="等线" panose="02010600030101010101" charset="-122"/>
                <a:ea typeface="等线" panose="02010600030101010101" charset="-122"/>
                <a:cs typeface="等线" panose="02010600030101010101" charset="-122"/>
              </a:rPr>
              <a:t>    SCON = 0x50;    	//</a:t>
            </a:r>
            <a:r>
              <a:rPr lang="zh-CN" sz="1600" b="0" dirty="0">
                <a:latin typeface="等线" panose="02010600030101010101" charset="-122"/>
                <a:ea typeface="等线" panose="02010600030101010101" charset="-122"/>
                <a:cs typeface="等线" panose="02010600030101010101" charset="-122"/>
              </a:rPr>
              <a:t>串口工作模式</a:t>
            </a:r>
            <a:r>
              <a:rPr lang="en-US" sz="1600" b="0" dirty="0">
                <a:latin typeface="等线" panose="02010600030101010101" charset="-122"/>
                <a:ea typeface="等线" panose="02010600030101010101" charset="-122"/>
                <a:cs typeface="等线" panose="02010600030101010101" charset="-122"/>
              </a:rPr>
              <a:t>1</a:t>
            </a:r>
            <a:r>
              <a:rPr lang="zh-CN" sz="1600" b="0" dirty="0">
                <a:latin typeface="等线" panose="02010600030101010101" charset="-122"/>
                <a:ea typeface="等线" panose="02010600030101010101" charset="-122"/>
                <a:cs typeface="等线" panose="02010600030101010101" charset="-122"/>
              </a:rPr>
              <a:t>，允许</a:t>
            </a:r>
            <a:r>
              <a:rPr lang="en-US" sz="1600" b="0" dirty="0">
                <a:latin typeface="等线" panose="02010600030101010101" charset="-122"/>
                <a:ea typeface="等线" panose="02010600030101010101" charset="-122"/>
                <a:cs typeface="等线" panose="02010600030101010101" charset="-122"/>
              </a:rPr>
              <a:t>REN   /* SCON: </a:t>
            </a:r>
            <a:r>
              <a:rPr lang="zh-CN" sz="1600" b="0" dirty="0">
                <a:latin typeface="等线" panose="02010600030101010101" charset="-122"/>
                <a:ea typeface="等线" panose="02010600030101010101" charset="-122"/>
                <a:cs typeface="等线" panose="02010600030101010101" charset="-122"/>
              </a:rPr>
              <a:t>模式 </a:t>
            </a:r>
            <a:r>
              <a:rPr lang="en-US" sz="1600" b="0" dirty="0">
                <a:latin typeface="等线" panose="02010600030101010101" charset="-122"/>
                <a:ea typeface="等线" panose="02010600030101010101" charset="-122"/>
                <a:cs typeface="等线" panose="02010600030101010101" charset="-122"/>
              </a:rPr>
              <a:t>1,  8-bit UART, </a:t>
            </a:r>
            <a:r>
              <a:rPr lang="zh-CN" sz="1600" b="0" dirty="0">
                <a:latin typeface="等线" panose="02010600030101010101" charset="-122"/>
                <a:ea typeface="等线" panose="02010600030101010101" charset="-122"/>
                <a:cs typeface="等线" panose="02010600030101010101" charset="-122"/>
              </a:rPr>
              <a:t>使能接收         </a:t>
            </a:r>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    TH1 = TL1=0xFD;	//</a:t>
            </a:r>
            <a:r>
              <a:rPr lang="zh-CN" sz="1600" b="0" dirty="0">
                <a:latin typeface="等线" panose="02010600030101010101" charset="-122"/>
                <a:ea typeface="等线" panose="02010600030101010101" charset="-122"/>
                <a:cs typeface="等线" panose="02010600030101010101" charset="-122"/>
              </a:rPr>
              <a:t>波特率设置为</a:t>
            </a:r>
            <a:r>
              <a:rPr lang="en-US" sz="1600" b="0" dirty="0">
                <a:latin typeface="等线" panose="02010600030101010101" charset="-122"/>
                <a:ea typeface="等线" panose="02010600030101010101" charset="-122"/>
                <a:cs typeface="等线" panose="02010600030101010101" charset="-122"/>
              </a:rPr>
              <a:t>9600</a:t>
            </a:r>
          </a:p>
          <a:p>
            <a:pPr indent="0"/>
            <a:r>
              <a:rPr lang="en-US" sz="1600" b="0" dirty="0">
                <a:latin typeface="等线" panose="02010600030101010101" charset="-122"/>
                <a:ea typeface="等线" panose="02010600030101010101" charset="-122"/>
                <a:cs typeface="等线" panose="02010600030101010101" charset="-122"/>
              </a:rPr>
              <a:t>    ES = 1;			//</a:t>
            </a:r>
            <a:r>
              <a:rPr lang="zh-CN" sz="1600" b="0" dirty="0">
                <a:latin typeface="等线" panose="02010600030101010101" charset="-122"/>
                <a:ea typeface="等线" panose="02010600030101010101" charset="-122"/>
                <a:cs typeface="等线" panose="02010600030101010101" charset="-122"/>
              </a:rPr>
              <a:t>允许串口中断</a:t>
            </a:r>
            <a:endParaRPr lang="en-US" sz="1600" b="0" dirty="0">
              <a:latin typeface="等线" panose="02010600030101010101" charset="-122"/>
              <a:ea typeface="等线" panose="02010600030101010101" charset="-122"/>
              <a:cs typeface="等线" panose="02010600030101010101" charset="-122"/>
            </a:endParaRPr>
          </a:p>
          <a:p>
            <a:pPr indent="0"/>
            <a:r>
              <a:rPr lang="en-US" sz="1600" b="0" dirty="0">
                <a:latin typeface="等线" panose="02010600030101010101" charset="-122"/>
                <a:ea typeface="等线" panose="02010600030101010101" charset="-122"/>
                <a:cs typeface="等线" panose="02010600030101010101" charset="-122"/>
              </a:rPr>
              <a:t>    EA = 1;			//</a:t>
            </a:r>
            <a:r>
              <a:rPr lang="zh-CN" sz="1600" b="0" dirty="0">
                <a:latin typeface="等线" panose="02010600030101010101" charset="-122"/>
                <a:ea typeface="等线" panose="02010600030101010101" charset="-122"/>
                <a:cs typeface="等线" panose="02010600030101010101" charset="-122"/>
              </a:rPr>
              <a:t>打开总中断</a:t>
            </a:r>
            <a:endParaRPr lang="en-US" sz="1600" b="0" dirty="0">
              <a:latin typeface="等线" panose="02010600030101010101" charset="-122"/>
              <a:ea typeface="等线" panose="02010600030101010101" charset="-122"/>
              <a:cs typeface="等线" panose="02010600030101010101" charset="-122"/>
            </a:endParaRPr>
          </a:p>
          <a:p>
            <a:pPr indent="0"/>
            <a:r>
              <a:rPr lang="en-US" sz="1600" b="0" dirty="0">
                <a:latin typeface="等线" panose="02010600030101010101" charset="-122"/>
                <a:ea typeface="等线" panose="02010600030101010101" charset="-122"/>
                <a:cs typeface="等线" panose="02010600030101010101" charset="-122"/>
              </a:rPr>
              <a:t>    TR1 = 1;		//</a:t>
            </a:r>
            <a:r>
              <a:rPr lang="zh-CN" sz="1600" b="0" dirty="0">
                <a:latin typeface="等线" panose="02010600030101010101" charset="-122"/>
                <a:ea typeface="等线" panose="02010600030101010101" charset="-122"/>
                <a:cs typeface="等线" panose="02010600030101010101" charset="-122"/>
              </a:rPr>
              <a:t>打开定时器</a:t>
            </a:r>
            <a:r>
              <a:rPr lang="en-US" sz="1600" b="0" dirty="0">
                <a:latin typeface="等线" panose="02010600030101010101" charset="-122"/>
                <a:ea typeface="等线" panose="02010600030101010101" charset="-122"/>
                <a:cs typeface="等线" panose="02010600030101010101" charset="-122"/>
              </a:rPr>
              <a:t>1</a:t>
            </a:r>
          </a:p>
          <a:p>
            <a:pPr indent="0"/>
            <a:r>
              <a:rPr lang="en-US" sz="1600" b="0" dirty="0">
                <a:latin typeface="等线" panose="02010600030101010101" charset="-122"/>
                <a:ea typeface="等线" panose="02010600030101010101" charset="-122"/>
                <a:cs typeface="等线" panose="02010600030101010101" charset="-122"/>
              </a:rPr>
              <a:t>}</a:t>
            </a:r>
            <a:endParaRPr lang="zh-CN" altLang="en-US" sz="1600"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90501" y="818364"/>
            <a:ext cx="11430000" cy="829945"/>
          </a:xfrm>
          <a:prstGeom prst="rect">
            <a:avLst/>
          </a:prstGeom>
          <a:noFill/>
          <a:ln w="9525">
            <a:noFill/>
          </a:ln>
        </p:spPr>
        <p:txBody>
          <a:bodyPr wrap="square">
            <a:spAutoFit/>
          </a:bodyPr>
          <a:lstStyle>
            <a:defPPr>
              <a:defRPr lang="zh-CN"/>
            </a:defPPr>
            <a:lvl1pPr indent="457200">
              <a:defRPr sz="1600" b="0">
                <a:latin typeface="等线" panose="02010600030101010101" charset="-122"/>
                <a:ea typeface="等线" panose="02010600030101010101" charset="-122"/>
                <a:cs typeface="等线" panose="02010600030101010101" charset="-122"/>
              </a:defRPr>
            </a:lvl1pPr>
          </a:lstStyle>
          <a:p>
            <a:r>
              <a:rPr lang="zh-CN" dirty="0"/>
              <a:t>系统要求单片机能够向</a:t>
            </a:r>
            <a:r>
              <a:rPr lang="en-US" dirty="0"/>
              <a:t>PC</a:t>
            </a:r>
            <a:r>
              <a:rPr lang="zh-CN" dirty="0"/>
              <a:t>机的电脑调试助手发送</a:t>
            </a:r>
            <a:r>
              <a:rPr lang="en-US" dirty="0"/>
              <a:t>“LED</a:t>
            </a:r>
            <a:r>
              <a:rPr lang="zh-CN" dirty="0"/>
              <a:t>流水灯实验</a:t>
            </a:r>
            <a:r>
              <a:rPr lang="en-US" dirty="0"/>
              <a:t>”</a:t>
            </a:r>
            <a:r>
              <a:rPr lang="zh-CN" dirty="0"/>
              <a:t>信息，因此需要编写串口发送字符串函数，串口在发送数据时，注意屏蔽其他中断，否则会对发送数据造成干扰，影响到数据传输的准确性，通过对</a:t>
            </a:r>
            <a:r>
              <a:rPr lang="en-US" dirty="0"/>
              <a:t>SBUF</a:t>
            </a:r>
            <a:r>
              <a:rPr lang="zh-CN" dirty="0"/>
              <a:t>寄存器赋值，即可往串口发送一个字节的数据，注意判断数据是否发送完成，具体代码如下：</a:t>
            </a:r>
            <a:endParaRPr lang="zh-CN" altLang="en-US" dirty="0"/>
          </a:p>
        </p:txBody>
      </p:sp>
      <p:sp>
        <p:nvSpPr>
          <p:cNvPr id="2" name="文本框 1"/>
          <p:cNvSpPr txBox="1"/>
          <p:nvPr/>
        </p:nvSpPr>
        <p:spPr>
          <a:xfrm>
            <a:off x="702934" y="1916766"/>
            <a:ext cx="10605135" cy="4276725"/>
          </a:xfrm>
          <a:prstGeom prst="rect">
            <a:avLst/>
          </a:prstGeom>
          <a:noFill/>
          <a:ln w="9525">
            <a:noFill/>
          </a:ln>
        </p:spPr>
        <p:txBody>
          <a:bodyPr wrap="square">
            <a:spAutoFit/>
          </a:bodyPr>
          <a:lstStyle/>
          <a:p>
            <a:pPr indent="0"/>
            <a:r>
              <a:rPr lang="en-US" sz="1600" b="0" dirty="0">
                <a:latin typeface="等线" panose="02010600030101010101" charset="-122"/>
                <a:ea typeface="等线" panose="02010600030101010101" charset="-122"/>
                <a:cs typeface="等线" panose="02010600030101010101" charset="-122"/>
              </a:rPr>
              <a:t>/**************</a:t>
            </a:r>
            <a:r>
              <a:rPr lang="zh-CN" sz="1600" b="0" dirty="0">
                <a:latin typeface="等线" panose="02010600030101010101" charset="-122"/>
                <a:ea typeface="等线" panose="02010600030101010101" charset="-122"/>
                <a:cs typeface="等线" panose="02010600030101010101" charset="-122"/>
              </a:rPr>
              <a:t>串口发送单个字符函数</a:t>
            </a:r>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void </a:t>
            </a:r>
            <a:r>
              <a:rPr lang="en-US" sz="1600" b="0" dirty="0" err="1">
                <a:latin typeface="等线" panose="02010600030101010101" charset="-122"/>
                <a:ea typeface="等线" panose="02010600030101010101" charset="-122"/>
                <a:cs typeface="等线" panose="02010600030101010101" charset="-122"/>
              </a:rPr>
              <a:t>SendOneByte</a:t>
            </a:r>
            <a:r>
              <a:rPr lang="en-US" sz="1600" b="0" dirty="0">
                <a:latin typeface="等线" panose="02010600030101010101" charset="-122"/>
                <a:ea typeface="等线" panose="02010600030101010101" charset="-122"/>
                <a:cs typeface="等线" panose="02010600030101010101" charset="-122"/>
              </a:rPr>
              <a:t>(unsigned char c)</a:t>
            </a:r>
          </a:p>
          <a:p>
            <a:pPr indent="0"/>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    ES = 0;			//</a:t>
            </a:r>
            <a:r>
              <a:rPr lang="zh-CN" sz="1600" b="0" dirty="0">
                <a:latin typeface="等线" panose="02010600030101010101" charset="-122"/>
                <a:ea typeface="等线" panose="02010600030101010101" charset="-122"/>
                <a:cs typeface="等线" panose="02010600030101010101" charset="-122"/>
              </a:rPr>
              <a:t>禁止中断，让串口安心工作啊</a:t>
            </a:r>
            <a:endParaRPr lang="en-US" sz="1600" b="0" dirty="0">
              <a:latin typeface="等线" panose="02010600030101010101" charset="-122"/>
              <a:ea typeface="等线" panose="02010600030101010101" charset="-122"/>
              <a:cs typeface="等线" panose="02010600030101010101" charset="-122"/>
            </a:endParaRPr>
          </a:p>
          <a:p>
            <a:pPr indent="0"/>
            <a:r>
              <a:rPr lang="en-US" sz="1600" b="0" dirty="0">
                <a:latin typeface="等线" panose="02010600030101010101" charset="-122"/>
                <a:ea typeface="等线" panose="02010600030101010101" charset="-122"/>
                <a:cs typeface="等线" panose="02010600030101010101" charset="-122"/>
              </a:rPr>
              <a:t>    SBUF = c;</a:t>
            </a:r>
          </a:p>
          <a:p>
            <a:pPr indent="0"/>
            <a:r>
              <a:rPr lang="en-US" sz="1600" b="0" dirty="0">
                <a:latin typeface="等线" panose="02010600030101010101" charset="-122"/>
                <a:ea typeface="等线" panose="02010600030101010101" charset="-122"/>
                <a:cs typeface="等线" panose="02010600030101010101" charset="-122"/>
              </a:rPr>
              <a:t>    while(!TI);		//</a:t>
            </a:r>
            <a:r>
              <a:rPr lang="zh-CN" sz="1600" b="0" dirty="0">
                <a:latin typeface="等线" panose="02010600030101010101" charset="-122"/>
                <a:ea typeface="等线" panose="02010600030101010101" charset="-122"/>
                <a:cs typeface="等线" panose="02010600030101010101" charset="-122"/>
              </a:rPr>
              <a:t>等待发送完毕</a:t>
            </a:r>
            <a:endParaRPr lang="en-US" sz="1600" b="0" dirty="0">
              <a:latin typeface="等线" panose="02010600030101010101" charset="-122"/>
              <a:ea typeface="等线" panose="02010600030101010101" charset="-122"/>
              <a:cs typeface="等线" panose="02010600030101010101" charset="-122"/>
            </a:endParaRPr>
          </a:p>
          <a:p>
            <a:pPr indent="0"/>
            <a:r>
              <a:rPr lang="en-US" sz="1600" b="0" dirty="0">
                <a:latin typeface="等线" panose="02010600030101010101" charset="-122"/>
                <a:ea typeface="等线" panose="02010600030101010101" charset="-122"/>
                <a:cs typeface="等线" panose="02010600030101010101" charset="-122"/>
              </a:rPr>
              <a:t>    TI = 0;			//</a:t>
            </a:r>
            <a:r>
              <a:rPr lang="zh-CN" sz="1600" b="0" dirty="0">
                <a:latin typeface="等线" panose="02010600030101010101" charset="-122"/>
                <a:ea typeface="等线" panose="02010600030101010101" charset="-122"/>
                <a:cs typeface="等线" panose="02010600030101010101" charset="-122"/>
              </a:rPr>
              <a:t>清</a:t>
            </a:r>
            <a:r>
              <a:rPr lang="en-US" sz="1600" b="0" dirty="0">
                <a:latin typeface="等线" panose="02010600030101010101" charset="-122"/>
                <a:ea typeface="等线" panose="02010600030101010101" charset="-122"/>
                <a:cs typeface="等线" panose="02010600030101010101" charset="-122"/>
              </a:rPr>
              <a:t>TI</a:t>
            </a:r>
          </a:p>
          <a:p>
            <a:pPr indent="0"/>
            <a:r>
              <a:rPr lang="en-US" sz="1600" b="0" dirty="0">
                <a:latin typeface="等线" panose="02010600030101010101" charset="-122"/>
                <a:ea typeface="等线" panose="02010600030101010101" charset="-122"/>
                <a:cs typeface="等线" panose="02010600030101010101" charset="-122"/>
              </a:rPr>
              <a:t>    ES = 1;			//</a:t>
            </a:r>
            <a:r>
              <a:rPr lang="zh-CN" sz="1600" b="0" dirty="0">
                <a:latin typeface="等线" panose="02010600030101010101" charset="-122"/>
                <a:ea typeface="等线" panose="02010600030101010101" charset="-122"/>
                <a:cs typeface="等线" panose="02010600030101010101" charset="-122"/>
              </a:rPr>
              <a:t>打开中断</a:t>
            </a:r>
            <a:endParaRPr lang="en-US" sz="1600" b="0" dirty="0">
              <a:latin typeface="等线" panose="02010600030101010101" charset="-122"/>
              <a:ea typeface="等线" panose="02010600030101010101" charset="-122"/>
              <a:cs typeface="等线" panose="02010600030101010101" charset="-122"/>
            </a:endParaRPr>
          </a:p>
          <a:p>
            <a:pPr indent="0"/>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a:t>
            </a:r>
            <a:r>
              <a:rPr lang="zh-CN" sz="1600" b="0" dirty="0">
                <a:latin typeface="等线" panose="02010600030101010101" charset="-122"/>
                <a:ea typeface="等线" panose="02010600030101010101" charset="-122"/>
                <a:cs typeface="等线" panose="02010600030101010101" charset="-122"/>
              </a:rPr>
              <a:t>串口发送字符串函数</a:t>
            </a:r>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void </a:t>
            </a:r>
            <a:r>
              <a:rPr lang="en-US" sz="1600" b="0" dirty="0" err="1">
                <a:latin typeface="等线" panose="02010600030101010101" charset="-122"/>
                <a:ea typeface="等线" panose="02010600030101010101" charset="-122"/>
                <a:cs typeface="等线" panose="02010600030101010101" charset="-122"/>
              </a:rPr>
              <a:t>SendrStr</a:t>
            </a:r>
            <a:r>
              <a:rPr lang="en-US" sz="1600" b="0" dirty="0">
                <a:latin typeface="等线" panose="02010600030101010101" charset="-122"/>
                <a:ea typeface="等线" panose="02010600030101010101" charset="-122"/>
                <a:cs typeface="等线" panose="02010600030101010101" charset="-122"/>
              </a:rPr>
              <a:t>( unsigned char *</a:t>
            </a:r>
            <a:r>
              <a:rPr lang="en-US" sz="1600" b="0" dirty="0" err="1">
                <a:latin typeface="等线" panose="02010600030101010101" charset="-122"/>
                <a:ea typeface="等线" panose="02010600030101010101" charset="-122"/>
                <a:cs typeface="等线" panose="02010600030101010101" charset="-122"/>
              </a:rPr>
              <a:t>ptr</a:t>
            </a:r>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	for(;*</a:t>
            </a:r>
            <a:r>
              <a:rPr lang="en-US" sz="1600" b="0" dirty="0" err="1">
                <a:latin typeface="等线" panose="02010600030101010101" charset="-122"/>
                <a:ea typeface="等线" panose="02010600030101010101" charset="-122"/>
                <a:cs typeface="等线" panose="02010600030101010101" charset="-122"/>
              </a:rPr>
              <a:t>ptr</a:t>
            </a:r>
            <a:r>
              <a:rPr lang="en-US" sz="1600" b="0" dirty="0">
                <a:latin typeface="等线" panose="02010600030101010101" charset="-122"/>
                <a:ea typeface="等线" panose="02010600030101010101" charset="-122"/>
                <a:cs typeface="等线" panose="02010600030101010101" charset="-122"/>
              </a:rPr>
              <a:t>!='\0';ptr++)</a:t>
            </a:r>
          </a:p>
          <a:p>
            <a:pPr indent="0"/>
            <a:r>
              <a:rPr lang="en-US" sz="1600" b="0" dirty="0">
                <a:latin typeface="等线" panose="02010600030101010101" charset="-122"/>
                <a:ea typeface="等线" panose="02010600030101010101" charset="-122"/>
                <a:cs typeface="等线" panose="02010600030101010101" charset="-122"/>
              </a:rPr>
              <a:t>	{</a:t>
            </a:r>
          </a:p>
          <a:p>
            <a:pPr indent="0"/>
            <a:r>
              <a:rPr lang="en-US" sz="1600" b="0" dirty="0">
                <a:latin typeface="等线" panose="02010600030101010101" charset="-122"/>
                <a:ea typeface="等线" panose="02010600030101010101" charset="-122"/>
                <a:cs typeface="等线" panose="02010600030101010101" charset="-122"/>
              </a:rPr>
              <a:t>	   </a:t>
            </a:r>
            <a:r>
              <a:rPr lang="en-US" sz="1600" b="0" dirty="0" err="1">
                <a:latin typeface="等线" panose="02010600030101010101" charset="-122"/>
                <a:ea typeface="等线" panose="02010600030101010101" charset="-122"/>
                <a:cs typeface="等线" panose="02010600030101010101" charset="-122"/>
              </a:rPr>
              <a:t>SendOneByte</a:t>
            </a:r>
            <a:r>
              <a:rPr lang="en-US" sz="1600" b="0" dirty="0">
                <a:latin typeface="等线" panose="02010600030101010101" charset="-122"/>
                <a:ea typeface="等线" panose="02010600030101010101" charset="-122"/>
                <a:cs typeface="等线" panose="02010600030101010101" charset="-122"/>
              </a:rPr>
              <a:t>(*</a:t>
            </a:r>
            <a:r>
              <a:rPr lang="en-US" sz="1600" b="0" dirty="0" err="1">
                <a:latin typeface="等线" panose="02010600030101010101" charset="-122"/>
                <a:ea typeface="等线" panose="02010600030101010101" charset="-122"/>
                <a:cs typeface="等线" panose="02010600030101010101" charset="-122"/>
              </a:rPr>
              <a:t>ptr</a:t>
            </a:r>
            <a:r>
              <a:rPr lang="en-US" sz="1600" b="0" dirty="0">
                <a:latin typeface="等线" panose="02010600030101010101" charset="-122"/>
                <a:ea typeface="等线" panose="02010600030101010101" charset="-122"/>
                <a:cs typeface="等线" panose="02010600030101010101" charset="-122"/>
              </a:rPr>
              <a:t>);</a:t>
            </a:r>
          </a:p>
          <a:p>
            <a:pPr indent="0"/>
            <a:r>
              <a:rPr lang="en-US" sz="1600" b="0" dirty="0">
                <a:latin typeface="等线" panose="02010600030101010101" charset="-122"/>
                <a:ea typeface="等线" panose="02010600030101010101" charset="-122"/>
                <a:cs typeface="等线" panose="02010600030101010101" charset="-122"/>
              </a:rPr>
              <a:t>	}</a:t>
            </a:r>
          </a:p>
          <a:p>
            <a:pPr indent="0"/>
            <a:r>
              <a:rPr lang="en-US" sz="1600" b="0" dirty="0">
                <a:latin typeface="等线" panose="02010600030101010101" charset="-122"/>
                <a:ea typeface="等线" panose="02010600030101010101" charset="-122"/>
                <a:cs typeface="等线" panose="02010600030101010101" charset="-122"/>
              </a:rPr>
              <a:t>}</a:t>
            </a:r>
            <a:endParaRPr lang="zh-CN" altLang="en-US" sz="1600"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90494" y="881811"/>
            <a:ext cx="11361420" cy="583565"/>
          </a:xfrm>
          <a:prstGeom prst="rect">
            <a:avLst/>
          </a:prstGeom>
          <a:noFill/>
          <a:ln w="9525">
            <a:noFill/>
          </a:ln>
        </p:spPr>
        <p:txBody>
          <a:bodyPr wrap="square">
            <a:spAutoFit/>
          </a:bodyPr>
          <a:lstStyle>
            <a:defPPr>
              <a:defRPr lang="zh-CN"/>
            </a:defPPr>
            <a:lvl1pPr indent="457200">
              <a:defRPr sz="1600" b="0">
                <a:latin typeface="等线" panose="02010600030101010101" charset="-122"/>
                <a:ea typeface="等线" panose="02010600030101010101" charset="-122"/>
                <a:cs typeface="等线" panose="02010600030101010101" charset="-122"/>
              </a:defRPr>
            </a:lvl1pPr>
          </a:lstStyle>
          <a:p>
            <a:r>
              <a:rPr lang="zh-CN" dirty="0"/>
              <a:t>系统要求单片机能够接收</a:t>
            </a:r>
            <a:r>
              <a:rPr lang="en-US" dirty="0"/>
              <a:t>PC</a:t>
            </a:r>
            <a:r>
              <a:rPr lang="zh-CN" dirty="0"/>
              <a:t>机串口调试助手发送的数据，并进行切换</a:t>
            </a:r>
            <a:r>
              <a:rPr lang="en-US" dirty="0"/>
              <a:t>LED</a:t>
            </a:r>
            <a:r>
              <a:rPr lang="zh-CN" dirty="0"/>
              <a:t>流水灯的方向，因此需要编写串口中断服务程序，在中断函数里边判断数据时字符</a:t>
            </a:r>
            <a:r>
              <a:rPr lang="en-US" dirty="0"/>
              <a:t>’A’</a:t>
            </a:r>
            <a:r>
              <a:rPr lang="zh-CN" dirty="0"/>
              <a:t>还是</a:t>
            </a:r>
            <a:r>
              <a:rPr lang="en-US" dirty="0"/>
              <a:t>’B’</a:t>
            </a:r>
            <a:r>
              <a:rPr lang="zh-CN" dirty="0"/>
              <a:t>，进而改变</a:t>
            </a:r>
            <a:r>
              <a:rPr lang="en-US" dirty="0" err="1"/>
              <a:t>led_mode</a:t>
            </a:r>
            <a:r>
              <a:rPr lang="zh-CN" dirty="0"/>
              <a:t>变量。</a:t>
            </a:r>
            <a:endParaRPr lang="zh-CN" altLang="en-US" dirty="0"/>
          </a:p>
        </p:txBody>
      </p:sp>
      <p:sp>
        <p:nvSpPr>
          <p:cNvPr id="2" name="文本框 1"/>
          <p:cNvSpPr txBox="1"/>
          <p:nvPr/>
        </p:nvSpPr>
        <p:spPr>
          <a:xfrm>
            <a:off x="1260506" y="1861453"/>
            <a:ext cx="8886190" cy="3969385"/>
          </a:xfrm>
          <a:prstGeom prst="rect">
            <a:avLst/>
          </a:prstGeom>
          <a:noFill/>
          <a:ln w="9525">
            <a:noFill/>
          </a:ln>
        </p:spPr>
        <p:txBody>
          <a:bodyPr wrap="square">
            <a:spAutoFit/>
          </a:bodyPr>
          <a:lstStyle/>
          <a:p>
            <a:pPr indent="0"/>
            <a:r>
              <a:rPr lang="en-US" sz="1400" b="0" dirty="0">
                <a:latin typeface="等线" panose="02010600030101010101" charset="-122"/>
                <a:ea typeface="等线" panose="02010600030101010101" charset="-122"/>
                <a:cs typeface="等线" panose="02010600030101010101" charset="-122"/>
              </a:rPr>
              <a:t>void </a:t>
            </a:r>
            <a:r>
              <a:rPr lang="en-US" sz="1400" b="0" dirty="0" err="1">
                <a:latin typeface="等线" panose="02010600030101010101" charset="-122"/>
                <a:ea typeface="等线" panose="02010600030101010101" charset="-122"/>
                <a:cs typeface="等线" panose="02010600030101010101" charset="-122"/>
              </a:rPr>
              <a:t>Usart</a:t>
            </a:r>
            <a:r>
              <a:rPr lang="en-US" sz="1400" b="0" dirty="0">
                <a:latin typeface="等线" panose="02010600030101010101" charset="-122"/>
                <a:ea typeface="等线" panose="02010600030101010101" charset="-122"/>
                <a:cs typeface="等线" panose="02010600030101010101" charset="-122"/>
              </a:rPr>
              <a:t>() interrupt 4</a:t>
            </a:r>
          </a:p>
          <a:p>
            <a:pPr indent="0"/>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	ES=0;				//</a:t>
            </a:r>
            <a:r>
              <a:rPr lang="zh-CN" sz="1400" b="0" dirty="0">
                <a:latin typeface="等线" panose="02010600030101010101" charset="-122"/>
                <a:ea typeface="等线" panose="02010600030101010101" charset="-122"/>
                <a:cs typeface="等线" panose="02010600030101010101" charset="-122"/>
              </a:rPr>
              <a:t>暂时关闭串口中断，防止干扰</a:t>
            </a:r>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RI=0;	  </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rec_data</a:t>
            </a:r>
            <a:r>
              <a:rPr lang="en-US" sz="1400" b="0" dirty="0">
                <a:latin typeface="等线" panose="02010600030101010101" charset="-122"/>
                <a:ea typeface="等线" panose="02010600030101010101" charset="-122"/>
                <a:cs typeface="等线" panose="02010600030101010101" charset="-122"/>
              </a:rPr>
              <a:t>=SBUF;		//</a:t>
            </a:r>
            <a:r>
              <a:rPr lang="zh-CN" sz="1400" b="0" dirty="0">
                <a:latin typeface="等线" panose="02010600030101010101" charset="-122"/>
                <a:ea typeface="等线" panose="02010600030101010101" charset="-122"/>
                <a:cs typeface="等线" panose="02010600030101010101" charset="-122"/>
              </a:rPr>
              <a:t>接收</a:t>
            </a:r>
            <a:r>
              <a:rPr lang="en-US" sz="1400" b="0" dirty="0">
                <a:latin typeface="等线" panose="02010600030101010101" charset="-122"/>
                <a:ea typeface="等线" panose="02010600030101010101" charset="-122"/>
                <a:cs typeface="等线" panose="02010600030101010101" charset="-122"/>
              </a:rPr>
              <a:t>PC</a:t>
            </a:r>
            <a:r>
              <a:rPr lang="zh-CN" sz="1400" b="0" dirty="0">
                <a:latin typeface="等线" panose="02010600030101010101" charset="-122"/>
                <a:ea typeface="等线" panose="02010600030101010101" charset="-122"/>
                <a:cs typeface="等线" panose="02010600030101010101" charset="-122"/>
              </a:rPr>
              <a:t>机串口调试助手发送过来的数据</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a:t>
            </a:r>
            <a:r>
              <a:rPr lang="zh-CN" sz="1400" b="0" dirty="0">
                <a:latin typeface="等线" panose="02010600030101010101" charset="-122"/>
                <a:ea typeface="等线" panose="02010600030101010101" charset="-122"/>
                <a:cs typeface="等线" panose="02010600030101010101" charset="-122"/>
              </a:rPr>
              <a:t>存放到</a:t>
            </a:r>
            <a:r>
              <a:rPr lang="en-US" sz="1400" b="0" dirty="0" err="1">
                <a:latin typeface="等线" panose="02010600030101010101" charset="-122"/>
                <a:ea typeface="等线" panose="02010600030101010101" charset="-122"/>
                <a:cs typeface="等线" panose="02010600030101010101" charset="-122"/>
              </a:rPr>
              <a:t>rec_data</a:t>
            </a:r>
            <a:r>
              <a:rPr lang="zh-CN" sz="1400" b="0" dirty="0">
                <a:latin typeface="等线" panose="02010600030101010101" charset="-122"/>
                <a:ea typeface="等线" panose="02010600030101010101" charset="-122"/>
                <a:cs typeface="等线" panose="02010600030101010101" charset="-122"/>
              </a:rPr>
              <a:t>中。</a:t>
            </a:r>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if(</a:t>
            </a:r>
            <a:r>
              <a:rPr lang="en-US" sz="1400" b="0" dirty="0" err="1">
                <a:latin typeface="等线" panose="02010600030101010101" charset="-122"/>
                <a:ea typeface="等线" panose="02010600030101010101" charset="-122"/>
                <a:cs typeface="等线" panose="02010600030101010101" charset="-122"/>
              </a:rPr>
              <a:t>rec_data</a:t>
            </a:r>
            <a:r>
              <a:rPr lang="en-US" sz="1400" b="0" dirty="0">
                <a:latin typeface="等线" panose="02010600030101010101" charset="-122"/>
                <a:ea typeface="等线" panose="02010600030101010101" charset="-122"/>
                <a:cs typeface="等线" panose="02010600030101010101" charset="-122"/>
              </a:rPr>
              <a:t> == 'A')</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led_mode</a:t>
            </a:r>
            <a:r>
              <a:rPr lang="en-US" sz="1400" b="0" dirty="0">
                <a:latin typeface="等线" panose="02010600030101010101" charset="-122"/>
                <a:ea typeface="等线" panose="02010600030101010101" charset="-122"/>
                <a:cs typeface="等线" panose="02010600030101010101" charset="-122"/>
              </a:rPr>
              <a:t> = 0;</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=0x80;</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else if(</a:t>
            </a:r>
            <a:r>
              <a:rPr lang="en-US" sz="1400" b="0" dirty="0" err="1">
                <a:latin typeface="等线" panose="02010600030101010101" charset="-122"/>
                <a:ea typeface="等线" panose="02010600030101010101" charset="-122"/>
                <a:cs typeface="等线" panose="02010600030101010101" charset="-122"/>
              </a:rPr>
              <a:t>rec_data</a:t>
            </a:r>
            <a:r>
              <a:rPr lang="en-US" sz="1400" b="0" dirty="0">
                <a:latin typeface="等线" panose="02010600030101010101" charset="-122"/>
                <a:ea typeface="等线" panose="02010600030101010101" charset="-122"/>
                <a:cs typeface="等线" panose="02010600030101010101" charset="-122"/>
              </a:rPr>
              <a:t> == 'B')  	</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led_mode</a:t>
            </a:r>
            <a:r>
              <a:rPr lang="en-US" sz="1400" b="0" dirty="0">
                <a:latin typeface="等线" panose="02010600030101010101" charset="-122"/>
                <a:ea typeface="等线" panose="02010600030101010101" charset="-122"/>
                <a:cs typeface="等线" panose="02010600030101010101" charset="-122"/>
              </a:rPr>
              <a:t> = 1;</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=0x01;</a:t>
            </a:r>
          </a:p>
          <a:p>
            <a:pPr indent="0"/>
            <a:r>
              <a:rPr lang="en-US" sz="1400" b="0" dirty="0">
                <a:latin typeface="等线" panose="02010600030101010101" charset="-122"/>
                <a:ea typeface="等线" panose="02010600030101010101" charset="-122"/>
                <a:cs typeface="等线" panose="02010600030101010101" charset="-122"/>
              </a:rPr>
              <a:t>	}	 </a:t>
            </a:r>
          </a:p>
          <a:p>
            <a:pPr indent="0"/>
            <a:r>
              <a:rPr lang="en-US" sz="1400" b="0" dirty="0">
                <a:latin typeface="等线" panose="02010600030101010101" charset="-122"/>
                <a:ea typeface="等线" panose="02010600030101010101" charset="-122"/>
                <a:cs typeface="等线" panose="02010600030101010101" charset="-122"/>
              </a:rPr>
              <a:t>	ES=1;				//</a:t>
            </a:r>
            <a:r>
              <a:rPr lang="zh-CN" sz="1400" b="0" dirty="0">
                <a:latin typeface="等线" panose="02010600030101010101" charset="-122"/>
                <a:ea typeface="等线" panose="02010600030101010101" charset="-122"/>
                <a:cs typeface="等线" panose="02010600030101010101" charset="-122"/>
              </a:rPr>
              <a:t>重新开启串口中断 </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a:t>
            </a:r>
            <a:endParaRPr lang="zh-CN" altLang="en-US" sz="1400"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826771" y="775958"/>
            <a:ext cx="5080000" cy="369332"/>
          </a:xfrm>
          <a:prstGeom prst="rect">
            <a:avLst/>
          </a:prstGeom>
          <a:noFill/>
          <a:ln w="9525">
            <a:noFill/>
          </a:ln>
        </p:spPr>
        <p:txBody>
          <a:bodyPr>
            <a:spAutoFit/>
          </a:bodyPr>
          <a:lstStyle/>
          <a:p>
            <a:pPr indent="127000"/>
            <a:r>
              <a:rPr lang="zh-CN" b="0" dirty="0">
                <a:ea typeface="等线" panose="02010600030101010101"/>
              </a:rPr>
              <a:t>完整的代码如下：</a:t>
            </a:r>
            <a:endParaRPr lang="zh-CN" altLang="en-US" b="0" dirty="0">
              <a:ea typeface="等线" panose="02010600030101010101"/>
            </a:endParaRPr>
          </a:p>
        </p:txBody>
      </p:sp>
      <p:sp>
        <p:nvSpPr>
          <p:cNvPr id="2" name="文本框 1"/>
          <p:cNvSpPr txBox="1"/>
          <p:nvPr/>
        </p:nvSpPr>
        <p:spPr>
          <a:xfrm>
            <a:off x="826771" y="1145290"/>
            <a:ext cx="12527280" cy="5262979"/>
          </a:xfrm>
          <a:prstGeom prst="rect">
            <a:avLst/>
          </a:prstGeom>
          <a:noFill/>
          <a:ln w="9525">
            <a:noFill/>
          </a:ln>
        </p:spPr>
        <p:txBody>
          <a:bodyPr wrap="square">
            <a:spAutoFit/>
          </a:bodyPr>
          <a:lstStyle>
            <a:defPPr>
              <a:defRPr lang="zh-CN"/>
            </a:defPPr>
            <a:lvl1pPr indent="0">
              <a:defRPr sz="1400" b="0">
                <a:latin typeface="等线" panose="02010600030101010101" charset="-122"/>
                <a:ea typeface="等线" panose="02010600030101010101" charset="-122"/>
                <a:cs typeface="等线" panose="02010600030101010101" charset="-122"/>
              </a:defRPr>
            </a:lvl1pPr>
          </a:lstStyle>
          <a:p>
            <a:r>
              <a:rPr lang="en-US" dirty="0"/>
              <a:t>#include &lt;REGX52.H&gt;	 </a:t>
            </a:r>
          </a:p>
          <a:p>
            <a:r>
              <a:rPr lang="en-US" dirty="0"/>
              <a:t> </a:t>
            </a:r>
          </a:p>
          <a:p>
            <a:r>
              <a:rPr lang="en-US" dirty="0"/>
              <a:t>void </a:t>
            </a:r>
            <a:r>
              <a:rPr lang="en-US" dirty="0" err="1"/>
              <a:t>delay_ms</a:t>
            </a:r>
            <a:r>
              <a:rPr lang="en-US" dirty="0"/>
              <a:t>(unsigned </a:t>
            </a:r>
            <a:r>
              <a:rPr lang="en-US" dirty="0" err="1"/>
              <a:t>int</a:t>
            </a:r>
            <a:r>
              <a:rPr lang="en-US" dirty="0"/>
              <a:t> </a:t>
            </a:r>
            <a:r>
              <a:rPr lang="en-US" dirty="0" err="1"/>
              <a:t>xms</a:t>
            </a:r>
            <a:r>
              <a:rPr lang="en-US" dirty="0"/>
              <a:t>)</a:t>
            </a:r>
          </a:p>
          <a:p>
            <a:r>
              <a:rPr lang="en-US" dirty="0"/>
              <a:t>{</a:t>
            </a:r>
          </a:p>
          <a:p>
            <a:r>
              <a:rPr lang="en-US" dirty="0"/>
              <a:t>	unsigned </a:t>
            </a:r>
            <a:r>
              <a:rPr lang="en-US" dirty="0" err="1"/>
              <a:t>int</a:t>
            </a:r>
            <a:r>
              <a:rPr lang="en-US" dirty="0"/>
              <a:t> x=0;</a:t>
            </a:r>
          </a:p>
          <a:p>
            <a:r>
              <a:rPr lang="en-US" dirty="0"/>
              <a:t>	while(</a:t>
            </a:r>
            <a:r>
              <a:rPr lang="en-US" dirty="0" err="1"/>
              <a:t>xms</a:t>
            </a:r>
            <a:r>
              <a:rPr lang="en-US" dirty="0"/>
              <a:t>--)</a:t>
            </a:r>
          </a:p>
          <a:p>
            <a:r>
              <a:rPr lang="en-US" dirty="0"/>
              <a:t>	{</a:t>
            </a:r>
          </a:p>
          <a:p>
            <a:r>
              <a:rPr lang="en-US" dirty="0"/>
              <a:t>		for(x=0;x&lt;110;x++)</a:t>
            </a:r>
          </a:p>
          <a:p>
            <a:r>
              <a:rPr lang="en-US" dirty="0"/>
              <a:t>		{}</a:t>
            </a:r>
          </a:p>
          <a:p>
            <a:r>
              <a:rPr lang="en-US" dirty="0"/>
              <a:t>	} </a:t>
            </a:r>
          </a:p>
          <a:p>
            <a:r>
              <a:rPr lang="en-US" dirty="0"/>
              <a:t>}</a:t>
            </a:r>
          </a:p>
          <a:p>
            <a:r>
              <a:rPr lang="en-US" dirty="0"/>
              <a:t>//</a:t>
            </a:r>
            <a:r>
              <a:rPr lang="zh-CN" dirty="0"/>
              <a:t>定时器</a:t>
            </a:r>
            <a:r>
              <a:rPr lang="en-US" dirty="0"/>
              <a:t>0</a:t>
            </a:r>
            <a:r>
              <a:rPr lang="zh-CN" dirty="0"/>
              <a:t>初始化函数</a:t>
            </a:r>
            <a:endParaRPr lang="en-US" dirty="0"/>
          </a:p>
          <a:p>
            <a:r>
              <a:rPr lang="en-US" dirty="0"/>
              <a:t>void timer0_init(void)</a:t>
            </a:r>
          </a:p>
          <a:p>
            <a:r>
              <a:rPr lang="en-US" dirty="0"/>
              <a:t>{</a:t>
            </a:r>
          </a:p>
          <a:p>
            <a:r>
              <a:rPr lang="en-US" dirty="0"/>
              <a:t>	TMOD |=0x01; 					//</a:t>
            </a:r>
            <a:r>
              <a:rPr lang="zh-CN" dirty="0"/>
              <a:t>设置定时器</a:t>
            </a:r>
            <a:r>
              <a:rPr lang="en-US" dirty="0"/>
              <a:t>0</a:t>
            </a:r>
            <a:r>
              <a:rPr lang="zh-CN" dirty="0"/>
              <a:t>工作在方式</a:t>
            </a:r>
            <a:r>
              <a:rPr lang="en-US" dirty="0"/>
              <a:t>1</a:t>
            </a:r>
          </a:p>
          <a:p>
            <a:r>
              <a:rPr lang="en-US" dirty="0"/>
              <a:t>	TH0=(65536-10000)&gt;&gt;8;				//</a:t>
            </a:r>
            <a:r>
              <a:rPr lang="zh-CN" dirty="0"/>
              <a:t>装初值</a:t>
            </a:r>
            <a:r>
              <a:rPr lang="en-US" dirty="0"/>
              <a:t>,</a:t>
            </a:r>
            <a:r>
              <a:rPr lang="zh-CN" dirty="0"/>
              <a:t>将初值的高</a:t>
            </a:r>
            <a:r>
              <a:rPr lang="en-US" dirty="0"/>
              <a:t>8</a:t>
            </a:r>
            <a:r>
              <a:rPr lang="zh-CN" dirty="0"/>
              <a:t>位数据放在</a:t>
            </a:r>
            <a:r>
              <a:rPr lang="en-US" dirty="0"/>
              <a:t>TH0</a:t>
            </a:r>
            <a:r>
              <a:rPr lang="zh-CN" dirty="0"/>
              <a:t>寄存器中 </a:t>
            </a:r>
            <a:endParaRPr lang="en-US" dirty="0"/>
          </a:p>
          <a:p>
            <a:r>
              <a:rPr lang="en-US" dirty="0"/>
              <a:t>	TL0=(unsigned char)(65536-10000);		//</a:t>
            </a:r>
            <a:r>
              <a:rPr lang="zh-CN" dirty="0"/>
              <a:t>装初值</a:t>
            </a:r>
            <a:r>
              <a:rPr lang="en-US" dirty="0"/>
              <a:t>,</a:t>
            </a:r>
            <a:r>
              <a:rPr lang="zh-CN" dirty="0"/>
              <a:t>将初值的低</a:t>
            </a:r>
            <a:r>
              <a:rPr lang="en-US" dirty="0"/>
              <a:t>8</a:t>
            </a:r>
            <a:r>
              <a:rPr lang="zh-CN" dirty="0"/>
              <a:t>位数据放在</a:t>
            </a:r>
            <a:r>
              <a:rPr lang="en-US" dirty="0"/>
              <a:t>TL0</a:t>
            </a:r>
            <a:r>
              <a:rPr lang="zh-CN" dirty="0"/>
              <a:t>寄存器中 </a:t>
            </a:r>
            <a:endParaRPr lang="en-US" dirty="0"/>
          </a:p>
          <a:p>
            <a:r>
              <a:rPr lang="en-US" dirty="0"/>
              <a:t>	ET0 = 1;						//</a:t>
            </a:r>
            <a:r>
              <a:rPr lang="zh-CN" dirty="0"/>
              <a:t>开启定时器</a:t>
            </a:r>
            <a:r>
              <a:rPr lang="en-US" dirty="0"/>
              <a:t>0</a:t>
            </a:r>
            <a:r>
              <a:rPr lang="zh-CN" dirty="0"/>
              <a:t>中断</a:t>
            </a:r>
            <a:endParaRPr lang="en-US" dirty="0"/>
          </a:p>
          <a:p>
            <a:r>
              <a:rPr lang="en-US" dirty="0"/>
              <a:t>	EA = 1;						//</a:t>
            </a:r>
            <a:r>
              <a:rPr lang="zh-CN" dirty="0"/>
              <a:t>启动总中断</a:t>
            </a:r>
            <a:endParaRPr lang="en-US" dirty="0"/>
          </a:p>
          <a:p>
            <a:r>
              <a:rPr lang="en-US" dirty="0"/>
              <a:t>   	TR0 = 1;						//</a:t>
            </a:r>
            <a:r>
              <a:rPr lang="zh-CN" dirty="0"/>
              <a:t>启动定时器</a:t>
            </a:r>
            <a:endParaRPr lang="en-US" dirty="0"/>
          </a:p>
          <a:p>
            <a:r>
              <a:rPr lang="en-US" dirty="0"/>
              <a:t>}</a:t>
            </a:r>
          </a:p>
          <a:p>
            <a:r>
              <a:rPr lang="en-US" dirty="0"/>
              <a:t>unsigned </a:t>
            </a:r>
            <a:r>
              <a:rPr lang="en-US" dirty="0" err="1"/>
              <a:t>int</a:t>
            </a:r>
            <a:r>
              <a:rPr lang="en-US" dirty="0"/>
              <a:t> t0_count=0;</a:t>
            </a:r>
          </a:p>
          <a:p>
            <a:r>
              <a:rPr lang="en-US" dirty="0"/>
              <a:t>unsigned char time_500ms_flag = 0;</a:t>
            </a:r>
          </a:p>
          <a:p>
            <a:r>
              <a:rPr lang="en-US" dirty="0"/>
              <a:t>//</a:t>
            </a:r>
            <a:r>
              <a:rPr lang="zh-CN" dirty="0"/>
              <a:t>定时器</a:t>
            </a:r>
            <a:r>
              <a:rPr lang="en-US" dirty="0"/>
              <a:t>0</a:t>
            </a:r>
            <a:r>
              <a:rPr lang="zh-CN" dirty="0"/>
              <a:t>中断服务函数，开启定时器</a:t>
            </a:r>
            <a:r>
              <a:rPr lang="en-US" dirty="0"/>
              <a:t>0</a:t>
            </a:r>
            <a:r>
              <a:rPr lang="zh-CN" dirty="0"/>
              <a:t>后，约隔</a:t>
            </a:r>
            <a:r>
              <a:rPr lang="en-US" dirty="0"/>
              <a:t>10ms</a:t>
            </a:r>
            <a:r>
              <a:rPr lang="zh-CN" dirty="0"/>
              <a:t>执行一次中断</a:t>
            </a:r>
            <a:r>
              <a:rPr lang="zh-CN" dirty="0" smtClean="0"/>
              <a:t>函数</a:t>
            </a:r>
            <a:r>
              <a:rPr lang="en-US" dirty="0"/>
              <a:t>					//</a:t>
            </a:r>
            <a:r>
              <a:rPr lang="zh-CN" dirty="0"/>
              <a:t>打开总中断</a:t>
            </a:r>
            <a:endParaRPr lang="zh-CN" altLang="en-US" dirty="0"/>
          </a:p>
        </p:txBody>
      </p:sp>
    </p:spTree>
    <p:extLst>
      <p:ext uri="{BB962C8B-B14F-4D97-AF65-F5344CB8AC3E}">
        <p14:creationId xmlns:p14="http://schemas.microsoft.com/office/powerpoint/2010/main" val="710062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826771" y="775958"/>
            <a:ext cx="5080000" cy="369332"/>
          </a:xfrm>
          <a:prstGeom prst="rect">
            <a:avLst/>
          </a:prstGeom>
          <a:noFill/>
          <a:ln w="9525">
            <a:noFill/>
          </a:ln>
        </p:spPr>
        <p:txBody>
          <a:bodyPr>
            <a:spAutoFit/>
          </a:bodyPr>
          <a:lstStyle/>
          <a:p>
            <a:pPr indent="127000"/>
            <a:r>
              <a:rPr lang="zh-CN" b="0" dirty="0">
                <a:ea typeface="等线" panose="02010600030101010101"/>
              </a:rPr>
              <a:t>完整的代码如下：</a:t>
            </a:r>
            <a:endParaRPr lang="zh-CN" altLang="en-US" b="0" dirty="0">
              <a:ea typeface="等线" panose="02010600030101010101"/>
            </a:endParaRPr>
          </a:p>
        </p:txBody>
      </p:sp>
      <p:sp>
        <p:nvSpPr>
          <p:cNvPr id="2" name="文本框 1"/>
          <p:cNvSpPr txBox="1"/>
          <p:nvPr/>
        </p:nvSpPr>
        <p:spPr>
          <a:xfrm>
            <a:off x="918211" y="1288509"/>
            <a:ext cx="12527280" cy="3970318"/>
          </a:xfrm>
          <a:prstGeom prst="rect">
            <a:avLst/>
          </a:prstGeom>
          <a:noFill/>
          <a:ln w="9525">
            <a:noFill/>
          </a:ln>
        </p:spPr>
        <p:txBody>
          <a:bodyPr wrap="square">
            <a:spAutoFit/>
          </a:bodyPr>
          <a:lstStyle>
            <a:defPPr>
              <a:defRPr lang="zh-CN"/>
            </a:defPPr>
            <a:lvl1pPr indent="0">
              <a:defRPr sz="1400" b="0">
                <a:latin typeface="等线" panose="02010600030101010101" charset="-122"/>
                <a:ea typeface="等线" panose="02010600030101010101" charset="-122"/>
                <a:cs typeface="等线" panose="02010600030101010101" charset="-122"/>
              </a:defRPr>
            </a:lvl1pPr>
          </a:lstStyle>
          <a:p>
            <a:r>
              <a:rPr lang="en-US" dirty="0" smtClean="0"/>
              <a:t>void </a:t>
            </a:r>
            <a:r>
              <a:rPr lang="en-US" dirty="0"/>
              <a:t>T0_isr() interrupt 1</a:t>
            </a:r>
          </a:p>
          <a:p>
            <a:r>
              <a:rPr lang="en-US" dirty="0"/>
              <a:t>{</a:t>
            </a:r>
          </a:p>
          <a:p>
            <a:r>
              <a:rPr lang="en-US" dirty="0"/>
              <a:t>	TH0=(65536-10000)&gt;&gt;8;				//</a:t>
            </a:r>
            <a:r>
              <a:rPr lang="zh-CN" dirty="0"/>
              <a:t>重装初值</a:t>
            </a:r>
            <a:endParaRPr lang="en-US" dirty="0"/>
          </a:p>
          <a:p>
            <a:r>
              <a:rPr lang="en-US" dirty="0"/>
              <a:t>	TL0=(unsigned char)(65536-10000);		//</a:t>
            </a:r>
            <a:r>
              <a:rPr lang="zh-CN" dirty="0"/>
              <a:t>重装初值</a:t>
            </a:r>
            <a:endParaRPr lang="en-US" dirty="0"/>
          </a:p>
          <a:p>
            <a:r>
              <a:rPr lang="en-US" dirty="0"/>
              <a:t>	t0_count++;						//</a:t>
            </a:r>
            <a:r>
              <a:rPr lang="zh-CN" dirty="0"/>
              <a:t>计数加</a:t>
            </a:r>
            <a:r>
              <a:rPr lang="en-US" dirty="0"/>
              <a:t>1</a:t>
            </a:r>
          </a:p>
          <a:p>
            <a:r>
              <a:rPr lang="en-US" dirty="0"/>
              <a:t>	if(t0_count&gt;=50)					//100*10ms = 1000ms,</a:t>
            </a:r>
            <a:r>
              <a:rPr lang="zh-CN" dirty="0"/>
              <a:t>即</a:t>
            </a:r>
            <a:r>
              <a:rPr lang="en-US" dirty="0"/>
              <a:t>1s</a:t>
            </a:r>
            <a:r>
              <a:rPr lang="zh-CN" dirty="0"/>
              <a:t>时间到</a:t>
            </a:r>
            <a:endParaRPr lang="en-US" dirty="0"/>
          </a:p>
          <a:p>
            <a:r>
              <a:rPr lang="en-US" dirty="0"/>
              <a:t>	{</a:t>
            </a:r>
          </a:p>
          <a:p>
            <a:r>
              <a:rPr lang="en-US" dirty="0"/>
              <a:t>		 t0_count = 0;				//</a:t>
            </a:r>
            <a:r>
              <a:rPr lang="zh-CN" dirty="0"/>
              <a:t>计数清零</a:t>
            </a:r>
            <a:endParaRPr lang="en-US" dirty="0"/>
          </a:p>
          <a:p>
            <a:r>
              <a:rPr lang="en-US" dirty="0"/>
              <a:t>		 time_500ms_flag = 1;</a:t>
            </a:r>
          </a:p>
          <a:p>
            <a:r>
              <a:rPr lang="en-US" dirty="0"/>
              <a:t>	}</a:t>
            </a:r>
          </a:p>
          <a:p>
            <a:r>
              <a:rPr lang="en-US" dirty="0"/>
              <a:t>} </a:t>
            </a:r>
          </a:p>
          <a:p>
            <a:r>
              <a:rPr lang="en-US" dirty="0"/>
              <a:t>void </a:t>
            </a:r>
            <a:r>
              <a:rPr lang="en-US" dirty="0" err="1"/>
              <a:t>uart_init</a:t>
            </a:r>
            <a:r>
              <a:rPr lang="en-US" dirty="0"/>
              <a:t>(void)//</a:t>
            </a:r>
            <a:r>
              <a:rPr lang="zh-CN" dirty="0"/>
              <a:t>串口初始化函数</a:t>
            </a:r>
            <a:endParaRPr lang="en-US" dirty="0"/>
          </a:p>
          <a:p>
            <a:r>
              <a:rPr lang="en-US" dirty="0"/>
              <a:t>{</a:t>
            </a:r>
          </a:p>
          <a:p>
            <a:r>
              <a:rPr lang="en-US" dirty="0"/>
              <a:t>TMOD = 0x20;    					//</a:t>
            </a:r>
            <a:r>
              <a:rPr lang="zh-CN" dirty="0"/>
              <a:t>定时器</a:t>
            </a:r>
            <a:r>
              <a:rPr lang="en-US" dirty="0"/>
              <a:t>1</a:t>
            </a:r>
            <a:r>
              <a:rPr lang="zh-CN" dirty="0"/>
              <a:t>，模式</a:t>
            </a:r>
            <a:r>
              <a:rPr lang="en-US" dirty="0"/>
              <a:t>2</a:t>
            </a:r>
            <a:r>
              <a:rPr lang="zh-CN" dirty="0"/>
              <a:t>工作模式</a:t>
            </a:r>
            <a:r>
              <a:rPr lang="en-US" dirty="0"/>
              <a:t>	   </a:t>
            </a:r>
          </a:p>
          <a:p>
            <a:r>
              <a:rPr lang="en-US" dirty="0"/>
              <a:t>    SCON = 0x50;    					//</a:t>
            </a:r>
            <a:r>
              <a:rPr lang="zh-CN" dirty="0"/>
              <a:t>串口工作模式</a:t>
            </a:r>
            <a:r>
              <a:rPr lang="en-US" dirty="0"/>
              <a:t>1</a:t>
            </a:r>
            <a:r>
              <a:rPr lang="zh-CN" dirty="0"/>
              <a:t>，允许</a:t>
            </a:r>
            <a:r>
              <a:rPr lang="en-US" dirty="0"/>
              <a:t>REN  </a:t>
            </a:r>
          </a:p>
          <a:p>
            <a:r>
              <a:rPr lang="en-US" dirty="0"/>
              <a:t>    TH1 = TL1=0xFD;					//</a:t>
            </a:r>
            <a:r>
              <a:rPr lang="zh-CN" dirty="0"/>
              <a:t>波特率设置为</a:t>
            </a:r>
            <a:r>
              <a:rPr lang="en-US" dirty="0"/>
              <a:t>9600</a:t>
            </a:r>
          </a:p>
          <a:p>
            <a:r>
              <a:rPr lang="en-US" dirty="0"/>
              <a:t>    ES = 1;							//</a:t>
            </a:r>
            <a:r>
              <a:rPr lang="zh-CN" dirty="0"/>
              <a:t>允许串口中断</a:t>
            </a:r>
            <a:endParaRPr lang="en-US" dirty="0"/>
          </a:p>
          <a:p>
            <a:r>
              <a:rPr lang="en-US" dirty="0"/>
              <a:t>    EA = 1;							//</a:t>
            </a:r>
            <a:r>
              <a:rPr lang="zh-CN" dirty="0"/>
              <a:t>打开总中断</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22961" y="915540"/>
            <a:ext cx="9136380" cy="5046345"/>
          </a:xfrm>
          <a:prstGeom prst="rect">
            <a:avLst/>
          </a:prstGeom>
          <a:noFill/>
          <a:ln w="9525">
            <a:noFill/>
          </a:ln>
        </p:spPr>
        <p:txBody>
          <a:bodyPr wrap="square">
            <a:spAutoFit/>
          </a:bodyPr>
          <a:lstStyle/>
          <a:p>
            <a:pPr indent="0"/>
            <a:r>
              <a:rPr lang="en-US" sz="1400" b="0" dirty="0">
                <a:latin typeface="等线" panose="02010600030101010101" charset="-122"/>
                <a:ea typeface="等线" panose="02010600030101010101" charset="-122"/>
                <a:cs typeface="等线" panose="02010600030101010101" charset="-122"/>
              </a:rPr>
              <a:t>  TR1 = 1;		//</a:t>
            </a:r>
            <a:r>
              <a:rPr lang="zh-CN" sz="1400" b="0" dirty="0">
                <a:latin typeface="等线" panose="02010600030101010101" charset="-122"/>
                <a:ea typeface="等线" panose="02010600030101010101" charset="-122"/>
                <a:cs typeface="等线" panose="02010600030101010101" charset="-122"/>
              </a:rPr>
              <a:t>打开定时器</a:t>
            </a:r>
            <a:r>
              <a:rPr lang="en-US" sz="1400" b="0" dirty="0">
                <a:latin typeface="等线" panose="02010600030101010101" charset="-122"/>
                <a:ea typeface="等线" panose="02010600030101010101" charset="-122"/>
                <a:cs typeface="等线" panose="02010600030101010101" charset="-122"/>
              </a:rPr>
              <a:t>1</a:t>
            </a:r>
          </a:p>
          <a:p>
            <a:pPr indent="0"/>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a:t>
            </a:r>
            <a:r>
              <a:rPr lang="zh-CN" sz="1400" b="0" dirty="0">
                <a:latin typeface="等线" panose="02010600030101010101" charset="-122"/>
                <a:ea typeface="等线" panose="02010600030101010101" charset="-122"/>
                <a:cs typeface="等线" panose="02010600030101010101" charset="-122"/>
              </a:rPr>
              <a:t>串口发送字符函数</a:t>
            </a:r>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void </a:t>
            </a:r>
            <a:r>
              <a:rPr lang="en-US" sz="1400" b="0" dirty="0" err="1">
                <a:latin typeface="等线" panose="02010600030101010101" charset="-122"/>
                <a:ea typeface="等线" panose="02010600030101010101" charset="-122"/>
                <a:cs typeface="等线" panose="02010600030101010101" charset="-122"/>
              </a:rPr>
              <a:t>SendOneByte</a:t>
            </a:r>
            <a:r>
              <a:rPr lang="en-US" sz="1400" b="0" dirty="0">
                <a:latin typeface="等线" panose="02010600030101010101" charset="-122"/>
                <a:ea typeface="等线" panose="02010600030101010101" charset="-122"/>
                <a:cs typeface="等线" panose="02010600030101010101" charset="-122"/>
              </a:rPr>
              <a:t>(unsigned char c)</a:t>
            </a:r>
          </a:p>
          <a:p>
            <a:pPr indent="0"/>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    ES = 0;			//</a:t>
            </a:r>
            <a:r>
              <a:rPr lang="zh-CN" sz="1400" b="0" dirty="0">
                <a:latin typeface="等线" panose="02010600030101010101" charset="-122"/>
                <a:ea typeface="等线" panose="02010600030101010101" charset="-122"/>
                <a:cs typeface="等线" panose="02010600030101010101" charset="-122"/>
              </a:rPr>
              <a:t>禁止中断，让串口安心工作啊</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SBUF = c;</a:t>
            </a:r>
          </a:p>
          <a:p>
            <a:pPr indent="0"/>
            <a:r>
              <a:rPr lang="en-US" sz="1400" b="0" dirty="0">
                <a:latin typeface="等线" panose="02010600030101010101" charset="-122"/>
                <a:ea typeface="等线" panose="02010600030101010101" charset="-122"/>
                <a:cs typeface="等线" panose="02010600030101010101" charset="-122"/>
              </a:rPr>
              <a:t>    while(!TI);		//</a:t>
            </a:r>
            <a:r>
              <a:rPr lang="zh-CN" sz="1400" b="0" dirty="0">
                <a:latin typeface="等线" panose="02010600030101010101" charset="-122"/>
                <a:ea typeface="等线" panose="02010600030101010101" charset="-122"/>
                <a:cs typeface="等线" panose="02010600030101010101" charset="-122"/>
              </a:rPr>
              <a:t>等待发送完毕</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TI = 0;			//</a:t>
            </a:r>
            <a:r>
              <a:rPr lang="zh-CN" sz="1400" b="0" dirty="0">
                <a:latin typeface="等线" panose="02010600030101010101" charset="-122"/>
                <a:ea typeface="等线" panose="02010600030101010101" charset="-122"/>
                <a:cs typeface="等线" panose="02010600030101010101" charset="-122"/>
              </a:rPr>
              <a:t>清</a:t>
            </a:r>
            <a:r>
              <a:rPr lang="en-US" sz="1400" b="0" dirty="0">
                <a:latin typeface="等线" panose="02010600030101010101" charset="-122"/>
                <a:ea typeface="等线" panose="02010600030101010101" charset="-122"/>
                <a:cs typeface="等线" panose="02010600030101010101" charset="-122"/>
              </a:rPr>
              <a:t>TI</a:t>
            </a:r>
            <a:r>
              <a:rPr lang="zh-CN" sz="1400" b="0" dirty="0">
                <a:latin typeface="等线" panose="02010600030101010101" charset="-122"/>
                <a:ea typeface="等线" panose="02010600030101010101" charset="-122"/>
                <a:cs typeface="等线" panose="02010600030101010101" charset="-122"/>
              </a:rPr>
              <a:t>中断</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ES = 1;			//</a:t>
            </a:r>
            <a:r>
              <a:rPr lang="zh-CN" sz="1400" b="0" dirty="0">
                <a:latin typeface="等线" panose="02010600030101010101" charset="-122"/>
                <a:ea typeface="等线" panose="02010600030101010101" charset="-122"/>
                <a:cs typeface="等线" panose="02010600030101010101" charset="-122"/>
              </a:rPr>
              <a:t>打开中断</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a:t>
            </a:r>
            <a:r>
              <a:rPr lang="zh-CN" sz="1400" b="0" dirty="0">
                <a:latin typeface="等线" panose="02010600030101010101" charset="-122"/>
                <a:ea typeface="等线" panose="02010600030101010101" charset="-122"/>
                <a:cs typeface="等线" panose="02010600030101010101" charset="-122"/>
              </a:rPr>
              <a:t>串口发送字符串函数</a:t>
            </a:r>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void </a:t>
            </a:r>
            <a:r>
              <a:rPr lang="en-US" sz="1400" b="0" dirty="0" err="1">
                <a:latin typeface="等线" panose="02010600030101010101" charset="-122"/>
                <a:ea typeface="等线" panose="02010600030101010101" charset="-122"/>
                <a:cs typeface="等线" panose="02010600030101010101" charset="-122"/>
              </a:rPr>
              <a:t>SendrStr</a:t>
            </a:r>
            <a:r>
              <a:rPr lang="en-US" sz="1400" b="0" dirty="0">
                <a:latin typeface="等线" panose="02010600030101010101" charset="-122"/>
                <a:ea typeface="等线" panose="02010600030101010101" charset="-122"/>
                <a:cs typeface="等线" panose="02010600030101010101" charset="-122"/>
              </a:rPr>
              <a:t>( unsigned char *</a:t>
            </a:r>
            <a:r>
              <a:rPr lang="en-US" sz="1400" b="0" dirty="0" err="1">
                <a:latin typeface="等线" panose="02010600030101010101" charset="-122"/>
                <a:ea typeface="等线" panose="02010600030101010101" charset="-122"/>
                <a:cs typeface="等线" panose="02010600030101010101" charset="-122"/>
              </a:rPr>
              <a:t>ptr</a:t>
            </a:r>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for(;*</a:t>
            </a:r>
            <a:r>
              <a:rPr lang="en-US" sz="1400" b="0" dirty="0" err="1">
                <a:latin typeface="等线" panose="02010600030101010101" charset="-122"/>
                <a:ea typeface="等线" panose="02010600030101010101" charset="-122"/>
                <a:cs typeface="等线" panose="02010600030101010101" charset="-122"/>
              </a:rPr>
              <a:t>ptr</a:t>
            </a:r>
            <a:r>
              <a:rPr lang="en-US" sz="1400" b="0" dirty="0">
                <a:latin typeface="等线" panose="02010600030101010101" charset="-122"/>
                <a:ea typeface="等线" panose="02010600030101010101" charset="-122"/>
                <a:cs typeface="等线" panose="02010600030101010101" charset="-122"/>
              </a:rPr>
              <a:t>!='\0';ptr++)</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SendOneByte</a:t>
            </a:r>
            <a:r>
              <a:rPr lang="en-US" sz="1400" b="0" dirty="0">
                <a:latin typeface="等线" panose="02010600030101010101" charset="-122"/>
                <a:ea typeface="等线" panose="02010600030101010101" charset="-122"/>
                <a:cs typeface="等线" panose="02010600030101010101" charset="-122"/>
              </a:rPr>
              <a:t>(*</a:t>
            </a:r>
            <a:r>
              <a:rPr lang="en-US" sz="1400" b="0" dirty="0" err="1">
                <a:latin typeface="等线" panose="02010600030101010101" charset="-122"/>
                <a:ea typeface="等线" panose="02010600030101010101" charset="-122"/>
                <a:cs typeface="等线" panose="02010600030101010101" charset="-122"/>
              </a:rPr>
              <a:t>ptr</a:t>
            </a:r>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unsigned </a:t>
            </a:r>
            <a:r>
              <a:rPr lang="en-US" sz="1400" b="0" dirty="0" err="1">
                <a:latin typeface="等线" panose="02010600030101010101" charset="-122"/>
                <a:ea typeface="等线" panose="02010600030101010101" charset="-122"/>
                <a:cs typeface="等线" panose="02010600030101010101" charset="-122"/>
              </a:rPr>
              <a:t>int</a:t>
            </a:r>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 = 0x80;</a:t>
            </a:r>
          </a:p>
          <a:p>
            <a:pPr indent="0"/>
            <a:r>
              <a:rPr lang="en-US" sz="1400" b="0" dirty="0">
                <a:latin typeface="等线" panose="02010600030101010101" charset="-122"/>
                <a:ea typeface="等线" panose="02010600030101010101" charset="-122"/>
                <a:cs typeface="等线" panose="02010600030101010101" charset="-122"/>
              </a:rPr>
              <a:t>unsigned char </a:t>
            </a:r>
            <a:r>
              <a:rPr lang="en-US" sz="1400" b="0" dirty="0" err="1">
                <a:latin typeface="等线" panose="02010600030101010101" charset="-122"/>
                <a:ea typeface="等线" panose="02010600030101010101" charset="-122"/>
                <a:cs typeface="等线" panose="02010600030101010101" charset="-122"/>
              </a:rPr>
              <a:t>led_mode</a:t>
            </a:r>
            <a:r>
              <a:rPr lang="en-US" sz="1400" b="0" dirty="0">
                <a:latin typeface="等线" panose="02010600030101010101" charset="-122"/>
                <a:ea typeface="等线" panose="02010600030101010101" charset="-122"/>
                <a:cs typeface="等线" panose="02010600030101010101" charset="-122"/>
              </a:rPr>
              <a:t>=0;//</a:t>
            </a:r>
          </a:p>
          <a:p>
            <a:pPr indent="0"/>
            <a:r>
              <a:rPr lang="en-US" sz="1400" b="0" dirty="0">
                <a:latin typeface="等线" panose="02010600030101010101" charset="-122"/>
                <a:ea typeface="等线" panose="02010600030101010101" charset="-122"/>
                <a:cs typeface="等线" panose="02010600030101010101" charset="-122"/>
              </a:rPr>
              <a:t>//</a:t>
            </a:r>
            <a:r>
              <a:rPr lang="zh-CN" sz="1400" b="0" dirty="0">
                <a:latin typeface="等线" panose="02010600030101010101" charset="-122"/>
                <a:ea typeface="等线" panose="02010600030101010101" charset="-122"/>
                <a:cs typeface="等线" panose="02010600030101010101" charset="-122"/>
              </a:rPr>
              <a:t>主函数 </a:t>
            </a:r>
            <a:endParaRPr lang="zh-CN" altLang="en-US" sz="1400"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01955" y="695960"/>
            <a:ext cx="11005820" cy="5908040"/>
          </a:xfrm>
          <a:prstGeom prst="rect">
            <a:avLst/>
          </a:prstGeom>
          <a:noFill/>
          <a:ln w="9525">
            <a:noFill/>
          </a:ln>
        </p:spPr>
        <p:txBody>
          <a:bodyPr wrap="square">
            <a:spAutoFit/>
          </a:bodyPr>
          <a:lstStyle/>
          <a:p>
            <a:pPr indent="0"/>
            <a:r>
              <a:rPr lang="en-US" sz="1400" b="0" dirty="0">
                <a:latin typeface="等线" panose="02010600030101010101" charset="-122"/>
                <a:ea typeface="等线" panose="02010600030101010101" charset="-122"/>
                <a:cs typeface="等线" panose="02010600030101010101" charset="-122"/>
              </a:rPr>
              <a:t>void main(void)</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timer0_init();				//</a:t>
            </a:r>
            <a:r>
              <a:rPr lang="zh-CN" sz="1400" b="0" dirty="0">
                <a:latin typeface="等线" panose="02010600030101010101" charset="-122"/>
                <a:ea typeface="等线" panose="02010600030101010101" charset="-122"/>
                <a:cs typeface="等线" panose="02010600030101010101" charset="-122"/>
              </a:rPr>
              <a:t>初始化定时器</a:t>
            </a:r>
            <a:r>
              <a:rPr lang="en-US" sz="1400" b="0" dirty="0">
                <a:latin typeface="等线" panose="02010600030101010101" charset="-122"/>
                <a:ea typeface="等线" panose="02010600030101010101" charset="-122"/>
                <a:cs typeface="等线" panose="02010600030101010101" charset="-122"/>
              </a:rPr>
              <a:t>0</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uart_init</a:t>
            </a:r>
            <a:r>
              <a:rPr lang="en-US" sz="1400" b="0" dirty="0">
                <a:latin typeface="等线" panose="02010600030101010101" charset="-122"/>
                <a:ea typeface="等线" panose="02010600030101010101" charset="-122"/>
                <a:cs typeface="等线" panose="02010600030101010101" charset="-122"/>
              </a:rPr>
              <a:t>();</a:t>
            </a:r>
          </a:p>
          <a:p>
            <a:pPr indent="0"/>
            <a:r>
              <a:rPr lang="en-US" sz="1400" b="0" dirty="0">
                <a:latin typeface="等线" panose="02010600030101010101" charset="-122"/>
                <a:ea typeface="等线" panose="02010600030101010101" charset="-122"/>
                <a:cs typeface="等线" panose="02010600030101010101" charset="-122"/>
              </a:rPr>
              <a:t>	while(1)</a:t>
            </a:r>
          </a:p>
          <a:p>
            <a:pPr indent="0"/>
            <a:r>
              <a:rPr lang="en-US" sz="1400" b="0" dirty="0">
                <a:latin typeface="等线" panose="02010600030101010101" charset="-122"/>
                <a:ea typeface="等线" panose="02010600030101010101" charset="-122"/>
                <a:cs typeface="等线" panose="02010600030101010101" charset="-122"/>
              </a:rPr>
              <a:t>	{	</a:t>
            </a:r>
          </a:p>
          <a:p>
            <a:pPr indent="0"/>
            <a:r>
              <a:rPr lang="en-US" sz="1400" b="0" dirty="0">
                <a:latin typeface="等线" panose="02010600030101010101" charset="-122"/>
                <a:ea typeface="等线" panose="02010600030101010101" charset="-122"/>
                <a:cs typeface="等线" panose="02010600030101010101" charset="-122"/>
              </a:rPr>
              <a:t>		if(time_500ms_flag==1)	//</a:t>
            </a:r>
            <a:r>
              <a:rPr lang="zh-CN" sz="1400" b="0" dirty="0">
                <a:latin typeface="等线" panose="02010600030101010101" charset="-122"/>
                <a:ea typeface="等线" panose="02010600030101010101" charset="-122"/>
                <a:cs typeface="等线" panose="02010600030101010101" charset="-122"/>
              </a:rPr>
              <a:t>判断</a:t>
            </a:r>
            <a:r>
              <a:rPr lang="en-US" sz="1400" b="0" dirty="0">
                <a:latin typeface="等线" panose="02010600030101010101" charset="-122"/>
                <a:ea typeface="等线" panose="02010600030101010101" charset="-122"/>
                <a:cs typeface="等线" panose="02010600030101010101" charset="-122"/>
              </a:rPr>
              <a:t>500ms</a:t>
            </a:r>
            <a:r>
              <a:rPr lang="zh-CN" sz="1400" b="0" dirty="0">
                <a:latin typeface="等线" panose="02010600030101010101" charset="-122"/>
                <a:ea typeface="等线" panose="02010600030101010101" charset="-122"/>
                <a:cs typeface="等线" panose="02010600030101010101" charset="-122"/>
              </a:rPr>
              <a:t>时间标志是否为</a:t>
            </a:r>
            <a:r>
              <a:rPr lang="en-US" sz="1400" b="0" dirty="0">
                <a:latin typeface="等线" panose="02010600030101010101" charset="-122"/>
                <a:ea typeface="等线" panose="02010600030101010101" charset="-122"/>
                <a:cs typeface="等线" panose="02010600030101010101" charset="-122"/>
              </a:rPr>
              <a:t>1</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time_500ms_flag = 0;//500ms</a:t>
            </a:r>
            <a:r>
              <a:rPr lang="zh-CN" sz="1400" b="0" dirty="0">
                <a:latin typeface="等线" panose="02010600030101010101" charset="-122"/>
                <a:ea typeface="等线" panose="02010600030101010101" charset="-122"/>
                <a:cs typeface="等线" panose="02010600030101010101" charset="-122"/>
              </a:rPr>
              <a:t>时间到标志清零</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SendrStr</a:t>
            </a:r>
            <a:r>
              <a:rPr lang="en-US" sz="1400" b="0" dirty="0">
                <a:latin typeface="等线" panose="02010600030101010101" charset="-122"/>
                <a:ea typeface="等线" panose="02010600030101010101" charset="-122"/>
                <a:cs typeface="等线" panose="02010600030101010101" charset="-122"/>
              </a:rPr>
              <a:t>("test\r\n");</a:t>
            </a:r>
          </a:p>
          <a:p>
            <a:pPr indent="0"/>
            <a:r>
              <a:rPr lang="en-US" sz="1400" b="0" dirty="0">
                <a:latin typeface="等线" panose="02010600030101010101" charset="-122"/>
                <a:ea typeface="等线" panose="02010600030101010101" charset="-122"/>
                <a:cs typeface="等线" panose="02010600030101010101" charset="-122"/>
              </a:rPr>
              <a:t>			 if(</a:t>
            </a:r>
            <a:r>
              <a:rPr lang="en-US" sz="1400" b="0" dirty="0" err="1">
                <a:latin typeface="等线" panose="02010600030101010101" charset="-122"/>
                <a:ea typeface="等线" panose="02010600030101010101" charset="-122"/>
                <a:cs typeface="等线" panose="02010600030101010101" charset="-122"/>
              </a:rPr>
              <a:t>led_mode</a:t>
            </a:r>
            <a:r>
              <a:rPr lang="en-US" sz="1400" b="0" dirty="0">
                <a:latin typeface="等线" panose="02010600030101010101" charset="-122"/>
                <a:ea typeface="等线" panose="02010600030101010101" charset="-122"/>
                <a:cs typeface="等线" panose="02010600030101010101" charset="-122"/>
              </a:rPr>
              <a:t> == 0)	//</a:t>
            </a:r>
            <a:r>
              <a:rPr lang="zh-CN" sz="1400" b="0" dirty="0">
                <a:latin typeface="等线" panose="02010600030101010101" charset="-122"/>
                <a:ea typeface="等线" panose="02010600030101010101" charset="-122"/>
                <a:cs typeface="等线" panose="02010600030101010101" charset="-122"/>
              </a:rPr>
              <a:t>右移</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	  				 </a:t>
            </a:r>
          </a:p>
          <a:p>
            <a:pPr indent="0"/>
            <a:r>
              <a:rPr lang="en-US" sz="1400" b="0" dirty="0">
                <a:latin typeface="等线" panose="02010600030101010101" charset="-122"/>
                <a:ea typeface="等线" panose="02010600030101010101" charset="-122"/>
                <a:cs typeface="等线" panose="02010600030101010101" charset="-122"/>
              </a:rPr>
              <a:t>				P1 = 0xFF;	//</a:t>
            </a:r>
            <a:r>
              <a:rPr lang="zh-CN" sz="1400" b="0" dirty="0">
                <a:latin typeface="等线" panose="02010600030101010101" charset="-122"/>
                <a:ea typeface="等线" panose="02010600030101010101" charset="-122"/>
                <a:cs typeface="等线" panose="02010600030101010101" charset="-122"/>
              </a:rPr>
              <a:t>全部熄灭</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P1 =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 =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&gt;&gt;1;		//</a:t>
            </a:r>
            <a:r>
              <a:rPr lang="zh-CN" sz="1400" b="0" dirty="0">
                <a:latin typeface="等线" panose="02010600030101010101" charset="-122"/>
                <a:ea typeface="等线" panose="02010600030101010101" charset="-122"/>
                <a:cs typeface="等线" panose="02010600030101010101" charset="-122"/>
              </a:rPr>
              <a:t>每次</a:t>
            </a:r>
            <a:r>
              <a:rPr lang="en-US" sz="1400" b="0" dirty="0" err="1">
                <a:latin typeface="等线" panose="02010600030101010101" charset="-122"/>
                <a:ea typeface="等线" panose="02010600030101010101" charset="-122"/>
                <a:cs typeface="等线" panose="02010600030101010101" charset="-122"/>
              </a:rPr>
              <a:t>num</a:t>
            </a:r>
            <a:r>
              <a:rPr lang="zh-CN" sz="1400" b="0" dirty="0">
                <a:latin typeface="等线" panose="02010600030101010101" charset="-122"/>
                <a:ea typeface="等线" panose="02010600030101010101" charset="-122"/>
                <a:cs typeface="等线" panose="02010600030101010101" charset="-122"/>
              </a:rPr>
              <a:t>右移</a:t>
            </a:r>
            <a:r>
              <a:rPr lang="en-US" sz="1400" b="0" dirty="0">
                <a:latin typeface="等线" panose="02010600030101010101" charset="-122"/>
                <a:ea typeface="等线" panose="02010600030101010101" charset="-122"/>
                <a:cs typeface="等线" panose="02010600030101010101" charset="-122"/>
              </a:rPr>
              <a:t>1</a:t>
            </a:r>
            <a:r>
              <a:rPr lang="zh-CN" sz="1400" b="0" dirty="0">
                <a:latin typeface="等线" panose="02010600030101010101" charset="-122"/>
                <a:ea typeface="等线" panose="02010600030101010101" charset="-122"/>
                <a:cs typeface="等线" panose="02010600030101010101" charset="-122"/>
              </a:rPr>
              <a:t>位</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if(</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==0x00)</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=0x80;	//</a:t>
            </a:r>
            <a:r>
              <a:rPr lang="zh-CN" sz="1400" b="0" dirty="0">
                <a:latin typeface="等线" panose="02010600030101010101" charset="-122"/>
                <a:ea typeface="等线" panose="02010600030101010101" charset="-122"/>
                <a:cs typeface="等线" panose="02010600030101010101" charset="-122"/>
              </a:rPr>
              <a:t>重新给</a:t>
            </a:r>
            <a:r>
              <a:rPr lang="en-US" sz="1400" b="0" dirty="0" err="1">
                <a:latin typeface="等线" panose="02010600030101010101" charset="-122"/>
                <a:ea typeface="等线" panose="02010600030101010101" charset="-122"/>
                <a:cs typeface="等线" panose="02010600030101010101" charset="-122"/>
              </a:rPr>
              <a:t>num</a:t>
            </a:r>
            <a:r>
              <a:rPr lang="zh-CN" sz="1400" b="0" dirty="0">
                <a:latin typeface="等线" panose="02010600030101010101" charset="-122"/>
                <a:ea typeface="等线" panose="02010600030101010101" charset="-122"/>
                <a:cs typeface="等线" panose="02010600030101010101" charset="-122"/>
              </a:rPr>
              <a:t>赋值</a:t>
            </a:r>
            <a:r>
              <a:rPr lang="en-US" sz="1400" b="0" dirty="0">
                <a:latin typeface="等线" panose="02010600030101010101" charset="-122"/>
                <a:ea typeface="等线" panose="02010600030101010101" charset="-122"/>
                <a:cs typeface="等线" panose="02010600030101010101" charset="-122"/>
              </a:rPr>
              <a:t>0x80</a:t>
            </a:r>
          </a:p>
          <a:p>
            <a:pPr indent="0"/>
            <a:r>
              <a:rPr lang="en-US" sz="1400" b="0" dirty="0">
                <a:latin typeface="等线" panose="02010600030101010101" charset="-122"/>
                <a:ea typeface="等线" panose="02010600030101010101" charset="-122"/>
                <a:cs typeface="等线" panose="02010600030101010101" charset="-122"/>
              </a:rPr>
              <a:t>			}  	  </a:t>
            </a:r>
          </a:p>
          <a:p>
            <a:pPr indent="0"/>
            <a:r>
              <a:rPr lang="en-US" sz="1400" b="0" dirty="0">
                <a:latin typeface="等线" panose="02010600030101010101" charset="-122"/>
                <a:ea typeface="等线" panose="02010600030101010101" charset="-122"/>
                <a:cs typeface="等线" panose="02010600030101010101" charset="-122"/>
              </a:rPr>
              <a:t>			else if(</a:t>
            </a:r>
            <a:r>
              <a:rPr lang="en-US" sz="1400" b="0" dirty="0" err="1">
                <a:latin typeface="等线" panose="02010600030101010101" charset="-122"/>
                <a:ea typeface="等线" panose="02010600030101010101" charset="-122"/>
                <a:cs typeface="等线" panose="02010600030101010101" charset="-122"/>
              </a:rPr>
              <a:t>led_mode</a:t>
            </a:r>
            <a:r>
              <a:rPr lang="en-US" sz="1400" b="0" dirty="0">
                <a:latin typeface="等线" panose="02010600030101010101" charset="-122"/>
                <a:ea typeface="等线" panose="02010600030101010101" charset="-122"/>
                <a:cs typeface="等线" panose="02010600030101010101" charset="-122"/>
              </a:rPr>
              <a:t> == 1)//</a:t>
            </a:r>
            <a:r>
              <a:rPr lang="zh-CN" sz="1400" b="0" dirty="0">
                <a:latin typeface="等线" panose="02010600030101010101" charset="-122"/>
                <a:ea typeface="等线" panose="02010600030101010101" charset="-122"/>
                <a:cs typeface="等线" panose="02010600030101010101" charset="-122"/>
              </a:rPr>
              <a:t>左移</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P1 = 0xFF;	//</a:t>
            </a:r>
            <a:r>
              <a:rPr lang="zh-CN" sz="1400" b="0" dirty="0">
                <a:latin typeface="等线" panose="02010600030101010101" charset="-122"/>
                <a:ea typeface="等线" panose="02010600030101010101" charset="-122"/>
                <a:cs typeface="等线" panose="02010600030101010101" charset="-122"/>
              </a:rPr>
              <a:t>全部熄灭</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P1 =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 = </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&lt;&lt;1;		//</a:t>
            </a:r>
            <a:r>
              <a:rPr lang="zh-CN" sz="1400" b="0" dirty="0">
                <a:latin typeface="等线" panose="02010600030101010101" charset="-122"/>
                <a:ea typeface="等线" panose="02010600030101010101" charset="-122"/>
                <a:cs typeface="等线" panose="02010600030101010101" charset="-122"/>
              </a:rPr>
              <a:t>每次</a:t>
            </a:r>
            <a:r>
              <a:rPr lang="en-US" sz="1400" b="0" dirty="0" err="1">
                <a:latin typeface="等线" panose="02010600030101010101" charset="-122"/>
                <a:ea typeface="等线" panose="02010600030101010101" charset="-122"/>
                <a:cs typeface="等线" panose="02010600030101010101" charset="-122"/>
              </a:rPr>
              <a:t>num</a:t>
            </a:r>
            <a:r>
              <a:rPr lang="zh-CN" sz="1400" b="0" dirty="0">
                <a:latin typeface="等线" panose="02010600030101010101" charset="-122"/>
                <a:ea typeface="等线" panose="02010600030101010101" charset="-122"/>
                <a:cs typeface="等线" panose="02010600030101010101" charset="-122"/>
              </a:rPr>
              <a:t>左移</a:t>
            </a:r>
            <a:r>
              <a:rPr lang="en-US" sz="1400" b="0" dirty="0">
                <a:latin typeface="等线" panose="02010600030101010101" charset="-122"/>
                <a:ea typeface="等线" panose="02010600030101010101" charset="-122"/>
                <a:cs typeface="等线" panose="02010600030101010101" charset="-122"/>
              </a:rPr>
              <a:t>1</a:t>
            </a:r>
            <a:r>
              <a:rPr lang="zh-CN" sz="1400" b="0" dirty="0">
                <a:latin typeface="等线" panose="02010600030101010101" charset="-122"/>
                <a:ea typeface="等线" panose="02010600030101010101" charset="-122"/>
                <a:cs typeface="等线" panose="02010600030101010101" charset="-122"/>
              </a:rPr>
              <a:t>位</a:t>
            </a:r>
            <a:endParaRPr lang="en-US" sz="1400" b="0" dirty="0">
              <a:latin typeface="等线" panose="02010600030101010101" charset="-122"/>
              <a:ea typeface="等线" panose="02010600030101010101" charset="-122"/>
              <a:cs typeface="等线" panose="02010600030101010101" charset="-122"/>
            </a:endParaRPr>
          </a:p>
          <a:p>
            <a:pPr indent="0"/>
            <a:r>
              <a:rPr lang="en-US" sz="1400" b="0" dirty="0">
                <a:latin typeface="等线" panose="02010600030101010101" charset="-122"/>
                <a:ea typeface="等线" panose="02010600030101010101" charset="-122"/>
                <a:cs typeface="等线" panose="02010600030101010101" charset="-122"/>
              </a:rPr>
              <a:t>				if(</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==0x100)</a:t>
            </a:r>
            <a:r>
              <a:rPr lang="en-US" sz="1400" b="0" dirty="0" err="1">
                <a:latin typeface="等线" panose="02010600030101010101" charset="-122"/>
                <a:ea typeface="等线" panose="02010600030101010101" charset="-122"/>
                <a:cs typeface="等线" panose="02010600030101010101" charset="-122"/>
              </a:rPr>
              <a:t>num</a:t>
            </a:r>
            <a:r>
              <a:rPr lang="en-US" sz="1400" b="0" dirty="0">
                <a:latin typeface="等线" panose="02010600030101010101" charset="-122"/>
                <a:ea typeface="等线" panose="02010600030101010101" charset="-122"/>
                <a:cs typeface="等线" panose="02010600030101010101" charset="-122"/>
              </a:rPr>
              <a:t>=0x01;	//</a:t>
            </a:r>
            <a:r>
              <a:rPr lang="zh-CN" sz="1400" b="0" dirty="0">
                <a:latin typeface="等线" panose="02010600030101010101" charset="-122"/>
                <a:ea typeface="等线" panose="02010600030101010101" charset="-122"/>
                <a:cs typeface="等线" panose="02010600030101010101" charset="-122"/>
              </a:rPr>
              <a:t>重新给</a:t>
            </a:r>
            <a:r>
              <a:rPr lang="en-US" sz="1400" b="0" dirty="0" err="1">
                <a:latin typeface="等线" panose="02010600030101010101" charset="-122"/>
                <a:ea typeface="等线" panose="02010600030101010101" charset="-122"/>
                <a:cs typeface="等线" panose="02010600030101010101" charset="-122"/>
              </a:rPr>
              <a:t>num</a:t>
            </a:r>
            <a:r>
              <a:rPr lang="zh-CN" sz="1400" b="0" dirty="0">
                <a:latin typeface="等线" panose="02010600030101010101" charset="-122"/>
                <a:ea typeface="等线" panose="02010600030101010101" charset="-122"/>
                <a:cs typeface="等线" panose="02010600030101010101" charset="-122"/>
              </a:rPr>
              <a:t>赋值</a:t>
            </a:r>
            <a:r>
              <a:rPr lang="en-US" sz="1400" b="0" dirty="0">
                <a:latin typeface="等线" panose="02010600030101010101" charset="-122"/>
                <a:ea typeface="等线" panose="02010600030101010101" charset="-122"/>
                <a:cs typeface="等线" panose="02010600030101010101" charset="-122"/>
              </a:rPr>
              <a:t>0x01</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a:t>
            </a:r>
          </a:p>
          <a:p>
            <a:pPr indent="0"/>
            <a:r>
              <a:rPr lang="en-US" sz="1400" b="0" dirty="0">
                <a:latin typeface="等线" panose="02010600030101010101" charset="-122"/>
                <a:ea typeface="等线" panose="02010600030101010101" charset="-122"/>
                <a:cs typeface="等线" panose="02010600030101010101" charset="-122"/>
              </a:rPr>
              <a:t>	} </a:t>
            </a:r>
          </a:p>
          <a:p>
            <a:pPr indent="0"/>
            <a:r>
              <a:rPr lang="en-US" sz="1400" b="0" dirty="0">
                <a:latin typeface="等线" panose="02010600030101010101" charset="-122"/>
                <a:ea typeface="等线" panose="02010600030101010101" charset="-122"/>
                <a:cs typeface="等线" panose="02010600030101010101" charset="-122"/>
              </a:rPr>
              <a:t>}</a:t>
            </a:r>
            <a:endParaRPr lang="zh-CN" altLang="en-US" sz="1400"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530574" y="848038"/>
            <a:ext cx="11499215" cy="5078313"/>
          </a:xfrm>
          <a:prstGeom prst="rect">
            <a:avLst/>
          </a:prstGeom>
          <a:noFill/>
          <a:ln w="9525">
            <a:noFill/>
          </a:ln>
        </p:spPr>
        <p:txBody>
          <a:bodyPr wrap="square">
            <a:spAutoFit/>
          </a:bodyPr>
          <a:lstStyle/>
          <a:p>
            <a:pPr indent="0"/>
            <a:r>
              <a:rPr lang="en-US" b="0" dirty="0">
                <a:latin typeface="等线" panose="02010600030101010101" charset="-122"/>
                <a:ea typeface="等线" panose="02010600030101010101" charset="-122"/>
                <a:cs typeface="等线" panose="02010600030101010101" charset="-122"/>
              </a:rPr>
              <a:t>unsigned char </a:t>
            </a:r>
            <a:r>
              <a:rPr lang="en-US" b="0" dirty="0" err="1">
                <a:latin typeface="等线" panose="02010600030101010101" charset="-122"/>
                <a:ea typeface="等线" panose="02010600030101010101" charset="-122"/>
                <a:cs typeface="等线" panose="02010600030101010101" charset="-122"/>
              </a:rPr>
              <a:t>rec_data</a:t>
            </a:r>
            <a:r>
              <a:rPr lang="en-US" b="0" dirty="0">
                <a:latin typeface="等线" panose="02010600030101010101" charset="-122"/>
                <a:ea typeface="等线" panose="02010600030101010101" charset="-122"/>
                <a:cs typeface="等线" panose="02010600030101010101" charset="-122"/>
              </a:rPr>
              <a:t>=0;</a:t>
            </a:r>
          </a:p>
          <a:p>
            <a:pPr indent="0"/>
            <a:r>
              <a:rPr lang="en-US" b="0" dirty="0">
                <a:latin typeface="等线" panose="02010600030101010101" charset="-122"/>
                <a:ea typeface="等线" panose="02010600030101010101" charset="-122"/>
                <a:cs typeface="等线" panose="02010600030101010101" charset="-122"/>
              </a:rPr>
              <a:t>void </a:t>
            </a:r>
            <a:r>
              <a:rPr lang="en-US" b="0" dirty="0" err="1">
                <a:latin typeface="等线" panose="02010600030101010101" charset="-122"/>
                <a:ea typeface="等线" panose="02010600030101010101" charset="-122"/>
                <a:cs typeface="等线" panose="02010600030101010101" charset="-122"/>
              </a:rPr>
              <a:t>Usart</a:t>
            </a:r>
            <a:r>
              <a:rPr lang="en-US" b="0" dirty="0">
                <a:latin typeface="等线" panose="02010600030101010101" charset="-122"/>
                <a:ea typeface="等线" panose="02010600030101010101" charset="-122"/>
                <a:cs typeface="等线" panose="02010600030101010101" charset="-122"/>
              </a:rPr>
              <a:t>() interrupt 4</a:t>
            </a:r>
          </a:p>
          <a:p>
            <a:pPr indent="0"/>
            <a:r>
              <a:rPr lang="en-US" b="0" dirty="0">
                <a:latin typeface="等线" panose="02010600030101010101" charset="-122"/>
                <a:ea typeface="等线" panose="02010600030101010101" charset="-122"/>
                <a:cs typeface="等线" panose="02010600030101010101" charset="-122"/>
              </a:rPr>
              <a:t>{</a:t>
            </a:r>
          </a:p>
          <a:p>
            <a:pPr indent="0"/>
            <a:r>
              <a:rPr lang="en-US" b="0" dirty="0">
                <a:latin typeface="等线" panose="02010600030101010101" charset="-122"/>
                <a:ea typeface="等线" panose="02010600030101010101" charset="-122"/>
                <a:cs typeface="等线" panose="02010600030101010101" charset="-122"/>
              </a:rPr>
              <a:t>	ES=0;		//</a:t>
            </a:r>
            <a:r>
              <a:rPr lang="zh-CN" b="0" dirty="0">
                <a:latin typeface="等线" panose="02010600030101010101" charset="-122"/>
                <a:ea typeface="等线" panose="02010600030101010101" charset="-122"/>
                <a:cs typeface="等线" panose="02010600030101010101" charset="-122"/>
              </a:rPr>
              <a:t>暂时关闭串口中断</a:t>
            </a:r>
            <a:r>
              <a:rPr lang="en-US" b="0" dirty="0">
                <a:latin typeface="等线" panose="02010600030101010101" charset="-122"/>
                <a:ea typeface="等线" panose="02010600030101010101" charset="-122"/>
                <a:cs typeface="等线" panose="02010600030101010101" charset="-122"/>
              </a:rPr>
              <a:t>	,</a:t>
            </a:r>
            <a:r>
              <a:rPr lang="zh-CN" b="0" dirty="0">
                <a:latin typeface="等线" panose="02010600030101010101" charset="-122"/>
                <a:ea typeface="等线" panose="02010600030101010101" charset="-122"/>
                <a:cs typeface="等线" panose="02010600030101010101" charset="-122"/>
              </a:rPr>
              <a:t>防止干扰 </a:t>
            </a:r>
            <a:endParaRPr lang="en-US" b="0" dirty="0">
              <a:latin typeface="等线" panose="02010600030101010101" charset="-122"/>
              <a:ea typeface="等线" panose="02010600030101010101" charset="-122"/>
              <a:cs typeface="等线" panose="02010600030101010101" charset="-122"/>
            </a:endParaRPr>
          </a:p>
          <a:p>
            <a:pPr indent="0"/>
            <a:r>
              <a:rPr lang="en-US" b="0" dirty="0">
                <a:latin typeface="等线" panose="02010600030101010101" charset="-122"/>
                <a:ea typeface="等线" panose="02010600030101010101" charset="-122"/>
                <a:cs typeface="等线" panose="02010600030101010101" charset="-122"/>
              </a:rPr>
              <a:t>	RI=0;	  </a:t>
            </a:r>
          </a:p>
          <a:p>
            <a:pPr indent="0"/>
            <a:r>
              <a:rPr lang="en-US" b="0" dirty="0">
                <a:latin typeface="等线" panose="02010600030101010101" charset="-122"/>
                <a:ea typeface="等线" panose="02010600030101010101" charset="-122"/>
                <a:cs typeface="等线" panose="02010600030101010101" charset="-122"/>
              </a:rPr>
              <a:t>	</a:t>
            </a:r>
            <a:r>
              <a:rPr lang="en-US" b="0" dirty="0" err="1">
                <a:latin typeface="等线" panose="02010600030101010101" charset="-122"/>
                <a:ea typeface="等线" panose="02010600030101010101" charset="-122"/>
                <a:cs typeface="等线" panose="02010600030101010101" charset="-122"/>
              </a:rPr>
              <a:t>rec_data</a:t>
            </a:r>
            <a:r>
              <a:rPr lang="en-US" b="0" dirty="0">
                <a:latin typeface="等线" panose="02010600030101010101" charset="-122"/>
                <a:ea typeface="等线" panose="02010600030101010101" charset="-122"/>
                <a:cs typeface="等线" panose="02010600030101010101" charset="-122"/>
              </a:rPr>
              <a:t>=SBUF;	//</a:t>
            </a:r>
            <a:r>
              <a:rPr lang="zh-CN" b="0" dirty="0">
                <a:latin typeface="等线" panose="02010600030101010101" charset="-122"/>
                <a:ea typeface="等线" panose="02010600030101010101" charset="-122"/>
                <a:cs typeface="等线" panose="02010600030101010101" charset="-122"/>
              </a:rPr>
              <a:t>接收</a:t>
            </a:r>
            <a:r>
              <a:rPr lang="en-US" b="0" dirty="0">
                <a:latin typeface="等线" panose="02010600030101010101" charset="-122"/>
                <a:ea typeface="等线" panose="02010600030101010101" charset="-122"/>
                <a:cs typeface="等线" panose="02010600030101010101" charset="-122"/>
              </a:rPr>
              <a:t>PC</a:t>
            </a:r>
            <a:r>
              <a:rPr lang="zh-CN" b="0" dirty="0">
                <a:latin typeface="等线" panose="02010600030101010101" charset="-122"/>
                <a:ea typeface="等线" panose="02010600030101010101" charset="-122"/>
                <a:cs typeface="等线" panose="02010600030101010101" charset="-122"/>
              </a:rPr>
              <a:t>机串口调试助手发送过来的数据存放到</a:t>
            </a:r>
            <a:r>
              <a:rPr lang="en-US" b="0" dirty="0" err="1">
                <a:latin typeface="等线" panose="02010600030101010101" charset="-122"/>
                <a:ea typeface="等线" panose="02010600030101010101" charset="-122"/>
                <a:cs typeface="等线" panose="02010600030101010101" charset="-122"/>
              </a:rPr>
              <a:t>rec_data</a:t>
            </a:r>
            <a:r>
              <a:rPr lang="zh-CN" b="0" dirty="0">
                <a:latin typeface="等线" panose="02010600030101010101" charset="-122"/>
                <a:ea typeface="等线" panose="02010600030101010101" charset="-122"/>
                <a:cs typeface="等线" panose="02010600030101010101" charset="-122"/>
              </a:rPr>
              <a:t>中。</a:t>
            </a:r>
            <a:r>
              <a:rPr lang="en-US" b="0" dirty="0">
                <a:latin typeface="等线" panose="02010600030101010101" charset="-122"/>
                <a:ea typeface="等线" panose="02010600030101010101" charset="-122"/>
                <a:cs typeface="等线" panose="02010600030101010101" charset="-122"/>
              </a:rPr>
              <a:t>	</a:t>
            </a:r>
          </a:p>
          <a:p>
            <a:pPr indent="0"/>
            <a:r>
              <a:rPr lang="en-US" b="0" dirty="0">
                <a:latin typeface="等线" panose="02010600030101010101" charset="-122"/>
                <a:ea typeface="等线" panose="02010600030101010101" charset="-122"/>
                <a:cs typeface="等线" panose="02010600030101010101" charset="-122"/>
              </a:rPr>
              <a:t>	if(</a:t>
            </a:r>
            <a:r>
              <a:rPr lang="en-US" b="0" dirty="0" err="1">
                <a:latin typeface="等线" panose="02010600030101010101" charset="-122"/>
                <a:ea typeface="等线" panose="02010600030101010101" charset="-122"/>
                <a:cs typeface="等线" panose="02010600030101010101" charset="-122"/>
              </a:rPr>
              <a:t>rec_data</a:t>
            </a:r>
            <a:r>
              <a:rPr lang="en-US" b="0" dirty="0">
                <a:latin typeface="等线" panose="02010600030101010101" charset="-122"/>
                <a:ea typeface="等线" panose="02010600030101010101" charset="-122"/>
                <a:cs typeface="等线" panose="02010600030101010101" charset="-122"/>
              </a:rPr>
              <a:t> == 'A')</a:t>
            </a:r>
          </a:p>
          <a:p>
            <a:pPr indent="0"/>
            <a:r>
              <a:rPr lang="en-US" b="0" dirty="0">
                <a:latin typeface="等线" panose="02010600030101010101" charset="-122"/>
                <a:ea typeface="等线" panose="02010600030101010101" charset="-122"/>
                <a:cs typeface="等线" panose="02010600030101010101" charset="-122"/>
              </a:rPr>
              <a:t>	{</a:t>
            </a:r>
          </a:p>
          <a:p>
            <a:pPr indent="0"/>
            <a:r>
              <a:rPr lang="en-US" b="0" dirty="0">
                <a:latin typeface="等线" panose="02010600030101010101" charset="-122"/>
                <a:ea typeface="等线" panose="02010600030101010101" charset="-122"/>
                <a:cs typeface="等线" panose="02010600030101010101" charset="-122"/>
              </a:rPr>
              <a:t>		 </a:t>
            </a:r>
            <a:r>
              <a:rPr lang="en-US" b="0" dirty="0" err="1">
                <a:latin typeface="等线" panose="02010600030101010101" charset="-122"/>
                <a:ea typeface="等线" panose="02010600030101010101" charset="-122"/>
                <a:cs typeface="等线" panose="02010600030101010101" charset="-122"/>
              </a:rPr>
              <a:t>led_mode</a:t>
            </a:r>
            <a:r>
              <a:rPr lang="en-US" b="0" dirty="0">
                <a:latin typeface="等线" panose="02010600030101010101" charset="-122"/>
                <a:ea typeface="等线" panose="02010600030101010101" charset="-122"/>
                <a:cs typeface="等线" panose="02010600030101010101" charset="-122"/>
              </a:rPr>
              <a:t> = 0;</a:t>
            </a:r>
          </a:p>
          <a:p>
            <a:pPr indent="0"/>
            <a:r>
              <a:rPr lang="en-US" b="0" dirty="0">
                <a:latin typeface="等线" panose="02010600030101010101" charset="-122"/>
                <a:ea typeface="等线" panose="02010600030101010101" charset="-122"/>
                <a:cs typeface="等线" panose="02010600030101010101" charset="-122"/>
              </a:rPr>
              <a:t>		 </a:t>
            </a:r>
            <a:r>
              <a:rPr lang="en-US" b="0" dirty="0" err="1">
                <a:latin typeface="等线" panose="02010600030101010101" charset="-122"/>
                <a:ea typeface="等线" panose="02010600030101010101" charset="-122"/>
                <a:cs typeface="等线" panose="02010600030101010101" charset="-122"/>
              </a:rPr>
              <a:t>num</a:t>
            </a:r>
            <a:r>
              <a:rPr lang="en-US" b="0" dirty="0">
                <a:latin typeface="等线" panose="02010600030101010101" charset="-122"/>
                <a:ea typeface="等线" panose="02010600030101010101" charset="-122"/>
                <a:cs typeface="等线" panose="02010600030101010101" charset="-122"/>
              </a:rPr>
              <a:t>=0x80;</a:t>
            </a:r>
          </a:p>
          <a:p>
            <a:pPr indent="0"/>
            <a:r>
              <a:rPr lang="en-US" b="0" dirty="0">
                <a:latin typeface="等线" panose="02010600030101010101" charset="-122"/>
                <a:ea typeface="等线" panose="02010600030101010101" charset="-122"/>
                <a:cs typeface="等线" panose="02010600030101010101" charset="-122"/>
              </a:rPr>
              <a:t>	}</a:t>
            </a:r>
          </a:p>
          <a:p>
            <a:pPr indent="0"/>
            <a:r>
              <a:rPr lang="en-US" b="0" dirty="0">
                <a:latin typeface="等线" panose="02010600030101010101" charset="-122"/>
                <a:ea typeface="等线" panose="02010600030101010101" charset="-122"/>
                <a:cs typeface="等线" panose="02010600030101010101" charset="-122"/>
              </a:rPr>
              <a:t>	else if(</a:t>
            </a:r>
            <a:r>
              <a:rPr lang="en-US" b="0" dirty="0" err="1">
                <a:latin typeface="等线" panose="02010600030101010101" charset="-122"/>
                <a:ea typeface="等线" panose="02010600030101010101" charset="-122"/>
                <a:cs typeface="等线" panose="02010600030101010101" charset="-122"/>
              </a:rPr>
              <a:t>rec_data</a:t>
            </a:r>
            <a:r>
              <a:rPr lang="en-US" b="0" dirty="0">
                <a:latin typeface="等线" panose="02010600030101010101" charset="-122"/>
                <a:ea typeface="等线" panose="02010600030101010101" charset="-122"/>
                <a:cs typeface="等线" panose="02010600030101010101" charset="-122"/>
              </a:rPr>
              <a:t> == 'B')  	</a:t>
            </a:r>
          </a:p>
          <a:p>
            <a:pPr indent="0"/>
            <a:r>
              <a:rPr lang="en-US" b="0" dirty="0">
                <a:latin typeface="等线" panose="02010600030101010101" charset="-122"/>
                <a:ea typeface="等线" panose="02010600030101010101" charset="-122"/>
                <a:cs typeface="等线" panose="02010600030101010101" charset="-122"/>
              </a:rPr>
              <a:t>	{</a:t>
            </a:r>
          </a:p>
          <a:p>
            <a:pPr indent="0"/>
            <a:r>
              <a:rPr lang="en-US" b="0" dirty="0">
                <a:latin typeface="等线" panose="02010600030101010101" charset="-122"/>
                <a:ea typeface="等线" panose="02010600030101010101" charset="-122"/>
                <a:cs typeface="等线" panose="02010600030101010101" charset="-122"/>
              </a:rPr>
              <a:t>		 </a:t>
            </a:r>
            <a:r>
              <a:rPr lang="en-US" b="0" dirty="0" err="1">
                <a:latin typeface="等线" panose="02010600030101010101" charset="-122"/>
                <a:ea typeface="等线" panose="02010600030101010101" charset="-122"/>
                <a:cs typeface="等线" panose="02010600030101010101" charset="-122"/>
              </a:rPr>
              <a:t>led_mode</a:t>
            </a:r>
            <a:r>
              <a:rPr lang="en-US" b="0" dirty="0">
                <a:latin typeface="等线" panose="02010600030101010101" charset="-122"/>
                <a:ea typeface="等线" panose="02010600030101010101" charset="-122"/>
                <a:cs typeface="等线" panose="02010600030101010101" charset="-122"/>
              </a:rPr>
              <a:t> = 1;</a:t>
            </a:r>
          </a:p>
          <a:p>
            <a:pPr indent="0"/>
            <a:r>
              <a:rPr lang="en-US" b="0" dirty="0">
                <a:latin typeface="等线" panose="02010600030101010101" charset="-122"/>
                <a:ea typeface="等线" panose="02010600030101010101" charset="-122"/>
                <a:cs typeface="等线" panose="02010600030101010101" charset="-122"/>
              </a:rPr>
              <a:t>		 </a:t>
            </a:r>
            <a:r>
              <a:rPr lang="en-US" b="0" dirty="0" err="1">
                <a:latin typeface="等线" panose="02010600030101010101" charset="-122"/>
                <a:ea typeface="等线" panose="02010600030101010101" charset="-122"/>
                <a:cs typeface="等线" panose="02010600030101010101" charset="-122"/>
              </a:rPr>
              <a:t>num</a:t>
            </a:r>
            <a:r>
              <a:rPr lang="en-US" b="0" dirty="0">
                <a:latin typeface="等线" panose="02010600030101010101" charset="-122"/>
                <a:ea typeface="等线" panose="02010600030101010101" charset="-122"/>
                <a:cs typeface="等线" panose="02010600030101010101" charset="-122"/>
              </a:rPr>
              <a:t>=0x01;</a:t>
            </a:r>
          </a:p>
          <a:p>
            <a:pPr indent="0"/>
            <a:r>
              <a:rPr lang="en-US" b="0" dirty="0">
                <a:latin typeface="等线" panose="02010600030101010101" charset="-122"/>
                <a:ea typeface="等线" panose="02010600030101010101" charset="-122"/>
                <a:cs typeface="等线" panose="02010600030101010101" charset="-122"/>
              </a:rPr>
              <a:t>	}	 </a:t>
            </a:r>
          </a:p>
          <a:p>
            <a:pPr indent="0"/>
            <a:r>
              <a:rPr lang="en-US" b="0" dirty="0">
                <a:latin typeface="等线" panose="02010600030101010101" charset="-122"/>
                <a:ea typeface="等线" panose="02010600030101010101" charset="-122"/>
                <a:cs typeface="等线" panose="02010600030101010101" charset="-122"/>
              </a:rPr>
              <a:t>	ES=1;		//</a:t>
            </a:r>
            <a:r>
              <a:rPr lang="zh-CN" b="0" dirty="0">
                <a:latin typeface="等线" panose="02010600030101010101" charset="-122"/>
                <a:ea typeface="等线" panose="02010600030101010101" charset="-122"/>
                <a:cs typeface="等线" panose="02010600030101010101" charset="-122"/>
              </a:rPr>
              <a:t>重新开启串口中断 </a:t>
            </a:r>
            <a:endParaRPr lang="en-US" b="0" dirty="0">
              <a:latin typeface="等线" panose="02010600030101010101" charset="-122"/>
              <a:ea typeface="等线" panose="02010600030101010101" charset="-122"/>
              <a:cs typeface="等线" panose="02010600030101010101" charset="-122"/>
            </a:endParaRPr>
          </a:p>
          <a:p>
            <a:pPr indent="0"/>
            <a:r>
              <a:rPr lang="en-US" b="0" dirty="0">
                <a:latin typeface="等线" panose="02010600030101010101" charset="-122"/>
                <a:ea typeface="等线" panose="02010600030101010101" charset="-122"/>
                <a:cs typeface="等线" panose="02010600030101010101" charset="-122"/>
              </a:rPr>
              <a:t>}</a:t>
            </a:r>
            <a:endParaRPr lang="zh-CN" altLang="en-US"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133867" y="1485382"/>
            <a:ext cx="5376143" cy="4477385"/>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客户：电玩城的机器身上的灯一闪一闪的，有的还像像水一样流动，好漂亮啊，是怎么做到的呢？</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工程师：这是因为机器里边的电路有单片机芯片。</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客户：单片机是如何实现闪烁灯以及流水灯等功能呢？</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工程师：单片机相当于电路的大脑，我们可以对它进行编程控制，实现特定的电路功能。</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26" name="Picture 2" descr="https://ss0.bdstatic.com/70cFvHSh_Q1YnxGkpoWK1HF6hhy/it/u=1447051923,4185130489&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870" y="1686176"/>
            <a:ext cx="4232275" cy="40714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直流电路基础知识</a:t>
            </a:r>
          </a:p>
        </p:txBody>
      </p:sp>
      <p:grpSp>
        <p:nvGrpSpPr>
          <p:cNvPr id="11" name="组合 1"/>
          <p:cNvGrpSpPr/>
          <p:nvPr/>
        </p:nvGrpSpPr>
        <p:grpSpPr bwMode="auto">
          <a:xfrm>
            <a:off x="1325563" y="1917830"/>
            <a:ext cx="5743575" cy="1060450"/>
            <a:chOff x="859536" y="1549889"/>
            <a:chExt cx="5742745" cy="1059609"/>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376" y="2087942"/>
              <a:ext cx="3772625" cy="5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rgbClr val="000000"/>
                  </a:solidFill>
                  <a:latin typeface="微软雅黑" panose="020B0503020204020204" pitchFamily="34" charset="-122"/>
                  <a:ea typeface="微软雅黑" panose="020B0503020204020204" pitchFamily="34" charset="-122"/>
                </a:rPr>
                <a:t>能够根据接线图对单片机系统进行接线。</a:t>
              </a:r>
            </a:p>
            <a:p>
              <a:r>
                <a:rPr lang="zh-CN" altLang="en-US" sz="1400" dirty="0" smtClean="0">
                  <a:solidFill>
                    <a:srgbClr val="000000"/>
                  </a:solidFill>
                  <a:latin typeface="微软雅黑" panose="020B0503020204020204" pitchFamily="34" charset="-122"/>
                  <a:ea typeface="微软雅黑" panose="020B0503020204020204" pitchFamily="34" charset="-122"/>
                </a:rPr>
                <a:t>能够对程序进行分析，编写简单的应用程序</a:t>
              </a:r>
            </a:p>
          </p:txBody>
        </p:sp>
      </p:grpSp>
      <p:grpSp>
        <p:nvGrpSpPr>
          <p:cNvPr id="19" name="组合 9"/>
          <p:cNvGrpSpPr/>
          <p:nvPr/>
        </p:nvGrpSpPr>
        <p:grpSpPr bwMode="auto">
          <a:xfrm>
            <a:off x="1325563" y="3661322"/>
            <a:ext cx="5743575" cy="1275922"/>
            <a:chOff x="859536" y="1549889"/>
            <a:chExt cx="5742745" cy="1274910"/>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技能要求</a:t>
              </a:r>
            </a:p>
          </p:txBody>
        </p:sp>
        <p:sp>
          <p:nvSpPr>
            <p:cNvPr id="23" name="TextBox 11"/>
            <p:cNvSpPr txBox="1">
              <a:spLocks noChangeArrowheads="1"/>
            </p:cNvSpPr>
            <p:nvPr/>
          </p:nvSpPr>
          <p:spPr bwMode="auto">
            <a:xfrm>
              <a:off x="1722447" y="2088149"/>
              <a:ext cx="3773097" cy="7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smtClean="0">
                  <a:solidFill>
                    <a:srgbClr val="000000"/>
                  </a:solidFill>
                  <a:latin typeface="微软雅黑" panose="020B0503020204020204" pitchFamily="34" charset="-122"/>
                  <a:ea typeface="微软雅黑" panose="020B0503020204020204" pitchFamily="34" charset="-122"/>
                </a:rPr>
                <a:t>完成LED闪烁灯的设计</a:t>
              </a:r>
            </a:p>
            <a:p>
              <a:r>
                <a:rPr lang="zh-CN" altLang="en-US" sz="1400" dirty="0" smtClean="0">
                  <a:solidFill>
                    <a:srgbClr val="000000"/>
                  </a:solidFill>
                  <a:latin typeface="微软雅黑" panose="020B0503020204020204" pitchFamily="34" charset="-122"/>
                  <a:ea typeface="微软雅黑" panose="020B0503020204020204" pitchFamily="34" charset="-122"/>
                </a:rPr>
                <a:t>完成LED流水灯的设计</a:t>
              </a:r>
            </a:p>
            <a:p>
              <a:r>
                <a:rPr lang="zh-CN" altLang="en-US" sz="1400" dirty="0" smtClean="0">
                  <a:solidFill>
                    <a:srgbClr val="000000"/>
                  </a:solidFill>
                  <a:latin typeface="微软雅黑" panose="020B0503020204020204" pitchFamily="34" charset="-122"/>
                  <a:ea typeface="微软雅黑" panose="020B0503020204020204" pitchFamily="34" charset="-122"/>
                </a:rPr>
                <a:t>完成单片机与PC机串口通信的设计</a:t>
              </a:r>
              <a:endParaRPr lang="en-US" altLang="zh-CN" sz="1400" dirty="0">
                <a:solidFill>
                  <a:srgbClr val="000000"/>
                </a:solidFill>
                <a:latin typeface="微软雅黑" panose="020B0503020204020204" pitchFamily="34" charset="-122"/>
                <a:ea typeface="微软雅黑" panose="020B0503020204020204" pitchFamily="34" charset="-122"/>
              </a:endParaRPr>
            </a:p>
          </p:txBody>
        </p:sp>
      </p:grpSp>
      <p:pic>
        <p:nvPicPr>
          <p:cNvPr id="2050" name="Picture 2" descr="https://gimg2.baidu.com/image_search/src=http%3A%2F%2Fg-search1.alicdn.com%2Fimg%2Fbao%2Fuploaded%2Fi4i3%2FT1dc58XohbXXcXYNM._112503.jpg_310x310.jpg&amp;refer=http%3A%2F%2Fg-search1.alicdn.com&amp;app=2002&amp;size=f9999,10000&amp;q=a80&amp;n=0&amp;g=0n&amp;fmt=jpeg?sec=1617175473&amp;t=1a5b8e4ce973567ce7a24902f06654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6025" y="2037745"/>
            <a:ext cx="3760965" cy="32028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891129" y="4225485"/>
            <a:ext cx="6096000" cy="1289905"/>
          </a:xfrm>
          <a:prstGeom prst="rect">
            <a:avLst/>
          </a:prstGeom>
        </p:spPr>
        <p:txBody>
          <a:bodyPr>
            <a:spAutoFit/>
          </a:bodyPr>
          <a:lstStyle/>
          <a:p>
            <a:pPr marL="285750" indent="-285750">
              <a:lnSpc>
                <a:spcPct val="150000"/>
              </a:lnSpc>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rPr>
              <a:t>能根据单片机控制电路接线图完成单片机系统的</a:t>
            </a:r>
            <a:r>
              <a:rPr lang="zh-CN" altLang="en-US" b="1" dirty="0" smtClean="0">
                <a:solidFill>
                  <a:schemeClr val="bg1"/>
                </a:solidFill>
                <a:latin typeface="微软雅黑" panose="020B0503020204020204" pitchFamily="34" charset="-122"/>
                <a:ea typeface="微软雅黑" panose="020B0503020204020204" pitchFamily="34" charset="-122"/>
              </a:rPr>
              <a:t>接线</a:t>
            </a:r>
            <a:endParaRPr lang="en-US" altLang="zh-CN" b="1"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rPr>
              <a:t>能使用编程软件完成上位机与单片机之间的程序传递</a:t>
            </a:r>
          </a:p>
          <a:p>
            <a:pPr marL="285750" indent="-285750">
              <a:lnSpc>
                <a:spcPct val="150000"/>
              </a:lnSpc>
              <a:buFont typeface="Arial" panose="020B0604020202020204" pitchFamily="34" charset="0"/>
              <a:buChar char="•"/>
            </a:pPr>
            <a:r>
              <a:rPr lang="en-US" altLang="zh-CN" b="1" dirty="0" err="1" smtClean="0">
                <a:solidFill>
                  <a:schemeClr val="bg1"/>
                </a:solidFill>
                <a:latin typeface="微软雅黑" panose="020B0503020204020204" pitchFamily="34" charset="-122"/>
                <a:ea typeface="微软雅黑" panose="020B0503020204020204" pitchFamily="34" charset="-122"/>
              </a:rPr>
              <a:t>能分析信号灯闪烁控制或类似难度的单片机控制程序</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1.单片机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28589" y="1245260"/>
            <a:ext cx="10642601" cy="1155637"/>
          </a:xfrm>
          <a:prstGeom prst="rect">
            <a:avLst/>
          </a:prstGeom>
          <a:noFill/>
          <a:ln w="9525">
            <a:noFill/>
          </a:ln>
        </p:spPr>
        <p:txBody>
          <a:bodyPr wrap="square">
            <a:spAutoFit/>
          </a:bodyPr>
          <a:lstStyle/>
          <a:p>
            <a:pPr indent="457200">
              <a:lnSpc>
                <a:spcPct val="150000"/>
              </a:lnSpc>
              <a:spcBef>
                <a:spcPts val="600"/>
              </a:spcBef>
              <a:spcAft>
                <a:spcPts val="600"/>
              </a:spcAft>
            </a:pPr>
            <a:r>
              <a:rPr lang="zh-CN" sz="1600" b="0" dirty="0">
                <a:latin typeface="等线" panose="02010600030101010101" charset="-122"/>
                <a:ea typeface="等线" panose="02010600030101010101" charset="-122"/>
                <a:cs typeface="等线" panose="02010600030101010101" charset="-122"/>
              </a:rPr>
              <a:t>单片机是一种集成电路芯片，是采用超大规模集成电路技术把具有数据处理能力的中央处理器</a:t>
            </a:r>
            <a:r>
              <a:rPr lang="en-US" sz="1600" b="0" dirty="0">
                <a:latin typeface="等线" panose="02010600030101010101" charset="-122"/>
                <a:ea typeface="等线" panose="02010600030101010101" charset="-122"/>
                <a:cs typeface="等线" panose="02010600030101010101" charset="-122"/>
              </a:rPr>
              <a:t>CPU</a:t>
            </a:r>
            <a:r>
              <a:rPr lang="zh-CN" sz="1600" b="0" dirty="0">
                <a:latin typeface="等线" panose="02010600030101010101" charset="-122"/>
                <a:ea typeface="等线" panose="02010600030101010101" charset="-122"/>
                <a:cs typeface="等线" panose="02010600030101010101" charset="-122"/>
              </a:rPr>
              <a:t>、随机存储器</a:t>
            </a:r>
            <a:r>
              <a:rPr lang="en-US" sz="1600" b="0" dirty="0">
                <a:latin typeface="等线" panose="02010600030101010101" charset="-122"/>
                <a:ea typeface="等线" panose="02010600030101010101" charset="-122"/>
                <a:cs typeface="等线" panose="02010600030101010101" charset="-122"/>
              </a:rPr>
              <a:t>RAM</a:t>
            </a:r>
            <a:r>
              <a:rPr lang="zh-CN" sz="1600" b="0" dirty="0">
                <a:latin typeface="等线" panose="02010600030101010101" charset="-122"/>
                <a:ea typeface="等线" panose="02010600030101010101" charset="-122"/>
                <a:cs typeface="等线" panose="02010600030101010101" charset="-122"/>
              </a:rPr>
              <a:t>、只读存储器</a:t>
            </a:r>
            <a:r>
              <a:rPr lang="en-US" sz="1600" b="0" dirty="0">
                <a:latin typeface="等线" panose="02010600030101010101" charset="-122"/>
                <a:ea typeface="等线" panose="02010600030101010101" charset="-122"/>
                <a:cs typeface="等线" panose="02010600030101010101" charset="-122"/>
              </a:rPr>
              <a:t>ROM</a:t>
            </a:r>
            <a:r>
              <a:rPr lang="zh-CN" sz="1600" b="0" dirty="0">
                <a:latin typeface="等线" panose="02010600030101010101" charset="-122"/>
                <a:ea typeface="等线" panose="02010600030101010101" charset="-122"/>
                <a:cs typeface="等线" panose="02010600030101010101" charset="-122"/>
              </a:rPr>
              <a:t>、多种</a:t>
            </a:r>
            <a:r>
              <a:rPr lang="en-US" sz="1600" b="0" dirty="0">
                <a:latin typeface="等线" panose="02010600030101010101" charset="-122"/>
                <a:ea typeface="等线" panose="02010600030101010101" charset="-122"/>
                <a:cs typeface="等线" panose="02010600030101010101" charset="-122"/>
              </a:rPr>
              <a:t>I/O</a:t>
            </a:r>
            <a:r>
              <a:rPr lang="zh-CN" sz="1600" b="0" dirty="0">
                <a:latin typeface="等线" panose="02010600030101010101" charset="-122"/>
                <a:ea typeface="等线" panose="02010600030101010101" charset="-122"/>
                <a:cs typeface="等线" panose="02010600030101010101" charset="-122"/>
              </a:rPr>
              <a:t>口和中断系统、定时器</a:t>
            </a:r>
            <a:r>
              <a:rPr lang="en-US" sz="1600" b="0" dirty="0">
                <a:latin typeface="等线" panose="02010600030101010101" charset="-122"/>
                <a:ea typeface="等线" panose="02010600030101010101" charset="-122"/>
                <a:cs typeface="等线" panose="02010600030101010101" charset="-122"/>
              </a:rPr>
              <a:t>/</a:t>
            </a:r>
            <a:r>
              <a:rPr lang="zh-CN" sz="1600" b="0" dirty="0">
                <a:latin typeface="等线" panose="02010600030101010101" charset="-122"/>
                <a:ea typeface="等线" panose="02010600030101010101" charset="-122"/>
                <a:cs typeface="等线" panose="02010600030101010101" charset="-122"/>
              </a:rPr>
              <a:t>计数器等功能等电路集成到一块硅片上构成的一个小而完善的微型计算机系统，在工业控制领域广泛应用。</a:t>
            </a:r>
            <a:endParaRPr lang="zh-CN" altLang="en-US" sz="1600" b="0" dirty="0">
              <a:latin typeface="等线" panose="02010600030101010101" charset="-122"/>
              <a:ea typeface="等线" panose="02010600030101010101" charset="-122"/>
              <a:cs typeface="等线" panose="02010600030101010101" charset="-122"/>
            </a:endParaRPr>
          </a:p>
        </p:txBody>
      </p:sp>
      <p:sp>
        <p:nvSpPr>
          <p:cNvPr id="2" name="矩形 1"/>
          <p:cNvSpPr/>
          <p:nvPr/>
        </p:nvSpPr>
        <p:spPr>
          <a:xfrm>
            <a:off x="874430" y="843280"/>
            <a:ext cx="4875460" cy="458908"/>
          </a:xfrm>
          <a:prstGeom prst="rect">
            <a:avLst/>
          </a:prstGeom>
        </p:spPr>
        <p:txBody>
          <a:bodyPr wrap="square">
            <a:spAutoFit/>
          </a:bodyPr>
          <a:lstStyle/>
          <a:p>
            <a:pPr indent="0" algn="just" fontAlgn="auto">
              <a:lnSpc>
                <a:spcPct val="150000"/>
              </a:lnSpc>
              <a:spcAft>
                <a:spcPts val="0"/>
              </a:spcAft>
            </a:pPr>
            <a:r>
              <a:rPr lang="en-US" b="1" dirty="0" smtClean="0">
                <a:solidFill>
                  <a:schemeClr val="accent2">
                    <a:lumMod val="50000"/>
                  </a:schemeClr>
                </a:solidFill>
                <a:latin typeface="微软雅黑" panose="020B0503020204020204" pitchFamily="34" charset="-122"/>
                <a:ea typeface="微软雅黑" panose="020B0503020204020204" pitchFamily="34" charset="-122"/>
              </a:rPr>
              <a:t>1.</a:t>
            </a:r>
            <a:r>
              <a:rPr b="1" dirty="0" smtClean="0">
                <a:solidFill>
                  <a:schemeClr val="accent2">
                    <a:lumMod val="50000"/>
                  </a:schemeClr>
                </a:solidFill>
                <a:latin typeface="微软雅黑" panose="020B0503020204020204" pitchFamily="34" charset="-122"/>
                <a:ea typeface="微软雅黑" panose="020B0503020204020204" pitchFamily="34" charset="-122"/>
              </a:rPr>
              <a:t>1 单片机的概念</a:t>
            </a:r>
            <a:endParaRPr lang="zh-CN" altLang="zh-CN"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874430" y="2560937"/>
            <a:ext cx="4875460" cy="458908"/>
          </a:xfrm>
          <a:prstGeom prst="rect">
            <a:avLst/>
          </a:prstGeom>
        </p:spPr>
        <p:txBody>
          <a:bodyPr wrap="square">
            <a:spAutoFit/>
          </a:bodyPr>
          <a:lstStyle/>
          <a:p>
            <a:pPr algn="just">
              <a:lnSpc>
                <a:spcPct val="150000"/>
              </a:lnSpc>
            </a:pPr>
            <a:r>
              <a:rPr lang="en-US" b="1" dirty="0">
                <a:solidFill>
                  <a:schemeClr val="accent2">
                    <a:lumMod val="50000"/>
                  </a:schemeClr>
                </a:solidFill>
                <a:latin typeface="微软雅黑" panose="020B0503020204020204" pitchFamily="34" charset="-122"/>
                <a:ea typeface="微软雅黑" panose="020B0503020204020204" pitchFamily="34" charset="-122"/>
              </a:rPr>
              <a:t>1.</a:t>
            </a:r>
            <a:r>
              <a:rPr b="1" dirty="0">
                <a:solidFill>
                  <a:schemeClr val="accent2">
                    <a:lumMod val="50000"/>
                  </a:schemeClr>
                </a:solidFill>
                <a:latin typeface="微软雅黑" panose="020B0503020204020204" pitchFamily="34" charset="-122"/>
                <a:ea typeface="微软雅黑" panose="020B0503020204020204" pitchFamily="34" charset="-122"/>
              </a:rPr>
              <a:t>2 单片机的种类</a:t>
            </a:r>
            <a:endParaRPr lang="zh-CN" altLang="zh-CN"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90219" y="3025775"/>
            <a:ext cx="10855315" cy="830997"/>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zh-CN" dirty="0"/>
              <a:t>按照单片机一次性能处理数据大小来分类，可以分为</a:t>
            </a:r>
            <a:r>
              <a:rPr lang="en-US" dirty="0"/>
              <a:t>8</a:t>
            </a:r>
            <a:r>
              <a:rPr lang="zh-CN" dirty="0"/>
              <a:t>位、</a:t>
            </a:r>
            <a:r>
              <a:rPr lang="en-US" dirty="0"/>
              <a:t>16</a:t>
            </a:r>
            <a:r>
              <a:rPr lang="zh-CN" dirty="0"/>
              <a:t>位、</a:t>
            </a:r>
            <a:r>
              <a:rPr lang="en-US" dirty="0"/>
              <a:t>32</a:t>
            </a:r>
            <a:r>
              <a:rPr lang="zh-CN" dirty="0"/>
              <a:t>位等单片机，本任务主采用的是中国宏晶科技公司设计的</a:t>
            </a:r>
            <a:r>
              <a:rPr lang="en-US" dirty="0"/>
              <a:t>8</a:t>
            </a:r>
            <a:r>
              <a:rPr lang="zh-CN" dirty="0"/>
              <a:t>位</a:t>
            </a:r>
            <a:r>
              <a:rPr lang="en-US" dirty="0"/>
              <a:t>51</a:t>
            </a:r>
            <a:r>
              <a:rPr lang="zh-CN" dirty="0"/>
              <a:t>单片机</a:t>
            </a:r>
            <a:r>
              <a:rPr lang="en-US" dirty="0"/>
              <a:t>STC89C52RC</a:t>
            </a:r>
            <a:r>
              <a:rPr lang="zh-CN" dirty="0"/>
              <a:t>进行设计。</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1.单片机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809951" y="870206"/>
            <a:ext cx="4875460" cy="507831"/>
          </a:xfrm>
          <a:prstGeom prst="rect">
            <a:avLst/>
          </a:prstGeom>
        </p:spPr>
        <p:txBody>
          <a:bodyPr wrap="square">
            <a:spAutoFit/>
          </a:bodyPr>
          <a:lstStyle/>
          <a:p>
            <a:pPr indent="0" algn="just" fontAlgn="auto">
              <a:lnSpc>
                <a:spcPct val="150000"/>
              </a:lnSpc>
              <a:spcAft>
                <a:spcPts val="0"/>
              </a:spcAft>
            </a:pPr>
            <a:r>
              <a:rPr lang="en-US" b="1" dirty="0" smtClean="0">
                <a:solidFill>
                  <a:schemeClr val="accent2">
                    <a:lumMod val="50000"/>
                  </a:schemeClr>
                </a:solidFill>
                <a:latin typeface="微软雅黑" panose="020B0503020204020204" pitchFamily="34" charset="-122"/>
                <a:ea typeface="微软雅黑" panose="020B0503020204020204" pitchFamily="34" charset="-122"/>
              </a:rPr>
              <a:t>1.</a:t>
            </a:r>
            <a:r>
              <a:rPr b="1" dirty="0" smtClean="0">
                <a:solidFill>
                  <a:schemeClr val="accent2">
                    <a:lumMod val="50000"/>
                  </a:schemeClr>
                </a:solidFill>
                <a:latin typeface="微软雅黑" panose="020B0503020204020204" pitchFamily="34" charset="-122"/>
                <a:ea typeface="微软雅黑" panose="020B0503020204020204" pitchFamily="34" charset="-122"/>
              </a:rPr>
              <a:t>3 单片机的最小系统电路</a:t>
            </a:r>
            <a:endParaRPr lang="zh-CN" altLang="zh-CN"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89622" y="1544420"/>
            <a:ext cx="10734870" cy="830997"/>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等线" panose="02010600030101010101" charset="-122"/>
                <a:ea typeface="等线" panose="02010600030101010101" charset="-122"/>
                <a:cs typeface="等线" panose="02010600030101010101" charset="-122"/>
              </a:defRPr>
            </a:lvl1pPr>
          </a:lstStyle>
          <a:p>
            <a:r>
              <a:rPr lang="zh-CN" dirty="0"/>
              <a:t>能够使单片机正常工作的最简电路称为单片机最小系统电路。</a:t>
            </a:r>
            <a:r>
              <a:rPr lang="en-US" dirty="0"/>
              <a:t>STC89C52RC</a:t>
            </a:r>
            <a:r>
              <a:rPr lang="zh-CN" dirty="0"/>
              <a:t>单片机的最小系统电路包含：单片机、电源电路、复位电路、时钟电路，如图</a:t>
            </a:r>
            <a:r>
              <a:rPr lang="en-US" dirty="0"/>
              <a:t>3-2-1</a:t>
            </a:r>
            <a:r>
              <a:rPr lang="zh-CN" dirty="0"/>
              <a:t>所示。</a:t>
            </a:r>
            <a:endParaRPr lang="zh-CN" altLang="en-US" dirty="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3514" y="2541699"/>
            <a:ext cx="9361174" cy="3293026"/>
          </a:xfrm>
          <a:prstGeom prst="rect">
            <a:avLst/>
          </a:prstGeom>
        </p:spPr>
      </p:pic>
      <p:sp>
        <p:nvSpPr>
          <p:cNvPr id="21" name="文本框 20"/>
          <p:cNvSpPr txBox="1"/>
          <p:nvPr/>
        </p:nvSpPr>
        <p:spPr>
          <a:xfrm>
            <a:off x="4642486" y="6001007"/>
            <a:ext cx="2983230" cy="337185"/>
          </a:xfrm>
          <a:prstGeom prst="rect">
            <a:avLst/>
          </a:prstGeom>
          <a:noFill/>
          <a:ln w="9525">
            <a:noFill/>
          </a:ln>
        </p:spPr>
        <p:txBody>
          <a:bodyPr wrap="square">
            <a:spAutoFit/>
          </a:bodyPr>
          <a:lstStyle/>
          <a:p>
            <a:pPr indent="127000"/>
            <a:r>
              <a:rPr lang="zh-CN" sz="1600" b="0" dirty="0">
                <a:latin typeface="等线" panose="02010600030101010101" charset="-122"/>
                <a:ea typeface="等线" panose="02010600030101010101" charset="-122"/>
                <a:cs typeface="等线" panose="02010600030101010101" charset="-122"/>
              </a:rPr>
              <a:t>图</a:t>
            </a:r>
            <a:r>
              <a:rPr lang="en-US" sz="1600" b="0" dirty="0">
                <a:latin typeface="等线" panose="02010600030101010101" charset="-122"/>
                <a:ea typeface="等线" panose="02010600030101010101" charset="-122"/>
                <a:cs typeface="等线" panose="02010600030101010101" charset="-122"/>
              </a:rPr>
              <a:t>3-2-1 </a:t>
            </a:r>
            <a:r>
              <a:rPr lang="zh-CN" sz="1600" b="0" dirty="0">
                <a:latin typeface="等线" panose="02010600030101010101" charset="-122"/>
                <a:ea typeface="等线" panose="02010600030101010101" charset="-122"/>
                <a:cs typeface="等线" panose="02010600030101010101" charset="-122"/>
              </a:rPr>
              <a:t>单片机最小系统电路</a:t>
            </a:r>
            <a:endParaRPr lang="zh-CN" altLang="en-US" sz="1600" dirty="0">
              <a:latin typeface="等线" panose="02010600030101010101" charset="-122"/>
              <a:ea typeface="等线" panose="02010600030101010101" charset="-122"/>
              <a:cs typeface="等线" panose="02010600030101010101" charset="-122"/>
            </a:endParaRPr>
          </a:p>
        </p:txBody>
      </p:sp>
    </p:spTree>
    <p:extLst>
      <p:ext uri="{BB962C8B-B14F-4D97-AF65-F5344CB8AC3E}">
        <p14:creationId xmlns:p14="http://schemas.microsoft.com/office/powerpoint/2010/main" val="32362825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8313f891-025a-4459-a3dd-dfe498a8956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2820</Words>
  <Application>Microsoft Office PowerPoint</Application>
  <PresentationFormat>宽屏</PresentationFormat>
  <Paragraphs>468</Paragraphs>
  <Slides>33</Slides>
  <Notes>33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33</vt:i4>
      </vt:variant>
    </vt:vector>
  </HeadingPairs>
  <TitlesOfParts>
    <vt:vector size="44" baseType="lpstr">
      <vt:lpstr>Arial Unicode MS</vt:lpstr>
      <vt:lpstr>Open Sans</vt:lpstr>
      <vt:lpstr>等线</vt:lpstr>
      <vt:lpstr>等线 Light</vt:lpstr>
      <vt:lpstr>华康俪金黑W8(P)</vt:lpstr>
      <vt:lpstr>宋体</vt:lpstr>
      <vt:lpstr>微软雅黑</vt:lpstr>
      <vt:lpstr>Arial</vt:lpstr>
      <vt:lpstr>Times New Roman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51</cp:revision>
  <dcterms:created xsi:type="dcterms:W3CDTF">2020-10-28T01:48:00Z</dcterms:created>
  <dcterms:modified xsi:type="dcterms:W3CDTF">2021-03-01T08:19:26Z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